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8"/>
  </p:notesMasterIdLst>
  <p:sldIdLst>
    <p:sldId id="256" r:id="rId2"/>
    <p:sldId id="257" r:id="rId3"/>
    <p:sldId id="346" r:id="rId4"/>
    <p:sldId id="345" r:id="rId5"/>
    <p:sldId id="347" r:id="rId6"/>
    <p:sldId id="348" r:id="rId7"/>
    <p:sldId id="349" r:id="rId8"/>
    <p:sldId id="350" r:id="rId9"/>
    <p:sldId id="351" r:id="rId10"/>
    <p:sldId id="258" r:id="rId11"/>
    <p:sldId id="336" r:id="rId12"/>
    <p:sldId id="337" r:id="rId13"/>
    <p:sldId id="338" r:id="rId14"/>
    <p:sldId id="339" r:id="rId15"/>
    <p:sldId id="340" r:id="rId16"/>
    <p:sldId id="319" r:id="rId17"/>
    <p:sldId id="320" r:id="rId18"/>
    <p:sldId id="260" r:id="rId19"/>
    <p:sldId id="261" r:id="rId20"/>
    <p:sldId id="327" r:id="rId21"/>
    <p:sldId id="324" r:id="rId22"/>
    <p:sldId id="344" r:id="rId23"/>
    <p:sldId id="325" r:id="rId24"/>
    <p:sldId id="326" r:id="rId25"/>
    <p:sldId id="262" r:id="rId26"/>
    <p:sldId id="263" r:id="rId27"/>
    <p:sldId id="328" r:id="rId28"/>
    <p:sldId id="335" r:id="rId29"/>
    <p:sldId id="264" r:id="rId30"/>
    <p:sldId id="266" r:id="rId31"/>
    <p:sldId id="267" r:id="rId32"/>
    <p:sldId id="268" r:id="rId33"/>
    <p:sldId id="329" r:id="rId34"/>
    <p:sldId id="330" r:id="rId35"/>
    <p:sldId id="331" r:id="rId36"/>
    <p:sldId id="334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FF"/>
    <a:srgbClr val="FF99CC"/>
    <a:srgbClr val="CCFFCC"/>
    <a:srgbClr val="99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5" autoAdjust="0"/>
    <p:restoredTop sz="82171" autoAdjust="0"/>
  </p:normalViewPr>
  <p:slideViewPr>
    <p:cSldViewPr showGuides="1">
      <p:cViewPr>
        <p:scale>
          <a:sx n="115" d="100"/>
          <a:sy n="115" d="100"/>
        </p:scale>
        <p:origin x="-1524" y="-510"/>
      </p:cViewPr>
      <p:guideLst>
        <p:guide orient="horz" pos="2160"/>
        <p:guide pos="2880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529C0D-8DCF-497C-858D-402E110BFEDE}" type="datetimeFigureOut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EBEA7E0-8E52-46FB-AE9F-C6632010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67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06F28C-0461-497B-B4DB-AF6D2AFF047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B7D3DEC-C620-4040-BAC8-A0DDEA154931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C9F27-D056-439C-911A-693FEBFB3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8519-6A3F-4869-939E-8E5E83FB1420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9F0CE-FC46-47A0-B5BD-13852C8C4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86821-3FBC-476C-AC2C-E8A5DF616F89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C2F76-F76B-4D1E-8F84-679C98E73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A74E3-F8DE-4DBA-A38B-170508BC9FAE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57B54-6AFD-4D3A-B9B2-3E371A8F3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6516E-D92B-4282-BBFE-51F35B9557A1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E4540-F403-4AFB-9CEE-A91BA4ADC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9AB96-91C5-454F-9EED-B27C658BAFDE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35866-1CCD-4E20-A9B2-40D721F9D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34265-7E2E-437D-BDBD-1C61B63A39A5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2C7A0-164C-4881-AB9F-AEA07D0A5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3334F-6510-44F5-B194-782244934C0E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FCAB5-0C61-4C0C-A8AD-BB1D580B9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8519-6A3F-4869-939E-8E5E83FB1420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9F0CE-FC46-47A0-B5BD-13852C8C4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670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with comment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8519-6A3F-4869-939E-8E5E83FB1420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9F0CE-FC46-47A0-B5BD-13852C8C4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567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7200" y="228600"/>
            <a:ext cx="8229600" cy="1295400"/>
          </a:xfrm>
        </p:spPr>
        <p:txBody>
          <a:bodyPr/>
          <a:lstStyle>
            <a:lvl1pPr marL="0" indent="0">
              <a:buClr>
                <a:schemeClr val="accent6"/>
              </a:buClr>
              <a:buNone/>
              <a:defRPr sz="2000"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Commentary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316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9F691-5DA0-4BF1-9701-C776FEBDCA67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C67C0-9962-45EA-BB55-7F660AA3A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844FB-6ABA-4D5C-80BE-9A24A98B2B41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9F609-2131-4B85-80CE-3F19FA9CC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37D92-0A75-435A-A2F3-647D9A70D9BB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D50B8-A001-4C30-94AD-BAB682C17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D9264-2529-47BF-AE5A-1BA69A3C4F7F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078DC-BABD-4FF4-9FC0-6414206FB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2A8084-29A2-4C52-8236-8AE0335A1C8A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61A441-AA80-4F4F-8FB5-35011DB9B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54" r:id="rId2"/>
    <p:sldLayoutId id="2147484055" r:id="rId3"/>
    <p:sldLayoutId id="2147484066" r:id="rId4"/>
    <p:sldLayoutId id="2147484067" r:id="rId5"/>
    <p:sldLayoutId id="2147484060" r:id="rId6"/>
    <p:sldLayoutId id="2147484056" r:id="rId7"/>
    <p:sldLayoutId id="2147484057" r:id="rId8"/>
    <p:sldLayoutId id="2147484061" r:id="rId9"/>
    <p:sldLayoutId id="2147484062" r:id="rId10"/>
    <p:sldLayoutId id="2147484063" r:id="rId11"/>
    <p:sldLayoutId id="2147484064" r:id="rId12"/>
    <p:sldLayoutId id="2147484058" r:id="rId13"/>
    <p:sldLayoutId id="2147484065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Yahtze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arefootliam-stock.deviantart.com/art/five-ivory-dice-97476774" TargetMode="Externa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yorku.ca/course_archive/2012-13/W/1030/Z/labs/01/doc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Utilities (Part 1)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Implementing static features</a:t>
            </a:r>
            <a:endParaRPr lang="en-US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9DBD3B-2A02-4D58-B341-427D69BD1D4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Utility class for a game</a:t>
            </a:r>
            <a:endParaRPr lang="en-US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174FF2-EBCE-4F68-B84F-F2BB28293D3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game </a:t>
            </a:r>
            <a:r>
              <a:rPr lang="en-CA" dirty="0" err="1" smtClean="0">
                <a:hlinkClick r:id="rId3"/>
              </a:rPr>
              <a:t>Yahtzee</a:t>
            </a:r>
            <a:endParaRPr lang="en-CA" dirty="0" smtClean="0"/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use the link above to see the rules of the game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why?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opportunity to solve small computational problems that are related to much harder problems</a:t>
            </a:r>
          </a:p>
        </p:txBody>
      </p:sp>
      <p:pic>
        <p:nvPicPr>
          <p:cNvPr id="30722" name="Picture 2" descr="http://fc00.deviantart.net/fs36/i/2008/253/5/d/five_ivory_dice_by_barefootliam_stoc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62275" y="2438400"/>
            <a:ext cx="3219450" cy="21463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86200" y="6400801"/>
            <a:ext cx="4817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hlinkClick r:id="rId5"/>
              </a:rPr>
              <a:t>http://barefootliam-stock.deviantart.com/art/five-ivory-dice-97476774</a:t>
            </a:r>
            <a:r>
              <a:rPr lang="en-US" sz="1200" dirty="0" smtClean="0"/>
              <a:t> </a:t>
            </a:r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Yahtzee</a:t>
            </a:r>
            <a:r>
              <a:rPr lang="en-US" dirty="0" smtClean="0"/>
              <a:t> Roll Categories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I gave you a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List&lt;Die&gt;</a:t>
            </a:r>
            <a:r>
              <a:rPr lang="en-US" dirty="0" smtClean="0"/>
              <a:t> containing 5 dice can you write a Java program that determines if the roll belongs to a particular category?</a:t>
            </a:r>
          </a:p>
          <a:p>
            <a:pPr lvl="1"/>
            <a:r>
              <a:rPr lang="en-US" sz="1800" dirty="0">
                <a:hlinkClick r:id="rId2"/>
              </a:rPr>
              <a:t>http://www.eecs.yorku.ca/course_archive/2012-13/W/1030/Z/labs/01/doc</a:t>
            </a:r>
            <a:r>
              <a:rPr lang="en-US" sz="1800" dirty="0" smtClean="0">
                <a:hlinkClick r:id="rId2"/>
              </a:rPr>
              <a:t>/</a:t>
            </a:r>
            <a:endParaRPr lang="en-US" sz="1800" dirty="0" smtClean="0"/>
          </a:p>
          <a:p>
            <a:pPr lvl="1"/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4445501"/>
              </p:ext>
            </p:extLst>
          </p:nvPr>
        </p:nvGraphicFramePr>
        <p:xfrm>
          <a:off x="457200" y="13716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1910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Three of a kind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least three dice having the same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6-2-3-2-2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Four of a kind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least four dice having the same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5-5-5-1-5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 house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three-of-a-kind and a pair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2-3-3-2-3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Small straight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least four sequential dice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3-1-3-4-2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Large straight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five sequential dice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5-1-3-4-2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Yahtzee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five dice having the same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4-4-4-4-4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Yahtzee</a:t>
            </a:r>
            <a:r>
              <a:rPr lang="en-US" dirty="0" smtClean="0"/>
              <a:t> Roll Categories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there are several different approaches that you can use to determine if a roll belongs to a particular category</a:t>
            </a:r>
          </a:p>
          <a:p>
            <a:pPr lvl="1"/>
            <a:r>
              <a:rPr lang="en-US" dirty="0" smtClean="0"/>
              <a:t>try to find a few different approaches for each category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however, starting by sorting the list of dice simplifies the problem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 List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sort a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List&lt;Die&gt;</a:t>
            </a:r>
            <a:r>
              <a:rPr lang="en-US" dirty="0" smtClean="0"/>
              <a:t> by using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dirty="0" smtClean="0"/>
              <a:t> method in the utility class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java.util.Collections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dice is a List&lt;Die&gt; reference</a:t>
            </a:r>
          </a:p>
          <a:p>
            <a:pPr lvl="1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Collections.sort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(dice);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Sorting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sorting reduces the number of cases that you have to check; consider the category three-of-a-kind</a:t>
            </a:r>
          </a:p>
          <a:p>
            <a:pPr lvl="1"/>
            <a:r>
              <a:rPr lang="en-US" dirty="0" smtClean="0"/>
              <a:t>after sorting the dice you only have to check if one of three cases are true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791200" y="3200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743200" y="3200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05200" y="3200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267200" y="3200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029200" y="3200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91200" y="4191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505200" y="4191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267200" y="4191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029200" y="4191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743200" y="4191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505200" y="51816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4267200" y="51816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029200" y="51816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791200" y="51816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743200" y="51816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600200" y="328826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600200" y="427886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600200" y="526946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3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62800" y="5029200"/>
            <a:ext cx="149271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don't care</a:t>
            </a:r>
          </a:p>
          <a:p>
            <a:pPr algn="ctr"/>
            <a:r>
              <a:rPr lang="en-US" dirty="0" smtClean="0"/>
              <a:t>about the</a:t>
            </a:r>
          </a:p>
          <a:p>
            <a:pPr algn="ctr"/>
            <a:r>
              <a:rPr lang="en-US" dirty="0" smtClean="0"/>
              <a:t>values of the</a:t>
            </a:r>
          </a:p>
          <a:p>
            <a:pPr algn="ctr"/>
            <a:r>
              <a:rPr lang="en-US" dirty="0" smtClean="0"/>
              <a:t>blank dice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Three-of-a-kind?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// dice is a List&lt;Die&gt; reference</a:t>
            </a:r>
          </a:p>
          <a:p>
            <a:r>
              <a:rPr lang="en-US" dirty="0" err="1" smtClean="0"/>
              <a:t>Collections.sort</a:t>
            </a:r>
            <a:r>
              <a:rPr lang="en-US" dirty="0" smtClean="0"/>
              <a:t>(dice);</a:t>
            </a:r>
          </a:p>
          <a:p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isThreeOfAKind</a:t>
            </a:r>
            <a:r>
              <a:rPr lang="en-US" dirty="0" smtClean="0"/>
              <a:t> =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dice.get</a:t>
            </a:r>
            <a:r>
              <a:rPr lang="en-US" dirty="0" smtClean="0"/>
              <a:t>(0).</a:t>
            </a:r>
            <a:r>
              <a:rPr lang="en-US" dirty="0" err="1" smtClean="0"/>
              <a:t>getValue</a:t>
            </a:r>
            <a:r>
              <a:rPr lang="en-US" dirty="0" smtClean="0"/>
              <a:t>() == </a:t>
            </a:r>
            <a:r>
              <a:rPr lang="en-US" dirty="0" err="1" smtClean="0"/>
              <a:t>dice.get</a:t>
            </a:r>
            <a:r>
              <a:rPr lang="en-US" dirty="0" smtClean="0"/>
              <a:t>(2).</a:t>
            </a:r>
            <a:r>
              <a:rPr lang="en-US" dirty="0" err="1" smtClean="0"/>
              <a:t>getValue</a:t>
            </a:r>
            <a:r>
              <a:rPr lang="en-US" dirty="0" smtClean="0"/>
              <a:t>() ||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dice.get</a:t>
            </a:r>
            <a:r>
              <a:rPr lang="en-US" dirty="0" smtClean="0"/>
              <a:t>(1).</a:t>
            </a:r>
            <a:r>
              <a:rPr lang="en-US" dirty="0" err="1" smtClean="0"/>
              <a:t>getValue</a:t>
            </a:r>
            <a:r>
              <a:rPr lang="en-US" dirty="0" smtClean="0"/>
              <a:t>() == </a:t>
            </a:r>
            <a:r>
              <a:rPr lang="en-US" dirty="0" err="1" smtClean="0"/>
              <a:t>dice.get</a:t>
            </a:r>
            <a:r>
              <a:rPr lang="en-US" dirty="0" smtClean="0"/>
              <a:t>(3).</a:t>
            </a:r>
            <a:r>
              <a:rPr lang="en-US" dirty="0" err="1" smtClean="0"/>
              <a:t>getValue</a:t>
            </a:r>
            <a:r>
              <a:rPr lang="en-US" dirty="0" smtClean="0"/>
              <a:t>() ||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dice.get</a:t>
            </a:r>
            <a:r>
              <a:rPr lang="en-US" dirty="0" smtClean="0"/>
              <a:t>(2).</a:t>
            </a:r>
            <a:r>
              <a:rPr lang="en-US" dirty="0" err="1" smtClean="0"/>
              <a:t>getValue</a:t>
            </a:r>
            <a:r>
              <a:rPr lang="en-US" dirty="0" smtClean="0"/>
              <a:t>() == </a:t>
            </a:r>
            <a:r>
              <a:rPr lang="en-US" dirty="0" err="1" smtClean="0"/>
              <a:t>dice.get</a:t>
            </a:r>
            <a:r>
              <a:rPr lang="en-US" dirty="0" smtClean="0"/>
              <a:t>(4).</a:t>
            </a:r>
            <a:r>
              <a:rPr lang="en-US" dirty="0" err="1" smtClean="0"/>
              <a:t>getValue</a:t>
            </a:r>
            <a:r>
              <a:rPr lang="en-US" dirty="0" smtClean="0"/>
              <a:t>();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Designing a Class</a:t>
            </a:r>
            <a:endParaRPr lang="en-US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A43D0D-5461-499A-A30C-DCD603AA3C3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decide what fields and methods a class must provide, you need to understand the problem you are trying to solve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fields and methods you provide (the abstraction you provide) depends entirely on the requirements of the problem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0" y="4038600"/>
          <a:ext cx="22860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0" dirty="0" smtClean="0">
                          <a:solidFill>
                            <a:schemeClr val="tx1"/>
                          </a:solidFill>
                        </a:rPr>
                        <a:t>Person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appearance</a:t>
                      </a:r>
                    </a:p>
                    <a:p>
                      <a:pPr algn="ctr"/>
                      <a:r>
                        <a:rPr lang="en-CA" dirty="0" smtClean="0"/>
                        <a:t>voice</a:t>
                      </a:r>
                    </a:p>
                    <a:p>
                      <a:pPr algn="ctr"/>
                      <a:r>
                        <a:rPr lang="en-CA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draw()</a:t>
                      </a:r>
                    </a:p>
                    <a:p>
                      <a:pPr algn="ctr"/>
                      <a:r>
                        <a:rPr lang="en-CA" dirty="0" smtClean="0"/>
                        <a:t>talk()</a:t>
                      </a:r>
                    </a:p>
                    <a:p>
                      <a:pPr algn="ctr"/>
                      <a:r>
                        <a:rPr lang="en-CA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410200" y="4038600"/>
          <a:ext cx="27432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0" dirty="0" smtClean="0">
                          <a:solidFill>
                            <a:schemeClr val="tx1"/>
                          </a:solidFill>
                        </a:rPr>
                        <a:t>Person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age</a:t>
                      </a:r>
                    </a:p>
                    <a:p>
                      <a:pPr algn="ctr"/>
                      <a:r>
                        <a:rPr lang="en-CA" dirty="0" smtClean="0"/>
                        <a:t>photograph</a:t>
                      </a:r>
                    </a:p>
                    <a:p>
                      <a:pPr algn="ctr"/>
                      <a:r>
                        <a:rPr lang="en-CA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err="1" smtClean="0"/>
                        <a:t>compatibleWith</a:t>
                      </a:r>
                      <a:r>
                        <a:rPr lang="en-CA" dirty="0" smtClean="0"/>
                        <a:t>(Person)</a:t>
                      </a:r>
                    </a:p>
                    <a:p>
                      <a:pPr algn="ctr"/>
                      <a:r>
                        <a:rPr lang="en-CA" dirty="0" smtClean="0"/>
                        <a:t>contact ()</a:t>
                      </a:r>
                    </a:p>
                    <a:p>
                      <a:pPr algn="ctr"/>
                      <a:r>
                        <a:rPr lang="en-CA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438400" y="3581400"/>
            <a:ext cx="2044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video game person</a:t>
            </a:r>
            <a:endParaRPr lang="en-US">
              <a:latin typeface="Constant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638800" y="3581400"/>
            <a:ext cx="2295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dating service person</a:t>
            </a:r>
            <a:endParaRPr lang="en-US">
              <a:latin typeface="Constantia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4038600"/>
          <a:ext cx="167640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0" dirty="0" smtClean="0">
                          <a:solidFill>
                            <a:schemeClr val="tx1"/>
                          </a:solidFill>
                        </a:rPr>
                        <a:t>class name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CA" dirty="0" smtClean="0"/>
                    </a:p>
                    <a:p>
                      <a:pPr algn="ctr"/>
                      <a:r>
                        <a:rPr lang="en-CA" dirty="0" smtClean="0"/>
                        <a:t>fields</a:t>
                      </a:r>
                    </a:p>
                    <a:p>
                      <a:pPr algn="ctr"/>
                      <a:endParaRPr lang="en-CA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methods</a:t>
                      </a:r>
                    </a:p>
                    <a:p>
                      <a:pPr algn="ctr"/>
                      <a:endParaRPr lang="en-CA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ight Arrow 11"/>
          <p:cNvSpPr/>
          <p:nvPr/>
        </p:nvSpPr>
        <p:spPr>
          <a:xfrm>
            <a:off x="1752600" y="4114800"/>
            <a:ext cx="381000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1752600" y="4724400"/>
            <a:ext cx="381000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752600" y="5638800"/>
            <a:ext cx="381000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 animBg="1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A Class for </a:t>
            </a:r>
            <a:r>
              <a:rPr lang="en-CA" dirty="0" err="1" smtClean="0"/>
              <a:t>Yahtzee</a:t>
            </a:r>
            <a:endParaRPr lang="en-US" dirty="0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5F4AE9-1A93-475D-A4D3-5D62B6E8542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design a class to encapsulate features of </a:t>
            </a:r>
            <a:r>
              <a:rPr lang="en-CA" dirty="0" err="1" smtClean="0"/>
              <a:t>Yahtzee</a:t>
            </a: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fields are needed?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number of dice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note: the number of dice never changes; it is genuinely a constant value for the game called </a:t>
            </a:r>
            <a:r>
              <a:rPr lang="en-CA" dirty="0" err="1" smtClean="0"/>
              <a:t>Yahtzee</a:t>
            </a:r>
            <a:endParaRPr lang="en-CA" dirty="0" smtClean="0"/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fields </a:t>
            </a:r>
            <a:r>
              <a:rPr lang="en-CA" dirty="0" smtClean="0"/>
              <a:t>that are constant have all uppercase names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913720"/>
              </p:ext>
            </p:extLst>
          </p:nvPr>
        </p:nvGraphicFramePr>
        <p:xfrm>
          <a:off x="1905000" y="4191000"/>
          <a:ext cx="5334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Yahtzee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NUMBER_OF_DICE: </a:t>
                      </a:r>
                      <a:r>
                        <a:rPr lang="en-CA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endParaRPr lang="en-US" b="1" dirty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391400" y="4572000"/>
            <a:ext cx="11226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field type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Version 1</a:t>
            </a:r>
            <a:endParaRPr lang="en-US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E37519-984E-4F06-8C0A-31AD48E9955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6482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public class </a:t>
            </a:r>
            <a:r>
              <a:rPr lang="en-US" sz="1800" dirty="0" err="1" smtClean="0"/>
              <a:t>Yahtzee</a:t>
            </a:r>
            <a:r>
              <a:rPr lang="en-US" sz="1800" dirty="0" smtClean="0"/>
              <a:t> {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CA" sz="1800" dirty="0" smtClean="0"/>
              <a:t>	public static final </a:t>
            </a:r>
            <a:r>
              <a:rPr lang="en-CA" sz="1800" dirty="0" err="1" smtClean="0"/>
              <a:t>int</a:t>
            </a:r>
            <a:r>
              <a:rPr lang="en-CA" sz="1800" dirty="0" smtClean="0"/>
              <a:t> NUMBER_OF_DICE = 5</a:t>
            </a:r>
            <a:r>
              <a:rPr lang="en-US" sz="1800" dirty="0" smtClean="0"/>
              <a:t>;</a:t>
            </a:r>
            <a:endParaRPr lang="en-CA" sz="1800" i="1" dirty="0" smtClean="0"/>
          </a:p>
          <a:p>
            <a:pPr eaLnBrk="1" hangingPunct="1"/>
            <a:r>
              <a:rPr lang="en-US" sz="1800" dirty="0" smtClean="0"/>
              <a:t>}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Fields 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14B1CC-9429-489D-B32D-4553ABC9A1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is a member that holds data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constant field is usually declared by specifying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</a:rPr>
              <a:t>modifiers</a:t>
            </a:r>
            <a:endParaRPr lang="en-CA" sz="2000" dirty="0" smtClean="0"/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</a:rPr>
              <a:t>access modifier		</a:t>
            </a:r>
            <a:r>
              <a:rPr lang="en-CA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endParaRPr lang="en-CA" sz="21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  <a:cs typeface="Courier New" pitchFamily="49" charset="0"/>
              </a:rPr>
              <a:t>static modifier		</a:t>
            </a:r>
            <a:r>
              <a:rPr lang="en-CA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  <a:cs typeface="Courier New" pitchFamily="49" charset="0"/>
              </a:rPr>
              <a:t>final modifier 		</a:t>
            </a:r>
            <a:r>
              <a:rPr lang="en-CA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final</a:t>
            </a: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type		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name			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NUMBER_OF_DICE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value		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5</a:t>
            </a:r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608013" y="1411288"/>
            <a:ext cx="61125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NUMBER_OF_DICE = 5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Goals for Today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definition of a utility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initiate </a:t>
            </a:r>
            <a:r>
              <a:rPr lang="en-CA" dirty="0" smtClean="0"/>
              <a:t>the design of </a:t>
            </a:r>
            <a:r>
              <a:rPr lang="en-CA" dirty="0" smtClean="0"/>
              <a:t>a utility</a:t>
            </a:r>
            <a:r>
              <a:rPr lang="en-CA" dirty="0" smtClean="0"/>
              <a:t> </a:t>
            </a:r>
            <a:r>
              <a:rPr lang="en-CA" dirty="0" smtClean="0"/>
              <a:t>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learn about class attributes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public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static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final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1E3681-10F2-45F1-82F5-82D898553F1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Fields</a:t>
            </a:r>
            <a:endParaRPr lang="en-US" dirty="0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CA20D2-0610-45B0-ACB5-CAA44AC1452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field names must be unique in a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scope of a field is the entire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[JBA] and [notes] use the term "field" only for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4EC922-9C61-4EFA-81D1-DAFD447B9A4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 is visible to all clients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1905000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class NothingToHide 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public int x;  // always positive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of NothingToHide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NothingToHide h = new NothingToHide();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h.x = 100;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4EC922-9C61-4EFA-81D1-DAFD447B9A4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 fields break encapsulation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NothingToHide</a:t>
            </a:r>
            <a:r>
              <a:rPr lang="en-CA" dirty="0" smtClean="0"/>
              <a:t> object has no control over the value </a:t>
            </a:r>
            <a:r>
              <a:rPr lang="en-CA" dirty="0" smtClean="0"/>
              <a:t>of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can put a</a:t>
            </a:r>
            <a:r>
              <a:rPr lang="en-CA" sz="2000" dirty="0" smtClean="0"/>
              <a:t>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NothingToHide</a:t>
            </a:r>
            <a:r>
              <a:rPr lang="en-CA" sz="2000" dirty="0" smtClean="0"/>
              <a:t> </a:t>
            </a:r>
            <a:r>
              <a:rPr lang="en-CA" dirty="0" smtClean="0"/>
              <a:t>object into an invalid state because the client has direct access to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3276600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class NothingToHide 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public int x;  // always positive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20725" y="4343400"/>
            <a:ext cx="7702550" cy="12954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h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h.x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100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h.x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-5;        // not positive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EB47A8-696E-4E49-A6B7-4C9C5C99017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 makes a class brittle in the face of change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 are hard to change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they are part of the class API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changing access or type will break </a:t>
            </a:r>
            <a:r>
              <a:rPr lang="en-CA" dirty="0" err="1" smtClean="0"/>
              <a:t>exisiting</a:t>
            </a:r>
            <a:r>
              <a:rPr lang="en-CA" dirty="0" smtClean="0"/>
              <a:t> client code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276475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class NothingToHide 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u="sng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b="1">
                <a:latin typeface="Courier New" pitchFamily="49" charset="0"/>
                <a:cs typeface="Courier New" pitchFamily="49" charset="0"/>
              </a:rPr>
              <a:t> int x;  // always positive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3343275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existing client of NothingToHide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NothingToHide h = new NothingToHide();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h.x = 100;  // no longer compiles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03E08D-5FCC-4646-B873-902D1A5F825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2857500"/>
            <a:ext cx="8229600" cy="990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avoid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 in production code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except when you want to expose constant value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B8F8AD-668B-4680-A5CC-AB837872F0E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that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only one copy of the field</a:t>
            </a:r>
            <a:r>
              <a:rPr lang="en-US" dirty="0" smtClean="0"/>
              <a:t>, and the field is associated with the class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 object created from a class declaring a static field shares the same copy of the field</a:t>
            </a:r>
            <a:endParaRPr lang="en-US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textbook uses the term </a:t>
            </a:r>
            <a:r>
              <a:rPr lang="en-CA" i="1" dirty="0" smtClean="0"/>
              <a:t>static variable</a:t>
            </a: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 commonly called </a:t>
            </a:r>
            <a:r>
              <a:rPr lang="en-CA" i="1" dirty="0" smtClean="0"/>
              <a:t>class variable</a:t>
            </a:r>
            <a:endParaRPr lang="en-US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CE2455-FDFD-4C5A-9679-78F55A4A7B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457200" y="1371601"/>
            <a:ext cx="3429000" cy="761999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CA" sz="1600" dirty="0" err="1" smtClean="0"/>
              <a:t>Yahtzee</a:t>
            </a:r>
            <a:r>
              <a:rPr lang="en-CA" sz="1600" dirty="0" smtClean="0"/>
              <a:t> y = new </a:t>
            </a:r>
            <a:r>
              <a:rPr lang="en-CA" sz="1600" dirty="0" err="1" smtClean="0"/>
              <a:t>Yahtzee</a:t>
            </a:r>
            <a:r>
              <a:rPr lang="en-CA" sz="1600" dirty="0" smtClean="0"/>
              <a:t>();</a:t>
            </a:r>
          </a:p>
          <a:p>
            <a:pPr eaLnBrk="1" hangingPunct="1"/>
            <a:r>
              <a:rPr lang="en-CA" sz="1600" dirty="0" err="1" smtClean="0"/>
              <a:t>Yahtzee</a:t>
            </a:r>
            <a:r>
              <a:rPr lang="en-CA" sz="1600" dirty="0" smtClean="0"/>
              <a:t> z = new </a:t>
            </a:r>
            <a:r>
              <a:rPr lang="en-CA" sz="1600" dirty="0" err="1" smtClean="0"/>
              <a:t>Yahtzee</a:t>
            </a:r>
            <a:r>
              <a:rPr lang="en-CA" sz="1600" dirty="0" smtClean="0"/>
              <a:t>();</a:t>
            </a:r>
            <a:endParaRPr lang="en-US" sz="160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00200" y="517525"/>
          <a:ext cx="7239000" cy="14833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client invocation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623" name="TextBox 10"/>
          <p:cNvSpPr txBox="1">
            <a:spLocks noChangeArrowheads="1"/>
          </p:cNvSpPr>
          <p:nvPr/>
        </p:nvSpPr>
        <p:spPr bwMode="auto">
          <a:xfrm>
            <a:off x="152400" y="5943600"/>
            <a:ext cx="3638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see [JBA 4.3.3] for another example</a:t>
            </a:r>
            <a:endParaRPr lang="en-US" dirty="0">
              <a:latin typeface="Constantia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00200" y="2590800"/>
          <a:ext cx="723900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Yahtzee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dirty="0" smtClean="0"/>
                        <a:t>class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NUMBER_OF_DICE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237038" y="3962400"/>
          <a:ext cx="460248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4008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Yahtzee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dirty="0" smtClean="0"/>
                        <a:t>object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???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237038" y="5257800"/>
          <a:ext cx="460248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4008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Yahtze</a:t>
                      </a:r>
                      <a:r>
                        <a:rPr lang="en-CA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dirty="0" smtClean="0"/>
                        <a:t>object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???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600200" y="1600200"/>
          <a:ext cx="7239000" cy="741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934200" y="130651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1000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934200" y="168751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1100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57200" y="3581400"/>
            <a:ext cx="2286000" cy="369888"/>
            <a:chOff x="457200" y="3581400"/>
            <a:chExt cx="2286000" cy="369332"/>
          </a:xfrm>
        </p:grpSpPr>
        <p:sp>
          <p:nvSpPr>
            <p:cNvPr id="25696" name="TextBox 16"/>
            <p:cNvSpPr txBox="1">
              <a:spLocks noChangeArrowheads="1"/>
            </p:cNvSpPr>
            <p:nvPr/>
          </p:nvSpPr>
          <p:spPr bwMode="auto">
            <a:xfrm>
              <a:off x="457200" y="3581400"/>
              <a:ext cx="17245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solidFill>
                    <a:srgbClr val="002060"/>
                  </a:solidFill>
                  <a:latin typeface="Constantia" pitchFamily="18" charset="0"/>
                </a:rPr>
                <a:t>belongs to class</a:t>
              </a:r>
              <a:endParaRPr lang="en-US">
                <a:solidFill>
                  <a:srgbClr val="002060"/>
                </a:solidFill>
                <a:latin typeface="Constantia" pitchFamily="18" charset="0"/>
              </a:endParaRPr>
            </a:p>
          </p:txBody>
        </p:sp>
        <p:cxnSp>
          <p:nvCxnSpPr>
            <p:cNvPr id="19" name="Straight Arrow Connector 18"/>
            <p:cNvCxnSpPr>
              <a:stCxn id="25696" idx="3"/>
            </p:cNvCxnSpPr>
            <p:nvPr/>
          </p:nvCxnSpPr>
          <p:spPr>
            <a:xfrm flipV="1">
              <a:off x="2181225" y="3581400"/>
              <a:ext cx="561975" cy="18545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457200" y="4191000"/>
            <a:ext cx="3581400" cy="646331"/>
            <a:chOff x="457200" y="4191000"/>
            <a:chExt cx="3581400" cy="646549"/>
          </a:xfrm>
        </p:grpSpPr>
        <p:sp>
          <p:nvSpPr>
            <p:cNvPr id="25694" name="TextBox 21"/>
            <p:cNvSpPr txBox="1">
              <a:spLocks noChangeArrowheads="1"/>
            </p:cNvSpPr>
            <p:nvPr/>
          </p:nvSpPr>
          <p:spPr bwMode="auto">
            <a:xfrm>
              <a:off x="457200" y="4191000"/>
              <a:ext cx="2114681" cy="646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rgbClr val="002060"/>
                  </a:solidFill>
                  <a:latin typeface="Constantia" pitchFamily="18" charset="0"/>
                </a:rPr>
                <a:t>no copy of</a:t>
              </a:r>
            </a:p>
            <a:p>
              <a:r>
                <a:rPr lang="en-CA" b="1" dirty="0" smtClean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NUMBER_OF_DICE</a:t>
              </a:r>
              <a:endPara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3352800" y="4572129"/>
              <a:ext cx="685800" cy="158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/>
          <p:cNvCxnSpPr/>
          <p:nvPr/>
        </p:nvCxnSpPr>
        <p:spPr>
          <a:xfrm rot="16200000" flipH="1">
            <a:off x="3047206" y="4877594"/>
            <a:ext cx="1296988" cy="685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 Client Access 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B1FFB-87FA-4C0C-BF24-36B5C8C1BA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should access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field without using an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use the class name followed by a period followed by the attribute name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720725" y="2967038"/>
            <a:ext cx="7702550" cy="1604962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List&lt;Die&gt; dice = new List&lt;Die&gt;();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CA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Yahtzee.NUMBER_OF_DICE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dice.add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(new Die(6));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smtClean="0"/>
              <a:t> Attribute Client Access 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B1FFB-87FA-4C0C-BF24-36B5C8C1BA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legal, </a:t>
            </a:r>
            <a:r>
              <a:rPr lang="en-CA" i="1" dirty="0" smtClean="0"/>
              <a:t>but considered bad form</a:t>
            </a:r>
            <a:r>
              <a:rPr lang="en-CA" dirty="0" smtClean="0"/>
              <a:t>, to access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</a:t>
            </a:r>
            <a:r>
              <a:rPr lang="en-CA" dirty="0" smtClean="0">
                <a:cs typeface="Courier New" pitchFamily="49" charset="0"/>
              </a:rPr>
              <a:t> attribute using an object</a:t>
            </a:r>
            <a:endParaRPr lang="en-CA" dirty="0" smtClean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2209800"/>
            <a:ext cx="7702550" cy="16764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avoid doing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y = new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List&lt;Die&gt; dice = new List&lt;Die&gt;();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CA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y.NUMBER_OF_DICE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dice.add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(new Die(6));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2977E2-DFB3-46CE-A730-0BC226A28E8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field that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can only be assigned to once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 final</a:t>
            </a:r>
            <a:r>
              <a:rPr lang="en-CA" b="1" dirty="0" smtClean="0"/>
              <a:t> </a:t>
            </a:r>
            <a:r>
              <a:rPr lang="en-CA" dirty="0" smtClean="0"/>
              <a:t>attributes are typically assigned when they are declared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final </a:t>
            </a:r>
            <a:r>
              <a:rPr lang="en-CA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NUMBER_OF_DICE = 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CA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 final</a:t>
            </a:r>
            <a:r>
              <a:rPr lang="en-CA" b="1" dirty="0" smtClean="0"/>
              <a:t> </a:t>
            </a:r>
            <a:r>
              <a:rPr lang="en-CA" dirty="0" smtClean="0"/>
              <a:t>attributes are intended to be constant values that are a meaningful part of the abstraction provided by the 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Review: Java Class</a:t>
            </a:r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D0C087-6213-463C-8FB5-039BA70A0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is a model of a thing or concept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Java, a class is </a:t>
            </a:r>
            <a:r>
              <a:rPr lang="en-CA" dirty="0" smtClean="0"/>
              <a:t>usually a </a:t>
            </a:r>
            <a:r>
              <a:rPr lang="en-CA" dirty="0" smtClean="0"/>
              <a:t>blueprint for creating objects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fields (or attributes)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structure of an object; its components and the information (data) contained by the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methods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behaviour of an object; what an object can 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24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Primitive Types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A27D60-A2BC-4F35-9A6F-0DC70CBB6D9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primitive types are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720725" y="1905000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AlsoNothingToHide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100;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12954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AlsoNothingToHide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AlsoNothingToHide.X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88;  // will not compile;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field 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is final and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previously assigned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Immutable Types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5F1B2A-55D4-46E7-8663-AD912917309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immutable types are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</a:t>
            </a:r>
            <a:r>
              <a:rPr lang="en-CA" dirty="0" smtClean="0"/>
              <a:t>is immutable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has no methods to change its contents</a:t>
            </a:r>
            <a:endParaRPr lang="en-US" dirty="0"/>
          </a:p>
        </p:txBody>
      </p:sp>
      <p:sp>
        <p:nvSpPr>
          <p:cNvPr id="29701" name="TextBox 4"/>
          <p:cNvSpPr txBox="1">
            <a:spLocks noChangeArrowheads="1"/>
          </p:cNvSpPr>
          <p:nvPr/>
        </p:nvSpPr>
        <p:spPr bwMode="auto">
          <a:xfrm>
            <a:off x="720725" y="1905000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StillNothingToHide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String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"peek-a-boo";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16002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StillNothingToHide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StillNothingToHide.X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"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-see-you";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                       // will not compile;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field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is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final and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previously assigned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</a:t>
            </a:r>
            <a:endParaRPr lang="en-US" dirty="0" smtClean="0"/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EAD816-554B-435A-9F41-6AAFF4B4DD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 are not logically constant; their state can be changed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30725" name="TextBox 6"/>
          <p:cNvSpPr txBox="1">
            <a:spLocks noChangeArrowheads="1"/>
          </p:cNvSpPr>
          <p:nvPr/>
        </p:nvSpPr>
        <p:spPr bwMode="auto">
          <a:xfrm>
            <a:off x="720725" y="2209800"/>
            <a:ext cx="7702550" cy="1200329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ReallyNothingToHide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Fraction HALF = 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					new Fraction(1, 2);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3733800"/>
            <a:ext cx="7702550" cy="24384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ReallyNothingToHide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Fraction third = new Fraction(1, 3);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ReallyNothingToHide.HALF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third;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	// will not compile;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	// HALF is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final and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	// already assigned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ReallyNothingToHide.HALF.setDenominator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(3);  // works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!!</a:t>
            </a:r>
            <a:br>
              <a:rPr lang="en-CA" b="1" dirty="0" smtClean="0">
                <a:latin typeface="Courier New" pitchFamily="49" charset="0"/>
                <a:cs typeface="Courier New" pitchFamily="49" charset="0"/>
              </a:rPr>
            </a:b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                              // HALF is now 1/3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</a:t>
            </a:r>
            <a:endParaRPr lang="en-US" dirty="0" smtClean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CC6A41-2189-4995-9BAD-248A3B393C6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923345"/>
              </p:ext>
            </p:extLst>
          </p:nvPr>
        </p:nvGraphicFramePr>
        <p:xfrm>
          <a:off x="720725" y="1524000"/>
          <a:ext cx="7470775" cy="3378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08075"/>
                <a:gridCol w="1762275"/>
                <a:gridCol w="827307"/>
                <a:gridCol w="3773118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ReallyNothingToHide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800" b="0" dirty="0" smtClean="0">
                          <a:latin typeface="+mn-lt"/>
                          <a:cs typeface="Courier New" pitchFamily="49" charset="0"/>
                        </a:rPr>
                        <a:t>class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final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HALF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192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not final!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Courier New" pitchFamily="49" charset="0"/>
                          <a:cs typeface="Courier New" pitchFamily="49" charset="0"/>
                        </a:rPr>
                        <a:t>numerator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not final!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Courier New" pitchFamily="49" charset="0"/>
                          <a:cs typeface="Courier New" pitchFamily="49" charset="0"/>
                        </a:rPr>
                        <a:t>denominator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5410200"/>
            <a:ext cx="770255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ReallyNothingToHide.HALF.setDenominator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(3);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96000" y="3821111"/>
            <a:ext cx="1048767" cy="369332"/>
            <a:chOff x="6096000" y="3821668"/>
            <a:chExt cx="1048767" cy="368778"/>
          </a:xfrm>
        </p:grpSpPr>
        <p:sp>
          <p:nvSpPr>
            <p:cNvPr id="31797" name="TextBox 9"/>
            <p:cNvSpPr txBox="1">
              <a:spLocks noChangeArrowheads="1"/>
            </p:cNvSpPr>
            <p:nvPr/>
          </p:nvSpPr>
          <p:spPr bwMode="auto">
            <a:xfrm>
              <a:off x="6822243" y="3821668"/>
              <a:ext cx="322524" cy="368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6096000" y="3886657"/>
              <a:ext cx="533400" cy="1521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</a:t>
            </a:r>
            <a:endParaRPr lang="en-US" dirty="0" smtClean="0"/>
          </a:p>
        </p:txBody>
      </p:sp>
      <p:sp>
        <p:nvSpPr>
          <p:cNvPr id="3277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9D3638-FB6E-474C-9AB8-99803F13629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 are not logically constant; their state can be changed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32773" name="TextBox 6"/>
          <p:cNvSpPr txBox="1">
            <a:spLocks noChangeArrowheads="1"/>
          </p:cNvSpPr>
          <p:nvPr/>
        </p:nvSpPr>
        <p:spPr bwMode="auto">
          <a:xfrm>
            <a:off x="720725" y="2209800"/>
            <a:ext cx="7702550" cy="120015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LastNothingToHide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&lt;Integer&gt;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 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3581400"/>
            <a:ext cx="7702550" cy="25908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LastNothingToHide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&lt;Integer&gt; y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LastNothingToHide.X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y;	// will not compile;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attribute is final and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previously assigned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LastNothingToHide.X.add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( 10000 );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works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!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                      // X is no longer empty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smtClean="0"/>
              <a:t> Attributes</a:t>
            </a:r>
            <a:endParaRPr lang="en-US" smtClean="0"/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C0D712-9A34-4C9C-8C1F-71F05C73F7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3086100"/>
            <a:ext cx="8229600" cy="12573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avoid using mutable types as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constants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they are not logically constant</a:t>
            </a:r>
          </a:p>
          <a:p>
            <a:pPr marL="274638" lvl="1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Puzzle</a:t>
            </a:r>
            <a:endParaRPr lang="en-US" dirty="0" smtClean="0"/>
          </a:p>
        </p:txBody>
      </p:sp>
      <p:sp>
        <p:nvSpPr>
          <p:cNvPr id="3993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13ACF5-CDF8-4056-8AC3-BEEE73A33D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1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does the following program print?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public class What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CA" sz="19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final long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       MICROS_PER_DAY = 24 * 60 * 60 * 1000 * 1000;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final long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       MILLIS_PER_DAY = 24 * 60 * 60 * 1000;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9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(MICROS_PER_DAY / MILLIS_PER_DAY);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sometimes, it is useful to create a class called a </a:t>
            </a:r>
            <a:r>
              <a:rPr lang="en-US" i="1" dirty="0" smtClean="0"/>
              <a:t>utility class</a:t>
            </a:r>
            <a:r>
              <a:rPr lang="en-US" dirty="0" smtClean="0"/>
              <a:t> that is not used to create objects</a:t>
            </a:r>
          </a:p>
          <a:p>
            <a:pPr lvl="1"/>
            <a:r>
              <a:rPr lang="en-US" dirty="0" smtClean="0"/>
              <a:t>such classes have no constructors for a client to use to create objects</a:t>
            </a:r>
          </a:p>
          <a:p>
            <a:r>
              <a:rPr lang="en-US" dirty="0" smtClean="0"/>
              <a:t>in a utility class, all features are marked as being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you use the class name to access these features</a:t>
            </a:r>
          </a:p>
          <a:p>
            <a:r>
              <a:rPr lang="en-US" dirty="0" smtClean="0"/>
              <a:t>examples of utility classes: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java.lang.Math</a:t>
            </a:r>
            <a:r>
              <a:rPr lang="en-US" dirty="0" smtClean="0"/>
              <a:t> 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java.util.Arrays</a:t>
            </a:r>
            <a:r>
              <a:rPr lang="en-US" dirty="0" smtClean="0"/>
              <a:t> 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java.util.Collections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74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purpose of a utility class is to group together related fields and methods where creating an object is not necessary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java.lang.Math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groups mathematical constants and functions</a:t>
            </a:r>
          </a:p>
          <a:p>
            <a:pPr lvl="1"/>
            <a:r>
              <a:rPr lang="en-US" dirty="0" smtClean="0"/>
              <a:t>do not need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dirty="0" smtClean="0"/>
              <a:t> object to compute the cosine of a number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java.util.Collections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groups methods that operate on Java collections</a:t>
            </a:r>
          </a:p>
          <a:p>
            <a:pPr lvl="1"/>
            <a:r>
              <a:rPr lang="en-US" dirty="0" smtClean="0"/>
              <a:t>do not need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Collections</a:t>
            </a:r>
            <a:r>
              <a:rPr lang="en-US" dirty="0" smtClean="0"/>
              <a:t> object to sort an existing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094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utility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implement a utility class that helps you calculate Einstein's famous mass-energy equivalence </a:t>
            </a:r>
            <a:r>
              <a:rPr lang="en-US" dirty="0" smtClean="0"/>
              <a:t>equation</a:t>
            </a:r>
            <a:br>
              <a:rPr lang="en-US" dirty="0" smtClean="0"/>
            </a:br>
            <a:r>
              <a:rPr lang="en-US" dirty="0" smtClean="0"/>
              <a:t>E </a:t>
            </a:r>
            <a:r>
              <a:rPr lang="en-US" dirty="0"/>
              <a:t>= mc</a:t>
            </a:r>
            <a:r>
              <a:rPr lang="en-US" baseline="30000" dirty="0"/>
              <a:t>2</a:t>
            </a:r>
            <a:r>
              <a:rPr lang="en-US" dirty="0"/>
              <a:t> where </a:t>
            </a:r>
            <a:endParaRPr lang="en-US" dirty="0" smtClean="0"/>
          </a:p>
          <a:p>
            <a:pPr lvl="1"/>
            <a:r>
              <a:rPr lang="en-US" dirty="0" smtClean="0"/>
              <a:t>m </a:t>
            </a:r>
            <a:r>
              <a:rPr lang="en-US" dirty="0"/>
              <a:t>is mass (in </a:t>
            </a:r>
            <a:r>
              <a:rPr lang="en-US" dirty="0" smtClean="0"/>
              <a:t>kilograms)</a:t>
            </a:r>
          </a:p>
          <a:p>
            <a:pPr lvl="1"/>
            <a:r>
              <a:rPr lang="en-US" dirty="0" smtClean="0"/>
              <a:t>c </a:t>
            </a:r>
            <a:r>
              <a:rPr lang="en-US" dirty="0"/>
              <a:t>is the speed of light (in </a:t>
            </a:r>
            <a:r>
              <a:rPr lang="en-US" dirty="0" err="1"/>
              <a:t>metres</a:t>
            </a:r>
            <a:r>
              <a:rPr lang="en-US" dirty="0"/>
              <a:t> per </a:t>
            </a:r>
            <a:r>
              <a:rPr lang="en-US" dirty="0" smtClean="0"/>
              <a:t>second)</a:t>
            </a:r>
          </a:p>
          <a:p>
            <a:pPr lvl="1"/>
            <a:r>
              <a:rPr lang="en-US" dirty="0" smtClean="0"/>
              <a:t>E </a:t>
            </a:r>
            <a:r>
              <a:rPr lang="en-US" dirty="0"/>
              <a:t>is energy (in joules)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32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public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static final double 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C = 299792458;</a:t>
            </a:r>
          </a:p>
          <a:p>
            <a:endParaRPr lang="en-US" dirty="0">
              <a:solidFill>
                <a:schemeClr val="bg1"/>
              </a:solidFill>
              <a:latin typeface="Consolas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public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static double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massEnergy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(double mass) {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mass *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 * 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Relativity.C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}</a:t>
            </a:r>
            <a:endParaRPr lang="en-US" dirty="0">
              <a:solidFill>
                <a:schemeClr val="bg1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Start by giving the class a name and creating the class body block.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633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public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static double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massEnergy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(double mass) {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mass *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 * 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Relativity.C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}</a:t>
            </a:r>
            <a:endParaRPr lang="en-US" dirty="0">
              <a:solidFill>
                <a:schemeClr val="bg1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Add a field that represents the speed of light.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904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mass)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mass 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Add a method to 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2"/>
                <a:stretch>
                  <a:fillRect l="-741" t="-23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078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3137</TotalTime>
  <Words>1591</Words>
  <Application>Microsoft Office PowerPoint</Application>
  <PresentationFormat>On-screen Show (4:3)</PresentationFormat>
  <Paragraphs>438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Origin</vt:lpstr>
      <vt:lpstr>Utilities (Part 1)</vt:lpstr>
      <vt:lpstr>Goals for Today</vt:lpstr>
      <vt:lpstr>Review: Java Class</vt:lpstr>
      <vt:lpstr>Utility classes</vt:lpstr>
      <vt:lpstr>Utility classes</vt:lpstr>
      <vt:lpstr>A simple utility class</vt:lpstr>
      <vt:lpstr>PowerPoint Presentation</vt:lpstr>
      <vt:lpstr>PowerPoint Presentation</vt:lpstr>
      <vt:lpstr>PowerPoint Presentation</vt:lpstr>
      <vt:lpstr>Utility class for a game</vt:lpstr>
      <vt:lpstr>Yahtzee Roll Categories</vt:lpstr>
      <vt:lpstr>Yahtzee Roll Categories</vt:lpstr>
      <vt:lpstr>Sorting a List </vt:lpstr>
      <vt:lpstr>Why Does Sorting Help?</vt:lpstr>
      <vt:lpstr>Three-of-a-kind?</vt:lpstr>
      <vt:lpstr>Designing a Class</vt:lpstr>
      <vt:lpstr> A Class for Yahtzee</vt:lpstr>
      <vt:lpstr>Version 1</vt:lpstr>
      <vt:lpstr>Fields </vt:lpstr>
      <vt:lpstr>Fields</vt:lpstr>
      <vt:lpstr>public Fields</vt:lpstr>
      <vt:lpstr>public Fields</vt:lpstr>
      <vt:lpstr>public Fields</vt:lpstr>
      <vt:lpstr>public Fields</vt:lpstr>
      <vt:lpstr>static Fields</vt:lpstr>
      <vt:lpstr>static Fields</vt:lpstr>
      <vt:lpstr>static Field Client Access </vt:lpstr>
      <vt:lpstr>static Attribute Client Access </vt:lpstr>
      <vt:lpstr>final Fields</vt:lpstr>
      <vt:lpstr>final Fields of Primitive Types</vt:lpstr>
      <vt:lpstr>final Fields of Immutable Types</vt:lpstr>
      <vt:lpstr>final Fields of Mutable Types</vt:lpstr>
      <vt:lpstr>final Fields of Mutable Types</vt:lpstr>
      <vt:lpstr>final Fields of Mutable Types</vt:lpstr>
      <vt:lpstr>final Attributes</vt:lpstr>
      <vt:lpstr>Puzzle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269</cp:revision>
  <dcterms:created xsi:type="dcterms:W3CDTF">2006-08-16T00:00:00Z</dcterms:created>
  <dcterms:modified xsi:type="dcterms:W3CDTF">2015-01-07T03:31:31Z</dcterms:modified>
</cp:coreProperties>
</file>