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65"/>
  </p:notesMasterIdLst>
  <p:sldIdLst>
    <p:sldId id="304" r:id="rId2"/>
    <p:sldId id="331" r:id="rId3"/>
    <p:sldId id="334" r:id="rId4"/>
    <p:sldId id="305" r:id="rId5"/>
    <p:sldId id="316" r:id="rId6"/>
    <p:sldId id="375" r:id="rId7"/>
    <p:sldId id="376" r:id="rId8"/>
    <p:sldId id="377" r:id="rId9"/>
    <p:sldId id="310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3" r:id="rId18"/>
    <p:sldId id="342" r:id="rId19"/>
    <p:sldId id="344" r:id="rId20"/>
    <p:sldId id="345" r:id="rId21"/>
    <p:sldId id="346" r:id="rId22"/>
    <p:sldId id="317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  <p:sldId id="360" r:id="rId35"/>
    <p:sldId id="361" r:id="rId36"/>
    <p:sldId id="362" r:id="rId37"/>
    <p:sldId id="363" r:id="rId38"/>
    <p:sldId id="365" r:id="rId39"/>
    <p:sldId id="364" r:id="rId40"/>
    <p:sldId id="366" r:id="rId41"/>
    <p:sldId id="368" r:id="rId42"/>
    <p:sldId id="369" r:id="rId43"/>
    <p:sldId id="370" r:id="rId44"/>
    <p:sldId id="371" r:id="rId45"/>
    <p:sldId id="372" r:id="rId46"/>
    <p:sldId id="373" r:id="rId47"/>
    <p:sldId id="374" r:id="rId48"/>
    <p:sldId id="348" r:id="rId49"/>
    <p:sldId id="315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  <p:sldId id="326" r:id="rId59"/>
    <p:sldId id="327" r:id="rId60"/>
    <p:sldId id="328" r:id="rId61"/>
    <p:sldId id="329" r:id="rId62"/>
    <p:sldId id="330" r:id="rId63"/>
    <p:sldId id="347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2563" autoAdjust="0"/>
  </p:normalViewPr>
  <p:slideViewPr>
    <p:cSldViewPr showGuides="1">
      <p:cViewPr>
        <p:scale>
          <a:sx n="122" d="100"/>
          <a:sy n="122" d="100"/>
        </p:scale>
        <p:origin x="-1314" y="-126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smtClean="0"/>
              <a:t>login 5065</a:t>
            </a: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D214ED-EA22-499C-A2E2-71B68A67AA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CSE318</a:t>
            </a:r>
          </a:p>
          <a:p>
            <a:r>
              <a:rPr lang="en-US" dirty="0" smtClean="0"/>
              <a:t>49 + 48 +</a:t>
            </a:r>
            <a:r>
              <a:rPr lang="en-US" baseline="0" dirty="0" smtClean="0"/>
              <a:t> 51 + 48 + 122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85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(String s : t)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(s);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01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Map.Entry</a:t>
            </a:r>
            <a:r>
              <a:rPr lang="en-US" dirty="0" smtClean="0"/>
              <a:t>&lt;String, Integer&gt; e : </a:t>
            </a:r>
            <a:r>
              <a:rPr lang="en-US" dirty="0" err="1" smtClean="0"/>
              <a:t>p.entrySet</a:t>
            </a:r>
            <a:r>
              <a:rPr lang="en-US" dirty="0" smtClean="0"/>
              <a:t>())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e.getKey</a:t>
            </a:r>
            <a:r>
              <a:rPr lang="en-US" dirty="0" smtClean="0"/>
              <a:t>() + ": " + </a:t>
            </a:r>
            <a:r>
              <a:rPr lang="en-US" dirty="0" err="1" smtClean="0"/>
              <a:t>e.getValue</a:t>
            </a:r>
            <a:r>
              <a:rPr lang="en-US" dirty="0" smtClean="0"/>
              <a:t>());</a:t>
            </a:r>
          </a:p>
          <a:p>
            <a:endParaRPr lang="en-US" dirty="0" smtClean="0"/>
          </a:p>
          <a:p>
            <a:r>
              <a:rPr lang="en-US" dirty="0" smtClean="0"/>
              <a:t>for</a:t>
            </a:r>
            <a:r>
              <a:rPr lang="en-US" baseline="0" dirty="0" smtClean="0"/>
              <a:t> (String s : </a:t>
            </a:r>
            <a:r>
              <a:rPr lang="en-US" baseline="0" dirty="0" err="1" smtClean="0"/>
              <a:t>p.keySet</a:t>
            </a:r>
            <a:r>
              <a:rPr lang="en-US" baseline="0" dirty="0" smtClean="0"/>
              <a:t>())</a:t>
            </a:r>
          </a:p>
          <a:p>
            <a:r>
              <a:rPr lang="en-US" baseline="0" dirty="0" smtClean="0"/>
              <a:t>  </a:t>
            </a:r>
            <a:r>
              <a:rPr lang="en-US" baseline="0" dirty="0" err="1" smtClean="0"/>
              <a:t>System.out.println</a:t>
            </a:r>
            <a:r>
              <a:rPr lang="en-US" baseline="0" dirty="0" smtClean="0"/>
              <a:t>(s + “: “ + </a:t>
            </a:r>
            <a:r>
              <a:rPr lang="en-US" baseline="0" dirty="0" err="1" smtClean="0"/>
              <a:t>p.get</a:t>
            </a:r>
            <a:r>
              <a:rPr lang="en-US" baseline="0" dirty="0" smtClean="0"/>
              <a:t>(s));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7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ethune.yorku.ca/tutoring/" TargetMode="External"/><Relationship Id="rId2" Type="http://schemas.openxmlformats.org/officeDocument/2006/relationships/hyperlink" Target="http://bethune.yorku.ca/pas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ethune.yorku.ca/classreps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cs.yorku.ca/course/1030" TargetMode="External"/><Relationship Id="rId2" Type="http://schemas.openxmlformats.org/officeDocument/2006/relationships/hyperlink" Target="https://moodle.yorku.c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ecs.yorku.ca/course_archive/2014-15/W/1030/syllabus.html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1-12/F/1020/practice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/1030/book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9342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 smtClean="0"/>
              <a:t>Introduction to Computer Science II</a:t>
            </a:r>
            <a:br>
              <a:rPr lang="en-CA" b="1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CSE1030Z</a:t>
            </a:r>
            <a:endParaRPr lang="en-US" dirty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214E0D-14DA-42C7-9833-4FFCCA7456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to read an API</a:t>
            </a:r>
          </a:p>
          <a:p>
            <a:pPr lvl="1"/>
            <a:r>
              <a:rPr lang="en-US" dirty="0" smtClean="0"/>
              <a:t>determine what package a class is located in</a:t>
            </a:r>
          </a:p>
          <a:p>
            <a:pPr lvl="1"/>
            <a:r>
              <a:rPr lang="en-US" dirty="0" smtClean="0"/>
              <a:t>determine what the class/interface/field/method is supposed to do</a:t>
            </a:r>
          </a:p>
          <a:p>
            <a:pPr lvl="1"/>
            <a:r>
              <a:rPr lang="en-US" dirty="0" smtClean="0"/>
              <a:t>determine the name of a method</a:t>
            </a:r>
          </a:p>
          <a:p>
            <a:pPr lvl="1"/>
            <a:r>
              <a:rPr lang="en-US" dirty="0" smtClean="0"/>
              <a:t>determine what types a method requires for its parameters</a:t>
            </a:r>
          </a:p>
          <a:p>
            <a:pPr lvl="1"/>
            <a:r>
              <a:rPr lang="en-US" dirty="0" smtClean="0"/>
              <a:t>determine what type a method returns</a:t>
            </a:r>
          </a:p>
          <a:p>
            <a:pPr lvl="1"/>
            <a:r>
              <a:rPr lang="en-US" dirty="0" smtClean="0"/>
              <a:t>determine what exceptions might be thrown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create and use primitive type variables and their associated operators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create (using a constructor) and use reference variables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java.util.Date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</a:t>
            </a:r>
            <a:r>
              <a:rPr lang="en-US" dirty="0" smtClean="0">
                <a:cs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understand the difference between primitive and reference types</a:t>
            </a:r>
          </a:p>
          <a:p>
            <a:pPr lvl="1"/>
            <a:r>
              <a:rPr lang="en-US" dirty="0" smtClean="0"/>
              <a:t>memory diagrams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understand the difference between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 class methods (and fields)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e.g.,</a:t>
            </a:r>
            <a:br>
              <a:rPr lang="en-US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value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(2.0); 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use instance methods (and fields)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e.g.,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s = "hello";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t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s.toUpperCase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statements</a:t>
            </a:r>
          </a:p>
          <a:p>
            <a:r>
              <a:rPr lang="en-US" dirty="0" smtClean="0">
                <a:cs typeface="Courier New" pitchFamily="49" charset="0"/>
              </a:rPr>
              <a:t>e.g.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(grade &gt;= 65)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("Go to second year");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("Try again");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loops</a:t>
            </a:r>
          </a:p>
          <a:p>
            <a:r>
              <a:rPr lang="en-US" dirty="0" smtClean="0">
                <a:cs typeface="Courier New" pitchFamily="49" charset="0"/>
              </a:rPr>
              <a:t>e.g., for some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reference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>
                <a:cs typeface="Courier New" pitchFamily="49" charset="0"/>
              </a:rPr>
              <a:t> 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 c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(c == 'a')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 + " contains an \'a\'");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break;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4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each loops</a:t>
            </a:r>
          </a:p>
          <a:p>
            <a:r>
              <a:rPr lang="en-US" dirty="0" smtClean="0">
                <a:cs typeface="Courier New" pitchFamily="49" charset="0"/>
              </a:rPr>
              <a:t>e.g., for some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</a:t>
            </a:r>
            <a:r>
              <a:rPr lang="en-US" dirty="0" smtClean="0">
                <a:cs typeface="Courier New" pitchFamily="49" charset="0"/>
              </a:rPr>
              <a:t> reference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 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(String s : t)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 {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char c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(c == 'a')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 + " contains an \'a\'");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break;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the difference between aggregation and composition</a:t>
            </a:r>
          </a:p>
          <a:p>
            <a:r>
              <a:rPr lang="en-US" dirty="0" smtClean="0">
                <a:cs typeface="Courier New" pitchFamily="49" charset="0"/>
              </a:rPr>
              <a:t>the differences between aliasing, shallow copying, and deep copying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7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Support Programs: Bethune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having trouble with your FSC and LSE courses?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consider using the Academic Support Programs at Bethune College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PASS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informal, structured, facilitated study groups: </a:t>
            </a:r>
            <a:r>
              <a:rPr lang="en-US" u="sng" dirty="0" smtClean="0">
                <a:hlinkClick r:id="rId2"/>
              </a:rPr>
              <a:t>http://bethune.yorku.ca/pass/</a:t>
            </a:r>
            <a:endParaRPr lang="en-US" u="sng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peer tutoring	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one-on-one, drop-in tutoring: </a:t>
            </a:r>
            <a:r>
              <a:rPr lang="en-US" u="sng" dirty="0" smtClean="0">
                <a:hlinkClick r:id="rId3"/>
              </a:rPr>
              <a:t>http://bethune.yorku.ca/tutoring/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inheritance and substitutability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5" name="Picture 4" descr="http://www.cse.yorku.ca/course_archive/2011-12/F/1020/lectures/inheritance.png"/>
          <p:cNvPicPr>
            <a:picLocks noChangeAspect="1" noChangeArrowheads="1"/>
          </p:cNvPicPr>
          <p:nvPr/>
        </p:nvPicPr>
        <p:blipFill>
          <a:blip r:embed="rId2" cstate="print"/>
          <a:srcRect l="56958"/>
          <a:stretch>
            <a:fillRect/>
          </a:stretch>
        </p:blipFill>
        <p:spPr bwMode="auto">
          <a:xfrm>
            <a:off x="5715000" y="1981200"/>
            <a:ext cx="2533650" cy="3609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2251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what an exception is</a:t>
            </a:r>
          </a:p>
          <a:p>
            <a:r>
              <a:rPr lang="en-US" dirty="0" smtClean="0">
                <a:cs typeface="Courier New" pitchFamily="49" charset="0"/>
              </a:rPr>
              <a:t>the difference between a checked and unchecked exception</a:t>
            </a:r>
          </a:p>
          <a:p>
            <a:r>
              <a:rPr lang="en-US" dirty="0" smtClean="0">
                <a:cs typeface="Courier New" pitchFamily="49" charset="0"/>
              </a:rPr>
              <a:t>how to handle exceptions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dirty="0" smtClean="0">
                <a:cs typeface="Courier New" pitchFamily="49" charset="0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50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Should Know from CSE1020</a:t>
            </a:r>
            <a:endParaRPr lang="en-US" dirty="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171D53-285D-4253-B3BC-39031E890F3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US" dirty="0" smtClean="0"/>
              <a:t>style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hairsOnHead</a:t>
            </a:r>
            <a:endParaRPr lang="en-CA" sz="16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Diameter = 17;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 f = 0.5;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areaCovered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=f*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*Diameter*Diameter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 = 200;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numberofhairs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areaCovered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* d;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("The number of hairs on a human head is ");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numberofhairs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3107" y="2057400"/>
            <a:ext cx="3188693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class names should start with a capital letter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694801"/>
            <a:ext cx="21275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inconsistent brace alignment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358895" y="2999601"/>
            <a:ext cx="467948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start with a lowercase letter; magic number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3352800"/>
            <a:ext cx="37818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be informative; magic number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3990201"/>
            <a:ext cx="37818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be informative; magic number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4295001"/>
            <a:ext cx="278313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use </a:t>
            </a:r>
            <a:r>
              <a:rPr lang="en-US" sz="1200" dirty="0" err="1" smtClean="0"/>
              <a:t>camelcase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4953000"/>
            <a:ext cx="165782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inconsistent indenting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059661" y="3657600"/>
            <a:ext cx="1931939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 space around operators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 of a Java Program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Packages, classes, fields, and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demonstrate the use of eclipse by solving a CSE1020 </a:t>
            </a:r>
            <a:r>
              <a:rPr lang="en-US" dirty="0" err="1" smtClean="0"/>
              <a:t>eCheck</a:t>
            </a:r>
            <a:r>
              <a:rPr lang="en-US" dirty="0" smtClean="0"/>
              <a:t>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the organization of a typical CSE1020 Java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improve the organization of the program by writing a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 the organization of a typical Java program that uses packages and multiple classes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eCheck04A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nutshell:</a:t>
            </a:r>
          </a:p>
          <a:p>
            <a:pPr lvl="1"/>
            <a:r>
              <a:rPr lang="en-US" dirty="0" smtClean="0"/>
              <a:t>write a program that computes the fraction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x, y, z, and t are proper fractions entered by a user from the command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37000" y="2336800"/>
          <a:ext cx="1270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634725" imgH="393529" progId="Equation.3">
                  <p:embed/>
                </p:oleObj>
              </mc:Choice>
              <mc:Fallback>
                <p:oleObj name="Equation" r:id="rId3" imgW="634725" imgH="39352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2336800"/>
                        <a:ext cx="1270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eCheck04A Sample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 each fraction enter its numerator/denominator,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pressing ENTER after each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x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83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y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z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667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1000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t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 = 12470/3 = 4156 2/3 = 4156.666666666667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Demo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you missed this class then you missed this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file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Check04A.java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038600" y="2438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one file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Check04A.java</a:t>
            </a:r>
          </a:p>
          <a:p>
            <a:r>
              <a:rPr lang="en-US" dirty="0" smtClean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0574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810000" y="2362200"/>
            <a:ext cx="838200" cy="990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Support Programs: Bethune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Bethune College is looking for Class Representatives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hlinkClick r:id="rId2"/>
              </a:rPr>
              <a:t>http://bethune.yorku.ca/classreps/</a:t>
            </a:r>
            <a:endParaRPr lang="en-US" sz="2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file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Check04A.java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dirty="0" smtClean="0"/>
              <a:t>one class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Check04A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0574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2819400"/>
            <a:ext cx="2667000" cy="2514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33800" y="38100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file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Check04A.java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one class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Check04A</a:t>
            </a:r>
          </a:p>
          <a:p>
            <a:r>
              <a:rPr lang="en-US" dirty="0" smtClean="0"/>
              <a:t>one static method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0574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2819400"/>
            <a:ext cx="2667000" cy="2514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3124200"/>
            <a:ext cx="2057400" cy="1828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429000" y="4648200"/>
            <a:ext cx="12192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one or more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352800" y="1905000"/>
            <a:ext cx="12954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657600" y="1981200"/>
            <a:ext cx="990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962400" y="1981200"/>
            <a:ext cx="685800" cy="304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/>
              <a:t>zero or one </a:t>
            </a:r>
            <a:r>
              <a:rPr lang="en-US" sz="2400" dirty="0" smtClean="0"/>
              <a:t>package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038600" y="2362200"/>
            <a:ext cx="609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038600" y="2819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/>
              <a:t>one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038600" y="3581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/>
              <a:t>one or more fields (class variables)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733800" y="3581400"/>
            <a:ext cx="914400" cy="457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/>
              <a:t>zero or more more constructors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4191000"/>
            <a:ext cx="914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</a:t>
            </a:r>
            <a:r>
              <a:rPr lang="en-US" sz="2400" dirty="0" err="1" smtClean="0">
                <a:solidFill>
                  <a:schemeClr val="accent2"/>
                </a:solidFill>
              </a:rPr>
              <a:t>more</a:t>
            </a:r>
            <a:r>
              <a:rPr lang="en-US" sz="2400" dirty="0" smtClean="0">
                <a:solidFill>
                  <a:schemeClr val="accent2"/>
                </a:solidFill>
              </a:rPr>
              <a:t> constructors</a:t>
            </a:r>
          </a:p>
          <a:p>
            <a:r>
              <a:rPr lang="en-US" sz="2400" dirty="0" smtClean="0"/>
              <a:t>zero or more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05000" y="48006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81200" y="48768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57400" y="49530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5105400"/>
            <a:ext cx="914400" cy="5334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it's actually more complicated than this</a:t>
            </a:r>
          </a:p>
          <a:p>
            <a:pPr lvl="1"/>
            <a:r>
              <a:rPr lang="en-US" dirty="0" smtClean="0"/>
              <a:t>static initialization blocks</a:t>
            </a:r>
          </a:p>
          <a:p>
            <a:pPr lvl="1"/>
            <a:r>
              <a:rPr lang="en-US" dirty="0" smtClean="0"/>
              <a:t>non-static initialization blocks</a:t>
            </a:r>
          </a:p>
          <a:p>
            <a:pPr lvl="1"/>
            <a:r>
              <a:rPr lang="en-US" dirty="0" smtClean="0"/>
              <a:t>classes inside of classes (inside of classes ...)</a:t>
            </a:r>
          </a:p>
          <a:p>
            <a:pPr lvl="1"/>
            <a:r>
              <a:rPr lang="en-US" dirty="0" smtClean="0"/>
              <a:t>classes inside of methods</a:t>
            </a:r>
          </a:p>
          <a:p>
            <a:pPr lvl="1"/>
            <a:r>
              <a:rPr lang="en-US" dirty="0" smtClean="0"/>
              <a:t>anonymous classes</a:t>
            </a:r>
          </a:p>
          <a:p>
            <a:pPr lvl="1"/>
            <a:r>
              <a:rPr lang="en-US" dirty="0" smtClean="0"/>
              <a:t>lambda expressions (in Java 8)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</a:t>
            </a:r>
            <a:r>
              <a:rPr lang="en-US" sz="2000" dirty="0" smtClean="0">
                <a:hlinkClick r:id="rId2"/>
              </a:rPr>
              <a:t>http://docs.oracle.com/javase/tutorial/java/javaOO/index.html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Am I?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Dr. Burton Ma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office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Lassonde</a:t>
            </a:r>
            <a:r>
              <a:rPr lang="en-CA" dirty="0" smtClean="0"/>
              <a:t> 2046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hours : see syllabus on course web page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email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burton@cse.yorku.ca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used to organize Java classes into namespaces</a:t>
            </a:r>
          </a:p>
          <a:p>
            <a:r>
              <a:rPr lang="en-US" dirty="0" smtClean="0"/>
              <a:t>a namespace is a container for names</a:t>
            </a:r>
          </a:p>
          <a:p>
            <a:pPr lvl="1"/>
            <a:r>
              <a:rPr lang="en-US" dirty="0" smtClean="0"/>
              <a:t>the namespace also has a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use to organize related classes and interfaces</a:t>
            </a:r>
          </a:p>
          <a:p>
            <a:pPr lvl="1"/>
            <a:r>
              <a:rPr lang="en-US" dirty="0" smtClean="0"/>
              <a:t>e.g., all of the Java API classes are in the package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916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can contain </a:t>
            </a:r>
            <a:r>
              <a:rPr lang="en-US" sz="2582" dirty="0" err="1" smtClean="0"/>
              <a:t>subpackages</a:t>
            </a:r>
            <a:endParaRPr lang="en-US" sz="2582" dirty="0" smtClean="0"/>
          </a:p>
          <a:p>
            <a:pPr lvl="1"/>
            <a:r>
              <a:rPr lang="en-US" dirty="0" smtClean="0"/>
              <a:t>e.g., the package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dirty="0" smtClean="0"/>
              <a:t> contains packages named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util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io</a:t>
            </a:r>
            <a:r>
              <a:rPr lang="en-US" dirty="0" smtClean="0"/>
              <a:t>, etc. </a:t>
            </a:r>
          </a:p>
          <a:p>
            <a:pPr lvl="1"/>
            <a:endParaRPr lang="en-US" dirty="0"/>
          </a:p>
          <a:p>
            <a:r>
              <a:rPr lang="en-US" dirty="0" smtClean="0"/>
              <a:t>the fully qualified name of the </a:t>
            </a:r>
            <a:r>
              <a:rPr lang="en-US" dirty="0" err="1" smtClean="0"/>
              <a:t>subpackage</a:t>
            </a:r>
            <a:r>
              <a:rPr lang="en-US" dirty="0" smtClean="0"/>
              <a:t> is the fully qualified name of the parent package followed by a period followed by the </a:t>
            </a:r>
            <a:r>
              <a:rPr lang="en-US" dirty="0" err="1" smtClean="0"/>
              <a:t>subpackage</a:t>
            </a:r>
            <a:r>
              <a:rPr lang="en-US" dirty="0" smtClean="0"/>
              <a:t> name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java.io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216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can contain </a:t>
            </a:r>
            <a:r>
              <a:rPr lang="en-US" sz="2582" dirty="0" smtClean="0"/>
              <a:t>classes and interfaces</a:t>
            </a:r>
          </a:p>
          <a:p>
            <a:pPr lvl="1"/>
            <a:r>
              <a:rPr lang="en-US" dirty="0" smtClean="0"/>
              <a:t>e.g., the package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dirty="0" err="1" smtClean="0"/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contains the classes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Math</a:t>
            </a:r>
            <a:r>
              <a:rPr lang="en-US" dirty="0" smtClean="0"/>
              <a:t>, etc. </a:t>
            </a:r>
          </a:p>
          <a:p>
            <a:pPr lvl="1"/>
            <a:endParaRPr lang="en-US" dirty="0"/>
          </a:p>
          <a:p>
            <a:r>
              <a:rPr lang="en-US" dirty="0" smtClean="0"/>
              <a:t>the fully qualified name of the class is the fully qualified name of the containing package followed by a period followed by the class name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java.lang.Object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java.lang.String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java.lang.Math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593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supposed to ensure that fully qualified names are unique</a:t>
            </a:r>
          </a:p>
          <a:p>
            <a:r>
              <a:rPr lang="en-US" dirty="0" smtClean="0"/>
              <a:t>this allows the compiler to disambiguate classes with the same unqualified name, e.g.,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your.Fraction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your.Fraction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(1, 3);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g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(1, 3);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645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 we ensure that fully qualified names are unique?</a:t>
            </a:r>
          </a:p>
          <a:p>
            <a:r>
              <a:rPr lang="en-US" dirty="0" smtClean="0"/>
              <a:t>package naming convention</a:t>
            </a:r>
          </a:p>
          <a:p>
            <a:pPr lvl="1"/>
            <a:r>
              <a:rPr lang="en-US" dirty="0" smtClean="0"/>
              <a:t>packages should be organized using your domain name in reverse, e.g.,</a:t>
            </a:r>
          </a:p>
          <a:p>
            <a:pPr lvl="2"/>
            <a:r>
              <a:rPr lang="en-US" dirty="0" smtClean="0"/>
              <a:t>EECS domain name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eecs.yorku.ca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package name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ca.yorku.eecs</a:t>
            </a:r>
            <a:r>
              <a:rPr lang="en-US" dirty="0" smtClean="0"/>
              <a:t> </a:t>
            </a:r>
          </a:p>
          <a:p>
            <a:pPr lvl="2"/>
            <a:endParaRPr lang="en-US" dirty="0"/>
          </a:p>
          <a:p>
            <a:r>
              <a:rPr lang="en-US" dirty="0" smtClean="0"/>
              <a:t>we might consider putting everything for this course under the following package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ca.yorku.eecs.cse1030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438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Java implementations assume that your directory structure matches the package structure, e.g.,</a:t>
            </a:r>
          </a:p>
          <a:p>
            <a:pPr lvl="1"/>
            <a:r>
              <a:rPr lang="en-US" dirty="0" smtClean="0"/>
              <a:t>there is a sequence of folders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yorku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eecs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\cse1030</a:t>
            </a:r>
            <a:r>
              <a:rPr lang="en-US" dirty="0" smtClean="0"/>
              <a:t> inside the project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/>
              <a:t>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57" y="2857933"/>
            <a:ext cx="4114286" cy="3466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046" y="2874540"/>
            <a:ext cx="1863011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eclipse workspace folder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19930" y="3581400"/>
            <a:ext cx="1071127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project folder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939643" y="4591266"/>
            <a:ext cx="165141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project sources folder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263192" y="6006408"/>
            <a:ext cx="132760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Java source files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85689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For You to do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get a CSE account if you do not already have one</a:t>
            </a:r>
          </a:p>
          <a:p>
            <a:r>
              <a:rPr lang="en-US" dirty="0" smtClean="0"/>
              <a:t>do Lab 00 to get (re)acquainted with eclipse and the CSE labs</a:t>
            </a:r>
          </a:p>
          <a:p>
            <a:pPr lvl="1"/>
            <a:r>
              <a:rPr lang="en-US" dirty="0" smtClean="0"/>
              <a:t>available </a:t>
            </a:r>
            <a:r>
              <a:rPr lang="en-US" dirty="0" smtClean="0"/>
              <a:t>Wednesday</a:t>
            </a:r>
            <a:endParaRPr lang="en-US" dirty="0" smtClean="0"/>
          </a:p>
          <a:p>
            <a:r>
              <a:rPr lang="en-US" dirty="0" smtClean="0"/>
              <a:t>review CSE1020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594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CSE1020 Review Questions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365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does the following program print?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class Puzzle01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("C" + "S" + "E");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('1' + '0' + '3' + '0' + 'z');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Format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everything you need to know is on </a:t>
            </a:r>
            <a:r>
              <a:rPr lang="en-CA" dirty="0" smtClean="0"/>
              <a:t>Moodle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1800" b="1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https://moodle.yorku.ca</a:t>
            </a:r>
            <a:r>
              <a:rPr lang="en-CA" sz="1800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/</a:t>
            </a:r>
            <a:endParaRPr lang="en-CA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Moodle site will be partially mirrored on a second</a:t>
            </a:r>
            <a:r>
              <a:rPr lang="en-CA" dirty="0" smtClean="0"/>
              <a:t> </a:t>
            </a:r>
            <a:r>
              <a:rPr lang="en-CA" dirty="0" smtClean="0"/>
              <a:t>course website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 </a:t>
            </a:r>
            <a:r>
              <a:rPr lang="en-US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hlinkClick r:id="rId3"/>
              </a:rPr>
              <a:t>http://www.eecs.yorku.ca/course/1030</a:t>
            </a:r>
            <a:endParaRPr lang="en-US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direct link to course syllabus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1800" b="1" dirty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</a:t>
            </a:r>
            <a:r>
              <a:rPr lang="en-CA" sz="1800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www.eecs.yorku.ca/course/1030/syllabus.html</a:t>
            </a:r>
            <a:endParaRPr lang="en-CA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which of the following methods are associated with a class?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disjoint(Collection&lt;?&gt; c1, Collection&lt;?&gt; c2)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(Icon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round(double a)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showMessageDialog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(Component parent, Object message)</a:t>
            </a:r>
            <a:endParaRPr lang="en-US" sz="160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is the return type for each of the following methods?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disjoint(Collection&lt;?&gt; c1, Collection&lt;?&gt; c2)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(Icon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round(double a)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showMessageDialog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(Component parent, Object message)</a:t>
            </a:r>
            <a:endParaRPr lang="en-US" sz="160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many parameters do each of the following methods have, and what are their types?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disjoint(Collection&lt;?&gt; c1, Collection&lt;?&gt; c2)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(Icon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round(double a)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PrintStream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(String format, Object...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is a method precondition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is a method </a:t>
            </a:r>
            <a:r>
              <a:rPr lang="en-CA" dirty="0" err="1" smtClean="0"/>
              <a:t>postcondition</a:t>
            </a:r>
            <a:r>
              <a:rPr lang="en-CA" dirty="0" smtClean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happens if a precondition is violated?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who is responsible if a </a:t>
            </a:r>
            <a:r>
              <a:rPr lang="en-CA" dirty="0" err="1" smtClean="0"/>
              <a:t>postcondition</a:t>
            </a:r>
            <a:r>
              <a:rPr lang="en-CA" dirty="0" smtClean="0"/>
              <a:t> is false?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dirty="0" smtClean="0"/>
              <a:t> object has two attributes: a numerator and a denominator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draw the memory diagram for the following program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after line 1 completes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after line 2 completes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class Fraction1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Fraction f = new Fraction(1, 2);   // 1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f.add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(new Fraction(3, 4));         // 2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an aggregation of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; it has a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/>
              <a:t> that returns a reference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what are the values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US" dirty="0" smtClean="0"/>
              <a:t>?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Y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Y();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X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X(y);   // x has a reference to 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y ==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an composition of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; it has a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/>
              <a:t> that returns a reference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what are the likely values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US" dirty="0" smtClean="0"/>
              <a:t>?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Y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Y();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X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X(y);   // x uses composition with 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y ==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an composition of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; it has a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/>
              <a:t> that returns a reference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furthermore,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is immutable</a:t>
            </a:r>
          </a:p>
          <a:p>
            <a:r>
              <a:rPr lang="en-US" dirty="0" smtClean="0"/>
              <a:t>what are the likely values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US" dirty="0" smtClean="0"/>
              <a:t>?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Y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Y();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X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X(y);   // x uses composition with 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y ==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following UML diagram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which statements are true?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 is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sz="2000" dirty="0" smtClean="0"/>
              <a:t> is 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sz="2000" dirty="0" smtClean="0"/>
              <a:t> is usable anywhere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required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usable anywhere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sz="2000" dirty="0" smtClean="0"/>
              <a:t> is required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pic>
        <p:nvPicPr>
          <p:cNvPr id="51204" name="Picture 4" descr="http://www.cse.yorku.ca/course_archive/2011-12/F/1020/lectures/inheritance.png"/>
          <p:cNvPicPr>
            <a:picLocks noChangeAspect="1" noChangeArrowheads="1"/>
          </p:cNvPicPr>
          <p:nvPr/>
        </p:nvPicPr>
        <p:blipFill>
          <a:blip r:embed="rId2" cstate="print"/>
          <a:srcRect l="56958"/>
          <a:stretch>
            <a:fillRect/>
          </a:stretch>
        </p:blipFill>
        <p:spPr bwMode="auto">
          <a:xfrm>
            <a:off x="1219200" y="2362200"/>
            <a:ext cx="2533650" cy="3609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/>
              <a:t> is a reference to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write some code that prints out each element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/>
              <a:t> </a:t>
            </a:r>
            <a:endParaRPr lang="en-CA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Prism computing labs (LAS1006 and LAS1002)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labs </a:t>
            </a:r>
            <a:r>
              <a:rPr lang="en-CA" dirty="0"/>
              <a:t>start this Wednesday (Jan 7)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using eclipse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 review of </a:t>
            </a:r>
            <a:r>
              <a:rPr lang="en-CA" dirty="0" smtClean="0"/>
              <a:t>EECS1020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7 labs consisting of a different set of programming problems for each lab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lab counts towards 2% of your final grade</a:t>
            </a:r>
            <a:endParaRPr lang="en-CA" dirty="0"/>
          </a:p>
          <a:p>
            <a:r>
              <a:rPr lang="en-US" dirty="0" smtClean="0"/>
              <a:t>group lab work is allowed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Academic Honesty</a:t>
            </a:r>
            <a:r>
              <a:rPr lang="en-US" dirty="0" smtClean="0"/>
              <a:t> section of syllabus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it is expected that you know how to use the lab computing environment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88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/>
              <a:t> is a reference to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Map&lt;String, Integer&gt;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write some code that prints out each key-value pair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/>
              <a:t> </a:t>
            </a:r>
            <a:endParaRPr lang="en-CA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UML diagram for Java exceptions: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checked exceptions are subclasses of … ?</a:t>
            </a:r>
          </a:p>
          <a:p>
            <a:r>
              <a:rPr lang="en-US" dirty="0" smtClean="0"/>
              <a:t>unchecked exceptions are subclasses of …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pic>
        <p:nvPicPr>
          <p:cNvPr id="59394" name="Picture 2" descr="http://www.cse.yorku.ca/course_archive/2011-12/F/1020/lectures/excepti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0256" y="1840985"/>
            <a:ext cx="5043488" cy="3023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consider the UML diagram for some common exceptions: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will the following code fragment compile? </a:t>
            </a:r>
          </a:p>
          <a:p>
            <a:pPr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try { // some legal code not shown here }</a:t>
            </a: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e) { // not shown }</a:t>
            </a: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StringIndexOutOfBoundsException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e) { // not shown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pic>
        <p:nvPicPr>
          <p:cNvPr id="62466" name="Picture 2" descr="http://www.cse.yorku.ca/course_archive/2011-12/F/1020/lectures/exsubstitutabilit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900" y="1692258"/>
            <a:ext cx="6172200" cy="16605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more questions can be found here:</a:t>
            </a:r>
          </a:p>
          <a:p>
            <a:pPr lvl="1"/>
            <a:r>
              <a:rPr lang="en-US" sz="1300" b="1" dirty="0">
                <a:latin typeface="Courier New" pitchFamily="49" charset="0"/>
                <a:cs typeface="Courier New" pitchFamily="49" charset="0"/>
                <a:hlinkClick r:id="rId2"/>
              </a:rPr>
              <a:t>http://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  <a:hlinkClick r:id="rId2"/>
              </a:rPr>
              <a:t>www.eecs.yorku.ca/course_archive/2011-12/F/1020/practice.shtml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3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testing occurs during your regularly scheduled lab using the EECS </a:t>
            </a:r>
            <a:r>
              <a:rPr lang="en-US" dirty="0" err="1" smtClean="0"/>
              <a:t>labtest</a:t>
            </a:r>
            <a:r>
              <a:rPr lang="en-US" dirty="0" smtClean="0"/>
              <a:t> environment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miss a test for an acceptable reason?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Evaluation: Missed tests</a:t>
            </a:r>
            <a:r>
              <a:rPr lang="en-US" dirty="0" smtClean="0"/>
              <a:t> </a:t>
            </a:r>
            <a:r>
              <a:rPr lang="en-US" dirty="0"/>
              <a:t>section of syllabus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273654"/>
              </p:ext>
            </p:extLst>
          </p:nvPr>
        </p:nvGraphicFramePr>
        <p:xfrm>
          <a:off x="1447800" y="2209800"/>
          <a:ext cx="6400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none,</a:t>
                      </a:r>
                      <a:r>
                        <a:rPr lang="en-US" baseline="0" dirty="0" smtClean="0"/>
                        <a:t> unless you missed a test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52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set of freely available electronic notes is available</a:t>
            </a:r>
          </a:p>
          <a:p>
            <a:pPr lvl="1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http://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www.eecs.yorku.ca/course/1030/book.pdf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r>
              <a:rPr lang="en-US" dirty="0" smtClean="0"/>
              <a:t>if you want a textbook the recommended text is </a:t>
            </a:r>
            <a:r>
              <a:rPr lang="en-US" i="1" dirty="0" smtClean="0"/>
              <a:t>Absolute Java</a:t>
            </a:r>
            <a:r>
              <a:rPr lang="en-US" dirty="0" smtClean="0"/>
              <a:t>, 5</a:t>
            </a:r>
            <a:r>
              <a:rPr lang="en-US" baseline="30000" dirty="0" smtClean="0"/>
              <a:t>th</a:t>
            </a:r>
            <a:r>
              <a:rPr lang="en-US" dirty="0" smtClean="0"/>
              <a:t> Edition by </a:t>
            </a:r>
            <a:r>
              <a:rPr lang="en-US" dirty="0" err="1" smtClean="0"/>
              <a:t>Savitch</a:t>
            </a:r>
            <a:endParaRPr lang="en-US" dirty="0" smtClean="0"/>
          </a:p>
          <a:p>
            <a:r>
              <a:rPr lang="en-US" dirty="0" smtClean="0"/>
              <a:t>if you want a very concise reference to the language consider </a:t>
            </a:r>
            <a:r>
              <a:rPr lang="en-US" i="1" dirty="0" smtClean="0"/>
              <a:t>Java 8 Pocket Guide</a:t>
            </a:r>
            <a:r>
              <a:rPr lang="en-US" dirty="0" smtClean="0"/>
              <a:t> by </a:t>
            </a:r>
            <a:r>
              <a:rPr lang="en-US" dirty="0" err="1" smtClean="0"/>
              <a:t>Liguori</a:t>
            </a:r>
            <a:r>
              <a:rPr lang="en-US" dirty="0" smtClean="0"/>
              <a:t> and </a:t>
            </a:r>
            <a:r>
              <a:rPr lang="en-US" dirty="0" err="1" smtClean="0"/>
              <a:t>Liguori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00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CSE1030 Overview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831D16-189E-416E-945B-03DE1B31C69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CSE1020, you learned how to use objects to write Java programs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Java program is made up of one or more interacting objects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object is an instance of a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where do the classes come from?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CSE1030, you will learn how to design and implement classes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introduction to concepts in software engineering and computer science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2775</TotalTime>
  <Words>2189</Words>
  <Application>Microsoft Office PowerPoint</Application>
  <PresentationFormat>On-screen Show (4:3)</PresentationFormat>
  <Paragraphs>546</Paragraphs>
  <Slides>63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5" baseType="lpstr">
      <vt:lpstr>Origin</vt:lpstr>
      <vt:lpstr>Equation</vt:lpstr>
      <vt:lpstr>Introduction to Computer Science II </vt:lpstr>
      <vt:lpstr>Academic Support Programs: Bethune</vt:lpstr>
      <vt:lpstr>Academic Support Programs: Bethune</vt:lpstr>
      <vt:lpstr>Who Am I?</vt:lpstr>
      <vt:lpstr>Course Format</vt:lpstr>
      <vt:lpstr>Labs</vt:lpstr>
      <vt:lpstr>Tests</vt:lpstr>
      <vt:lpstr>Textbook</vt:lpstr>
      <vt:lpstr>CSE1030 Overview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Organization of a Java Program</vt:lpstr>
      <vt:lpstr>In This Lecture</vt:lpstr>
      <vt:lpstr>eCheck04A</vt:lpstr>
      <vt:lpstr>eCheck04A Sample Output</vt:lpstr>
      <vt:lpstr>eclipse Demo Here</vt:lpstr>
      <vt:lpstr>Organization of a CSE1020 Program</vt:lpstr>
      <vt:lpstr>Organization of a CSE1020 Program</vt:lpstr>
      <vt:lpstr>Organization of a CSE1020 Program</vt:lpstr>
      <vt:lpstr>Organization of a CSE1020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Packages</vt:lpstr>
      <vt:lpstr>Packages</vt:lpstr>
      <vt:lpstr>Packages</vt:lpstr>
      <vt:lpstr>Packages</vt:lpstr>
      <vt:lpstr>Packages</vt:lpstr>
      <vt:lpstr>Packages</vt:lpstr>
      <vt:lpstr>Packages</vt:lpstr>
      <vt:lpstr>Things For You to do this Week</vt:lpstr>
      <vt:lpstr>CSE1020 Review Questions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204</cp:revision>
  <dcterms:created xsi:type="dcterms:W3CDTF">2006-08-16T00:00:00Z</dcterms:created>
  <dcterms:modified xsi:type="dcterms:W3CDTF">2015-01-05T02:35:58Z</dcterms:modified>
</cp:coreProperties>
</file>