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6" r:id="rId1"/>
  </p:sldMasterIdLst>
  <p:notesMasterIdLst>
    <p:notesMasterId r:id="rId19"/>
  </p:notesMasterIdLst>
  <p:handoutMasterIdLst>
    <p:handoutMasterId r:id="rId20"/>
  </p:handoutMasterIdLst>
  <p:sldIdLst>
    <p:sldId id="804" r:id="rId2"/>
    <p:sldId id="805" r:id="rId3"/>
    <p:sldId id="806" r:id="rId4"/>
    <p:sldId id="807" r:id="rId5"/>
    <p:sldId id="808" r:id="rId6"/>
    <p:sldId id="809" r:id="rId7"/>
    <p:sldId id="853" r:id="rId8"/>
    <p:sldId id="854" r:id="rId9"/>
    <p:sldId id="855" r:id="rId10"/>
    <p:sldId id="856" r:id="rId11"/>
    <p:sldId id="810" r:id="rId12"/>
    <p:sldId id="811" r:id="rId13"/>
    <p:sldId id="813" r:id="rId14"/>
    <p:sldId id="814" r:id="rId15"/>
    <p:sldId id="815" r:id="rId16"/>
    <p:sldId id="817" r:id="rId17"/>
    <p:sldId id="822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4667" autoAdjust="0"/>
  </p:normalViewPr>
  <p:slideViewPr>
    <p:cSldViewPr>
      <p:cViewPr varScale="1">
        <p:scale>
          <a:sx n="132" d="100"/>
          <a:sy n="132" d="100"/>
        </p:scale>
        <p:origin x="-456" y="-78"/>
      </p:cViewPr>
      <p:guideLst>
        <p:guide orient="horz" pos="2849"/>
        <p:guide pos="2880"/>
        <p:guide pos="1791"/>
        <p:guide pos="2336"/>
        <p:guide pos="3424"/>
        <p:guide pos="396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20"/>
      </p:cViewPr>
      <p:guideLst>
        <p:guide orient="horz" pos="2880"/>
        <p:guide pos="2160"/>
      </p:guideLst>
    </p:cSldViewPr>
  </p:notesViewPr>
  <p:gridSpacing cx="57607" cy="57607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0DC913-D9B5-486A-9F19-D7B18256D665}" type="datetimeFigureOut">
              <a:rPr lang="en-CA" smtClean="0"/>
              <a:pPr/>
              <a:t>08/04/2015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535837-1C23-4D25-B28C-2AE92FCCBCF9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858432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910CE68-E0FC-4F68-898C-2BAB9D7DDDF7}" type="datetimeFigureOut">
              <a:rPr lang="en-US"/>
              <a:pPr>
                <a:defRPr/>
              </a:pPr>
              <a:t>4/8/2015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425D12C-3AF0-40A5-94F7-CBF51ED9167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0244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04875" y="3648075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04875" y="3648075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/>
          <a:lstStyle>
            <a:lvl1pPr algn="r">
              <a:defRPr sz="40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8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277271DB-76E9-4382-9BF0-149AB5DFBF70}" type="datetime1">
              <a:rPr lang="en-US"/>
              <a:pPr>
                <a:defRPr/>
              </a:pPr>
              <a:t>4/8/2015</a:t>
            </a:fld>
            <a:endParaRPr lang="en-US"/>
          </a:p>
        </p:txBody>
      </p:sp>
      <p:sp>
        <p:nvSpPr>
          <p:cNvPr id="11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025" y="6354763"/>
            <a:ext cx="12192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E6A6E2-77E7-48C1-B352-47395CF9BB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433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160712" y="3324226"/>
            <a:ext cx="603567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Isosceles Triangle 6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59FC6D-BDC2-4E5C-9A76-7351943E1AD7}" type="datetime1">
              <a:rPr lang="en-US"/>
              <a:pPr>
                <a:defRPr/>
              </a:pPr>
              <a:t>4/8/2015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7B846A-4A76-47E1-A50F-D21DEB7ED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3542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57200" y="500063"/>
            <a:ext cx="182563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C0B431-F19C-45CD-9732-96D79577B162}" type="datetime1">
              <a:rPr lang="en-US"/>
              <a:pPr>
                <a:defRPr/>
              </a:pPr>
              <a:t>4/8/2015</a:t>
            </a:fld>
            <a:endParaRPr lang="en-US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86409E-D61D-4CA8-967B-C4256353BDC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2313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B3A57-2ADC-41C9-B676-6A51F460B0C5}" type="datetime1">
              <a:rPr lang="en-US"/>
              <a:pPr>
                <a:defRPr/>
              </a:pPr>
              <a:t>4/8/2015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690F7-8BED-4B21-A814-3BA30F5E17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6657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traight Connector 3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5" name="Isosceles Triangle 4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Straight Connector 5"/>
          <p:cNvSpPr>
            <a:spLocks noChangeShapeType="1"/>
          </p:cNvSpPr>
          <p:nvPr/>
        </p:nvSpPr>
        <p:spPr bwMode="auto">
          <a:xfrm rot="5400000">
            <a:off x="3630612" y="3201988"/>
            <a:ext cx="5851525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FA970A-EA42-47E3-AFCC-3D4CCF2A96D2}" type="datetime1">
              <a:rPr lang="en-US"/>
              <a:pPr>
                <a:defRPr/>
              </a:pPr>
              <a:t>4/8/2015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AB2F6C-DA97-4A4B-882B-554031CC1AB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9160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>
            <a:lvl1pPr>
              <a:buClr>
                <a:schemeClr val="accent6"/>
              </a:buClr>
              <a:defRPr/>
            </a:lvl1pPr>
            <a:lvl2pPr>
              <a:buClr>
                <a:schemeClr val="accent6"/>
              </a:buClr>
              <a:defRPr/>
            </a:lvl2pPr>
            <a:lvl3pPr>
              <a:buClr>
                <a:schemeClr val="accent6"/>
              </a:buClr>
              <a:defRPr/>
            </a:lvl3pPr>
            <a:lvl4pPr>
              <a:buClr>
                <a:schemeClr val="accent6"/>
              </a:buClr>
              <a:defRPr/>
            </a:lvl4pPr>
            <a:lvl5pPr>
              <a:buClr>
                <a:schemeClr val="accent6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54AA16-7FEA-4FB7-8661-30727D3D937E}" type="datetime1">
              <a:rPr lang="en-US"/>
              <a:pPr>
                <a:defRPr/>
              </a:pPr>
              <a:t>4/8/2015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E24378-2BDF-4197-888D-42F063AC2A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24935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>
            <a:normAutofit/>
          </a:bodyPr>
          <a:lstStyle>
            <a:lvl1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20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C8119-5AEF-4B5C-8EE3-98847634C6D6}" type="datetime1">
              <a:rPr lang="en-US"/>
              <a:pPr>
                <a:defRPr/>
              </a:pPr>
              <a:t>4/8/2015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62C08-682E-43F6-B2C1-8599D21120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8706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14400" y="2819400"/>
            <a:ext cx="7315200" cy="1279525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14400" y="2819400"/>
            <a:ext cx="228600" cy="1279525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/>
          <a:lstStyle>
            <a:lvl1pPr algn="r">
              <a:buNone/>
              <a:defRPr sz="32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4763"/>
            <a:ext cx="2286000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50A961C-EC32-424D-8FC6-8D10F7A56E59}" type="datetime1">
              <a:rPr lang="en-US"/>
              <a:pPr>
                <a:defRPr/>
              </a:pPr>
              <a:t>4/8/2015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775" y="6354763"/>
            <a:ext cx="3475038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975" y="6354763"/>
            <a:ext cx="1520825" cy="3667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05F75A-9778-4183-A164-C5ED4B095EC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85978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45BFD5-5BCA-48AE-A5FD-BC7627AC3B91}" type="datetime1">
              <a:rPr lang="en-US"/>
              <a:pPr>
                <a:defRPr/>
              </a:pPr>
              <a:t>4/8/2015</a:t>
            </a:fld>
            <a:endParaRPr lang="en-US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45016-102C-4ACC-9DB4-D679AF04752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8306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anchor="b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8D44D1-4C2D-407B-874E-08FE6253C6BF}" type="datetime1">
              <a:rPr lang="en-US"/>
              <a:pPr>
                <a:defRPr/>
              </a:pPr>
              <a:t>4/8/2015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1D9F26-1C61-4F2F-8BD9-F5DC09141A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594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C0955-F7CA-4486-B870-EB3560E140F3}" type="datetime1">
              <a:rPr lang="en-US"/>
              <a:pPr>
                <a:defRPr/>
              </a:pPr>
              <a:t>4/8/2015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529A4-9236-4C99-8AE7-13058A6579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36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C47CD-21E6-4C71-BF69-1105FDB34260}" type="datetime1">
              <a:rPr lang="en-US"/>
              <a:pPr>
                <a:defRPr/>
              </a:pPr>
              <a:t>4/8/2015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AE6AE-A8CB-4377-9816-A54EDC39FF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6405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traight Connector 1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3" name="Isosceles Triangle 2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8C47CD-21E6-4C71-BF69-1105FDB34260}" type="datetime1">
              <a:rPr lang="en-US"/>
              <a:pPr>
                <a:defRPr/>
              </a:pPr>
              <a:t>4/8/2015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9AE6AE-A8CB-4377-9816-A54EDC39FF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375829"/>
            <a:ext cx="8229600" cy="5781131"/>
          </a:xfrm>
        </p:spPr>
        <p:txBody>
          <a:bodyPr>
            <a:normAutofit/>
          </a:bodyPr>
          <a:lstStyle>
            <a:lvl1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1pPr>
            <a:lvl2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2pPr>
            <a:lvl3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3pPr>
            <a:lvl4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4pPr>
            <a:lvl5pPr>
              <a:buFontTx/>
              <a:buNone/>
              <a:defRPr sz="1600" b="1">
                <a:latin typeface="Courier New" pitchFamily="49" charset="0"/>
                <a:cs typeface="Courier New" pitchFamily="49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54634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Placeholder 21"/>
          <p:cNvSpPr>
            <a:spLocks noGrp="1"/>
          </p:cNvSpPr>
          <p:nvPr>
            <p:ph type="title"/>
          </p:nvPr>
        </p:nvSpPr>
        <p:spPr bwMode="auto">
          <a:xfrm>
            <a:off x="457200" y="152400"/>
            <a:ext cx="82296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19200"/>
            <a:ext cx="8229600" cy="4910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175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7F79B9A-9DDF-413B-A437-B3CDE6416320}" type="datetime1">
              <a:rPr lang="en-US"/>
              <a:pPr>
                <a:defRPr/>
              </a:pPr>
              <a:t>4/8/2015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775" y="6356350"/>
            <a:ext cx="3505200" cy="3651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775" y="6356350"/>
            <a:ext cx="1981200" cy="3651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FEFBCBE-3178-422A-8244-A4E30F7D6A0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500" cy="12065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06" r:id="rId1"/>
    <p:sldLayoutId id="2147484301" r:id="rId2"/>
    <p:sldLayoutId id="2147484302" r:id="rId3"/>
    <p:sldLayoutId id="2147484307" r:id="rId4"/>
    <p:sldLayoutId id="2147484303" r:id="rId5"/>
    <p:sldLayoutId id="2147484304" r:id="rId6"/>
    <p:sldLayoutId id="2147484308" r:id="rId7"/>
    <p:sldLayoutId id="2147484309" r:id="rId8"/>
    <p:sldLayoutId id="2147484313" r:id="rId9"/>
    <p:sldLayoutId id="2147484310" r:id="rId10"/>
    <p:sldLayoutId id="2147484311" r:id="rId11"/>
    <p:sldLayoutId id="2147484305" r:id="rId12"/>
    <p:sldLayoutId id="2147484312" r:id="rId13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ts val="600"/>
        </a:spcBef>
        <a:spcAft>
          <a:spcPct val="0"/>
        </a:spcAft>
        <a:buClr>
          <a:schemeClr val="accent1"/>
        </a:buClr>
        <a:buSzPct val="76000"/>
        <a:buFont typeface="Wingdings 3" pitchFamily="18" charset="2"/>
        <a:buChar char="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7305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6000"/>
        <a:buFont typeface="Wingdings 3" pitchFamily="18" charset="2"/>
        <a:buChar char=""/>
        <a:defRPr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325" indent="-228600" algn="l" rtl="0" eaLnBrk="0" fontAlgn="base" hangingPunct="0">
        <a:spcBef>
          <a:spcPts val="500"/>
        </a:spcBef>
        <a:spcAft>
          <a:spcPct val="0"/>
        </a:spcAft>
        <a:buClr>
          <a:srgbClr val="BCBCBC"/>
        </a:buClr>
        <a:buSzPct val="76000"/>
        <a:buFont typeface="Wingdings 3" pitchFamily="18" charset="2"/>
        <a:buChar char="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eaLnBrk="0" fontAlgn="base" hangingPunct="0">
        <a:spcBef>
          <a:spcPts val="400"/>
        </a:spcBef>
        <a:spcAft>
          <a:spcPct val="0"/>
        </a:spcAft>
        <a:buClr>
          <a:srgbClr val="9C9C9C"/>
        </a:buClr>
        <a:buSzPct val="70000"/>
        <a:buFont typeface="Wingdings" pitchFamily="2" charset="2"/>
        <a:buChar char="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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Queues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q.enqueue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("A")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q.enqueue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("B")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q.enqueue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("C")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q.enqueue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("D")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q.enqueue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("E")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469344" y="4118794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33449" y="4119539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97554" y="4118049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61659" y="4118794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5925764" y="4118049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Up Arrow 12"/>
          <p:cNvSpPr/>
          <p:nvPr/>
        </p:nvSpPr>
        <p:spPr>
          <a:xfrm>
            <a:off x="2468767" y="5041996"/>
            <a:ext cx="748891" cy="576070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7" name="Up Arrow 16"/>
          <p:cNvSpPr/>
          <p:nvPr/>
        </p:nvSpPr>
        <p:spPr>
          <a:xfrm>
            <a:off x="5896961" y="5041996"/>
            <a:ext cx="748891" cy="576815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325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String s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q.dequeue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	</a:t>
            </a:r>
            <a:r>
              <a:rPr lang="en-US" sz="1800" dirty="0" smtClean="0">
                <a:cs typeface="Courier New" pitchFamily="49" charset="0"/>
              </a:rPr>
              <a:t>removes and returns "A"</a:t>
            </a:r>
            <a:endParaRPr lang="en-US" sz="1800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469344" y="4118794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3333449" y="4119539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197554" y="4118049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061659" y="4118794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Up Arrow 16"/>
          <p:cNvSpPr/>
          <p:nvPr/>
        </p:nvSpPr>
        <p:spPr>
          <a:xfrm>
            <a:off x="2468767" y="5041996"/>
            <a:ext cx="748891" cy="576070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8" name="Up Arrow 17"/>
          <p:cNvSpPr/>
          <p:nvPr/>
        </p:nvSpPr>
        <p:spPr>
          <a:xfrm>
            <a:off x="5061660" y="5041996"/>
            <a:ext cx="748891" cy="576815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032856" y="143783"/>
            <a:ext cx="39172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The </a:t>
            </a:r>
            <a:r>
              <a:rPr lang="en-US" dirty="0" err="1" smtClean="0">
                <a:latin typeface="+mn-lt"/>
              </a:rPr>
              <a:t>dequeue</a:t>
            </a:r>
            <a:r>
              <a:rPr lang="en-US" dirty="0" smtClean="0">
                <a:latin typeface="+mn-lt"/>
              </a:rPr>
              <a:t> operation removes an element from the front of the queue, and returns the element to the client. </a:t>
            </a:r>
            <a:endParaRPr lang="en-US" dirty="0">
              <a:latin typeface="+mn-lt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89504" y="4114425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79443" y="5099198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String s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q.dequeue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q.dequeue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			</a:t>
            </a:r>
            <a:r>
              <a:rPr lang="en-US" sz="1800" dirty="0">
                <a:solidFill>
                  <a:prstClr val="black"/>
                </a:solidFill>
                <a:cs typeface="Courier New" pitchFamily="49" charset="0"/>
              </a:rPr>
              <a:t>removes and returns </a:t>
            </a:r>
            <a:r>
              <a:rPr lang="en-US" sz="1800" dirty="0" smtClean="0">
                <a:solidFill>
                  <a:prstClr val="black"/>
                </a:solidFill>
                <a:cs typeface="Courier New" pitchFamily="49" charset="0"/>
              </a:rPr>
              <a:t>"B"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469344" y="4118794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333449" y="4119539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4197554" y="4118049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Up Arrow 14"/>
          <p:cNvSpPr/>
          <p:nvPr/>
        </p:nvSpPr>
        <p:spPr>
          <a:xfrm>
            <a:off x="2468767" y="5041996"/>
            <a:ext cx="748891" cy="576070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6" name="Up Arrow 15"/>
          <p:cNvSpPr/>
          <p:nvPr/>
        </p:nvSpPr>
        <p:spPr>
          <a:xfrm>
            <a:off x="4197554" y="5041996"/>
            <a:ext cx="748891" cy="576815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589504" y="4114425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79443" y="5099198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String s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q.dequeue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q.dequeue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q.dequeue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			</a:t>
            </a:r>
            <a:r>
              <a:rPr lang="en-US" sz="1800" dirty="0">
                <a:solidFill>
                  <a:prstClr val="black"/>
                </a:solidFill>
                <a:cs typeface="Courier New" pitchFamily="49" charset="0"/>
              </a:rPr>
              <a:t>removes and returns </a:t>
            </a:r>
            <a:r>
              <a:rPr lang="en-US" sz="1800" dirty="0" smtClean="0">
                <a:solidFill>
                  <a:prstClr val="black"/>
                </a:solidFill>
                <a:cs typeface="Courier New" pitchFamily="49" charset="0"/>
              </a:rPr>
              <a:t>"C"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dirty="0" smtClean="0"/>
              <a:t>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469344" y="4118794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3333449" y="4119539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Up Arrow 11"/>
          <p:cNvSpPr/>
          <p:nvPr/>
        </p:nvSpPr>
        <p:spPr>
          <a:xfrm>
            <a:off x="3333954" y="5041996"/>
            <a:ext cx="748891" cy="576815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4" name="Up Arrow 13"/>
          <p:cNvSpPr/>
          <p:nvPr/>
        </p:nvSpPr>
        <p:spPr>
          <a:xfrm>
            <a:off x="2468767" y="5041996"/>
            <a:ext cx="748891" cy="576070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589504" y="4114425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79443" y="5099198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String s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q.dequeue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q.dequeue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q.dequeue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q.dequeue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</a:t>
            </a:r>
            <a:r>
              <a:rPr lang="en-US" dirty="0" smtClean="0"/>
              <a:t>			</a:t>
            </a:r>
            <a:r>
              <a:rPr lang="en-US" sz="1800" dirty="0">
                <a:solidFill>
                  <a:prstClr val="black"/>
                </a:solidFill>
                <a:cs typeface="Courier New" pitchFamily="49" charset="0"/>
              </a:rPr>
              <a:t>removes and returns </a:t>
            </a:r>
            <a:r>
              <a:rPr lang="en-US" sz="1800" dirty="0" smtClean="0">
                <a:solidFill>
                  <a:prstClr val="black"/>
                </a:solidFill>
                <a:cs typeface="Courier New" pitchFamily="49" charset="0"/>
              </a:rPr>
              <a:t>"D"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469344" y="4118794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Up Arrow 10"/>
          <p:cNvSpPr/>
          <p:nvPr/>
        </p:nvSpPr>
        <p:spPr>
          <a:xfrm>
            <a:off x="2468767" y="5041996"/>
            <a:ext cx="748891" cy="576070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2" name="Up Arrow 11"/>
          <p:cNvSpPr/>
          <p:nvPr/>
        </p:nvSpPr>
        <p:spPr>
          <a:xfrm>
            <a:off x="2498148" y="5733280"/>
            <a:ext cx="748891" cy="576815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589504" y="4114425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79443" y="5099198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Dequeue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String s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q.dequeue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q.dequeue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400" dirty="0" smtClean="0">
                <a:cs typeface="Courier New" pitchFamily="49" charset="0"/>
              </a:rPr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q.dequeue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q.dequeue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s =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q.dequeue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()</a:t>
            </a:r>
            <a:r>
              <a:rPr lang="en-US" dirty="0" smtClean="0"/>
              <a:t> </a:t>
            </a:r>
            <a:r>
              <a:rPr lang="en-US" dirty="0" smtClean="0"/>
              <a:t>			</a:t>
            </a:r>
            <a:r>
              <a:rPr lang="en-US" sz="1800" dirty="0">
                <a:solidFill>
                  <a:prstClr val="black"/>
                </a:solidFill>
                <a:cs typeface="Courier New" pitchFamily="49" charset="0"/>
              </a:rPr>
              <a:t>removes and returns </a:t>
            </a:r>
            <a:r>
              <a:rPr lang="en-US" sz="1800" dirty="0" smtClean="0">
                <a:solidFill>
                  <a:prstClr val="black"/>
                </a:solidFill>
                <a:cs typeface="Courier New" pitchFamily="49" charset="0"/>
              </a:rPr>
              <a:t>"E"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589504" y="4114425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E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79443" y="5099198"/>
            <a:ext cx="3690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queue is a First-In-First-Out (FIFO) data structure</a:t>
            </a:r>
          </a:p>
          <a:p>
            <a:pPr lvl="1"/>
            <a:r>
              <a:rPr lang="en-US" dirty="0" smtClean="0"/>
              <a:t>the first element </a:t>
            </a:r>
            <a:r>
              <a:rPr lang="en-US" dirty="0" err="1" smtClean="0"/>
              <a:t>enqueued</a:t>
            </a:r>
            <a:r>
              <a:rPr lang="en-US" dirty="0" smtClean="0"/>
              <a:t> in the queue is the first element that can be accessed from the queue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Queue applications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queues are useful whenever you need to hold elements in their order of arrival</a:t>
            </a:r>
          </a:p>
          <a:p>
            <a:pPr lvl="1"/>
            <a:r>
              <a:rPr lang="en-US" dirty="0" smtClean="0"/>
              <a:t>serving requests of a single resource</a:t>
            </a:r>
          </a:p>
          <a:p>
            <a:pPr lvl="2"/>
            <a:r>
              <a:rPr lang="en-US" dirty="0" smtClean="0"/>
              <a:t>cashier</a:t>
            </a:r>
          </a:p>
          <a:p>
            <a:pPr lvl="2"/>
            <a:r>
              <a:rPr lang="en-US" dirty="0" smtClean="0"/>
              <a:t>printer </a:t>
            </a:r>
            <a:r>
              <a:rPr lang="en-US" dirty="0" smtClean="0"/>
              <a:t>queue</a:t>
            </a:r>
          </a:p>
          <a:p>
            <a:pPr lvl="2"/>
            <a:r>
              <a:rPr lang="en-US" dirty="0" smtClean="0"/>
              <a:t>disk queue</a:t>
            </a:r>
          </a:p>
          <a:p>
            <a:pPr lvl="2"/>
            <a:r>
              <a:rPr lang="en-US" dirty="0" smtClean="0"/>
              <a:t>CPU queue</a:t>
            </a:r>
          </a:p>
          <a:p>
            <a:pPr lvl="2"/>
            <a:r>
              <a:rPr lang="en-US" dirty="0" smtClean="0"/>
              <a:t>web </a:t>
            </a:r>
            <a:r>
              <a:rPr lang="en-US" dirty="0" smtClean="0"/>
              <a:t>server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000" dirty="0" smtClean="0"/>
              <a:t>a queue represents a sequence of elements where elements can be added at the back of the sequence and removed from the front of the sequence</a:t>
            </a: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2050" name="Picture 2" descr="C:\Users\burton\AppData\Local\Microsoft\Windows\Temporary Internet Files\Content.IE5\MP0DIUZH\MP90041183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00672" y="2424801"/>
            <a:ext cx="5742656" cy="38269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10" name="Picture 2" descr="C:\Users\burton\AppData\Local\Microsoft\Windows\Temporary Internet Files\Content.IE5\MP0DIUZH\MP900411831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00672" y="1816004"/>
            <a:ext cx="5742656" cy="3826942"/>
          </a:xfrm>
          <a:prstGeom prst="rect">
            <a:avLst/>
          </a:prstGeom>
          <a:noFill/>
        </p:spPr>
      </p:pic>
      <p:sp>
        <p:nvSpPr>
          <p:cNvPr id="7" name="Up Arrow 6"/>
          <p:cNvSpPr/>
          <p:nvPr/>
        </p:nvSpPr>
        <p:spPr>
          <a:xfrm>
            <a:off x="6357817" y="4522788"/>
            <a:ext cx="748891" cy="1036926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415424" y="5617321"/>
            <a:ext cx="652743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  <a:latin typeface="+mn-lt"/>
              </a:rPr>
              <a:t>back</a:t>
            </a:r>
            <a:endParaRPr lang="en-US" dirty="0">
              <a:solidFill>
                <a:srgbClr val="FF0000"/>
              </a:solidFill>
              <a:latin typeface="+mn-lt"/>
            </a:endParaRPr>
          </a:p>
        </p:txBody>
      </p:sp>
      <p:sp>
        <p:nvSpPr>
          <p:cNvPr id="6" name="Up Arrow 5"/>
          <p:cNvSpPr/>
          <p:nvPr/>
        </p:nvSpPr>
        <p:spPr>
          <a:xfrm>
            <a:off x="1864471" y="4523533"/>
            <a:ext cx="748891" cy="1036926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1872748" y="5618066"/>
            <a:ext cx="683007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70C0"/>
                </a:solidFill>
                <a:latin typeface="+mn-lt"/>
              </a:rPr>
              <a:t>front</a:t>
            </a:r>
            <a:endParaRPr lang="en-US" dirty="0">
              <a:solidFill>
                <a:srgbClr val="0070C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Queue Operations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29AE6AE-A8CB-4377-9816-A54EDC39FFB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classically, queues only support two operations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dirty="0" err="1" smtClean="0"/>
              <a:t>enqueue</a:t>
            </a:r>
            <a:endParaRPr lang="en-US" dirty="0" smtClean="0"/>
          </a:p>
          <a:p>
            <a:pPr marL="1006475" lvl="2" indent="-457200"/>
            <a:r>
              <a:rPr lang="en-US" dirty="0" smtClean="0"/>
              <a:t>add to the back of the queue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dirty="0" err="1" smtClean="0"/>
              <a:t>dequeue</a:t>
            </a:r>
            <a:endParaRPr lang="en-US" dirty="0" smtClean="0"/>
          </a:p>
          <a:p>
            <a:pPr marL="1006475" lvl="2" indent="-457200"/>
            <a:r>
              <a:rPr lang="en-US" dirty="0" smtClean="0"/>
              <a:t>remove from the front of the queue</a:t>
            </a:r>
          </a:p>
          <a:p>
            <a:pPr marL="457200" indent="-45720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22560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Queue Optional Operations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000" dirty="0" smtClean="0"/>
              <a:t>optional operations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sz="2000" dirty="0" smtClean="0"/>
              <a:t>size</a:t>
            </a:r>
          </a:p>
          <a:p>
            <a:pPr marL="1006475" lvl="2" indent="-457200"/>
            <a:r>
              <a:rPr lang="en-US" dirty="0" smtClean="0"/>
              <a:t>number of elements in the queue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sz="2000" dirty="0" err="1" smtClean="0"/>
              <a:t>isEmpty</a:t>
            </a:r>
            <a:endParaRPr lang="en-US" sz="2000" dirty="0" smtClean="0"/>
          </a:p>
          <a:p>
            <a:pPr marL="1006475" lvl="2" indent="-457200"/>
            <a:r>
              <a:rPr lang="en-US" dirty="0" smtClean="0"/>
              <a:t>is the queue empty?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sz="2000" dirty="0" smtClean="0"/>
              <a:t>peek</a:t>
            </a:r>
          </a:p>
          <a:p>
            <a:pPr marL="1006475" lvl="2" indent="-457200"/>
            <a:r>
              <a:rPr lang="en-US" dirty="0" smtClean="0"/>
              <a:t>get the front element (without removing it)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sz="2000" dirty="0" smtClean="0"/>
              <a:t>search</a:t>
            </a:r>
          </a:p>
          <a:p>
            <a:pPr marL="1006475" lvl="2" indent="-457200"/>
            <a:r>
              <a:rPr lang="en-US" dirty="0" smtClean="0"/>
              <a:t>find the position of the element in the queue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sz="2000" dirty="0" err="1" smtClean="0"/>
              <a:t>isFull</a:t>
            </a:r>
            <a:endParaRPr lang="en-US" sz="2000" dirty="0" smtClean="0"/>
          </a:p>
          <a:p>
            <a:pPr marL="1006475" lvl="2" indent="-457200"/>
            <a:r>
              <a:rPr lang="en-US" dirty="0" smtClean="0"/>
              <a:t>is the queue full? (for queues with finite capacity)</a:t>
            </a:r>
          </a:p>
          <a:p>
            <a:pPr marL="731838" lvl="1" indent="-457200">
              <a:buFont typeface="+mj-lt"/>
              <a:buAutoNum type="arabicPeriod"/>
            </a:pPr>
            <a:r>
              <a:rPr lang="en-US" sz="2000" dirty="0" smtClean="0"/>
              <a:t>capacity</a:t>
            </a:r>
          </a:p>
          <a:p>
            <a:pPr marL="1006475" lvl="2" indent="-457200"/>
            <a:r>
              <a:rPr lang="en-US" dirty="0" smtClean="0"/>
              <a:t>total number of elements the queue can hold (for queues with finite capacity)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q.enqueue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("A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469344" y="4118794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Up Arrow 12"/>
          <p:cNvSpPr/>
          <p:nvPr/>
        </p:nvSpPr>
        <p:spPr>
          <a:xfrm>
            <a:off x="2468767" y="5041996"/>
            <a:ext cx="748891" cy="576070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8" name="Up Arrow 17"/>
          <p:cNvSpPr/>
          <p:nvPr/>
        </p:nvSpPr>
        <p:spPr>
          <a:xfrm>
            <a:off x="2498148" y="5733280"/>
            <a:ext cx="748891" cy="576815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744821" y="1297541"/>
            <a:ext cx="39172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The </a:t>
            </a:r>
            <a:r>
              <a:rPr lang="en-US" dirty="0" err="1" smtClean="0">
                <a:latin typeface="+mn-lt"/>
              </a:rPr>
              <a:t>enqueue</a:t>
            </a:r>
            <a:r>
              <a:rPr lang="en-US" dirty="0" smtClean="0">
                <a:latin typeface="+mn-lt"/>
              </a:rPr>
              <a:t> operation adds elements to the back of the queue. If you </a:t>
            </a:r>
            <a:r>
              <a:rPr lang="en-US" dirty="0" err="1" smtClean="0">
                <a:latin typeface="+mn-lt"/>
              </a:rPr>
              <a:t>enqueue</a:t>
            </a:r>
            <a:r>
              <a:rPr lang="en-US" dirty="0" smtClean="0">
                <a:latin typeface="+mn-lt"/>
              </a:rPr>
              <a:t> an element into an empty queue then the front (</a:t>
            </a:r>
            <a:r>
              <a:rPr lang="en-US" dirty="0" smtClean="0">
                <a:solidFill>
                  <a:srgbClr val="0070C0"/>
                </a:solidFill>
                <a:latin typeface="+mn-lt"/>
              </a:rPr>
              <a:t>F</a:t>
            </a:r>
            <a:r>
              <a:rPr lang="en-US" dirty="0" smtClean="0">
                <a:latin typeface="+mn-lt"/>
              </a:rPr>
              <a:t>) and back (</a:t>
            </a:r>
            <a:r>
              <a:rPr lang="en-US" dirty="0" smtClean="0">
                <a:solidFill>
                  <a:srgbClr val="FF0000"/>
                </a:solidFill>
                <a:latin typeface="+mn-lt"/>
              </a:rPr>
              <a:t>B</a:t>
            </a:r>
            <a:r>
              <a:rPr lang="en-US" dirty="0" smtClean="0">
                <a:latin typeface="+mn-lt"/>
              </a:rPr>
              <a:t>) of the queue both refer to the same element.</a:t>
            </a:r>
            <a:endParaRPr lang="en-US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q.enqueue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("A")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q.enqueue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("B")</a:t>
            </a:r>
            <a:r>
              <a:rPr lang="en-US" dirty="0" smtClean="0"/>
              <a:t> </a:t>
            </a:r>
            <a:r>
              <a:rPr lang="en-US" dirty="0" smtClean="0"/>
              <a:t>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469344" y="4118794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33449" y="4119539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Up Arrow 10"/>
          <p:cNvSpPr/>
          <p:nvPr/>
        </p:nvSpPr>
        <p:spPr>
          <a:xfrm>
            <a:off x="3333954" y="5041996"/>
            <a:ext cx="748891" cy="576815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3" name="Up Arrow 12"/>
          <p:cNvSpPr/>
          <p:nvPr/>
        </p:nvSpPr>
        <p:spPr>
          <a:xfrm>
            <a:off x="2468767" y="5041996"/>
            <a:ext cx="748891" cy="576070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0394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q.enqueue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("A")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q.enqueue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("B")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q.enqueue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("C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")</a:t>
            </a:r>
            <a:r>
              <a:rPr lang="en-US" dirty="0" smtClean="0"/>
              <a:t>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469344" y="4118794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33449" y="4119539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97554" y="4118049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Up Arrow 12"/>
          <p:cNvSpPr/>
          <p:nvPr/>
        </p:nvSpPr>
        <p:spPr>
          <a:xfrm>
            <a:off x="2468767" y="5041996"/>
            <a:ext cx="748891" cy="576070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5" name="Up Arrow 14"/>
          <p:cNvSpPr/>
          <p:nvPr/>
        </p:nvSpPr>
        <p:spPr>
          <a:xfrm>
            <a:off x="4197554" y="5041996"/>
            <a:ext cx="748891" cy="576815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71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Enqueue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q.enqueue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("A")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q.enqueue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("B")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q.enqueue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("C")</a:t>
            </a:r>
            <a:r>
              <a:rPr lang="en-US" dirty="0" smtClean="0"/>
              <a:t>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 </a:t>
            </a:r>
            <a:r>
              <a:rPr lang="en-US" sz="2400" b="1" dirty="0" err="1" smtClean="0">
                <a:latin typeface="Courier New" pitchFamily="49" charset="0"/>
                <a:cs typeface="Courier New" pitchFamily="49" charset="0"/>
              </a:rPr>
              <a:t>q.enqueue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("D</a:t>
            </a: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")</a:t>
            </a:r>
            <a:r>
              <a:rPr lang="en-US" dirty="0" smtClean="0"/>
              <a:t>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E24378-2BDF-4197-888D-42F063AC2A4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469344" y="4118794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A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333449" y="4119539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B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197554" y="4118049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C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061659" y="4118794"/>
            <a:ext cx="748891" cy="8072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chemeClr val="tx1"/>
                </a:solidFill>
                <a:latin typeface="Courier New" pitchFamily="49" charset="0"/>
                <a:cs typeface="Courier New" pitchFamily="49" charset="0"/>
              </a:rPr>
              <a:t>D</a:t>
            </a:r>
            <a:endParaRPr lang="en-US" b="1" dirty="0">
              <a:solidFill>
                <a:schemeClr val="tx1"/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Up Arrow 12"/>
          <p:cNvSpPr/>
          <p:nvPr/>
        </p:nvSpPr>
        <p:spPr>
          <a:xfrm>
            <a:off x="2468767" y="5041996"/>
            <a:ext cx="748891" cy="576070"/>
          </a:xfrm>
          <a:prstGeom prst="up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F</a:t>
            </a:r>
            <a:endParaRPr lang="en-US" dirty="0"/>
          </a:p>
        </p:txBody>
      </p:sp>
      <p:sp>
        <p:nvSpPr>
          <p:cNvPr id="16" name="Up Arrow 15"/>
          <p:cNvSpPr/>
          <p:nvPr/>
        </p:nvSpPr>
        <p:spPr>
          <a:xfrm>
            <a:off x="5061660" y="5041996"/>
            <a:ext cx="748891" cy="576815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519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>
    <a:lnDef>
      <a:spPr>
        <a:ln w="381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ppt/theme/themeOverride2.xml><?xml version="1.0" encoding="utf-8"?>
<a:themeOverride xmlns:a="http://schemas.openxmlformats.org/drawingml/2006/main">
  <a:clrScheme name="Grayscale">
    <a:dk1>
      <a:sysClr val="windowText" lastClr="000000"/>
    </a:dk1>
    <a:lt1>
      <a:sysClr val="window" lastClr="FFFFFF"/>
    </a:lt1>
    <a:dk2>
      <a:srgbClr val="000000"/>
    </a:dk2>
    <a:lt2>
      <a:srgbClr val="F8F8F8"/>
    </a:lt2>
    <a:accent1>
      <a:srgbClr val="DDDDDD"/>
    </a:accent1>
    <a:accent2>
      <a:srgbClr val="B2B2B2"/>
    </a:accent2>
    <a:accent3>
      <a:srgbClr val="969696"/>
    </a:accent3>
    <a:accent4>
      <a:srgbClr val="808080"/>
    </a:accent4>
    <a:accent5>
      <a:srgbClr val="5F5F5F"/>
    </a:accent5>
    <a:accent6>
      <a:srgbClr val="4D4D4D"/>
    </a:accent6>
    <a:hlink>
      <a:srgbClr val="5F5F5F"/>
    </a:hlink>
    <a:folHlink>
      <a:srgbClr val="91919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14506</TotalTime>
  <Words>480</Words>
  <Application>Microsoft Office PowerPoint</Application>
  <PresentationFormat>On-screen Show (4:3)</PresentationFormat>
  <Paragraphs>149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Origin</vt:lpstr>
      <vt:lpstr>Queues</vt:lpstr>
      <vt:lpstr>Queue</vt:lpstr>
      <vt:lpstr>Queue</vt:lpstr>
      <vt:lpstr>Queue Operations</vt:lpstr>
      <vt:lpstr>Queue Optional Operations</vt:lpstr>
      <vt:lpstr>Enqueue</vt:lpstr>
      <vt:lpstr>Enqueue</vt:lpstr>
      <vt:lpstr>Enqueue</vt:lpstr>
      <vt:lpstr>Enqueue</vt:lpstr>
      <vt:lpstr>Enqueue</vt:lpstr>
      <vt:lpstr>Dequeue</vt:lpstr>
      <vt:lpstr>Dequeue</vt:lpstr>
      <vt:lpstr>Dequeue</vt:lpstr>
      <vt:lpstr>Dequeue</vt:lpstr>
      <vt:lpstr>Dequeue</vt:lpstr>
      <vt:lpstr>FIFO</vt:lpstr>
      <vt:lpstr>Queue applications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Utilities</dc:title>
  <dc:creator>mab</dc:creator>
  <cp:lastModifiedBy>burton</cp:lastModifiedBy>
  <cp:revision>1026</cp:revision>
  <dcterms:created xsi:type="dcterms:W3CDTF">2006-08-16T00:00:00Z</dcterms:created>
  <dcterms:modified xsi:type="dcterms:W3CDTF">2015-04-08T05:47:16Z</dcterms:modified>
</cp:coreProperties>
</file>