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3"/>
  </p:notesMasterIdLst>
  <p:sldIdLst>
    <p:sldId id="717" r:id="rId2"/>
    <p:sldId id="742" r:id="rId3"/>
    <p:sldId id="743" r:id="rId4"/>
    <p:sldId id="744" r:id="rId5"/>
    <p:sldId id="745" r:id="rId6"/>
    <p:sldId id="746" r:id="rId7"/>
    <p:sldId id="747" r:id="rId8"/>
    <p:sldId id="748" r:id="rId9"/>
    <p:sldId id="749" r:id="rId10"/>
    <p:sldId id="750" r:id="rId11"/>
    <p:sldId id="751" r:id="rId12"/>
    <p:sldId id="760" r:id="rId13"/>
    <p:sldId id="761" r:id="rId14"/>
    <p:sldId id="752" r:id="rId15"/>
    <p:sldId id="753" r:id="rId16"/>
    <p:sldId id="754" r:id="rId17"/>
    <p:sldId id="755" r:id="rId18"/>
    <p:sldId id="756" r:id="rId19"/>
    <p:sldId id="757" r:id="rId20"/>
    <p:sldId id="758" r:id="rId21"/>
    <p:sldId id="759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00FF00"/>
    <a:srgbClr val="FF99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25" autoAdjust="0"/>
    <p:restoredTop sz="83425" autoAdjust="0"/>
  </p:normalViewPr>
  <p:slideViewPr>
    <p:cSldViewPr showGuides="1">
      <p:cViewPr varScale="1">
        <p:scale>
          <a:sx n="97" d="100"/>
          <a:sy n="97" d="100"/>
        </p:scale>
        <p:origin x="-2034" y="-96"/>
      </p:cViewPr>
      <p:guideLst>
        <p:guide orient="horz" pos="2448"/>
        <p:guide orient="horz" pos="3830"/>
        <p:guide orient="horz" pos="2218"/>
        <p:guide orient="horz" pos="3658"/>
        <p:guide pos="2880"/>
        <p:guide pos="4608"/>
        <p:guide pos="4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23F731-F0E2-4B56-AEF5-3B1D860A324D}" type="datetimeFigureOut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CEFC0F5-D01E-4BDB-B97A-321AEBCBF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14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1C9536B7-5070-4FE8-8969-96735BFF711A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B637-46E5-474B-87A8-943D007D3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CCB0-8948-4C41-B7E6-A3A4F76E09E4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428A-EF57-4F2A-AB0B-941B91203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3FC54-1274-43A8-805D-F033DB330547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23C02-62DE-4DA5-8AA3-D7441D3D8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FFB24-9DAC-4841-9FE5-9988D4FE5952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408E4-A589-4D68-B66B-E485EEE8F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B897D-065A-495B-A693-41F7384657E0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0F3F-66DB-4760-95B4-53ADBD973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746BD-5C2D-45F8-9643-80DD6C93D1A0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90C0F-7E92-4B1C-96AF-477F17E61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C416E-7B5F-4D60-9E88-C94EE6ABD4FF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D1E88-C2A3-4ED1-9995-44157ED0F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>
            <a:lvl1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1pPr>
            <a:lvl2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2pPr>
            <a:lvl3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3pPr>
            <a:lvl4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4pPr>
            <a:lvl5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EB4B-7C51-46AC-932D-D67EEE298808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CB01-8358-4A41-B4CD-DA7053A8D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CCB0-8948-4C41-B7E6-A3A4F76E09E4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428A-EF57-4F2A-AB0B-941B91203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8229600" cy="5852160"/>
          </a:xfrm>
        </p:spPr>
        <p:txBody>
          <a:bodyPr>
            <a:normAutofit/>
          </a:bodyPr>
          <a:lstStyle>
            <a:lvl1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1pPr>
            <a:lvl2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2pPr>
            <a:lvl3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3pPr>
            <a:lvl4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4pPr>
            <a:lvl5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8229600" cy="5852160"/>
          </a:xfrm>
        </p:spPr>
        <p:txBody>
          <a:bodyPr>
            <a:normAutofit/>
          </a:bodyPr>
          <a:lstStyle>
            <a:lvl1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1pPr>
            <a:lvl2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2pPr>
            <a:lvl3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3pPr>
            <a:lvl4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4pPr>
            <a:lvl5pPr>
              <a:buFontTx/>
              <a:buNone/>
              <a:defRPr sz="2000" b="1">
                <a:latin typeface="Courier New" pitchFamily="49" charset="0"/>
                <a:cs typeface="Courier New" pitchFamily="49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EB4B-7C51-46AC-932D-D67EEE298808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CB01-8358-4A41-B4CD-DA7053A8D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F7532-5D15-4FCC-B2F5-45C5FC98F937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91AF7-1F67-417D-B218-313F66B35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87031-85B5-447A-AFFF-5502068A3AC8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7A35-55DD-4689-9207-B6A0BCF97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C0ECB-A482-4196-A1C8-9F809A8156DA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40DA4-EA63-4CFD-B7EF-F315DAE49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3054A-8BB6-490A-84E7-58FA1248DA5A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FF73-B986-4246-9C14-D7B598317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CFA8FA-C0F0-4F08-B839-A82F484E3877}" type="datetime1">
              <a:rPr lang="en-US"/>
              <a:pPr>
                <a:defRPr/>
              </a:pPr>
              <a:t>4/3/2014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3A1FFE-2D20-4A07-A7DB-C412A0550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16" r:id="rId2"/>
    <p:sldLayoutId id="2147484017" r:id="rId3"/>
    <p:sldLayoutId id="2147484029" r:id="rId4"/>
    <p:sldLayoutId id="2147484028" r:id="rId5"/>
    <p:sldLayoutId id="2147484022" r:id="rId6"/>
    <p:sldLayoutId id="2147484018" r:id="rId7"/>
    <p:sldLayoutId id="2147484019" r:id="rId8"/>
    <p:sldLayoutId id="2147484023" r:id="rId9"/>
    <p:sldLayoutId id="2147484024" r:id="rId10"/>
    <p:sldLayoutId id="2147484025" r:id="rId11"/>
    <p:sldLayoutId id="2147484026" r:id="rId12"/>
    <p:sldLayoutId id="2147484020" r:id="rId13"/>
    <p:sldLayoutId id="2147484027" r:id="rId14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9C9C9C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Ordinary differential equations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ABFF73-B986-4246-9C14-D7B598317BE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"Simple" pendulum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(video clip) </a:t>
            </a:r>
            <a:r>
              <a:rPr lang="en-US" dirty="0" err="1" smtClean="0"/>
              <a:t>dt</a:t>
            </a:r>
            <a:r>
              <a:rPr lang="en-US" dirty="0" smtClean="0"/>
              <a:t> = 0.001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endulum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3700" y="179070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"Simple" pendulum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turns out that for any finite positive value of </a:t>
            </a:r>
            <a:r>
              <a:rPr lang="en-US" dirty="0" err="1" smtClean="0"/>
              <a:t>dt</a:t>
            </a:r>
            <a:r>
              <a:rPr lang="en-US" dirty="0" smtClean="0"/>
              <a:t>, Euler's method will cause the pendulum to swing faster and faster</a:t>
            </a:r>
          </a:p>
          <a:p>
            <a:pPr lvl="1"/>
            <a:r>
              <a:rPr lang="en-US" dirty="0" smtClean="0"/>
              <a:t>it is possible to show that the energy of the pendulum continually increases using Euler's method</a:t>
            </a:r>
          </a:p>
          <a:p>
            <a:pPr lvl="1"/>
            <a:endParaRPr lang="en-US" dirty="0"/>
          </a:p>
          <a:p>
            <a:r>
              <a:rPr lang="en-US" dirty="0" smtClean="0"/>
              <a:t>this isn't completely surprising given the simplicity of Euler's method</a:t>
            </a:r>
          </a:p>
          <a:p>
            <a:r>
              <a:rPr lang="en-US" dirty="0" smtClean="0"/>
              <a:t>slightly more sophisticated methods are needed to obtain a more realistic 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"Simple" pendulum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(video clip) solved using MATLAB </a:t>
            </a:r>
            <a:r>
              <a:rPr lang="en-CA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ode45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endulum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3700" y="179070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"Simple" pendulum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0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Weeks 1–6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computer math is not the same as math</a:t>
            </a:r>
          </a:p>
          <a:p>
            <a:r>
              <a:rPr lang="en-US" dirty="0" smtClean="0"/>
              <a:t>MATLAB</a:t>
            </a:r>
          </a:p>
          <a:p>
            <a:pPr lvl="1"/>
            <a:r>
              <a:rPr lang="en-US" dirty="0" smtClean="0"/>
              <a:t>creating and using vectors and matrices</a:t>
            </a:r>
          </a:p>
          <a:p>
            <a:pPr lvl="1"/>
            <a:r>
              <a:rPr lang="en-US" dirty="0" smtClean="0"/>
              <a:t>indexing (numeric </a:t>
            </a:r>
            <a:r>
              <a:rPr lang="en-US" dirty="0" err="1" smtClean="0"/>
              <a:t>vs</a:t>
            </a:r>
            <a:r>
              <a:rPr lang="en-US" dirty="0" smtClean="0"/>
              <a:t> logical)</a:t>
            </a:r>
          </a:p>
          <a:p>
            <a:pPr lvl="1"/>
            <a:r>
              <a:rPr lang="en-US" dirty="0" smtClean="0"/>
              <a:t>operators (normal form </a:t>
            </a:r>
            <a:r>
              <a:rPr lang="en-US" dirty="0" err="1" smtClean="0"/>
              <a:t>vs</a:t>
            </a:r>
            <a:r>
              <a:rPr lang="en-US" dirty="0" smtClean="0"/>
              <a:t> element-by-element form)</a:t>
            </a:r>
          </a:p>
          <a:p>
            <a:pPr lvl="1"/>
            <a:r>
              <a:rPr lang="en-US" dirty="0" smtClean="0"/>
              <a:t>logical operators</a:t>
            </a:r>
          </a:p>
          <a:p>
            <a:pPr lvl="1"/>
            <a:r>
              <a:rPr lang="en-US" dirty="0" smtClean="0"/>
              <a:t>if statements</a:t>
            </a:r>
          </a:p>
          <a:p>
            <a:pPr lvl="1"/>
            <a:r>
              <a:rPr lang="en-US" dirty="0" smtClean="0"/>
              <a:t>loops</a:t>
            </a:r>
          </a:p>
          <a:p>
            <a:pPr lvl="1"/>
            <a:r>
              <a:rPr lang="en-US" dirty="0" smtClean="0"/>
              <a:t>plotting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2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basic statistics</a:t>
            </a:r>
          </a:p>
          <a:p>
            <a:pPr lvl="1"/>
            <a:r>
              <a:rPr lang="en-US" dirty="0" smtClean="0"/>
              <a:t>location</a:t>
            </a:r>
          </a:p>
          <a:p>
            <a:pPr lvl="2"/>
            <a:r>
              <a:rPr lang="en-US" dirty="0" smtClean="0"/>
              <a:t>mean, median</a:t>
            </a:r>
          </a:p>
          <a:p>
            <a:pPr lvl="1"/>
            <a:r>
              <a:rPr lang="en-US" dirty="0" smtClean="0"/>
              <a:t>spread</a:t>
            </a:r>
          </a:p>
          <a:p>
            <a:pPr lvl="2"/>
            <a:r>
              <a:rPr lang="en-US" dirty="0" smtClean="0"/>
              <a:t>variance, standard deviation, interquartile range</a:t>
            </a:r>
          </a:p>
          <a:p>
            <a:pPr lvl="1"/>
            <a:r>
              <a:rPr lang="en-US" dirty="0" smtClean="0"/>
              <a:t>percentiles</a:t>
            </a:r>
          </a:p>
          <a:p>
            <a:pPr lvl="2"/>
            <a:r>
              <a:rPr lang="en-US" dirty="0" smtClean="0"/>
              <a:t>(requires the Statistics toolbox; you won't be asked to compute these)</a:t>
            </a:r>
          </a:p>
          <a:p>
            <a:pPr lvl="1"/>
            <a:r>
              <a:rPr lang="en-US" dirty="0" smtClean="0"/>
              <a:t>boxplots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25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random numbers and simulation</a:t>
            </a:r>
          </a:p>
          <a:p>
            <a:pPr lvl="1"/>
            <a:r>
              <a:rPr lang="en-US" dirty="0" smtClean="0"/>
              <a:t>rand, </a:t>
            </a:r>
            <a:r>
              <a:rPr lang="en-US" dirty="0" err="1" smtClean="0"/>
              <a:t>randi</a:t>
            </a:r>
            <a:r>
              <a:rPr lang="en-US" dirty="0" smtClean="0"/>
              <a:t>, </a:t>
            </a:r>
            <a:r>
              <a:rPr lang="en-US" dirty="0" err="1" smtClean="0"/>
              <a:t>randn</a:t>
            </a:r>
            <a:r>
              <a:rPr lang="en-US" dirty="0" smtClean="0"/>
              <a:t>, </a:t>
            </a:r>
            <a:r>
              <a:rPr lang="en-US" dirty="0" err="1" smtClean="0"/>
              <a:t>randperm</a:t>
            </a:r>
            <a:endParaRPr lang="en-US" dirty="0" smtClean="0"/>
          </a:p>
          <a:p>
            <a:pPr lvl="1"/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6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least squares line and polynomial fitting</a:t>
            </a:r>
          </a:p>
          <a:p>
            <a:pPr lvl="1"/>
            <a:r>
              <a:rPr lang="en-US" dirty="0" err="1" smtClean="0"/>
              <a:t>polyfit</a:t>
            </a:r>
            <a:r>
              <a:rPr lang="en-US" dirty="0" smtClean="0"/>
              <a:t>, </a:t>
            </a:r>
            <a:r>
              <a:rPr lang="en-US" dirty="0" err="1" smtClean="0"/>
              <a:t>polyval</a:t>
            </a:r>
            <a:endParaRPr lang="en-US" dirty="0" smtClean="0"/>
          </a:p>
          <a:p>
            <a:pPr lvl="1"/>
            <a:r>
              <a:rPr lang="en-US" dirty="0" smtClean="0"/>
              <a:t>transforming non-linear curve fitting problems into linear curve fitting problems</a:t>
            </a:r>
          </a:p>
          <a:p>
            <a:pPr lvl="1"/>
            <a:r>
              <a:rPr lang="en-US" dirty="0" smtClean="0"/>
              <a:t>principle of least squares and how the least squares problem can be solved mathematically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4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root finding</a:t>
            </a:r>
          </a:p>
          <a:p>
            <a:pPr lvl="1"/>
            <a:r>
              <a:rPr lang="en-US" dirty="0" smtClean="0"/>
              <a:t>Newton's method</a:t>
            </a:r>
          </a:p>
          <a:p>
            <a:pPr lvl="1"/>
            <a:r>
              <a:rPr lang="en-US" dirty="0" smtClean="0"/>
              <a:t>bisection method</a:t>
            </a:r>
          </a:p>
          <a:p>
            <a:pPr lvl="2"/>
            <a:r>
              <a:rPr lang="en-US" dirty="0" smtClean="0"/>
              <a:t>the principle of recursion (but </a:t>
            </a:r>
            <a:r>
              <a:rPr lang="en-US" u="sng" dirty="0" smtClean="0"/>
              <a:t>not</a:t>
            </a:r>
            <a:r>
              <a:rPr lang="en-US" dirty="0" smtClean="0"/>
              <a:t> how to implement a recursive method)</a:t>
            </a:r>
          </a:p>
          <a:p>
            <a:pPr lvl="1"/>
            <a:r>
              <a:rPr lang="en-US" dirty="0" smtClean="0"/>
              <a:t>function functions</a:t>
            </a:r>
          </a:p>
          <a:p>
            <a:pPr lvl="1"/>
            <a:r>
              <a:rPr lang="en-US" dirty="0" err="1" smtClean="0"/>
              <a:t>fzero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66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"Simple" pendulum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simple pendulum is a</a:t>
            </a:r>
            <a:br>
              <a:rPr lang="en-US" dirty="0" smtClean="0"/>
            </a:br>
            <a:r>
              <a:rPr lang="en-US" dirty="0" smtClean="0"/>
              <a:t>standard topic in most</a:t>
            </a:r>
            <a:br>
              <a:rPr lang="en-US" dirty="0" smtClean="0"/>
            </a:br>
            <a:r>
              <a:rPr lang="en-US" dirty="0" smtClean="0"/>
              <a:t>introductory physics courses</a:t>
            </a:r>
          </a:p>
          <a:p>
            <a:r>
              <a:rPr lang="en-US" dirty="0" smtClean="0"/>
              <a:t>the tangential component</a:t>
            </a:r>
            <a:br>
              <a:rPr lang="en-US" dirty="0" smtClean="0"/>
            </a:br>
            <a:r>
              <a:rPr lang="en-US" dirty="0" smtClean="0"/>
              <a:t>of the net force acting on the</a:t>
            </a:r>
            <a:br>
              <a:rPr lang="en-US" dirty="0" smtClean="0"/>
            </a:br>
            <a:r>
              <a:rPr lang="en-US" dirty="0" smtClean="0"/>
              <a:t>pendulum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8" name="Picture 4" descr="http://upload.wikimedia.org/wikipedia/commons/thumb/6/66/Pendulum_gravity.svg/500px-Pendulum_gravit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632" y="1143025"/>
            <a:ext cx="2957707" cy="51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5488" y="6360699"/>
            <a:ext cx="5432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http://commons.wikimedia.org/wiki/File%3APendulum_gravity.svg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71635" y="4057451"/>
                <a:ext cx="239027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𝑚𝑎</m:t>
                      </m:r>
                      <m:r>
                        <m:rPr>
                          <m:aln/>
                        </m:rP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𝑚𝑔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m:rPr>
                          <m:aln/>
                        </m:rP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35" y="4057451"/>
                <a:ext cx="2390270" cy="1200329"/>
              </a:xfrm>
              <a:prstGeom prst="rect">
                <a:avLst/>
              </a:prstGeom>
              <a:blipFill rotWithShape="1"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3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numerical differentiation</a:t>
            </a:r>
          </a:p>
          <a:p>
            <a:pPr lvl="1"/>
            <a:r>
              <a:rPr lang="en-US" dirty="0" smtClean="0"/>
              <a:t>finite differences</a:t>
            </a:r>
          </a:p>
          <a:p>
            <a:r>
              <a:rPr lang="en-US" dirty="0" smtClean="0"/>
              <a:t>numerical integration</a:t>
            </a:r>
          </a:p>
          <a:p>
            <a:pPr lvl="1"/>
            <a:r>
              <a:rPr lang="en-US" dirty="0" smtClean="0"/>
              <a:t>composite rectangle, trapezoid, and Simpson's rules</a:t>
            </a:r>
          </a:p>
          <a:p>
            <a:pPr lvl="1"/>
            <a:r>
              <a:rPr lang="en-US" dirty="0" smtClean="0"/>
              <a:t>integral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4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ordinary differential equations</a:t>
            </a:r>
          </a:p>
          <a:p>
            <a:pPr lvl="1"/>
            <a:r>
              <a:rPr lang="en-US" dirty="0" smtClean="0"/>
              <a:t>I do </a:t>
            </a:r>
            <a:r>
              <a:rPr lang="en-US" u="sng" dirty="0" smtClean="0"/>
              <a:t>not</a:t>
            </a:r>
            <a:r>
              <a:rPr lang="en-US" dirty="0" smtClean="0"/>
              <a:t> expect you to be able to formulate a problem in terms of a differential equation</a:t>
            </a:r>
          </a:p>
          <a:p>
            <a:pPr lvl="1"/>
            <a:r>
              <a:rPr lang="en-US" dirty="0" smtClean="0"/>
              <a:t>Euler's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7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"Simple" pendulum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small angle approximation is required to find a simple solution for the horizontal position of the pendulum as a function of time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using computational methods we can try to see what happens if we don't make the small angle approximation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84303" y="2697488"/>
                <a:ext cx="2375394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𝑔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ℓ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303" y="2697488"/>
                <a:ext cx="2375394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6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"Simple" pendulum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differential equation describing the pendulum motion is normally written in terms of the angular position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593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94586" y="3211073"/>
                <a:ext cx="1507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86" y="3211073"/>
                <a:ext cx="150746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20634" y="3063244"/>
                <a:ext cx="2242537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34" y="3063244"/>
                <a:ext cx="2242537" cy="648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33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"Simple" pendulum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 use Euler's method, we use the same trick as for projectile motion</a:t>
                </a:r>
              </a:p>
              <a:p>
                <a:pPr lvl="1"/>
                <a:r>
                  <a:rPr lang="en-US" dirty="0" smtClean="0"/>
                  <a:t>introduce the angular velocity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593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47634" y="3695264"/>
                <a:ext cx="2848729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634" y="3695264"/>
                <a:ext cx="2848729" cy="6481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97683" y="2902829"/>
                <a:ext cx="992901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683" y="2902829"/>
                <a:ext cx="992901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3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"Simple" pendulum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can now apply Euler's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28830" y="2136676"/>
                <a:ext cx="5060616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⟹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30" y="2136676"/>
                <a:ext cx="5060616" cy="61824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34676" y="2902193"/>
                <a:ext cx="646337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ℓ</m:t>
                          </m:r>
                        </m:den>
                      </m:f>
                      <m:func>
                        <m:func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⟹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ℓ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76" y="2902193"/>
                <a:ext cx="6463372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0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"Simple" pendulum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code is almost identical to that for projectile motion; only the changes are shown below: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600" b="1" dirty="0">
                <a:solidFill>
                  <a:srgbClr val="228B22"/>
                </a:solidFill>
                <a:latin typeface="Courier New"/>
              </a:rPr>
              <a:t>% estimated angular position and velocity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Courier New"/>
              </a:rPr>
              <a:t>theta = zeros(size(t));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Courier New"/>
              </a:rPr>
              <a:t>omega = zeros(size(t));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Courier New"/>
              </a:rPr>
              <a:t>theta(1) = theta0;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Courier New"/>
              </a:rPr>
              <a:t>omega(1) = omega0;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Courier New"/>
              </a:rPr>
              <a:t>for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2:n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theta(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= theta(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- 1) + omega(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- 1) *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dt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omega(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= omega(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- 1) - 9.81 / L * sin(theta(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- 1)) *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dt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Courier New"/>
              </a:rPr>
              <a:t>end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"Simple" pendulum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(video clip) </a:t>
            </a:r>
            <a:r>
              <a:rPr lang="en-US" dirty="0" err="1" smtClean="0"/>
              <a:t>dt</a:t>
            </a:r>
            <a:r>
              <a:rPr lang="en-US" dirty="0" smtClean="0"/>
              <a:t> = 0.1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endulum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3700" y="179070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"Simple" pendulum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(video clip) </a:t>
            </a:r>
            <a:r>
              <a:rPr lang="en-US" dirty="0" err="1" smtClean="0"/>
              <a:t>dt</a:t>
            </a:r>
            <a:r>
              <a:rPr lang="en-US" dirty="0" smtClean="0"/>
              <a:t> = 0.01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D1E88-C2A3-4ED1-9995-44157ED0F08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endulum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3700" y="179070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8143</TotalTime>
  <Words>728</Words>
  <Application>Microsoft Office PowerPoint</Application>
  <PresentationFormat>On-screen Show (4:3)</PresentationFormat>
  <Paragraphs>120</Paragraphs>
  <Slides>21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Origin</vt:lpstr>
      <vt:lpstr>Ordinary differential equations</vt:lpstr>
      <vt:lpstr>"Simple" pendulum</vt:lpstr>
      <vt:lpstr>"Simple" pendulum</vt:lpstr>
      <vt:lpstr>"Simple" pendulum</vt:lpstr>
      <vt:lpstr>"Simple" pendulum</vt:lpstr>
      <vt:lpstr>"Simple" pendulum</vt:lpstr>
      <vt:lpstr>"Simple" pendulum</vt:lpstr>
      <vt:lpstr>"Simple" pendulum</vt:lpstr>
      <vt:lpstr>"Simple" pendulum</vt:lpstr>
      <vt:lpstr>"Simple" pendulum</vt:lpstr>
      <vt:lpstr>"Simple" pendulum</vt:lpstr>
      <vt:lpstr>"Simple" pendulum</vt:lpstr>
      <vt:lpstr>"Simple" pendulum</vt:lpstr>
      <vt:lpstr>Summary</vt:lpstr>
      <vt:lpstr>Weeks 1–6</vt:lpstr>
      <vt:lpstr>Week 7</vt:lpstr>
      <vt:lpstr>Week 8</vt:lpstr>
      <vt:lpstr>Week 9</vt:lpstr>
      <vt:lpstr>Week 10</vt:lpstr>
      <vt:lpstr>Week 11</vt:lpstr>
      <vt:lpstr>Week 12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Utilities</dc:title>
  <dc:creator>mab</dc:creator>
  <cp:lastModifiedBy>Burton Ma</cp:lastModifiedBy>
  <cp:revision>393</cp:revision>
  <dcterms:created xsi:type="dcterms:W3CDTF">2006-08-16T00:00:00Z</dcterms:created>
  <dcterms:modified xsi:type="dcterms:W3CDTF">2014-04-03T17:59:02Z</dcterms:modified>
</cp:coreProperties>
</file>