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notesMasterIdLst>
    <p:notesMasterId r:id="rId25"/>
  </p:notesMasterIdLst>
  <p:sldIdLst>
    <p:sldId id="629" r:id="rId2"/>
    <p:sldId id="630" r:id="rId3"/>
    <p:sldId id="653" r:id="rId4"/>
    <p:sldId id="634" r:id="rId5"/>
    <p:sldId id="636" r:id="rId6"/>
    <p:sldId id="635" r:id="rId7"/>
    <p:sldId id="637" r:id="rId8"/>
    <p:sldId id="638" r:id="rId9"/>
    <p:sldId id="639" r:id="rId10"/>
    <p:sldId id="640" r:id="rId11"/>
    <p:sldId id="641" r:id="rId12"/>
    <p:sldId id="642" r:id="rId13"/>
    <p:sldId id="645" r:id="rId14"/>
    <p:sldId id="643" r:id="rId15"/>
    <p:sldId id="644" r:id="rId16"/>
    <p:sldId id="646" r:id="rId17"/>
    <p:sldId id="647" r:id="rId18"/>
    <p:sldId id="632" r:id="rId19"/>
    <p:sldId id="649" r:id="rId20"/>
    <p:sldId id="631" r:id="rId21"/>
    <p:sldId id="650" r:id="rId22"/>
    <p:sldId id="652" r:id="rId23"/>
    <p:sldId id="651" r:id="rId2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FF9900"/>
    <a:srgbClr val="00CC00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25" autoAdjust="0"/>
    <p:restoredTop sz="83425" autoAdjust="0"/>
  </p:normalViewPr>
  <p:slideViewPr>
    <p:cSldViewPr showGuides="1">
      <p:cViewPr varScale="1">
        <p:scale>
          <a:sx n="65" d="100"/>
          <a:sy n="65" d="100"/>
        </p:scale>
        <p:origin x="-1752" y="-102"/>
      </p:cViewPr>
      <p:guideLst>
        <p:guide orient="horz" pos="2448"/>
        <p:guide orient="horz" pos="3888"/>
        <p:guide pos="2880"/>
        <p:guide pos="225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0" d="100"/>
        <a:sy n="2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60" d="100"/>
          <a:sy n="60" d="100"/>
        </p:scale>
        <p:origin x="-2490" y="-7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F023F731-F0E2-4B56-AEF5-3B1D860A324D}" type="datetimeFigureOut">
              <a:rPr lang="en-US"/>
              <a:pPr>
                <a:defRPr/>
              </a:pPr>
              <a:t>3/18/2014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3CEFC0F5-D01E-4BDB-B97A-321AEBCBFA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5147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04875" y="3648075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904875" y="3648075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/>
          <a:lstStyle>
            <a:lvl1pPr algn="r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10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 smtClean="0"/>
            </a:lvl1pPr>
          </a:lstStyle>
          <a:p>
            <a:pPr>
              <a:defRPr/>
            </a:pPr>
            <a:fld id="{1C9536B7-5070-4FE8-8969-96735BFF711A}" type="datetime1">
              <a:rPr lang="en-US"/>
              <a:pPr>
                <a:defRPr/>
              </a:pPr>
              <a:t>3/18/2014</a:t>
            </a:fld>
            <a:endParaRPr lang="en-US"/>
          </a:p>
        </p:txBody>
      </p:sp>
      <p:sp>
        <p:nvSpPr>
          <p:cNvPr id="11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AEB637-46E5-474B-87A8-943D007D30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raight Connector 1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Isosceles Triangle 2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CDCCB0-8948-4C41-B7E6-A3A4F76E09E4}" type="datetime1">
              <a:rPr lang="en-US"/>
              <a:pPr>
                <a:defRPr/>
              </a:pPr>
              <a:t>3/18/2014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CF428A-EF57-4F2A-AB0B-941B912035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Straight Connector 5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Isosceles Triangle 6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03FC54-1274-43A8-805D-F033DB330547}" type="datetime1">
              <a:rPr lang="en-US"/>
              <a:pPr>
                <a:defRPr/>
              </a:pPr>
              <a:t>3/18/2014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923C02-62DE-4DA5-8AA3-D7441D3D8E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2FFB24-9DAC-4841-9FE5-9988D4FE5952}" type="datetime1">
              <a:rPr lang="en-US"/>
              <a:pPr>
                <a:defRPr/>
              </a:pPr>
              <a:t>3/18/2014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C408E4-A589-4D68-B66B-E485EEE8F0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5B897D-065A-495B-A693-41F7384657E0}" type="datetime1">
              <a:rPr lang="en-US"/>
              <a:pPr>
                <a:defRPr/>
              </a:pPr>
              <a:t>3/18/2014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450F3F-66DB-4760-95B4-53ADBD9730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Isosceles Triangle 4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Straight Connector 5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8746BD-5C2D-45F8-9643-80DD6C93D1A0}" type="datetime1">
              <a:rPr lang="en-US"/>
              <a:pPr>
                <a:defRPr/>
              </a:pPr>
              <a:t>3/18/2014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790C0F-7E92-4B1C-96AF-477F17E619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>
            <a:lvl1pPr>
              <a:buClr>
                <a:schemeClr val="accent6"/>
              </a:buClr>
              <a:defRPr/>
            </a:lvl1pPr>
            <a:lvl2pPr>
              <a:buClr>
                <a:schemeClr val="accent6"/>
              </a:buClr>
              <a:defRPr/>
            </a:lvl2pPr>
            <a:lvl3pPr>
              <a:buClr>
                <a:schemeClr val="accent6"/>
              </a:buClr>
              <a:defRPr/>
            </a:lvl3pPr>
            <a:lvl4pPr>
              <a:buClr>
                <a:schemeClr val="accent6"/>
              </a:buClr>
              <a:defRPr/>
            </a:lvl4pPr>
            <a:lvl5pPr>
              <a:buClr>
                <a:schemeClr val="accent6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0C416E-7B5F-4D60-9E88-C94EE6ABD4FF}" type="datetime1">
              <a:rPr lang="en-US"/>
              <a:pPr>
                <a:defRPr/>
              </a:pPr>
              <a:t>3/18/2014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ED1E88-C2A3-4ED1-9995-44157ED0F0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>
            <a:normAutofit/>
          </a:bodyPr>
          <a:lstStyle>
            <a:lvl1pPr>
              <a:buFontTx/>
              <a:buNone/>
              <a:defRPr sz="2000" b="1">
                <a:latin typeface="Courier New" pitchFamily="49" charset="0"/>
                <a:cs typeface="Courier New" pitchFamily="49" charset="0"/>
              </a:defRPr>
            </a:lvl1pPr>
            <a:lvl2pPr>
              <a:buFontTx/>
              <a:buNone/>
              <a:defRPr sz="2000" b="1">
                <a:latin typeface="Courier New" pitchFamily="49" charset="0"/>
                <a:cs typeface="Courier New" pitchFamily="49" charset="0"/>
              </a:defRPr>
            </a:lvl2pPr>
            <a:lvl3pPr>
              <a:buFontTx/>
              <a:buNone/>
              <a:defRPr sz="2000" b="1">
                <a:latin typeface="Courier New" pitchFamily="49" charset="0"/>
                <a:cs typeface="Courier New" pitchFamily="49" charset="0"/>
              </a:defRPr>
            </a:lvl3pPr>
            <a:lvl4pPr>
              <a:buFontTx/>
              <a:buNone/>
              <a:defRPr sz="2000" b="1">
                <a:latin typeface="Courier New" pitchFamily="49" charset="0"/>
                <a:cs typeface="Courier New" pitchFamily="49" charset="0"/>
              </a:defRPr>
            </a:lvl4pPr>
            <a:lvl5pPr>
              <a:buFontTx/>
              <a:buNone/>
              <a:defRPr sz="2000" b="1">
                <a:latin typeface="Courier New" pitchFamily="49" charset="0"/>
                <a:cs typeface="Courier New" pitchFamily="49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1EB4B-7C51-46AC-932D-D67EEE298808}" type="datetime1">
              <a:rPr lang="en-US"/>
              <a:pPr>
                <a:defRPr/>
              </a:pPr>
              <a:t>3/18/2014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7ACB01-8358-4A41-B4CD-DA7053A8D8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raight Connector 1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Isosceles Triangle 2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CDCCB0-8948-4C41-B7E6-A3A4F76E09E4}" type="datetime1">
              <a:rPr lang="en-US"/>
              <a:pPr>
                <a:defRPr/>
              </a:pPr>
              <a:t>3/18/2014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CF428A-EF57-4F2A-AB0B-941B912035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304800"/>
            <a:ext cx="8229600" cy="5852160"/>
          </a:xfrm>
        </p:spPr>
        <p:txBody>
          <a:bodyPr>
            <a:normAutofit/>
          </a:bodyPr>
          <a:lstStyle>
            <a:lvl1pPr>
              <a:buFontTx/>
              <a:buNone/>
              <a:defRPr sz="2000" b="1">
                <a:latin typeface="Courier New" pitchFamily="49" charset="0"/>
                <a:cs typeface="Courier New" pitchFamily="49" charset="0"/>
              </a:defRPr>
            </a:lvl1pPr>
            <a:lvl2pPr>
              <a:buFontTx/>
              <a:buNone/>
              <a:defRPr sz="2000" b="1">
                <a:latin typeface="Courier New" pitchFamily="49" charset="0"/>
                <a:cs typeface="Courier New" pitchFamily="49" charset="0"/>
              </a:defRPr>
            </a:lvl2pPr>
            <a:lvl3pPr>
              <a:buFontTx/>
              <a:buNone/>
              <a:defRPr sz="2000" b="1">
                <a:latin typeface="Courier New" pitchFamily="49" charset="0"/>
                <a:cs typeface="Courier New" pitchFamily="49" charset="0"/>
              </a:defRPr>
            </a:lvl3pPr>
            <a:lvl4pPr>
              <a:buFontTx/>
              <a:buNone/>
              <a:defRPr sz="2000" b="1">
                <a:latin typeface="Courier New" pitchFamily="49" charset="0"/>
                <a:cs typeface="Courier New" pitchFamily="49" charset="0"/>
              </a:defRPr>
            </a:lvl4pPr>
            <a:lvl5pPr>
              <a:buFontTx/>
              <a:buNone/>
              <a:defRPr sz="2000" b="1">
                <a:latin typeface="Courier New" pitchFamily="49" charset="0"/>
                <a:cs typeface="Courier New" pitchFamily="49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ld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304800"/>
            <a:ext cx="8229600" cy="5852160"/>
          </a:xfrm>
        </p:spPr>
        <p:txBody>
          <a:bodyPr>
            <a:normAutofit/>
          </a:bodyPr>
          <a:lstStyle>
            <a:lvl1pPr>
              <a:buFontTx/>
              <a:buNone/>
              <a:defRPr sz="2000" b="1">
                <a:latin typeface="Courier New" pitchFamily="49" charset="0"/>
                <a:cs typeface="Courier New" pitchFamily="49" charset="0"/>
              </a:defRPr>
            </a:lvl1pPr>
            <a:lvl2pPr>
              <a:buFontTx/>
              <a:buNone/>
              <a:defRPr sz="2000" b="1">
                <a:latin typeface="Courier New" pitchFamily="49" charset="0"/>
                <a:cs typeface="Courier New" pitchFamily="49" charset="0"/>
              </a:defRPr>
            </a:lvl2pPr>
            <a:lvl3pPr>
              <a:buFontTx/>
              <a:buNone/>
              <a:defRPr sz="2000" b="1">
                <a:latin typeface="Courier New" pitchFamily="49" charset="0"/>
                <a:cs typeface="Courier New" pitchFamily="49" charset="0"/>
              </a:defRPr>
            </a:lvl3pPr>
            <a:lvl4pPr>
              <a:buFontTx/>
              <a:buNone/>
              <a:defRPr sz="2000" b="1">
                <a:latin typeface="Courier New" pitchFamily="49" charset="0"/>
                <a:cs typeface="Courier New" pitchFamily="49" charset="0"/>
              </a:defRPr>
            </a:lvl4pPr>
            <a:lvl5pPr>
              <a:buFontTx/>
              <a:buNone/>
              <a:defRPr sz="2000" b="1">
                <a:latin typeface="Courier New" pitchFamily="49" charset="0"/>
                <a:cs typeface="Courier New" pitchFamily="49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1EB4B-7C51-46AC-932D-D67EEE298808}" type="datetime1">
              <a:rPr lang="en-US"/>
              <a:pPr>
                <a:defRPr/>
              </a:pPr>
              <a:t>3/18/2014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7ACB01-8358-4A41-B4CD-DA7053A8D8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1F7532-5D15-4FCC-B2F5-45C5FC98F937}" type="datetime1">
              <a:rPr lang="en-US"/>
              <a:pPr>
                <a:defRPr/>
              </a:pPr>
              <a:t>3/18/2014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391AF7-1F67-417D-B218-313F66B353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A87031-85B5-447A-AFFF-5502068A3AC8}" type="datetime1">
              <a:rPr lang="en-US"/>
              <a:pPr>
                <a:defRPr/>
              </a:pPr>
              <a:t>3/18/2014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8C7A35-55DD-4689-9207-B6A0BCF974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1C0ECB-A482-4196-A1C8-9F809A8156DA}" type="datetime1">
              <a:rPr lang="en-US"/>
              <a:pPr>
                <a:defRPr/>
              </a:pPr>
              <a:t>3/18/2014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340DA4-EA63-4CFD-B7EF-F315DAE493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sosceles Triangle 2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43054A-8BB6-490A-84E7-58FA1248DA5A}" type="datetime1">
              <a:rPr lang="en-US"/>
              <a:pPr>
                <a:defRPr/>
              </a:pPr>
              <a:t>3/18/2014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ABFF73-B986-4246-9C14-D7B598317B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DCFA8FA-C0F0-4F08-B839-A82F484E3877}" type="datetime1">
              <a:rPr lang="en-US"/>
              <a:pPr>
                <a:defRPr/>
              </a:pPr>
              <a:t>3/18/2014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83A1FFE-2D20-4A07-A7DB-C412A0550C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21" r:id="rId1"/>
    <p:sldLayoutId id="2147484016" r:id="rId2"/>
    <p:sldLayoutId id="2147484017" r:id="rId3"/>
    <p:sldLayoutId id="2147484029" r:id="rId4"/>
    <p:sldLayoutId id="2147484028" r:id="rId5"/>
    <p:sldLayoutId id="2147484022" r:id="rId6"/>
    <p:sldLayoutId id="2147484018" r:id="rId7"/>
    <p:sldLayoutId id="2147484019" r:id="rId8"/>
    <p:sldLayoutId id="2147484023" r:id="rId9"/>
    <p:sldLayoutId id="2147484024" r:id="rId10"/>
    <p:sldLayoutId id="2147484025" r:id="rId11"/>
    <p:sldLayoutId id="2147484026" r:id="rId12"/>
    <p:sldLayoutId id="2147484020" r:id="rId13"/>
    <p:sldLayoutId id="2147484027" r:id="rId14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fontAlgn="base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fontAlgn="base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fontAlgn="base">
        <a:spcBef>
          <a:spcPts val="400"/>
        </a:spcBef>
        <a:spcAft>
          <a:spcPct val="0"/>
        </a:spcAft>
        <a:buClr>
          <a:srgbClr val="9C9C9C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0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Root finding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ED1E88-C2A3-4ED1-9995-44157ED0F088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2824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 functions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by using function handles, we can modify our implementation of Newton's method to find the root of any function</a:t>
                </a:r>
              </a:p>
              <a:p>
                <a:pPr lvl="1"/>
                <a:r>
                  <a:rPr lang="en-US" dirty="0" smtClean="0"/>
                  <a:t>we just have to supply two function handles, one for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𝑓</m:t>
                    </m:r>
                    <m:r>
                      <a:rPr lang="en-US" i="1">
                        <a:latin typeface="Cambria Math"/>
                      </a:rPr>
                      <m:t>(</m:t>
                    </m:r>
                    <m:r>
                      <a:rPr lang="en-US" i="1">
                        <a:latin typeface="Cambria Math"/>
                      </a:rPr>
                      <m:t>𝑥</m:t>
                    </m:r>
                    <m:r>
                      <a:rPr lang="en-US" i="1">
                        <a:latin typeface="Cambria Math"/>
                      </a:rPr>
                      <m:t>)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smtClean="0"/>
                  <a:t>and a second for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𝑓</m:t>
                    </m:r>
                    <m:r>
                      <a:rPr lang="en-US" i="1">
                        <a:latin typeface="Cambria Math"/>
                      </a:rPr>
                      <m:t>′(</m:t>
                    </m:r>
                    <m:r>
                      <a:rPr lang="en-US" i="1">
                        <a:latin typeface="Cambria Math"/>
                      </a:rPr>
                      <m:t>𝑥</m:t>
                    </m:r>
                    <m:r>
                      <a:rPr lang="en-US" i="1">
                        <a:latin typeface="Cambria Math"/>
                      </a:rPr>
                      <m:t>)</m:t>
                    </m:r>
                  </m:oMath>
                </a14:m>
                <a:endParaRPr lang="en-US" dirty="0" smtClean="0"/>
              </a:p>
              <a:p>
                <a:pPr lvl="1"/>
                <a:r>
                  <a:rPr lang="en-US" dirty="0" smtClean="0"/>
                  <a:t>we also need MATLAB functions that implement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𝑓</m:t>
                    </m:r>
                    <m:r>
                      <a:rPr lang="en-US" i="1">
                        <a:latin typeface="Cambria Math"/>
                      </a:rPr>
                      <m:t>(</m:t>
                    </m:r>
                    <m:r>
                      <a:rPr lang="en-US" i="1">
                        <a:latin typeface="Cambria Math"/>
                      </a:rPr>
                      <m:t>𝑥</m:t>
                    </m:r>
                    <m:r>
                      <a:rPr lang="en-US" i="1">
                        <a:latin typeface="Cambria Math"/>
                      </a:rPr>
                      <m:t>)</m:t>
                    </m:r>
                  </m:oMath>
                </a14:m>
                <a:r>
                  <a:rPr lang="en-US" dirty="0"/>
                  <a:t> and 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𝑓</m:t>
                    </m:r>
                    <m:r>
                      <a:rPr lang="en-US" i="1">
                        <a:latin typeface="Cambria Math"/>
                      </a:rPr>
                      <m:t>′(</m:t>
                    </m:r>
                    <m:r>
                      <a:rPr lang="en-US" i="1">
                        <a:latin typeface="Cambria Math"/>
                      </a:rPr>
                      <m:t>𝑥</m:t>
                    </m:r>
                    <m:r>
                      <a:rPr lang="en-US" i="1">
                        <a:latin typeface="Cambria Math"/>
                      </a:rPr>
                      <m:t>)</m:t>
                    </m:r>
                  </m:oMath>
                </a14:m>
                <a:endParaRPr lang="en-US" dirty="0"/>
              </a:p>
              <a:p>
                <a:pPr lvl="1"/>
                <a:endParaRPr lang="en-US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/>
                <a:stretch>
                  <a:fillRect l="-593" t="-9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ED1E88-C2A3-4ED1-9995-44157ED0F088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9902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4572000" y="800100"/>
            <a:ext cx="13716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ED1E88-C2A3-4ED1-9995-44157ED0F088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838200"/>
            <a:ext cx="8229600" cy="5318760"/>
          </a:xfrm>
        </p:spPr>
        <p:txBody>
          <a:bodyPr>
            <a:normAutofit fontScale="32500" lnSpcReduction="20000"/>
          </a:bodyPr>
          <a:lstStyle/>
          <a:p>
            <a:r>
              <a:rPr lang="en-US" sz="4900" dirty="0">
                <a:solidFill>
                  <a:srgbClr val="0000FF"/>
                </a:solidFill>
                <a:latin typeface="Courier New"/>
              </a:rPr>
              <a:t>function</a:t>
            </a:r>
            <a:r>
              <a:rPr lang="en-US" sz="4900" dirty="0">
                <a:solidFill>
                  <a:srgbClr val="000000"/>
                </a:solidFill>
                <a:latin typeface="Courier New"/>
              </a:rPr>
              <a:t> [ root, </a:t>
            </a:r>
            <a:r>
              <a:rPr lang="en-US" sz="4900" dirty="0" err="1">
                <a:solidFill>
                  <a:srgbClr val="000000"/>
                </a:solidFill>
                <a:latin typeface="Courier New"/>
              </a:rPr>
              <a:t>xvals</a:t>
            </a:r>
            <a:r>
              <a:rPr lang="en-US" sz="4900" dirty="0">
                <a:solidFill>
                  <a:srgbClr val="000000"/>
                </a:solidFill>
                <a:latin typeface="Courier New"/>
              </a:rPr>
              <a:t> ] = </a:t>
            </a:r>
            <a:r>
              <a:rPr lang="en-US" sz="4900" dirty="0" smtClean="0">
                <a:solidFill>
                  <a:srgbClr val="000000"/>
                </a:solidFill>
                <a:latin typeface="Courier New"/>
              </a:rPr>
              <a:t>newton(f, </a:t>
            </a:r>
            <a:r>
              <a:rPr lang="en-US" sz="4900" dirty="0" err="1" smtClean="0">
                <a:solidFill>
                  <a:srgbClr val="000000"/>
                </a:solidFill>
                <a:latin typeface="Courier New"/>
              </a:rPr>
              <a:t>fprime</a:t>
            </a:r>
            <a:r>
              <a:rPr lang="en-US" sz="4900" dirty="0" smtClean="0">
                <a:solidFill>
                  <a:srgbClr val="000000"/>
                </a:solidFill>
                <a:latin typeface="Courier New"/>
              </a:rPr>
              <a:t>, x0</a:t>
            </a:r>
            <a:r>
              <a:rPr lang="en-US" sz="4900" dirty="0">
                <a:solidFill>
                  <a:srgbClr val="000000"/>
                </a:solidFill>
                <a:latin typeface="Courier New"/>
              </a:rPr>
              <a:t>, epsilon)</a:t>
            </a:r>
          </a:p>
          <a:p>
            <a:r>
              <a:rPr lang="en-US" sz="4900" dirty="0">
                <a:solidFill>
                  <a:srgbClr val="228B22"/>
                </a:solidFill>
                <a:latin typeface="Courier New"/>
              </a:rPr>
              <a:t>%NEWTON Newton's method </a:t>
            </a:r>
            <a:r>
              <a:rPr lang="en-US" sz="4900" dirty="0" smtClean="0">
                <a:solidFill>
                  <a:srgbClr val="228B22"/>
                </a:solidFill>
                <a:latin typeface="Courier New"/>
              </a:rPr>
              <a:t>for root finding</a:t>
            </a:r>
            <a:endParaRPr lang="en-US" sz="4900" dirty="0">
              <a:solidFill>
                <a:srgbClr val="228B22"/>
              </a:solidFill>
              <a:latin typeface="Courier New"/>
            </a:endParaRPr>
          </a:p>
          <a:p>
            <a:r>
              <a:rPr lang="en-US" sz="4900" dirty="0">
                <a:solidFill>
                  <a:srgbClr val="228B22"/>
                </a:solidFill>
                <a:latin typeface="Courier New"/>
              </a:rPr>
              <a:t>%   ROOT = </a:t>
            </a:r>
            <a:r>
              <a:rPr lang="en-US" sz="4900" dirty="0" smtClean="0">
                <a:solidFill>
                  <a:srgbClr val="228B22"/>
                </a:solidFill>
                <a:latin typeface="Courier New"/>
              </a:rPr>
              <a:t>NEWTON(F, FPRIME, X0</a:t>
            </a:r>
            <a:r>
              <a:rPr lang="en-US" sz="4900" dirty="0">
                <a:solidFill>
                  <a:srgbClr val="228B22"/>
                </a:solidFill>
                <a:latin typeface="Courier New"/>
              </a:rPr>
              <a:t>, EPSILON) </a:t>
            </a:r>
            <a:r>
              <a:rPr lang="en-US" sz="4900" dirty="0" smtClean="0">
                <a:solidFill>
                  <a:srgbClr val="228B22"/>
                </a:solidFill>
                <a:latin typeface="Courier New"/>
              </a:rPr>
              <a:t>finds </a:t>
            </a:r>
            <a:r>
              <a:rPr lang="en-US" sz="4900" dirty="0">
                <a:solidFill>
                  <a:srgbClr val="228B22"/>
                </a:solidFill>
                <a:latin typeface="Courier New"/>
              </a:rPr>
              <a:t>a root of </a:t>
            </a:r>
            <a:r>
              <a:rPr lang="en-US" sz="4900" dirty="0" smtClean="0">
                <a:solidFill>
                  <a:srgbClr val="228B22"/>
                </a:solidFill>
                <a:latin typeface="Courier New"/>
              </a:rPr>
              <a:t>the</a:t>
            </a:r>
          </a:p>
          <a:p>
            <a:r>
              <a:rPr lang="en-US" sz="4900" dirty="0" smtClean="0">
                <a:solidFill>
                  <a:srgbClr val="228B22"/>
                </a:solidFill>
                <a:latin typeface="Courier New"/>
              </a:rPr>
              <a:t>%   function F having derivative FPRIME using Newton's method</a:t>
            </a:r>
          </a:p>
          <a:p>
            <a:r>
              <a:rPr lang="en-US" sz="4900" dirty="0" smtClean="0">
                <a:solidFill>
                  <a:srgbClr val="228B22"/>
                </a:solidFill>
                <a:latin typeface="Courier New"/>
              </a:rPr>
              <a:t>%   </a:t>
            </a:r>
            <a:r>
              <a:rPr lang="en-US" sz="4900" dirty="0">
                <a:solidFill>
                  <a:srgbClr val="228B22"/>
                </a:solidFill>
                <a:latin typeface="Courier New"/>
              </a:rPr>
              <a:t>starting from an </a:t>
            </a:r>
            <a:r>
              <a:rPr lang="en-US" sz="4900" dirty="0" smtClean="0">
                <a:solidFill>
                  <a:srgbClr val="228B22"/>
                </a:solidFill>
                <a:latin typeface="Courier New"/>
              </a:rPr>
              <a:t>initial estimate </a:t>
            </a:r>
            <a:r>
              <a:rPr lang="en-US" sz="4900" dirty="0">
                <a:solidFill>
                  <a:srgbClr val="228B22"/>
                </a:solidFill>
                <a:latin typeface="Courier New"/>
              </a:rPr>
              <a:t>X0 and a tolerance EPSILON</a:t>
            </a:r>
          </a:p>
          <a:p>
            <a:r>
              <a:rPr lang="en-US" sz="4900" dirty="0">
                <a:solidFill>
                  <a:srgbClr val="228B22"/>
                </a:solidFill>
                <a:latin typeface="Courier New"/>
              </a:rPr>
              <a:t>%</a:t>
            </a:r>
          </a:p>
          <a:p>
            <a:r>
              <a:rPr lang="en-US" sz="4900" dirty="0">
                <a:solidFill>
                  <a:srgbClr val="228B22"/>
                </a:solidFill>
                <a:latin typeface="Courier New"/>
              </a:rPr>
              <a:t>%   [ROOT, XVALS] = </a:t>
            </a:r>
            <a:r>
              <a:rPr lang="en-US" sz="4900" dirty="0" smtClean="0">
                <a:solidFill>
                  <a:srgbClr val="228B22"/>
                </a:solidFill>
                <a:latin typeface="Courier New"/>
              </a:rPr>
              <a:t>NEWTON(F, FPRIME, X0</a:t>
            </a:r>
            <a:r>
              <a:rPr lang="en-US" sz="4900" dirty="0">
                <a:solidFill>
                  <a:srgbClr val="228B22"/>
                </a:solidFill>
                <a:latin typeface="Courier New"/>
              </a:rPr>
              <a:t>, EPSILON</a:t>
            </a:r>
            <a:r>
              <a:rPr lang="en-US" sz="4900" dirty="0" smtClean="0">
                <a:solidFill>
                  <a:srgbClr val="228B22"/>
                </a:solidFill>
                <a:latin typeface="Courier New"/>
              </a:rPr>
              <a:t>) </a:t>
            </a:r>
            <a:r>
              <a:rPr lang="en-US" sz="4900" dirty="0">
                <a:solidFill>
                  <a:srgbClr val="228B22"/>
                </a:solidFill>
                <a:latin typeface="Courier New"/>
              </a:rPr>
              <a:t>also </a:t>
            </a:r>
            <a:r>
              <a:rPr lang="en-US" sz="4900" dirty="0" smtClean="0">
                <a:solidFill>
                  <a:srgbClr val="228B22"/>
                </a:solidFill>
                <a:latin typeface="Courier New"/>
              </a:rPr>
              <a:t>returns</a:t>
            </a:r>
          </a:p>
          <a:p>
            <a:r>
              <a:rPr lang="en-US" sz="4900" dirty="0" smtClean="0">
                <a:solidFill>
                  <a:srgbClr val="228B22"/>
                </a:solidFill>
                <a:latin typeface="Courier New"/>
              </a:rPr>
              <a:t>%   </a:t>
            </a:r>
            <a:r>
              <a:rPr lang="en-US" sz="4900" dirty="0">
                <a:solidFill>
                  <a:srgbClr val="228B22"/>
                </a:solidFill>
                <a:latin typeface="Courier New"/>
              </a:rPr>
              <a:t>the iterative </a:t>
            </a:r>
            <a:r>
              <a:rPr lang="en-US" sz="4900" dirty="0" smtClean="0">
                <a:solidFill>
                  <a:srgbClr val="228B22"/>
                </a:solidFill>
                <a:latin typeface="Courier New"/>
              </a:rPr>
              <a:t>estimates </a:t>
            </a:r>
            <a:r>
              <a:rPr lang="en-US" sz="4900" dirty="0">
                <a:solidFill>
                  <a:srgbClr val="228B22"/>
                </a:solidFill>
                <a:latin typeface="Courier New"/>
              </a:rPr>
              <a:t>in XVALS</a:t>
            </a:r>
          </a:p>
          <a:p>
            <a:r>
              <a:rPr lang="en-US" sz="4900" dirty="0">
                <a:solidFill>
                  <a:srgbClr val="228B22"/>
                </a:solidFill>
                <a:latin typeface="Courier New"/>
              </a:rPr>
              <a:t> </a:t>
            </a:r>
          </a:p>
          <a:p>
            <a:r>
              <a:rPr lang="en-US" sz="4900" dirty="0" err="1">
                <a:solidFill>
                  <a:srgbClr val="000000"/>
                </a:solidFill>
                <a:latin typeface="Courier New"/>
              </a:rPr>
              <a:t>xvals</a:t>
            </a:r>
            <a:r>
              <a:rPr lang="en-US" sz="4900" dirty="0">
                <a:solidFill>
                  <a:srgbClr val="000000"/>
                </a:solidFill>
                <a:latin typeface="Courier New"/>
              </a:rPr>
              <a:t> = x0;</a:t>
            </a:r>
          </a:p>
          <a:p>
            <a:r>
              <a:rPr lang="en-US" sz="4900" dirty="0">
                <a:solidFill>
                  <a:srgbClr val="000000"/>
                </a:solidFill>
                <a:latin typeface="Courier New"/>
              </a:rPr>
              <a:t>xi = x0;</a:t>
            </a:r>
          </a:p>
          <a:p>
            <a:r>
              <a:rPr lang="en-US" sz="4900" dirty="0">
                <a:solidFill>
                  <a:srgbClr val="0000FF"/>
                </a:solidFill>
                <a:latin typeface="Courier New"/>
              </a:rPr>
              <a:t>while</a:t>
            </a:r>
            <a:r>
              <a:rPr lang="en-US" sz="4900" dirty="0">
                <a:solidFill>
                  <a:srgbClr val="000000"/>
                </a:solidFill>
                <a:latin typeface="Courier New"/>
              </a:rPr>
              <a:t> abs(f(xi)) &gt; epsilon</a:t>
            </a:r>
          </a:p>
          <a:p>
            <a:r>
              <a:rPr lang="en-US" sz="4900" dirty="0">
                <a:solidFill>
                  <a:srgbClr val="000000"/>
                </a:solidFill>
                <a:latin typeface="Courier New"/>
              </a:rPr>
              <a:t>   </a:t>
            </a:r>
            <a:r>
              <a:rPr lang="en-US" sz="4900" dirty="0" err="1">
                <a:solidFill>
                  <a:srgbClr val="000000"/>
                </a:solidFill>
                <a:latin typeface="Courier New"/>
              </a:rPr>
              <a:t>xj</a:t>
            </a:r>
            <a:r>
              <a:rPr lang="en-US" sz="4900" dirty="0">
                <a:solidFill>
                  <a:srgbClr val="000000"/>
                </a:solidFill>
                <a:latin typeface="Courier New"/>
              </a:rPr>
              <a:t> = xi - f(xi) / </a:t>
            </a:r>
            <a:r>
              <a:rPr lang="en-US" sz="4900" dirty="0" err="1">
                <a:solidFill>
                  <a:srgbClr val="000000"/>
                </a:solidFill>
                <a:latin typeface="Courier New"/>
              </a:rPr>
              <a:t>fprime</a:t>
            </a:r>
            <a:r>
              <a:rPr lang="en-US" sz="4900" dirty="0">
                <a:solidFill>
                  <a:srgbClr val="000000"/>
                </a:solidFill>
                <a:latin typeface="Courier New"/>
              </a:rPr>
              <a:t>(xi</a:t>
            </a:r>
            <a:r>
              <a:rPr lang="en-US" sz="4900" dirty="0" smtClean="0">
                <a:solidFill>
                  <a:srgbClr val="000000"/>
                </a:solidFill>
                <a:latin typeface="Courier New"/>
              </a:rPr>
              <a:t>);</a:t>
            </a:r>
            <a:endParaRPr lang="en-US" sz="4900" dirty="0">
              <a:solidFill>
                <a:srgbClr val="000000"/>
              </a:solidFill>
              <a:latin typeface="Courier New"/>
            </a:endParaRPr>
          </a:p>
          <a:p>
            <a:r>
              <a:rPr lang="en-US" sz="4900" dirty="0">
                <a:solidFill>
                  <a:srgbClr val="000000"/>
                </a:solidFill>
                <a:latin typeface="Courier New"/>
              </a:rPr>
              <a:t>   xi = </a:t>
            </a:r>
            <a:r>
              <a:rPr lang="en-US" sz="4900" dirty="0" err="1">
                <a:solidFill>
                  <a:srgbClr val="000000"/>
                </a:solidFill>
                <a:latin typeface="Courier New"/>
              </a:rPr>
              <a:t>xj</a:t>
            </a:r>
            <a:r>
              <a:rPr lang="en-US" sz="4900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sz="4900" dirty="0">
                <a:solidFill>
                  <a:srgbClr val="000000"/>
                </a:solidFill>
                <a:latin typeface="Courier New"/>
              </a:rPr>
              <a:t>   </a:t>
            </a:r>
            <a:r>
              <a:rPr lang="en-US" sz="4900" dirty="0" err="1">
                <a:solidFill>
                  <a:srgbClr val="000000"/>
                </a:solidFill>
                <a:latin typeface="Courier New"/>
              </a:rPr>
              <a:t>xvals</a:t>
            </a:r>
            <a:r>
              <a:rPr lang="en-US" sz="4900" dirty="0">
                <a:solidFill>
                  <a:srgbClr val="000000"/>
                </a:solidFill>
                <a:latin typeface="Courier New"/>
              </a:rPr>
              <a:t> = [</a:t>
            </a:r>
            <a:r>
              <a:rPr lang="en-US" sz="4900" dirty="0" err="1">
                <a:solidFill>
                  <a:srgbClr val="000000"/>
                </a:solidFill>
                <a:latin typeface="Courier New"/>
              </a:rPr>
              <a:t>xvals</a:t>
            </a:r>
            <a:r>
              <a:rPr lang="en-US" sz="4900" dirty="0">
                <a:solidFill>
                  <a:srgbClr val="000000"/>
                </a:solidFill>
                <a:latin typeface="Courier New"/>
              </a:rPr>
              <a:t> xi];</a:t>
            </a:r>
          </a:p>
          <a:p>
            <a:r>
              <a:rPr lang="en-US" sz="4900" dirty="0">
                <a:solidFill>
                  <a:srgbClr val="0000FF"/>
                </a:solidFill>
                <a:latin typeface="Courier New"/>
              </a:rPr>
              <a:t>end</a:t>
            </a:r>
          </a:p>
          <a:p>
            <a:r>
              <a:rPr lang="en-US" sz="4900" dirty="0">
                <a:solidFill>
                  <a:srgbClr val="000000"/>
                </a:solidFill>
                <a:latin typeface="Courier New"/>
              </a:rPr>
              <a:t>root = xi;</a:t>
            </a:r>
          </a:p>
          <a:p>
            <a:r>
              <a:rPr lang="en-US" sz="4900" dirty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en-US" sz="4900" dirty="0">
                <a:solidFill>
                  <a:srgbClr val="0000FF"/>
                </a:solidFill>
                <a:latin typeface="Courier New"/>
              </a:rPr>
              <a:t>end</a:t>
            </a:r>
          </a:p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299236" y="304800"/>
            <a:ext cx="1917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+mn-lt"/>
              </a:rPr>
              <a:t>function handles</a:t>
            </a:r>
            <a:endParaRPr lang="en-US" dirty="0">
              <a:latin typeface="+mn-lt"/>
            </a:endParaRPr>
          </a:p>
        </p:txBody>
      </p:sp>
      <p:sp>
        <p:nvSpPr>
          <p:cNvPr id="6" name="Left Arrow 5"/>
          <p:cNvSpPr/>
          <p:nvPr/>
        </p:nvSpPr>
        <p:spPr>
          <a:xfrm rot="-1680000">
            <a:off x="1272956" y="5867398"/>
            <a:ext cx="609600" cy="3810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936313" y="5698294"/>
            <a:ext cx="36165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+mn-lt"/>
              </a:rPr>
              <a:t>local functions have been removed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60544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 functions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let’s find a root of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which has the derivative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CF428A-EF57-4F2A-AB0B-941B9120354B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458857" y="1905000"/>
                <a:ext cx="4226285" cy="5052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𝑥</m:t>
                          </m:r>
                        </m:e>
                      </m:rad>
                      <m:func>
                        <m:func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/>
                            </a:rPr>
                            <m:t>tan</m:t>
                          </m:r>
                        </m:fName>
                        <m:e>
                          <m:d>
                            <m:d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2400" b="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400" b="0" i="1" smtClean="0">
                                      <a:latin typeface="Cambria Math"/>
                                      <a:ea typeface="Cambria Math"/>
                                    </a:rPr>
                                    <m:t>𝑥</m:t>
                                  </m:r>
                                </m:e>
                              </m:rad>
                            </m:e>
                          </m:d>
                          <m:r>
                            <a:rPr lang="en-US" sz="2400" b="0" i="1" smtClean="0">
                              <a:latin typeface="Cambria Math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1−</m:t>
                              </m:r>
                              <m:r>
                                <a:rPr lang="en-US" sz="24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rad>
                        </m:e>
                      </m:func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58857" y="1905000"/>
                <a:ext cx="4226285" cy="505203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322022" y="3505200"/>
                <a:ext cx="6478184" cy="93487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𝑓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d>
                        <m:d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n-US" sz="2400" b="0" i="1" smtClean="0">
                                      <a:latin typeface="Cambria Math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1−</m:t>
                                  </m:r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rad>
                            </m:den>
                          </m:f>
                          <m:r>
                            <a:rPr lang="en-US" sz="2400" b="0" i="1" smtClean="0">
                              <a:latin typeface="Cambria Math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func>
                                <m:funcPr>
                                  <m:ctrlPr>
                                    <a:rPr lang="en-US" sz="2400" b="0" i="1" smtClean="0">
                                      <a:latin typeface="Cambria Math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sz="2400" b="0" i="0" smtClean="0">
                                      <a:latin typeface="Cambria Math"/>
                                    </a:rPr>
                                    <m:t>tan</m:t>
                                  </m:r>
                                </m:fName>
                                <m:e>
                                  <m:d>
                                    <m:dPr>
                                      <m:ctrlPr>
                                        <a:rPr lang="en-US" sz="2400" b="0" i="1" smtClean="0">
                                          <a:latin typeface="Cambria Math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400" b="0" i="1" smtClean="0">
                                          <a:latin typeface="Cambria Math"/>
                                          <a:ea typeface="Cambria Math"/>
                                        </a:rPr>
                                        <m:t>𝜋</m:t>
                                      </m:r>
                                      <m:rad>
                                        <m:radPr>
                                          <m:degHide m:val="on"/>
                                          <m:ctrlPr>
                                            <a:rPr lang="en-US" sz="2400" b="0" i="1" smtClean="0">
                                              <a:latin typeface="Cambria Math"/>
                                              <a:ea typeface="Cambria Math"/>
                                            </a:rPr>
                                          </m:ctrlPr>
                                        </m:radPr>
                                        <m:deg/>
                                        <m:e>
                                          <m:r>
                                            <a:rPr lang="en-US" sz="2400" b="0" i="1" smtClean="0">
                                              <a:latin typeface="Cambria Math"/>
                                              <a:ea typeface="Cambria Math"/>
                                            </a:rPr>
                                            <m:t>𝑥</m:t>
                                          </m:r>
                                        </m:e>
                                      </m:rad>
                                    </m:e>
                                  </m:d>
                                </m:e>
                              </m:func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n-US" sz="2400" b="0" i="1" smtClean="0">
                                      <a:latin typeface="Cambria Math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rad>
                            </m:den>
                          </m:f>
                          <m:r>
                            <a:rPr lang="en-US" sz="24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𝜋</m:t>
                          </m:r>
                          <m:func>
                            <m:funcPr>
                              <m:ctrlPr>
                                <a:rPr lang="en-US" sz="2400" b="0" i="1" smtClean="0">
                                  <a:latin typeface="Cambria Math"/>
                                  <a:ea typeface="Cambria Math"/>
                                </a:rPr>
                              </m:ctrlPr>
                            </m:funcPr>
                            <m:fName>
                              <m:sSup>
                                <m:sSupPr>
                                  <m:ctrlPr>
                                    <a:rPr lang="en-US" sz="2400" b="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400" b="0" i="0" smtClean="0">
                                      <a:latin typeface="Cambria Math"/>
                                      <a:ea typeface="Cambria Math"/>
                                    </a:rPr>
                                    <m:t>sec</m:t>
                                  </m:r>
                                </m:e>
                                <m:sup>
                                  <m:r>
                                    <a:rPr lang="en-US" sz="2400" b="0" i="1" smtClean="0"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sup>
                              </m:sSup>
                            </m:fName>
                            <m:e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latin typeface="Cambria Math"/>
                                      <a:ea typeface="Cambria Math"/>
                                    </a:rPr>
                                    <m:t>𝜋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US" sz="2400" b="0" i="1" smtClean="0">
                                          <a:latin typeface="Cambria Math"/>
                                          <a:ea typeface="Cambria Math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2400" b="0" i="1" smtClean="0">
                                          <a:latin typeface="Cambria Math"/>
                                          <a:ea typeface="Cambria Math"/>
                                        </a:rPr>
                                        <m:t>𝑥</m:t>
                                      </m:r>
                                    </m:e>
                                  </m:rad>
                                </m:e>
                              </m:d>
                            </m:e>
                          </m:func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2022" y="3505200"/>
                <a:ext cx="6478184" cy="934871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157565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ED1E88-C2A3-4ED1-9995-44157ED0F088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702" y="686026"/>
            <a:ext cx="7314596" cy="5485947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09600" y="381000"/>
                <a:ext cx="134851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latin typeface="+mn-lt"/>
                  </a:rPr>
                  <a:t>plot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𝑓</m:t>
                    </m:r>
                    <m:r>
                      <a:rPr lang="en-US" b="0" i="1" smtClean="0">
                        <a:latin typeface="Cambria Math"/>
                      </a:rPr>
                      <m:t>(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)</m:t>
                    </m:r>
                  </m:oMath>
                </a14:m>
                <a:endParaRPr lang="en-US" dirty="0">
                  <a:latin typeface="+mn-lt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" y="381000"/>
                <a:ext cx="1348511" cy="369332"/>
              </a:xfrm>
              <a:prstGeom prst="rect">
                <a:avLst/>
              </a:prstGeom>
              <a:blipFill rotWithShape="1">
                <a:blip r:embed="rId3"/>
                <a:stretch>
                  <a:fillRect l="-3620" t="-8333" r="-452" b="-2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151573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ED1E88-C2A3-4ED1-9995-44157ED0F088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  <a:latin typeface="Courier New"/>
              </a:rPr>
              <a:t>function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[y] = </a:t>
            </a:r>
            <a:r>
              <a:rPr lang="en-US" dirty="0" err="1">
                <a:solidFill>
                  <a:srgbClr val="000000"/>
                </a:solidFill>
                <a:latin typeface="Courier New"/>
              </a:rPr>
              <a:t>myf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(x)</a:t>
            </a:r>
          </a:p>
          <a:p>
            <a:r>
              <a:rPr lang="en-US" dirty="0">
                <a:solidFill>
                  <a:srgbClr val="228B22"/>
                </a:solidFill>
                <a:latin typeface="Courier New"/>
              </a:rPr>
              <a:t>%MYF Function to find the root of</a:t>
            </a:r>
          </a:p>
          <a:p>
            <a:r>
              <a:rPr lang="en-US" dirty="0">
                <a:solidFill>
                  <a:srgbClr val="228B22"/>
                </a:solidFill>
                <a:latin typeface="Courier New"/>
              </a:rPr>
              <a:t> </a:t>
            </a:r>
          </a:p>
          <a:p>
            <a:r>
              <a:rPr lang="es-ES" dirty="0">
                <a:solidFill>
                  <a:srgbClr val="000000"/>
                </a:solidFill>
                <a:latin typeface="Courier New"/>
              </a:rPr>
              <a:t>y = </a:t>
            </a:r>
            <a:r>
              <a:rPr lang="es-ES" dirty="0" err="1">
                <a:solidFill>
                  <a:srgbClr val="000000"/>
                </a:solidFill>
                <a:latin typeface="Courier New"/>
              </a:rPr>
              <a:t>sqrt</a:t>
            </a:r>
            <a:r>
              <a:rPr lang="es-ES" dirty="0">
                <a:solidFill>
                  <a:srgbClr val="000000"/>
                </a:solidFill>
                <a:latin typeface="Courier New"/>
              </a:rPr>
              <a:t>(x) .* tan(pi * </a:t>
            </a:r>
            <a:r>
              <a:rPr lang="es-ES" dirty="0" err="1">
                <a:solidFill>
                  <a:srgbClr val="000000"/>
                </a:solidFill>
                <a:latin typeface="Courier New"/>
              </a:rPr>
              <a:t>sqrt</a:t>
            </a:r>
            <a:r>
              <a:rPr lang="es-ES" dirty="0">
                <a:solidFill>
                  <a:srgbClr val="000000"/>
                </a:solidFill>
                <a:latin typeface="Courier New"/>
              </a:rPr>
              <a:t>(x)) - </a:t>
            </a:r>
            <a:r>
              <a:rPr lang="es-ES" dirty="0" err="1">
                <a:solidFill>
                  <a:srgbClr val="000000"/>
                </a:solidFill>
                <a:latin typeface="Courier New"/>
              </a:rPr>
              <a:t>sqrt</a:t>
            </a:r>
            <a:r>
              <a:rPr lang="es-ES" dirty="0">
                <a:solidFill>
                  <a:srgbClr val="000000"/>
                </a:solidFill>
                <a:latin typeface="Courier New"/>
              </a:rPr>
              <a:t>(1 - x);</a:t>
            </a: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en-US" dirty="0">
                <a:solidFill>
                  <a:srgbClr val="0000FF"/>
                </a:solidFill>
                <a:latin typeface="Courier New"/>
              </a:rPr>
              <a:t>end</a:t>
            </a:r>
          </a:p>
          <a:p>
            <a:endParaRPr lang="en-US" b="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39847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CF428A-EF57-4F2A-AB0B-941B9120354B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  <a:latin typeface="Courier New"/>
              </a:rPr>
              <a:t>function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[y] = </a:t>
            </a:r>
            <a:r>
              <a:rPr lang="en-US" dirty="0" err="1">
                <a:solidFill>
                  <a:srgbClr val="000000"/>
                </a:solidFill>
                <a:latin typeface="Courier New"/>
              </a:rPr>
              <a:t>myfprime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(x)</a:t>
            </a:r>
          </a:p>
          <a:p>
            <a:r>
              <a:rPr lang="en-US" dirty="0">
                <a:solidFill>
                  <a:srgbClr val="228B22"/>
                </a:solidFill>
                <a:latin typeface="Courier New"/>
              </a:rPr>
              <a:t>%MYFPRIME Derivative of MYF</a:t>
            </a:r>
          </a:p>
          <a:p>
            <a:r>
              <a:rPr lang="en-US" dirty="0">
                <a:solidFill>
                  <a:srgbClr val="228B22"/>
                </a:solidFill>
                <a:latin typeface="Courier New"/>
              </a:rPr>
              <a:t> </a:t>
            </a:r>
          </a:p>
          <a:p>
            <a:r>
              <a:rPr lang="en-US" dirty="0" err="1">
                <a:solidFill>
                  <a:srgbClr val="000000"/>
                </a:solidFill>
                <a:latin typeface="Courier New"/>
              </a:rPr>
              <a:t>sqrtx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= </a:t>
            </a:r>
            <a:r>
              <a:rPr lang="en-US" dirty="0" err="1">
                <a:solidFill>
                  <a:srgbClr val="000000"/>
                </a:solidFill>
                <a:latin typeface="Courier New"/>
              </a:rPr>
              <a:t>sqrt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(x);</a:t>
            </a: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a = 1 / </a:t>
            </a:r>
            <a:r>
              <a:rPr lang="en-US" dirty="0" err="1">
                <a:solidFill>
                  <a:srgbClr val="000000"/>
                </a:solidFill>
                <a:latin typeface="Courier New"/>
              </a:rPr>
              <a:t>sqrt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(1 - x);</a:t>
            </a: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b = tan(pi * </a:t>
            </a:r>
            <a:r>
              <a:rPr lang="en-US" dirty="0" err="1">
                <a:solidFill>
                  <a:srgbClr val="000000"/>
                </a:solidFill>
                <a:latin typeface="Courier New"/>
              </a:rPr>
              <a:t>sqrtx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) / </a:t>
            </a:r>
            <a:r>
              <a:rPr lang="en-US" dirty="0" err="1">
                <a:solidFill>
                  <a:srgbClr val="000000"/>
                </a:solidFill>
                <a:latin typeface="Courier New"/>
              </a:rPr>
              <a:t>sqrtx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it-IT" dirty="0">
                <a:solidFill>
                  <a:srgbClr val="000000"/>
                </a:solidFill>
                <a:latin typeface="Courier New"/>
              </a:rPr>
              <a:t>c = pi * (sec(pi * sqrtx))^2;</a:t>
            </a:r>
          </a:p>
          <a:p>
            <a:r>
              <a:rPr lang="es-ES" dirty="0">
                <a:solidFill>
                  <a:srgbClr val="000000"/>
                </a:solidFill>
                <a:latin typeface="Courier New"/>
              </a:rPr>
              <a:t>y = 0.5 * (a + b + c);</a:t>
            </a: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en-US" dirty="0">
                <a:solidFill>
                  <a:srgbClr val="0000FF"/>
                </a:solidFill>
                <a:latin typeface="Courier New"/>
              </a:rPr>
              <a:t>end</a:t>
            </a:r>
          </a:p>
          <a:p>
            <a:endParaRPr lang="en-US" b="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30651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 functions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we can now use our Newton’s method implementation by passing in function handles for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</a:t>
            </a:r>
            <a:r>
              <a:rPr lang="en-US" dirty="0" smtClean="0"/>
              <a:t> and </a:t>
            </a:r>
            <a:r>
              <a:rPr lang="en-US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fprime</a:t>
            </a:r>
            <a:r>
              <a:rPr lang="en-US" dirty="0" smtClean="0"/>
              <a:t> </a:t>
            </a:r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newton(@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@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myfprime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0.1, 1e-6)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CF428A-EF57-4F2A-AB0B-941B9120354B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2191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Bracketing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Newton’s method requires an initial estimate of the root and the derivative of the function that we want to find the roots for</a:t>
            </a:r>
          </a:p>
          <a:p>
            <a:r>
              <a:rPr lang="en-US" dirty="0" smtClean="0"/>
              <a:t>bracketing methods do not require the </a:t>
            </a:r>
            <a:r>
              <a:rPr lang="en-US" dirty="0" smtClean="0"/>
              <a:t>derivative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ED1E88-C2A3-4ED1-9995-44157ED0F088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1827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Bracketing methods</a:t>
            </a:r>
            <a:endParaRPr lang="en-US" dirty="0" smtClean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457200" y="1219200"/>
                <a:ext cx="8229600" cy="4937125"/>
              </a:xfrm>
            </p:spPr>
            <p:txBody>
              <a:bodyPr/>
              <a:lstStyle/>
              <a:p>
                <a:pPr>
                  <a:defRPr/>
                </a:pPr>
                <a:r>
                  <a:rPr lang="en-US" dirty="0" smtClean="0"/>
                  <a:t>bracketing </a:t>
                </a:r>
                <a:r>
                  <a:rPr lang="en-US" dirty="0"/>
                  <a:t>methods require two estimates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=</m:t>
                    </m:r>
                    <m:r>
                      <a:rPr lang="en-US" i="1">
                        <a:latin typeface="Cambria Math"/>
                      </a:rPr>
                      <m:t>𝑎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=</m:t>
                    </m:r>
                    <m:r>
                      <a:rPr lang="en-US" i="1">
                        <a:latin typeface="Cambria Math"/>
                      </a:rPr>
                      <m:t>𝑏</m:t>
                    </m:r>
                  </m:oMath>
                </a14:m>
                <a:r>
                  <a:rPr lang="en-US" dirty="0"/>
                  <a:t> such that the root lies between the two estimates</a:t>
                </a:r>
              </a:p>
              <a:p>
                <a:pPr>
                  <a:defRPr/>
                </a:pPr>
                <a:endParaRPr lang="en-CA" dirty="0" smtClean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457200" y="1219200"/>
                <a:ext cx="8229600" cy="4937125"/>
              </a:xfrm>
              <a:blipFill rotWithShape="1">
                <a:blip r:embed="rId2"/>
                <a:stretch>
                  <a:fillRect l="-593" t="-988" r="-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BF13DA-A92A-4499-9736-12DF9DAF0AA7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29" name="Freeform 28"/>
          <p:cNvSpPr/>
          <p:nvPr/>
        </p:nvSpPr>
        <p:spPr>
          <a:xfrm>
            <a:off x="2692400" y="3297238"/>
            <a:ext cx="4508500" cy="2665412"/>
          </a:xfrm>
          <a:custGeom>
            <a:avLst/>
            <a:gdLst>
              <a:gd name="connsiteX0" fmla="*/ 0 w 3025588"/>
              <a:gd name="connsiteY0" fmla="*/ 0 h 1909483"/>
              <a:gd name="connsiteX1" fmla="*/ 632011 w 3025588"/>
              <a:gd name="connsiteY1" fmla="*/ 309283 h 1909483"/>
              <a:gd name="connsiteX2" fmla="*/ 1102658 w 3025588"/>
              <a:gd name="connsiteY2" fmla="*/ 1102659 h 1909483"/>
              <a:gd name="connsiteX3" fmla="*/ 1721223 w 3025588"/>
              <a:gd name="connsiteY3" fmla="*/ 1613647 h 1909483"/>
              <a:gd name="connsiteX4" fmla="*/ 3025588 w 3025588"/>
              <a:gd name="connsiteY4" fmla="*/ 1909483 h 19094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25588" h="1909483">
                <a:moveTo>
                  <a:pt x="0" y="0"/>
                </a:moveTo>
                <a:cubicBezTo>
                  <a:pt x="224117" y="62753"/>
                  <a:pt x="448235" y="125507"/>
                  <a:pt x="632011" y="309283"/>
                </a:cubicBezTo>
                <a:cubicBezTo>
                  <a:pt x="815787" y="493060"/>
                  <a:pt x="921123" y="885265"/>
                  <a:pt x="1102658" y="1102659"/>
                </a:cubicBezTo>
                <a:cubicBezTo>
                  <a:pt x="1284193" y="1320053"/>
                  <a:pt x="1400735" y="1479176"/>
                  <a:pt x="1721223" y="1613647"/>
                </a:cubicBezTo>
                <a:cubicBezTo>
                  <a:pt x="2041711" y="1748118"/>
                  <a:pt x="2716306" y="1860177"/>
                  <a:pt x="3025588" y="1909483"/>
                </a:cubicBezTo>
              </a:path>
            </a:pathLst>
          </a:cu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30" name="Straight Arrow Connector 29"/>
          <p:cNvCxnSpPr/>
          <p:nvPr/>
        </p:nvCxnSpPr>
        <p:spPr>
          <a:xfrm rot="16200000" flipV="1">
            <a:off x="1762918" y="4237832"/>
            <a:ext cx="2817813" cy="5715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2743200" y="5029200"/>
            <a:ext cx="4629150" cy="5715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824" name="TextBox 31"/>
          <p:cNvSpPr txBox="1">
            <a:spLocks noChangeArrowheads="1"/>
          </p:cNvSpPr>
          <p:nvPr/>
        </p:nvSpPr>
        <p:spPr bwMode="auto">
          <a:xfrm>
            <a:off x="7372350" y="4686300"/>
            <a:ext cx="3222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b="1">
                <a:latin typeface="Courier New" pitchFamily="49" charset="0"/>
                <a:cs typeface="Courier New" pitchFamily="49" charset="0"/>
              </a:rPr>
              <a:t>x</a:t>
            </a:r>
            <a:endParaRPr lang="en-US" b="1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4825" name="TextBox 32"/>
          <p:cNvSpPr txBox="1">
            <a:spLocks noChangeArrowheads="1"/>
          </p:cNvSpPr>
          <p:nvPr/>
        </p:nvSpPr>
        <p:spPr bwMode="auto">
          <a:xfrm>
            <a:off x="1885950" y="3086100"/>
            <a:ext cx="736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b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f(x)</a:t>
            </a:r>
            <a:endParaRPr lang="en-US" b="1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3714750" y="3829050"/>
            <a:ext cx="171450" cy="171450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6572250" y="5772150"/>
            <a:ext cx="171450" cy="17145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476750" y="4970463"/>
            <a:ext cx="171450" cy="17145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4352628" y="4572000"/>
                <a:ext cx="113377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2628" y="4572000"/>
                <a:ext cx="1133772" cy="369332"/>
              </a:xfrm>
              <a:prstGeom prst="rect">
                <a:avLst/>
              </a:prstGeom>
              <a:blipFill rotWithShape="1">
                <a:blip r:embed="rId3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/>
              <p:cNvSpPr txBox="1"/>
              <p:nvPr/>
            </p:nvSpPr>
            <p:spPr>
              <a:xfrm>
                <a:off x="3657600" y="3364468"/>
                <a:ext cx="70763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B050"/>
                          </a:solidFill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rgbClr val="00B05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B050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7600" y="3364468"/>
                <a:ext cx="707630" cy="369332"/>
              </a:xfrm>
              <a:prstGeom prst="rect">
                <a:avLst/>
              </a:prstGeom>
              <a:blipFill rotWithShape="1">
                <a:blip r:embed="rId4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/>
              <p:cNvSpPr txBox="1"/>
              <p:nvPr/>
            </p:nvSpPr>
            <p:spPr>
              <a:xfrm>
                <a:off x="6477000" y="6019800"/>
                <a:ext cx="70384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𝑏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7000" y="6019800"/>
                <a:ext cx="703846" cy="369332"/>
              </a:xfrm>
              <a:prstGeom prst="rect">
                <a:avLst/>
              </a:prstGeom>
              <a:blipFill rotWithShape="1">
                <a:blip r:embed="rId5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Straight Connector 5"/>
          <p:cNvCxnSpPr>
            <a:stCxn id="34" idx="4"/>
          </p:cNvCxnSpPr>
          <p:nvPr/>
        </p:nvCxnSpPr>
        <p:spPr>
          <a:xfrm>
            <a:off x="3800475" y="4000500"/>
            <a:ext cx="0" cy="1055688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656083" y="5086350"/>
            <a:ext cx="0" cy="6858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2" name="TextBox 21"/>
              <p:cNvSpPr txBox="1"/>
              <p:nvPr/>
            </p:nvSpPr>
            <p:spPr>
              <a:xfrm>
                <a:off x="3655931" y="5040868"/>
                <a:ext cx="38266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B050"/>
                          </a:solidFill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5931" y="5040868"/>
                <a:ext cx="382669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3" name="TextBox 22"/>
              <p:cNvSpPr txBox="1"/>
              <p:nvPr/>
            </p:nvSpPr>
            <p:spPr>
              <a:xfrm>
                <a:off x="6479115" y="4659868"/>
                <a:ext cx="37888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𝑏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9115" y="4659868"/>
                <a:ext cx="378885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453469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Bisection method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the bisection method repeatedly evaluates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𝑓</m:t>
                    </m:r>
                  </m:oMath>
                </a14:m>
                <a:r>
                  <a:rPr lang="en-US" dirty="0" smtClean="0"/>
                  <a:t> at the midpoint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𝑐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 smtClean="0"/>
                  <a:t> of the interval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[</m:t>
                    </m:r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, </m:t>
                    </m:r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]</m:t>
                    </m:r>
                  </m:oMath>
                </a14:m>
                <a:endParaRPr lang="en-US" dirty="0" smtClean="0"/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𝑐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 smtClean="0"/>
                  <a:t> becomes one of the new interval endpoints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[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𝑖</m:t>
                        </m:r>
                        <m:r>
                          <a:rPr lang="en-US" b="0" i="1" smtClean="0">
                            <a:latin typeface="Cambria Math"/>
                          </a:rPr>
                          <m:t>+1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, 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𝑖</m:t>
                        </m:r>
                        <m:r>
                          <a:rPr lang="en-US" b="0" i="1" smtClean="0">
                            <a:latin typeface="Cambria Math"/>
                          </a:rPr>
                          <m:t>+1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]</m:t>
                    </m:r>
                  </m:oMath>
                </a14:m>
                <a:r>
                  <a:rPr lang="en-US" dirty="0" smtClean="0"/>
                  <a:t>  depending of the sign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𝑓</m:t>
                    </m:r>
                    <m:r>
                      <a:rPr lang="en-US" b="0" i="1" smtClean="0">
                        <a:latin typeface="Cambria Math"/>
                      </a:rPr>
                      <m:t>(</m:t>
                    </m:r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𝑐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dirty="0" smtClean="0"/>
                  <a:t> 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/>
                <a:stretch>
                  <a:fillRect l="-593" t="-9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ED1E88-C2A3-4ED1-9995-44157ED0F088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445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Root </a:t>
            </a:r>
            <a:r>
              <a:rPr lang="en-CA" dirty="0"/>
              <a:t>f</a:t>
            </a:r>
            <a:r>
              <a:rPr lang="en-CA" dirty="0" smtClean="0"/>
              <a:t>inding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>
              <a:defRPr/>
            </a:pPr>
            <a:r>
              <a:rPr lang="en-CA" dirty="0" smtClean="0"/>
              <a:t>suppose you have a mathematical function </a:t>
            </a:r>
            <a:r>
              <a:rPr lang="en-CA" b="1" dirty="0" smtClean="0">
                <a:latin typeface="Courier New" pitchFamily="49" charset="0"/>
                <a:cs typeface="Courier New" pitchFamily="49" charset="0"/>
              </a:rPr>
              <a:t>f(x)</a:t>
            </a:r>
            <a:r>
              <a:rPr lang="en-CA" dirty="0" smtClean="0"/>
              <a:t> and you want to find </a:t>
            </a:r>
            <a:r>
              <a:rPr lang="en-CA" b="1" dirty="0" smtClean="0">
                <a:latin typeface="Courier New" pitchFamily="49" charset="0"/>
                <a:cs typeface="Courier New" pitchFamily="49" charset="0"/>
              </a:rPr>
              <a:t>x</a:t>
            </a:r>
            <a:r>
              <a:rPr lang="en-CA" sz="3200" b="1" baseline="-25000" dirty="0" smtClean="0">
                <a:latin typeface="Courier New" pitchFamily="49" charset="0"/>
                <a:cs typeface="Courier New" pitchFamily="49" charset="0"/>
              </a:rPr>
              <a:t>0</a:t>
            </a:r>
            <a:r>
              <a:rPr lang="en-CA" dirty="0" smtClean="0"/>
              <a:t> such that </a:t>
            </a:r>
            <a:r>
              <a:rPr lang="en-CA" b="1" dirty="0" smtClean="0">
                <a:latin typeface="Courier New" pitchFamily="49" charset="0"/>
                <a:cs typeface="Courier New" pitchFamily="49" charset="0"/>
              </a:rPr>
              <a:t>f(x</a:t>
            </a:r>
            <a:r>
              <a:rPr lang="en-CA" sz="3200" b="1" baseline="-25000" dirty="0" smtClean="0">
                <a:latin typeface="Courier New" pitchFamily="49" charset="0"/>
                <a:cs typeface="Courier New" pitchFamily="49" charset="0"/>
              </a:rPr>
              <a:t>0</a:t>
            </a:r>
            <a:r>
              <a:rPr lang="en-CA" b="1" dirty="0" smtClean="0">
                <a:latin typeface="Courier New" pitchFamily="49" charset="0"/>
                <a:cs typeface="Courier New" pitchFamily="49" charset="0"/>
              </a:rPr>
              <a:t>) = 0</a:t>
            </a:r>
          </a:p>
          <a:p>
            <a:pPr lvl="1">
              <a:defRPr/>
            </a:pPr>
            <a:r>
              <a:rPr lang="en-CA" dirty="0" smtClean="0">
                <a:cs typeface="Courier New" pitchFamily="49" charset="0"/>
              </a:rPr>
              <a:t>why would you want to do this?</a:t>
            </a:r>
          </a:p>
          <a:p>
            <a:pPr lvl="1">
              <a:defRPr/>
            </a:pPr>
            <a:r>
              <a:rPr lang="en-CA" dirty="0" smtClean="0">
                <a:cs typeface="Courier New" pitchFamily="49" charset="0"/>
              </a:rPr>
              <a:t>many problems in computer science, science, and engineering reduce to optimization problems</a:t>
            </a:r>
          </a:p>
          <a:p>
            <a:pPr lvl="2">
              <a:defRPr/>
            </a:pPr>
            <a:r>
              <a:rPr lang="en-CA" dirty="0" smtClean="0">
                <a:cs typeface="Courier New" pitchFamily="49" charset="0"/>
              </a:rPr>
              <a:t>find the shape of an automobile that minimizes aerodynamic drag</a:t>
            </a:r>
          </a:p>
          <a:p>
            <a:pPr lvl="2">
              <a:defRPr/>
            </a:pPr>
            <a:r>
              <a:rPr lang="en-CA" dirty="0" smtClean="0">
                <a:cs typeface="Courier New" pitchFamily="49" charset="0"/>
              </a:rPr>
              <a:t>find an image that is similar to another image (minimize the difference between the images)</a:t>
            </a:r>
          </a:p>
          <a:p>
            <a:pPr lvl="2">
              <a:defRPr/>
            </a:pPr>
            <a:r>
              <a:rPr lang="en-CA" dirty="0" smtClean="0">
                <a:cs typeface="Courier New" pitchFamily="49" charset="0"/>
              </a:rPr>
              <a:t>find the sales price of an item that maximizes profit</a:t>
            </a:r>
          </a:p>
          <a:p>
            <a:pPr lvl="1">
              <a:defRPr/>
            </a:pPr>
            <a:r>
              <a:rPr lang="en-CA" dirty="0" smtClean="0">
                <a:cs typeface="Courier New" pitchFamily="49" charset="0"/>
              </a:rPr>
              <a:t>if you can write the optimization criteria as a function </a:t>
            </a:r>
            <a:r>
              <a:rPr lang="en-CA" b="1" dirty="0" smtClean="0">
                <a:latin typeface="Courier New" pitchFamily="49" charset="0"/>
                <a:cs typeface="Courier New" pitchFamily="49" charset="0"/>
              </a:rPr>
              <a:t>g(x)</a:t>
            </a:r>
            <a:r>
              <a:rPr lang="en-CA" dirty="0" smtClean="0">
                <a:cs typeface="Courier New" pitchFamily="49" charset="0"/>
              </a:rPr>
              <a:t> then its derivative </a:t>
            </a:r>
            <a:r>
              <a:rPr lang="en-CA" b="1" dirty="0" smtClean="0">
                <a:latin typeface="Courier New" pitchFamily="49" charset="0"/>
                <a:cs typeface="Courier New" pitchFamily="49" charset="0"/>
              </a:rPr>
              <a:t>f(x) = dg/</a:t>
            </a:r>
            <a:r>
              <a:rPr lang="en-CA" b="1" dirty="0" err="1" smtClean="0">
                <a:latin typeface="Courier New" pitchFamily="49" charset="0"/>
                <a:cs typeface="Courier New" pitchFamily="49" charset="0"/>
              </a:rPr>
              <a:t>dx</a:t>
            </a:r>
            <a:r>
              <a:rPr lang="en-CA" b="1" dirty="0" smtClean="0">
                <a:latin typeface="Courier New" pitchFamily="49" charset="0"/>
                <a:cs typeface="Courier New" pitchFamily="49" charset="0"/>
              </a:rPr>
              <a:t> = 0</a:t>
            </a:r>
            <a:r>
              <a:rPr lang="en-CA" dirty="0" smtClean="0">
                <a:cs typeface="Courier New" pitchFamily="49" charset="0"/>
              </a:rPr>
              <a:t> at the minimum or maximum of </a:t>
            </a:r>
            <a:r>
              <a:rPr lang="en-CA" b="1" dirty="0" smtClean="0">
                <a:latin typeface="Courier New" pitchFamily="49" charset="0"/>
                <a:cs typeface="Courier New" pitchFamily="49" charset="0"/>
              </a:rPr>
              <a:t>g</a:t>
            </a:r>
            <a:r>
              <a:rPr lang="en-CA" dirty="0" smtClean="0">
                <a:cs typeface="Courier New" pitchFamily="49" charset="0"/>
              </a:rPr>
              <a:t> (as long as </a:t>
            </a:r>
            <a:r>
              <a:rPr lang="en-CA" b="1" dirty="0" smtClean="0">
                <a:latin typeface="Courier New" pitchFamily="49" charset="0"/>
                <a:cs typeface="Courier New" pitchFamily="49" charset="0"/>
              </a:rPr>
              <a:t>g</a:t>
            </a:r>
            <a:r>
              <a:rPr lang="en-CA" dirty="0" smtClean="0">
                <a:cs typeface="Courier New" pitchFamily="49" charset="0"/>
              </a:rPr>
              <a:t> has certain properties)</a:t>
            </a:r>
            <a:endParaRPr lang="en-US" dirty="0">
              <a:cs typeface="Courier New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1731B0-D3AA-4EA7-BF06-22A8561D3AB4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4748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Bisection Method</a:t>
            </a:r>
            <a:endParaRPr 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>
              <a:defRPr/>
            </a:pPr>
            <a:r>
              <a:rPr lang="en-CA" dirty="0" smtClean="0"/>
              <a:t>evaluate </a:t>
            </a:r>
            <a:r>
              <a:rPr lang="en-CA" b="1" dirty="0" smtClean="0">
                <a:latin typeface="Courier New" pitchFamily="49" charset="0"/>
                <a:cs typeface="Courier New" pitchFamily="49" charset="0"/>
              </a:rPr>
              <a:t>f(x)</a:t>
            </a:r>
            <a:r>
              <a:rPr lang="en-CA" dirty="0" smtClean="0"/>
              <a:t> at two points </a:t>
            </a:r>
            <a:r>
              <a:rPr lang="en-CA" b="1" dirty="0" smtClean="0">
                <a:latin typeface="Courier New" pitchFamily="49" charset="0"/>
                <a:cs typeface="Courier New" pitchFamily="49" charset="0"/>
              </a:rPr>
              <a:t>x = a</a:t>
            </a:r>
            <a:r>
              <a:rPr lang="en-CA" dirty="0" smtClean="0"/>
              <a:t> and </a:t>
            </a:r>
            <a:r>
              <a:rPr lang="en-CA" b="1" dirty="0" smtClean="0">
                <a:latin typeface="Courier New" pitchFamily="49" charset="0"/>
                <a:cs typeface="Courier New" pitchFamily="49" charset="0"/>
              </a:rPr>
              <a:t>x = b</a:t>
            </a:r>
            <a:r>
              <a:rPr lang="en-CA" dirty="0" smtClean="0"/>
              <a:t> such that</a:t>
            </a:r>
          </a:p>
          <a:p>
            <a:pPr lvl="1">
              <a:defRPr/>
            </a:pPr>
            <a:r>
              <a:rPr lang="en-CA" b="1" dirty="0" smtClean="0">
                <a:latin typeface="Courier New" pitchFamily="49" charset="0"/>
                <a:cs typeface="Courier New" pitchFamily="49" charset="0"/>
              </a:rPr>
              <a:t>f(a) &gt; 0</a:t>
            </a:r>
          </a:p>
          <a:p>
            <a:pPr lvl="1">
              <a:defRPr/>
            </a:pPr>
            <a:r>
              <a:rPr lang="en-CA" b="1" dirty="0" smtClean="0">
                <a:latin typeface="Courier New" pitchFamily="49" charset="0"/>
                <a:cs typeface="Courier New" pitchFamily="49" charset="0"/>
              </a:rPr>
              <a:t>f(b) &lt; 0</a:t>
            </a:r>
            <a:r>
              <a:rPr lang="en-CA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FFD458-A724-4AE4-9FCC-3A72742ABD90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18" name="Freeform 17"/>
          <p:cNvSpPr/>
          <p:nvPr/>
        </p:nvSpPr>
        <p:spPr>
          <a:xfrm>
            <a:off x="2692400" y="3297238"/>
            <a:ext cx="4508500" cy="2665412"/>
          </a:xfrm>
          <a:custGeom>
            <a:avLst/>
            <a:gdLst>
              <a:gd name="connsiteX0" fmla="*/ 0 w 3025588"/>
              <a:gd name="connsiteY0" fmla="*/ 0 h 1909483"/>
              <a:gd name="connsiteX1" fmla="*/ 632011 w 3025588"/>
              <a:gd name="connsiteY1" fmla="*/ 309283 h 1909483"/>
              <a:gd name="connsiteX2" fmla="*/ 1102658 w 3025588"/>
              <a:gd name="connsiteY2" fmla="*/ 1102659 h 1909483"/>
              <a:gd name="connsiteX3" fmla="*/ 1721223 w 3025588"/>
              <a:gd name="connsiteY3" fmla="*/ 1613647 h 1909483"/>
              <a:gd name="connsiteX4" fmla="*/ 3025588 w 3025588"/>
              <a:gd name="connsiteY4" fmla="*/ 1909483 h 19094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25588" h="1909483">
                <a:moveTo>
                  <a:pt x="0" y="0"/>
                </a:moveTo>
                <a:cubicBezTo>
                  <a:pt x="224117" y="62753"/>
                  <a:pt x="448235" y="125507"/>
                  <a:pt x="632011" y="309283"/>
                </a:cubicBezTo>
                <a:cubicBezTo>
                  <a:pt x="815787" y="493060"/>
                  <a:pt x="921123" y="885265"/>
                  <a:pt x="1102658" y="1102659"/>
                </a:cubicBezTo>
                <a:cubicBezTo>
                  <a:pt x="1284193" y="1320053"/>
                  <a:pt x="1400735" y="1479176"/>
                  <a:pt x="1721223" y="1613647"/>
                </a:cubicBezTo>
                <a:cubicBezTo>
                  <a:pt x="2041711" y="1748118"/>
                  <a:pt x="2716306" y="1860177"/>
                  <a:pt x="3025588" y="1909483"/>
                </a:cubicBezTo>
              </a:path>
            </a:pathLst>
          </a:cu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9" name="Straight Arrow Connector 18"/>
          <p:cNvCxnSpPr/>
          <p:nvPr/>
        </p:nvCxnSpPr>
        <p:spPr>
          <a:xfrm flipV="1">
            <a:off x="3143250" y="2857502"/>
            <a:ext cx="0" cy="281781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2743200" y="5057775"/>
            <a:ext cx="4629150" cy="1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800" name="TextBox 20"/>
          <p:cNvSpPr txBox="1">
            <a:spLocks noChangeArrowheads="1"/>
          </p:cNvSpPr>
          <p:nvPr/>
        </p:nvSpPr>
        <p:spPr bwMode="auto">
          <a:xfrm>
            <a:off x="7372350" y="4686300"/>
            <a:ext cx="3222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b="1">
                <a:latin typeface="Courier New" pitchFamily="49" charset="0"/>
                <a:cs typeface="Courier New" pitchFamily="49" charset="0"/>
              </a:rPr>
              <a:t>x</a:t>
            </a:r>
            <a:endParaRPr lang="en-US" b="1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3801" name="TextBox 21"/>
          <p:cNvSpPr txBox="1">
            <a:spLocks noChangeArrowheads="1"/>
          </p:cNvSpPr>
          <p:nvPr/>
        </p:nvSpPr>
        <p:spPr bwMode="auto">
          <a:xfrm>
            <a:off x="1885950" y="3086100"/>
            <a:ext cx="736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b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f(x)</a:t>
            </a:r>
            <a:endParaRPr lang="en-US" b="1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3714750" y="3829050"/>
            <a:ext cx="171450" cy="171450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6572250" y="5772150"/>
            <a:ext cx="171450" cy="17145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3800475" y="4000500"/>
            <a:ext cx="0" cy="1055688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656083" y="5086350"/>
            <a:ext cx="0" cy="6858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1" name="TextBox 20"/>
              <p:cNvSpPr txBox="1"/>
              <p:nvPr/>
            </p:nvSpPr>
            <p:spPr>
              <a:xfrm>
                <a:off x="3657600" y="3364468"/>
                <a:ext cx="70763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B050"/>
                          </a:solidFill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rgbClr val="00B05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B050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7600" y="3364468"/>
                <a:ext cx="707630" cy="369332"/>
              </a:xfrm>
              <a:prstGeom prst="rect">
                <a:avLst/>
              </a:prstGeom>
              <a:blipFill rotWithShape="1">
                <a:blip r:embed="rId2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2" name="TextBox 21"/>
              <p:cNvSpPr txBox="1"/>
              <p:nvPr/>
            </p:nvSpPr>
            <p:spPr>
              <a:xfrm>
                <a:off x="6477000" y="6019800"/>
                <a:ext cx="70384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𝑏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7000" y="6019800"/>
                <a:ext cx="703846" cy="369332"/>
              </a:xfrm>
              <a:prstGeom prst="rect">
                <a:avLst/>
              </a:prstGeom>
              <a:blipFill rotWithShape="1">
                <a:blip r:embed="rId3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5" name="TextBox 24"/>
              <p:cNvSpPr txBox="1"/>
              <p:nvPr/>
            </p:nvSpPr>
            <p:spPr>
              <a:xfrm>
                <a:off x="3655931" y="5040868"/>
                <a:ext cx="38266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B050"/>
                          </a:solidFill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5931" y="5040868"/>
                <a:ext cx="382669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6" name="TextBox 25"/>
              <p:cNvSpPr txBox="1"/>
              <p:nvPr/>
            </p:nvSpPr>
            <p:spPr>
              <a:xfrm>
                <a:off x="6479115" y="4659868"/>
                <a:ext cx="37888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𝑏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9115" y="4659868"/>
                <a:ext cx="378885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166042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Bisection </a:t>
            </a:r>
            <a:r>
              <a:rPr lang="en-CA" dirty="0" smtClean="0"/>
              <a:t>method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>
              <a:defRPr/>
            </a:pPr>
            <a:r>
              <a:rPr lang="en-CA" dirty="0" smtClean="0"/>
              <a:t>evaluate </a:t>
            </a:r>
            <a:r>
              <a:rPr lang="en-CA" b="1" dirty="0" smtClean="0">
                <a:latin typeface="Courier New" pitchFamily="49" charset="0"/>
                <a:cs typeface="Courier New" pitchFamily="49" charset="0"/>
              </a:rPr>
              <a:t>f(c)</a:t>
            </a:r>
            <a:r>
              <a:rPr lang="en-CA" dirty="0" smtClean="0"/>
              <a:t> where </a:t>
            </a:r>
            <a:r>
              <a:rPr lang="en-CA" b="1" dirty="0" smtClean="0">
                <a:latin typeface="Courier New" pitchFamily="49" charset="0"/>
                <a:cs typeface="Courier New" pitchFamily="49" charset="0"/>
              </a:rPr>
              <a:t>c</a:t>
            </a:r>
            <a:r>
              <a:rPr lang="en-CA" dirty="0" smtClean="0"/>
              <a:t> is halfway between </a:t>
            </a:r>
            <a:r>
              <a:rPr lang="en-CA" b="1" dirty="0" smtClean="0">
                <a:latin typeface="Courier New" pitchFamily="49" charset="0"/>
                <a:cs typeface="Courier New" pitchFamily="49" charset="0"/>
              </a:rPr>
              <a:t>a</a:t>
            </a:r>
            <a:r>
              <a:rPr lang="en-CA" dirty="0" smtClean="0"/>
              <a:t> and </a:t>
            </a:r>
            <a:r>
              <a:rPr lang="en-CA" b="1" dirty="0" smtClean="0">
                <a:latin typeface="Courier New" pitchFamily="49" charset="0"/>
                <a:cs typeface="Courier New" pitchFamily="49" charset="0"/>
              </a:rPr>
              <a:t>b</a:t>
            </a:r>
            <a:r>
              <a:rPr lang="en-CA" dirty="0" smtClean="0"/>
              <a:t> </a:t>
            </a:r>
          </a:p>
          <a:p>
            <a:pPr lvl="1">
              <a:defRPr/>
            </a:pPr>
            <a:r>
              <a:rPr lang="en-CA" dirty="0" smtClean="0"/>
              <a:t>if </a:t>
            </a:r>
            <a:r>
              <a:rPr lang="en-CA" b="1" dirty="0" smtClean="0">
                <a:latin typeface="Courier New" pitchFamily="49" charset="0"/>
                <a:cs typeface="Courier New" pitchFamily="49" charset="0"/>
              </a:rPr>
              <a:t>f(c)</a:t>
            </a:r>
            <a:r>
              <a:rPr lang="en-CA" dirty="0" smtClean="0"/>
              <a:t> </a:t>
            </a:r>
            <a:r>
              <a:rPr lang="en-CA" dirty="0" smtClean="0"/>
              <a:t>is not close to zero, repeat the bisection using </a:t>
            </a:r>
            <a:r>
              <a:rPr lang="en-CA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CA" dirty="0" smtClean="0"/>
              <a:t> as one of the new endpoints</a:t>
            </a:r>
            <a:endParaRPr lang="en-CA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BF13DA-A92A-4499-9736-12DF9DAF0AA7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sp>
        <p:nvSpPr>
          <p:cNvPr id="29" name="Freeform 28"/>
          <p:cNvSpPr/>
          <p:nvPr/>
        </p:nvSpPr>
        <p:spPr>
          <a:xfrm>
            <a:off x="2692400" y="3297238"/>
            <a:ext cx="4508500" cy="2665412"/>
          </a:xfrm>
          <a:custGeom>
            <a:avLst/>
            <a:gdLst>
              <a:gd name="connsiteX0" fmla="*/ 0 w 3025588"/>
              <a:gd name="connsiteY0" fmla="*/ 0 h 1909483"/>
              <a:gd name="connsiteX1" fmla="*/ 632011 w 3025588"/>
              <a:gd name="connsiteY1" fmla="*/ 309283 h 1909483"/>
              <a:gd name="connsiteX2" fmla="*/ 1102658 w 3025588"/>
              <a:gd name="connsiteY2" fmla="*/ 1102659 h 1909483"/>
              <a:gd name="connsiteX3" fmla="*/ 1721223 w 3025588"/>
              <a:gd name="connsiteY3" fmla="*/ 1613647 h 1909483"/>
              <a:gd name="connsiteX4" fmla="*/ 3025588 w 3025588"/>
              <a:gd name="connsiteY4" fmla="*/ 1909483 h 19094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25588" h="1909483">
                <a:moveTo>
                  <a:pt x="0" y="0"/>
                </a:moveTo>
                <a:cubicBezTo>
                  <a:pt x="224117" y="62753"/>
                  <a:pt x="448235" y="125507"/>
                  <a:pt x="632011" y="309283"/>
                </a:cubicBezTo>
                <a:cubicBezTo>
                  <a:pt x="815787" y="493060"/>
                  <a:pt x="921123" y="885265"/>
                  <a:pt x="1102658" y="1102659"/>
                </a:cubicBezTo>
                <a:cubicBezTo>
                  <a:pt x="1284193" y="1320053"/>
                  <a:pt x="1400735" y="1479176"/>
                  <a:pt x="1721223" y="1613647"/>
                </a:cubicBezTo>
                <a:cubicBezTo>
                  <a:pt x="2041711" y="1748118"/>
                  <a:pt x="2716306" y="1860177"/>
                  <a:pt x="3025588" y="1909483"/>
                </a:cubicBezTo>
              </a:path>
            </a:pathLst>
          </a:cu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30" name="Straight Arrow Connector 29"/>
          <p:cNvCxnSpPr/>
          <p:nvPr/>
        </p:nvCxnSpPr>
        <p:spPr>
          <a:xfrm flipV="1">
            <a:off x="3143249" y="2857501"/>
            <a:ext cx="1" cy="2817813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2743200" y="5056188"/>
            <a:ext cx="4629150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824" name="TextBox 31"/>
          <p:cNvSpPr txBox="1">
            <a:spLocks noChangeArrowheads="1"/>
          </p:cNvSpPr>
          <p:nvPr/>
        </p:nvSpPr>
        <p:spPr bwMode="auto">
          <a:xfrm>
            <a:off x="7372350" y="4686300"/>
            <a:ext cx="3222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b="1">
                <a:latin typeface="Courier New" pitchFamily="49" charset="0"/>
                <a:cs typeface="Courier New" pitchFamily="49" charset="0"/>
              </a:rPr>
              <a:t>x</a:t>
            </a:r>
            <a:endParaRPr lang="en-US" b="1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4825" name="TextBox 32"/>
          <p:cNvSpPr txBox="1">
            <a:spLocks noChangeArrowheads="1"/>
          </p:cNvSpPr>
          <p:nvPr/>
        </p:nvSpPr>
        <p:spPr bwMode="auto">
          <a:xfrm>
            <a:off x="1885950" y="3086100"/>
            <a:ext cx="736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b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f(x)</a:t>
            </a:r>
            <a:endParaRPr lang="en-US" b="1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3714750" y="3829050"/>
            <a:ext cx="171450" cy="171450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6572250" y="5772150"/>
            <a:ext cx="171450" cy="17145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5119688" y="5429250"/>
            <a:ext cx="171450" cy="17145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42" name="Straight Arrow Connector 41"/>
          <p:cNvCxnSpPr/>
          <p:nvPr/>
        </p:nvCxnSpPr>
        <p:spPr>
          <a:xfrm>
            <a:off x="3822700" y="5180012"/>
            <a:ext cx="1382713" cy="1588"/>
          </a:xfrm>
          <a:prstGeom prst="straightConnector1">
            <a:avLst/>
          </a:prstGeom>
          <a:ln w="38100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5205413" y="5180012"/>
            <a:ext cx="1439862" cy="1588"/>
          </a:xfrm>
          <a:prstGeom prst="straightConnector1">
            <a:avLst/>
          </a:prstGeom>
          <a:ln w="38100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3714750" y="3829050"/>
            <a:ext cx="171450" cy="171450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6572250" y="5772150"/>
            <a:ext cx="171450" cy="17145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>
            <a:off x="3800475" y="4000500"/>
            <a:ext cx="0" cy="1055688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6656083" y="5086350"/>
            <a:ext cx="0" cy="6858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4" name="TextBox 23"/>
              <p:cNvSpPr txBox="1"/>
              <p:nvPr/>
            </p:nvSpPr>
            <p:spPr>
              <a:xfrm>
                <a:off x="3657600" y="3364468"/>
                <a:ext cx="70763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B050"/>
                          </a:solidFill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rgbClr val="00B05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B050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7600" y="3364468"/>
                <a:ext cx="707630" cy="369332"/>
              </a:xfrm>
              <a:prstGeom prst="rect">
                <a:avLst/>
              </a:prstGeom>
              <a:blipFill rotWithShape="1">
                <a:blip r:embed="rId2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5" name="TextBox 24"/>
              <p:cNvSpPr txBox="1"/>
              <p:nvPr/>
            </p:nvSpPr>
            <p:spPr>
              <a:xfrm>
                <a:off x="6477000" y="6019800"/>
                <a:ext cx="70384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𝑏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7000" y="6019800"/>
                <a:ext cx="703846" cy="369332"/>
              </a:xfrm>
              <a:prstGeom prst="rect">
                <a:avLst/>
              </a:prstGeom>
              <a:blipFill rotWithShape="1">
                <a:blip r:embed="rId3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6" name="TextBox 25"/>
              <p:cNvSpPr txBox="1"/>
              <p:nvPr/>
            </p:nvSpPr>
            <p:spPr>
              <a:xfrm>
                <a:off x="3655931" y="5040868"/>
                <a:ext cx="38266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B050"/>
                          </a:solidFill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5931" y="5040868"/>
                <a:ext cx="382669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7" name="TextBox 26"/>
              <p:cNvSpPr txBox="1"/>
              <p:nvPr/>
            </p:nvSpPr>
            <p:spPr>
              <a:xfrm>
                <a:off x="6479115" y="4659868"/>
                <a:ext cx="37888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𝑏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9115" y="4659868"/>
                <a:ext cx="378885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8" name="Straight Connector 27"/>
          <p:cNvCxnSpPr/>
          <p:nvPr/>
        </p:nvCxnSpPr>
        <p:spPr>
          <a:xfrm>
            <a:off x="5205413" y="5057775"/>
            <a:ext cx="0" cy="34131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32" name="TextBox 31"/>
              <p:cNvSpPr txBox="1"/>
              <p:nvPr/>
            </p:nvSpPr>
            <p:spPr>
              <a:xfrm>
                <a:off x="5029200" y="4659868"/>
                <a:ext cx="36189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𝑐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9200" y="4659868"/>
                <a:ext cx="361894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3376459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Bisection </a:t>
            </a:r>
            <a:r>
              <a:rPr lang="en-CA" dirty="0" smtClean="0"/>
              <a:t>method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>
              <a:defRPr/>
            </a:pPr>
            <a:r>
              <a:rPr lang="en-CA" dirty="0" smtClean="0"/>
              <a:t>in this example, the value of </a:t>
            </a:r>
            <a:r>
              <a:rPr lang="en-CA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f(c)</a:t>
            </a:r>
            <a:r>
              <a:rPr lang="en-CA" dirty="0" smtClean="0"/>
              <a:t> is not yet close enough to zero</a:t>
            </a:r>
          </a:p>
          <a:p>
            <a:pPr lvl="1">
              <a:defRPr/>
            </a:pPr>
            <a:r>
              <a:rPr lang="en-CA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CA" dirty="0" smtClean="0"/>
              <a:t> becomes the new </a:t>
            </a:r>
            <a:r>
              <a:rPr lang="en-CA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lang="en-CA" dirty="0" smtClean="0"/>
              <a:t> (because the sign of </a:t>
            </a:r>
            <a:r>
              <a:rPr lang="en-CA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f(c)</a:t>
            </a:r>
            <a:r>
              <a:rPr lang="en-CA" dirty="0" smtClean="0"/>
              <a:t> is negative) and the process repeats</a:t>
            </a:r>
            <a:endParaRPr lang="en-CA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BF13DA-A92A-4499-9736-12DF9DAF0AA7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sp>
        <p:nvSpPr>
          <p:cNvPr id="29" name="Freeform 28"/>
          <p:cNvSpPr/>
          <p:nvPr/>
        </p:nvSpPr>
        <p:spPr>
          <a:xfrm>
            <a:off x="2692400" y="3297238"/>
            <a:ext cx="4508500" cy="2665412"/>
          </a:xfrm>
          <a:custGeom>
            <a:avLst/>
            <a:gdLst>
              <a:gd name="connsiteX0" fmla="*/ 0 w 3025588"/>
              <a:gd name="connsiteY0" fmla="*/ 0 h 1909483"/>
              <a:gd name="connsiteX1" fmla="*/ 632011 w 3025588"/>
              <a:gd name="connsiteY1" fmla="*/ 309283 h 1909483"/>
              <a:gd name="connsiteX2" fmla="*/ 1102658 w 3025588"/>
              <a:gd name="connsiteY2" fmla="*/ 1102659 h 1909483"/>
              <a:gd name="connsiteX3" fmla="*/ 1721223 w 3025588"/>
              <a:gd name="connsiteY3" fmla="*/ 1613647 h 1909483"/>
              <a:gd name="connsiteX4" fmla="*/ 3025588 w 3025588"/>
              <a:gd name="connsiteY4" fmla="*/ 1909483 h 19094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25588" h="1909483">
                <a:moveTo>
                  <a:pt x="0" y="0"/>
                </a:moveTo>
                <a:cubicBezTo>
                  <a:pt x="224117" y="62753"/>
                  <a:pt x="448235" y="125507"/>
                  <a:pt x="632011" y="309283"/>
                </a:cubicBezTo>
                <a:cubicBezTo>
                  <a:pt x="815787" y="493060"/>
                  <a:pt x="921123" y="885265"/>
                  <a:pt x="1102658" y="1102659"/>
                </a:cubicBezTo>
                <a:cubicBezTo>
                  <a:pt x="1284193" y="1320053"/>
                  <a:pt x="1400735" y="1479176"/>
                  <a:pt x="1721223" y="1613647"/>
                </a:cubicBezTo>
                <a:cubicBezTo>
                  <a:pt x="2041711" y="1748118"/>
                  <a:pt x="2716306" y="1860177"/>
                  <a:pt x="3025588" y="1909483"/>
                </a:cubicBezTo>
              </a:path>
            </a:pathLst>
          </a:cu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30" name="Straight Arrow Connector 29"/>
          <p:cNvCxnSpPr/>
          <p:nvPr/>
        </p:nvCxnSpPr>
        <p:spPr>
          <a:xfrm flipV="1">
            <a:off x="3143249" y="2857501"/>
            <a:ext cx="1" cy="2817813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2716740" y="5056188"/>
            <a:ext cx="4629150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824" name="TextBox 31"/>
          <p:cNvSpPr txBox="1">
            <a:spLocks noChangeArrowheads="1"/>
          </p:cNvSpPr>
          <p:nvPr/>
        </p:nvSpPr>
        <p:spPr bwMode="auto">
          <a:xfrm>
            <a:off x="7372350" y="4686300"/>
            <a:ext cx="3222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b="1">
                <a:latin typeface="Courier New" pitchFamily="49" charset="0"/>
                <a:cs typeface="Courier New" pitchFamily="49" charset="0"/>
              </a:rPr>
              <a:t>x</a:t>
            </a:r>
            <a:endParaRPr lang="en-US" b="1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4825" name="TextBox 32"/>
          <p:cNvSpPr txBox="1">
            <a:spLocks noChangeArrowheads="1"/>
          </p:cNvSpPr>
          <p:nvPr/>
        </p:nvSpPr>
        <p:spPr bwMode="auto">
          <a:xfrm>
            <a:off x="1885950" y="3086100"/>
            <a:ext cx="736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b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f(x)</a:t>
            </a:r>
            <a:endParaRPr lang="en-US" b="1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3714750" y="3829050"/>
            <a:ext cx="171450" cy="171450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5119688" y="5429250"/>
            <a:ext cx="171450" cy="17145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20" name="Straight Connector 19"/>
          <p:cNvCxnSpPr/>
          <p:nvPr/>
        </p:nvCxnSpPr>
        <p:spPr>
          <a:xfrm>
            <a:off x="3800475" y="4000500"/>
            <a:ext cx="0" cy="1055688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endCxn id="38" idx="0"/>
          </p:cNvCxnSpPr>
          <p:nvPr/>
        </p:nvCxnSpPr>
        <p:spPr>
          <a:xfrm>
            <a:off x="5205413" y="5086350"/>
            <a:ext cx="0" cy="3429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2" name="TextBox 21"/>
              <p:cNvSpPr txBox="1"/>
              <p:nvPr/>
            </p:nvSpPr>
            <p:spPr>
              <a:xfrm>
                <a:off x="3657600" y="3364468"/>
                <a:ext cx="70763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B050"/>
                          </a:solidFill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rgbClr val="00B05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B050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7600" y="3364468"/>
                <a:ext cx="707630" cy="369332"/>
              </a:xfrm>
              <a:prstGeom prst="rect">
                <a:avLst/>
              </a:prstGeom>
              <a:blipFill rotWithShape="1">
                <a:blip r:embed="rId2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3" name="TextBox 22"/>
              <p:cNvSpPr txBox="1"/>
              <p:nvPr/>
            </p:nvSpPr>
            <p:spPr>
              <a:xfrm>
                <a:off x="5029200" y="5715000"/>
                <a:ext cx="70384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𝑏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9200" y="5715000"/>
                <a:ext cx="703846" cy="369332"/>
              </a:xfrm>
              <a:prstGeom prst="rect">
                <a:avLst/>
              </a:prstGeom>
              <a:blipFill rotWithShape="1">
                <a:blip r:embed="rId3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4" name="TextBox 23"/>
              <p:cNvSpPr txBox="1"/>
              <p:nvPr/>
            </p:nvSpPr>
            <p:spPr>
              <a:xfrm>
                <a:off x="3655931" y="5040868"/>
                <a:ext cx="38266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B050"/>
                          </a:solidFill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5931" y="5040868"/>
                <a:ext cx="382669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5" name="TextBox 24"/>
              <p:cNvSpPr txBox="1"/>
              <p:nvPr/>
            </p:nvSpPr>
            <p:spPr>
              <a:xfrm>
                <a:off x="5031315" y="4659868"/>
                <a:ext cx="37888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𝑏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1315" y="4659868"/>
                <a:ext cx="378885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976757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Bisection </a:t>
            </a:r>
            <a:r>
              <a:rPr lang="en-CA" dirty="0" smtClean="0"/>
              <a:t>method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marL="273050" lvl="1">
              <a:spcBef>
                <a:spcPts val="600"/>
              </a:spcBef>
              <a:defRPr/>
            </a:pPr>
            <a:r>
              <a:rPr lang="en-CA" dirty="0" smtClean="0"/>
              <a:t>the method stops when </a:t>
            </a:r>
            <a:r>
              <a:rPr lang="en-CA" b="1" dirty="0">
                <a:latin typeface="Courier New" pitchFamily="49" charset="0"/>
                <a:cs typeface="Courier New" pitchFamily="49" charset="0"/>
              </a:rPr>
              <a:t>f(c)</a:t>
            </a:r>
            <a:r>
              <a:rPr lang="en-CA" dirty="0"/>
              <a:t> </a:t>
            </a:r>
            <a:r>
              <a:rPr lang="en-CA" dirty="0" smtClean="0"/>
              <a:t>becomes </a:t>
            </a:r>
            <a:r>
              <a:rPr lang="en-CA" dirty="0"/>
              <a:t>close enough to </a:t>
            </a:r>
            <a:r>
              <a:rPr lang="en-CA" dirty="0" smtClean="0"/>
              <a:t>zero, and </a:t>
            </a:r>
            <a:r>
              <a:rPr lang="en-CA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CA" dirty="0" smtClean="0"/>
              <a:t> is the estimate of the root of </a:t>
            </a:r>
            <a:r>
              <a:rPr lang="en-CA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</a:t>
            </a:r>
            <a:r>
              <a:rPr lang="en-CA" dirty="0" smtClean="0"/>
              <a:t> </a:t>
            </a:r>
            <a:endParaRPr lang="en-CA" dirty="0"/>
          </a:p>
          <a:p>
            <a:pPr>
              <a:defRPr/>
            </a:pPr>
            <a:endParaRPr lang="en-CA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BF13DA-A92A-4499-9736-12DF9DAF0AA7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sp>
        <p:nvSpPr>
          <p:cNvPr id="29" name="Freeform 28"/>
          <p:cNvSpPr/>
          <p:nvPr/>
        </p:nvSpPr>
        <p:spPr>
          <a:xfrm>
            <a:off x="2692400" y="3297238"/>
            <a:ext cx="4508500" cy="2665412"/>
          </a:xfrm>
          <a:custGeom>
            <a:avLst/>
            <a:gdLst>
              <a:gd name="connsiteX0" fmla="*/ 0 w 3025588"/>
              <a:gd name="connsiteY0" fmla="*/ 0 h 1909483"/>
              <a:gd name="connsiteX1" fmla="*/ 632011 w 3025588"/>
              <a:gd name="connsiteY1" fmla="*/ 309283 h 1909483"/>
              <a:gd name="connsiteX2" fmla="*/ 1102658 w 3025588"/>
              <a:gd name="connsiteY2" fmla="*/ 1102659 h 1909483"/>
              <a:gd name="connsiteX3" fmla="*/ 1721223 w 3025588"/>
              <a:gd name="connsiteY3" fmla="*/ 1613647 h 1909483"/>
              <a:gd name="connsiteX4" fmla="*/ 3025588 w 3025588"/>
              <a:gd name="connsiteY4" fmla="*/ 1909483 h 19094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25588" h="1909483">
                <a:moveTo>
                  <a:pt x="0" y="0"/>
                </a:moveTo>
                <a:cubicBezTo>
                  <a:pt x="224117" y="62753"/>
                  <a:pt x="448235" y="125507"/>
                  <a:pt x="632011" y="309283"/>
                </a:cubicBezTo>
                <a:cubicBezTo>
                  <a:pt x="815787" y="493060"/>
                  <a:pt x="921123" y="885265"/>
                  <a:pt x="1102658" y="1102659"/>
                </a:cubicBezTo>
                <a:cubicBezTo>
                  <a:pt x="1284193" y="1320053"/>
                  <a:pt x="1400735" y="1479176"/>
                  <a:pt x="1721223" y="1613647"/>
                </a:cubicBezTo>
                <a:cubicBezTo>
                  <a:pt x="2041711" y="1748118"/>
                  <a:pt x="2716306" y="1860177"/>
                  <a:pt x="3025588" y="1909483"/>
                </a:cubicBezTo>
              </a:path>
            </a:pathLst>
          </a:cu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30" name="Straight Arrow Connector 29"/>
          <p:cNvCxnSpPr/>
          <p:nvPr/>
        </p:nvCxnSpPr>
        <p:spPr>
          <a:xfrm flipV="1">
            <a:off x="3143249" y="2857501"/>
            <a:ext cx="1" cy="2817813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2716740" y="5056188"/>
            <a:ext cx="4629150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824" name="TextBox 31"/>
          <p:cNvSpPr txBox="1">
            <a:spLocks noChangeArrowheads="1"/>
          </p:cNvSpPr>
          <p:nvPr/>
        </p:nvSpPr>
        <p:spPr bwMode="auto">
          <a:xfrm>
            <a:off x="7372350" y="4686300"/>
            <a:ext cx="3222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b="1">
                <a:latin typeface="Courier New" pitchFamily="49" charset="0"/>
                <a:cs typeface="Courier New" pitchFamily="49" charset="0"/>
              </a:rPr>
              <a:t>x</a:t>
            </a:r>
            <a:endParaRPr lang="en-US" b="1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4825" name="TextBox 32"/>
          <p:cNvSpPr txBox="1">
            <a:spLocks noChangeArrowheads="1"/>
          </p:cNvSpPr>
          <p:nvPr/>
        </p:nvSpPr>
        <p:spPr bwMode="auto">
          <a:xfrm>
            <a:off x="1885950" y="3086100"/>
            <a:ext cx="736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b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f(x)</a:t>
            </a:r>
            <a:endParaRPr lang="en-US" b="1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3714750" y="3829050"/>
            <a:ext cx="171450" cy="171450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5119688" y="5429250"/>
            <a:ext cx="171450" cy="17145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20" name="Straight Connector 19"/>
          <p:cNvCxnSpPr/>
          <p:nvPr/>
        </p:nvCxnSpPr>
        <p:spPr>
          <a:xfrm>
            <a:off x="3800475" y="4000500"/>
            <a:ext cx="0" cy="1055688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endCxn id="38" idx="0"/>
          </p:cNvCxnSpPr>
          <p:nvPr/>
        </p:nvCxnSpPr>
        <p:spPr>
          <a:xfrm>
            <a:off x="5205413" y="5086350"/>
            <a:ext cx="0" cy="3429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2" name="TextBox 21"/>
              <p:cNvSpPr txBox="1"/>
              <p:nvPr/>
            </p:nvSpPr>
            <p:spPr>
              <a:xfrm>
                <a:off x="3657600" y="3364468"/>
                <a:ext cx="70763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B050"/>
                          </a:solidFill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rgbClr val="00B05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B050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7600" y="3364468"/>
                <a:ext cx="707630" cy="369332"/>
              </a:xfrm>
              <a:prstGeom prst="rect">
                <a:avLst/>
              </a:prstGeom>
              <a:blipFill rotWithShape="1">
                <a:blip r:embed="rId2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3" name="TextBox 22"/>
              <p:cNvSpPr txBox="1"/>
              <p:nvPr/>
            </p:nvSpPr>
            <p:spPr>
              <a:xfrm>
                <a:off x="5029200" y="5715000"/>
                <a:ext cx="70384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𝑏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9200" y="5715000"/>
                <a:ext cx="703846" cy="369332"/>
              </a:xfrm>
              <a:prstGeom prst="rect">
                <a:avLst/>
              </a:prstGeom>
              <a:blipFill rotWithShape="1">
                <a:blip r:embed="rId3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4" name="TextBox 23"/>
              <p:cNvSpPr txBox="1"/>
              <p:nvPr/>
            </p:nvSpPr>
            <p:spPr>
              <a:xfrm>
                <a:off x="3655931" y="5040868"/>
                <a:ext cx="38266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B050"/>
                          </a:solidFill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5931" y="5040868"/>
                <a:ext cx="382669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5" name="TextBox 24"/>
              <p:cNvSpPr txBox="1"/>
              <p:nvPr/>
            </p:nvSpPr>
            <p:spPr>
              <a:xfrm>
                <a:off x="5031315" y="4659868"/>
                <a:ext cx="37888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𝑏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1315" y="4659868"/>
                <a:ext cx="378885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2" name="Straight Arrow Connector 31"/>
          <p:cNvCxnSpPr/>
          <p:nvPr/>
        </p:nvCxnSpPr>
        <p:spPr>
          <a:xfrm>
            <a:off x="3822700" y="5180012"/>
            <a:ext cx="673100" cy="0"/>
          </a:xfrm>
          <a:prstGeom prst="straightConnector1">
            <a:avLst/>
          </a:prstGeom>
          <a:ln w="38100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4495800" y="5180012"/>
            <a:ext cx="709613" cy="1588"/>
          </a:xfrm>
          <a:prstGeom prst="straightConnector1">
            <a:avLst/>
          </a:prstGeom>
          <a:ln w="38100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40" name="TextBox 39"/>
              <p:cNvSpPr txBox="1"/>
              <p:nvPr/>
            </p:nvSpPr>
            <p:spPr>
              <a:xfrm>
                <a:off x="4319587" y="4644669"/>
                <a:ext cx="36189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𝑐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19587" y="4644669"/>
                <a:ext cx="361894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Oval 40"/>
          <p:cNvSpPr/>
          <p:nvPr/>
        </p:nvSpPr>
        <p:spPr>
          <a:xfrm>
            <a:off x="4419600" y="4953000"/>
            <a:ext cx="171450" cy="17145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1152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Roots of polynomials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for roots of polynomials MATLAB has a function named </a:t>
                </a:r>
                <a:r>
                  <a:rPr lang="en-US" b="1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roots</a:t>
                </a:r>
                <a:r>
                  <a:rPr lang="en-US" dirty="0" smtClean="0"/>
                  <a:t> </a:t>
                </a:r>
              </a:p>
              <a:p>
                <a:r>
                  <a:rPr lang="en-US" b="1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roots</a:t>
                </a:r>
                <a:r>
                  <a:rPr lang="en-US" dirty="0" smtClean="0"/>
                  <a:t> finds all of the roots of a polynomial defined by its coefficients vector; e.g.,</a:t>
                </a:r>
              </a:p>
              <a:p>
                <a:pPr lvl="1"/>
                <a:r>
                  <a:rPr lang="en-US" dirty="0" smtClean="0"/>
                  <a:t>the roots of the polynomial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−6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−72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−27</m:t>
                    </m:r>
                  </m:oMath>
                </a14:m>
                <a:r>
                  <a:rPr lang="en-US" dirty="0" smtClean="0"/>
                  <a:t>:</a:t>
                </a:r>
              </a:p>
              <a:p>
                <a:pPr lvl="1"/>
                <a:endParaRPr lang="en-US" dirty="0"/>
              </a:p>
              <a:p>
                <a:pPr marL="0" indent="0">
                  <a:buNone/>
                </a:pPr>
                <a:r>
                  <a:rPr lang="en-US" sz="1800" b="1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p = [1 -6 -72 -27];</a:t>
                </a:r>
              </a:p>
              <a:p>
                <a:pPr marL="0" indent="0">
                  <a:buNone/>
                </a:pPr>
                <a:r>
                  <a:rPr lang="en-US" sz="1800" b="1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r = roots(p)</a:t>
                </a:r>
              </a:p>
              <a:p>
                <a:pPr marL="0" indent="0">
                  <a:buNone/>
                </a:pPr>
                <a:r>
                  <a:rPr lang="en-US" sz="1800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r =</a:t>
                </a:r>
              </a:p>
              <a:p>
                <a:pPr marL="0" indent="0">
                  <a:buNone/>
                </a:pPr>
                <a:r>
                  <a:rPr lang="en-US" sz="1800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   12.1229</a:t>
                </a:r>
              </a:p>
              <a:p>
                <a:pPr marL="0" indent="0">
                  <a:buNone/>
                </a:pPr>
                <a:r>
                  <a:rPr lang="en-US" sz="1800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   -5.7345</a:t>
                </a:r>
              </a:p>
              <a:p>
                <a:pPr marL="0" indent="0">
                  <a:buNone/>
                </a:pPr>
                <a:r>
                  <a:rPr lang="en-US" sz="1800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   -0.3884</a:t>
                </a:r>
                <a:endParaRPr lang="en-US" sz="1800" b="1" dirty="0" smtClean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/>
                <a:stretch>
                  <a:fillRect l="-593" t="-988" r="-20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ED1E88-C2A3-4ED1-9995-44157ED0F088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6959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Roots of non-polynomials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we've already seen Newton's method for root finding (Day 12)</a:t>
                </a:r>
              </a:p>
              <a:p>
                <a:endParaRPr lang="en-US" dirty="0"/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dirty="0"/>
                  <a:t>start with an initial estimate of the root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endParaRPr lang="en-US" dirty="0"/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𝑖</m:t>
                    </m:r>
                    <m:r>
                      <a:rPr lang="en-US" i="1">
                        <a:latin typeface="Cambria Math"/>
                      </a:rPr>
                      <m:t>=0</m:t>
                    </m:r>
                  </m:oMath>
                </a14:m>
                <a:endParaRPr lang="en-US" dirty="0"/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dirty="0"/>
                  <a:t>while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𝑓</m:t>
                        </m:r>
                        <m:d>
                          <m:dPr>
                            <m:ctrlPr>
                              <a:rPr lang="en-US" i="1">
                                <a:latin typeface="Cambria Math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/>
                                  </a:rPr>
                                  <m:t>𝑖</m:t>
                                </m:r>
                              </m:sub>
                            </m:sSub>
                          </m:e>
                        </m:d>
                      </m:e>
                    </m:d>
                    <m:r>
                      <a:rPr lang="en-US" i="1">
                        <a:latin typeface="Cambria Math"/>
                        <a:ea typeface="Cambria Math"/>
                      </a:rPr>
                      <m:t>&gt;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𝜖</m:t>
                    </m:r>
                  </m:oMath>
                </a14:m>
                <a:r>
                  <a:rPr lang="en-US" dirty="0"/>
                  <a:t/>
                </a:r>
                <a:br>
                  <a:rPr lang="en-US" dirty="0"/>
                </a:br>
                <a:r>
                  <a:rPr lang="en-US" dirty="0"/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𝑖</m:t>
                        </m:r>
                        <m:r>
                          <a:rPr lang="en-US" i="1">
                            <a:latin typeface="Cambria Math"/>
                          </a:rPr>
                          <m:t>+1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𝑖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𝑓</m:t>
                        </m:r>
                        <m:d>
                          <m:dPr>
                            <m:ctrlPr>
                              <a:rPr lang="en-US" i="1">
                                <a:latin typeface="Cambria Math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/>
                                  </a:rPr>
                                  <m:t>𝑖</m:t>
                                </m:r>
                              </m:sub>
                            </m:sSub>
                          </m:e>
                        </m:d>
                      </m:num>
                      <m:den>
                        <m:sSup>
                          <m:sSupPr>
                            <m:ctrlPr>
                              <a:rPr lang="en-US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</a:rPr>
                              <m:t>𝑓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′</m:t>
                            </m:r>
                          </m:sup>
                        </m:sSup>
                        <m:d>
                          <m:dPr>
                            <m:ctrlPr>
                              <a:rPr lang="en-US" i="1">
                                <a:latin typeface="Cambria Math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/>
                                  </a:rPr>
                                  <m:t>𝑖</m:t>
                                </m:r>
                              </m:sub>
                            </m:sSub>
                          </m:e>
                        </m:d>
                      </m:den>
                    </m:f>
                  </m:oMath>
                </a14:m>
                <a:r>
                  <a:rPr lang="en-US" dirty="0"/>
                  <a:t> </a:t>
                </a:r>
                <a:br>
                  <a:rPr lang="en-US" dirty="0"/>
                </a:br>
                <a:r>
                  <a:rPr lang="en-US" dirty="0"/>
                  <a:t>	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𝑖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r>
                      <a:rPr lang="en-US" i="1">
                        <a:latin typeface="Cambria Math"/>
                      </a:rPr>
                      <m:t>𝑖</m:t>
                    </m:r>
                    <m:r>
                      <a:rPr lang="en-US" i="1">
                        <a:latin typeface="Cambria Math"/>
                      </a:rPr>
                      <m:t>+1</m:t>
                    </m:r>
                  </m:oMath>
                </a14:m>
                <a:endParaRPr lang="en-US" dirty="0"/>
              </a:p>
              <a:p>
                <a:endParaRPr lang="en-US" dirty="0" smtClean="0"/>
              </a:p>
              <a:p>
                <a:r>
                  <a:rPr lang="en-US" dirty="0" smtClean="0"/>
                  <a:t>this requires computation of both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𝑓</m:t>
                    </m:r>
                    <m:r>
                      <a:rPr lang="en-US" b="0" i="1" smtClean="0">
                        <a:latin typeface="Cambria Math"/>
                      </a:rPr>
                      <m:t>(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dirty="0" smtClean="0"/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𝑓</m:t>
                    </m:r>
                    <m:r>
                      <a:rPr lang="en-US" b="0" i="1" smtClean="0">
                        <a:latin typeface="Cambria Math"/>
                      </a:rPr>
                      <m:t>′(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)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/>
                <a:stretch>
                  <a:fillRect l="-741" t="-9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ED1E88-C2A3-4ED1-9995-44157ED0F088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1009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Newton's method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our previous implementation used local functions to represent </a:t>
                </a:r>
                <a:r>
                  <a:rPr lang="en-US" dirty="0"/>
                  <a:t>both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𝑓</m:t>
                    </m:r>
                    <m:r>
                      <a:rPr lang="en-US" i="1">
                        <a:latin typeface="Cambria Math"/>
                      </a:rPr>
                      <m:t>(</m:t>
                    </m:r>
                    <m:r>
                      <a:rPr lang="en-US" i="1">
                        <a:latin typeface="Cambria Math"/>
                      </a:rPr>
                      <m:t>𝑥</m:t>
                    </m:r>
                    <m:r>
                      <a:rPr lang="en-US" i="1">
                        <a:latin typeface="Cambria Math"/>
                      </a:rPr>
                      <m:t>)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𝑓</m:t>
                    </m:r>
                    <m:r>
                      <a:rPr lang="en-US" i="1">
                        <a:latin typeface="Cambria Math"/>
                      </a:rPr>
                      <m:t>′(</m:t>
                    </m:r>
                    <m:r>
                      <a:rPr lang="en-US" i="1">
                        <a:latin typeface="Cambria Math"/>
                      </a:rPr>
                      <m:t>𝑥</m:t>
                    </m:r>
                    <m:r>
                      <a:rPr lang="en-US" i="1">
                        <a:latin typeface="Cambria Math"/>
                      </a:rPr>
                      <m:t>)</m:t>
                    </m:r>
                  </m:oMath>
                </a14:m>
                <a:endParaRPr lang="en-US" dirty="0"/>
              </a:p>
              <a:p>
                <a:r>
                  <a:rPr lang="en-US" dirty="0" smtClean="0"/>
                  <a:t>the problem with this approach is that we can only find roots of the local function that defines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𝑓</m:t>
                    </m:r>
                    <m:r>
                      <a:rPr lang="en-US" i="1">
                        <a:latin typeface="Cambria Math"/>
                      </a:rPr>
                      <m:t>(</m:t>
                    </m:r>
                    <m:r>
                      <a:rPr lang="en-US" i="1">
                        <a:latin typeface="Cambria Math"/>
                      </a:rPr>
                      <m:t>𝑥</m:t>
                    </m:r>
                    <m:r>
                      <a:rPr lang="en-US" i="1">
                        <a:latin typeface="Cambria Math"/>
                      </a:rPr>
                      <m:t>)</m:t>
                    </m:r>
                  </m:oMath>
                </a14:m>
                <a:r>
                  <a:rPr lang="en-US" dirty="0"/>
                  <a:t> </a:t>
                </a:r>
                <a:endParaRPr lang="en-US" dirty="0" smtClean="0"/>
              </a:p>
              <a:p>
                <a:pPr lvl="1"/>
                <a:r>
                  <a:rPr lang="en-US" dirty="0" smtClean="0"/>
                  <a:t>e.g., our previous implementation can only find the roots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−1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/>
                <a:stretch>
                  <a:fillRect l="-593" t="-988" r="-12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ED1E88-C2A3-4ED1-9995-44157ED0F088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1005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ED1E88-C2A3-4ED1-9995-44157ED0F088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US" sz="4800" dirty="0">
                <a:solidFill>
                  <a:srgbClr val="0000FF"/>
                </a:solidFill>
                <a:latin typeface="Courier New"/>
              </a:rPr>
              <a:t>function</a:t>
            </a:r>
            <a:r>
              <a:rPr lang="en-US" sz="4800" dirty="0">
                <a:solidFill>
                  <a:srgbClr val="000000"/>
                </a:solidFill>
                <a:latin typeface="Courier New"/>
              </a:rPr>
              <a:t> [ root, </a:t>
            </a:r>
            <a:r>
              <a:rPr lang="en-US" sz="4800" dirty="0" err="1">
                <a:solidFill>
                  <a:srgbClr val="000000"/>
                </a:solidFill>
                <a:latin typeface="Courier New"/>
              </a:rPr>
              <a:t>xvals</a:t>
            </a:r>
            <a:r>
              <a:rPr lang="en-US" sz="4800" dirty="0">
                <a:solidFill>
                  <a:srgbClr val="000000"/>
                </a:solidFill>
                <a:latin typeface="Courier New"/>
              </a:rPr>
              <a:t> ] = newton(x0, epsilon)</a:t>
            </a:r>
          </a:p>
          <a:p>
            <a:r>
              <a:rPr lang="en-US" sz="4800" dirty="0">
                <a:solidFill>
                  <a:srgbClr val="228B22"/>
                </a:solidFill>
                <a:latin typeface="Courier New"/>
              </a:rPr>
              <a:t>%NEWTON Newton's method for x^2 - 1</a:t>
            </a:r>
          </a:p>
          <a:p>
            <a:r>
              <a:rPr lang="en-US" sz="4800" dirty="0">
                <a:solidFill>
                  <a:srgbClr val="228B22"/>
                </a:solidFill>
                <a:latin typeface="Courier New"/>
              </a:rPr>
              <a:t>%   ROOT = NEWTON(X0, EPSILON) </a:t>
            </a:r>
            <a:r>
              <a:rPr lang="en-US" sz="4800" dirty="0" smtClean="0">
                <a:solidFill>
                  <a:srgbClr val="228B22"/>
                </a:solidFill>
                <a:latin typeface="Courier New"/>
              </a:rPr>
              <a:t>finds </a:t>
            </a:r>
            <a:r>
              <a:rPr lang="en-US" sz="4800" dirty="0">
                <a:solidFill>
                  <a:srgbClr val="228B22"/>
                </a:solidFill>
                <a:latin typeface="Courier New"/>
              </a:rPr>
              <a:t>a root of f(x) = x^2 - 1 using</a:t>
            </a:r>
          </a:p>
          <a:p>
            <a:r>
              <a:rPr lang="en-US" sz="4800" dirty="0">
                <a:solidFill>
                  <a:srgbClr val="228B22"/>
                </a:solidFill>
                <a:latin typeface="Courier New"/>
              </a:rPr>
              <a:t>%   Newton's method starting from an </a:t>
            </a:r>
            <a:r>
              <a:rPr lang="en-US" sz="4800" dirty="0" smtClean="0">
                <a:solidFill>
                  <a:srgbClr val="228B22"/>
                </a:solidFill>
                <a:latin typeface="Courier New"/>
              </a:rPr>
              <a:t>initial </a:t>
            </a:r>
            <a:r>
              <a:rPr lang="en-US" sz="4800" dirty="0">
                <a:solidFill>
                  <a:srgbClr val="228B22"/>
                </a:solidFill>
                <a:latin typeface="Courier New"/>
              </a:rPr>
              <a:t>estimate X0 and a tolerance EPSILON</a:t>
            </a:r>
          </a:p>
          <a:p>
            <a:r>
              <a:rPr lang="en-US" sz="4800" dirty="0">
                <a:solidFill>
                  <a:srgbClr val="228B22"/>
                </a:solidFill>
                <a:latin typeface="Courier New"/>
              </a:rPr>
              <a:t>%</a:t>
            </a:r>
          </a:p>
          <a:p>
            <a:r>
              <a:rPr lang="en-US" sz="4800" dirty="0">
                <a:solidFill>
                  <a:srgbClr val="228B22"/>
                </a:solidFill>
                <a:latin typeface="Courier New"/>
              </a:rPr>
              <a:t>%   [ROOT, XVALS] = NEWTON(X0, EPSILON</a:t>
            </a:r>
            <a:r>
              <a:rPr lang="en-US" sz="4800" dirty="0" smtClean="0">
                <a:solidFill>
                  <a:srgbClr val="228B22"/>
                </a:solidFill>
                <a:latin typeface="Courier New"/>
              </a:rPr>
              <a:t>) </a:t>
            </a:r>
            <a:r>
              <a:rPr lang="en-US" sz="4800" dirty="0">
                <a:solidFill>
                  <a:srgbClr val="228B22"/>
                </a:solidFill>
                <a:latin typeface="Courier New"/>
              </a:rPr>
              <a:t>also returns the iterative estimates</a:t>
            </a:r>
          </a:p>
          <a:p>
            <a:r>
              <a:rPr lang="en-US" sz="4800" dirty="0">
                <a:solidFill>
                  <a:srgbClr val="228B22"/>
                </a:solidFill>
                <a:latin typeface="Courier New"/>
              </a:rPr>
              <a:t>%   in XVALS</a:t>
            </a:r>
          </a:p>
          <a:p>
            <a:r>
              <a:rPr lang="en-US" sz="4800" dirty="0">
                <a:solidFill>
                  <a:srgbClr val="228B22"/>
                </a:solidFill>
                <a:latin typeface="Courier New"/>
              </a:rPr>
              <a:t> </a:t>
            </a:r>
          </a:p>
          <a:p>
            <a:r>
              <a:rPr lang="en-US" sz="4800" dirty="0" err="1">
                <a:solidFill>
                  <a:srgbClr val="000000"/>
                </a:solidFill>
                <a:latin typeface="Courier New"/>
              </a:rPr>
              <a:t>xvals</a:t>
            </a:r>
            <a:r>
              <a:rPr lang="en-US" sz="4800" dirty="0">
                <a:solidFill>
                  <a:srgbClr val="000000"/>
                </a:solidFill>
                <a:latin typeface="Courier New"/>
              </a:rPr>
              <a:t> = x0;</a:t>
            </a:r>
          </a:p>
          <a:p>
            <a:r>
              <a:rPr lang="en-US" sz="4800" dirty="0">
                <a:solidFill>
                  <a:srgbClr val="000000"/>
                </a:solidFill>
                <a:latin typeface="Courier New"/>
              </a:rPr>
              <a:t>xi = x0;</a:t>
            </a:r>
          </a:p>
          <a:p>
            <a:r>
              <a:rPr lang="en-US" sz="4800" dirty="0">
                <a:solidFill>
                  <a:srgbClr val="0000FF"/>
                </a:solidFill>
                <a:latin typeface="Courier New"/>
              </a:rPr>
              <a:t>while</a:t>
            </a:r>
            <a:r>
              <a:rPr lang="en-US" sz="4800" dirty="0">
                <a:solidFill>
                  <a:srgbClr val="000000"/>
                </a:solidFill>
                <a:latin typeface="Courier New"/>
              </a:rPr>
              <a:t> abs(f(xi)) &gt; epsilon</a:t>
            </a:r>
          </a:p>
          <a:p>
            <a:r>
              <a:rPr lang="en-US" sz="4800" dirty="0">
                <a:solidFill>
                  <a:srgbClr val="000000"/>
                </a:solidFill>
                <a:latin typeface="Courier New"/>
              </a:rPr>
              <a:t>   </a:t>
            </a:r>
            <a:r>
              <a:rPr lang="en-US" sz="4800" dirty="0" err="1">
                <a:solidFill>
                  <a:srgbClr val="000000"/>
                </a:solidFill>
                <a:latin typeface="Courier New"/>
              </a:rPr>
              <a:t>xj</a:t>
            </a:r>
            <a:r>
              <a:rPr lang="en-US" sz="4800" dirty="0">
                <a:solidFill>
                  <a:srgbClr val="000000"/>
                </a:solidFill>
                <a:latin typeface="Courier New"/>
              </a:rPr>
              <a:t> = xi - f(xi) / </a:t>
            </a:r>
            <a:r>
              <a:rPr lang="en-US" sz="4800" dirty="0" err="1">
                <a:solidFill>
                  <a:srgbClr val="000000"/>
                </a:solidFill>
                <a:latin typeface="Courier New"/>
              </a:rPr>
              <a:t>fprime</a:t>
            </a:r>
            <a:r>
              <a:rPr lang="en-US" sz="4800" dirty="0">
                <a:solidFill>
                  <a:srgbClr val="000000"/>
                </a:solidFill>
                <a:latin typeface="Courier New"/>
              </a:rPr>
              <a:t>(xi);</a:t>
            </a:r>
          </a:p>
          <a:p>
            <a:r>
              <a:rPr lang="en-US" sz="4800" dirty="0">
                <a:solidFill>
                  <a:srgbClr val="000000"/>
                </a:solidFill>
                <a:latin typeface="Courier New"/>
              </a:rPr>
              <a:t>   xi = </a:t>
            </a:r>
            <a:r>
              <a:rPr lang="en-US" sz="4800" dirty="0" err="1">
                <a:solidFill>
                  <a:srgbClr val="000000"/>
                </a:solidFill>
                <a:latin typeface="Courier New"/>
              </a:rPr>
              <a:t>xj</a:t>
            </a:r>
            <a:r>
              <a:rPr lang="en-US" sz="4800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sz="4800" dirty="0">
                <a:solidFill>
                  <a:srgbClr val="000000"/>
                </a:solidFill>
                <a:latin typeface="Courier New"/>
              </a:rPr>
              <a:t>   </a:t>
            </a:r>
            <a:r>
              <a:rPr lang="en-US" sz="4800" dirty="0" err="1">
                <a:solidFill>
                  <a:srgbClr val="000000"/>
                </a:solidFill>
                <a:latin typeface="Courier New"/>
              </a:rPr>
              <a:t>xvals</a:t>
            </a:r>
            <a:r>
              <a:rPr lang="en-US" sz="4800" dirty="0">
                <a:solidFill>
                  <a:srgbClr val="000000"/>
                </a:solidFill>
                <a:latin typeface="Courier New"/>
              </a:rPr>
              <a:t> = [</a:t>
            </a:r>
            <a:r>
              <a:rPr lang="en-US" sz="4800" dirty="0" err="1">
                <a:solidFill>
                  <a:srgbClr val="000000"/>
                </a:solidFill>
                <a:latin typeface="Courier New"/>
              </a:rPr>
              <a:t>xvals</a:t>
            </a:r>
            <a:r>
              <a:rPr lang="en-US" sz="4800" dirty="0">
                <a:solidFill>
                  <a:srgbClr val="000000"/>
                </a:solidFill>
                <a:latin typeface="Courier New"/>
              </a:rPr>
              <a:t> xi];</a:t>
            </a:r>
          </a:p>
          <a:p>
            <a:r>
              <a:rPr lang="en-US" sz="4800" dirty="0">
                <a:solidFill>
                  <a:srgbClr val="0000FF"/>
                </a:solidFill>
                <a:latin typeface="Courier New"/>
              </a:rPr>
              <a:t>end</a:t>
            </a:r>
          </a:p>
          <a:p>
            <a:r>
              <a:rPr lang="en-US" sz="4800" dirty="0">
                <a:solidFill>
                  <a:srgbClr val="000000"/>
                </a:solidFill>
                <a:latin typeface="Courier New"/>
              </a:rPr>
              <a:t>root = xi;</a:t>
            </a:r>
          </a:p>
          <a:p>
            <a:r>
              <a:rPr lang="en-US" sz="4800" dirty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en-US" sz="4800" dirty="0">
                <a:solidFill>
                  <a:srgbClr val="0000FF"/>
                </a:solidFill>
                <a:latin typeface="Courier New"/>
              </a:rPr>
              <a:t>end</a:t>
            </a:r>
          </a:p>
          <a:p>
            <a:r>
              <a:rPr lang="en-US" sz="4800" dirty="0">
                <a:solidFill>
                  <a:srgbClr val="0000FF"/>
                </a:solidFill>
                <a:latin typeface="Courier New"/>
              </a:rPr>
              <a:t> </a:t>
            </a:r>
          </a:p>
          <a:p>
            <a:r>
              <a:rPr lang="en-US" sz="4800" dirty="0">
                <a:solidFill>
                  <a:srgbClr val="0000FF"/>
                </a:solidFill>
                <a:latin typeface="Courier New"/>
              </a:rPr>
              <a:t>function</a:t>
            </a:r>
            <a:r>
              <a:rPr lang="en-US" sz="4800" dirty="0">
                <a:solidFill>
                  <a:srgbClr val="000000"/>
                </a:solidFill>
                <a:latin typeface="Courier New"/>
              </a:rPr>
              <a:t> [ y ] = f(x</a:t>
            </a:r>
            <a:r>
              <a:rPr lang="en-US" sz="4800" dirty="0" smtClean="0">
                <a:solidFill>
                  <a:srgbClr val="000000"/>
                </a:solidFill>
                <a:latin typeface="Courier New"/>
              </a:rPr>
              <a:t>)</a:t>
            </a:r>
            <a:endParaRPr lang="en-US" sz="4800" dirty="0">
              <a:solidFill>
                <a:srgbClr val="000000"/>
              </a:solidFill>
              <a:latin typeface="Courier New"/>
            </a:endParaRPr>
          </a:p>
          <a:p>
            <a:r>
              <a:rPr lang="en-US" sz="4800" dirty="0">
                <a:solidFill>
                  <a:srgbClr val="000000"/>
                </a:solidFill>
                <a:latin typeface="Courier New"/>
              </a:rPr>
              <a:t>y = x * x - 1</a:t>
            </a:r>
            <a:r>
              <a:rPr lang="en-US" sz="4800" dirty="0" smtClean="0">
                <a:solidFill>
                  <a:srgbClr val="000000"/>
                </a:solidFill>
                <a:latin typeface="Courier New"/>
              </a:rPr>
              <a:t>;</a:t>
            </a:r>
            <a:endParaRPr lang="en-US" sz="4800" dirty="0">
              <a:solidFill>
                <a:srgbClr val="000000"/>
              </a:solidFill>
              <a:latin typeface="Courier New"/>
            </a:endParaRPr>
          </a:p>
          <a:p>
            <a:r>
              <a:rPr lang="en-US" sz="4800" dirty="0">
                <a:solidFill>
                  <a:srgbClr val="0000FF"/>
                </a:solidFill>
                <a:latin typeface="Courier New"/>
              </a:rPr>
              <a:t>end</a:t>
            </a:r>
          </a:p>
          <a:p>
            <a:r>
              <a:rPr lang="en-US" sz="4800" dirty="0">
                <a:solidFill>
                  <a:srgbClr val="0000FF"/>
                </a:solidFill>
                <a:latin typeface="Courier New"/>
              </a:rPr>
              <a:t> </a:t>
            </a:r>
          </a:p>
          <a:p>
            <a:r>
              <a:rPr lang="en-US" sz="4800" dirty="0">
                <a:solidFill>
                  <a:srgbClr val="0000FF"/>
                </a:solidFill>
                <a:latin typeface="Courier New"/>
              </a:rPr>
              <a:t>function</a:t>
            </a:r>
            <a:r>
              <a:rPr lang="en-US" sz="4800" dirty="0">
                <a:solidFill>
                  <a:srgbClr val="000000"/>
                </a:solidFill>
                <a:latin typeface="Courier New"/>
              </a:rPr>
              <a:t> [ </a:t>
            </a:r>
            <a:r>
              <a:rPr lang="en-US" sz="4800" dirty="0" err="1">
                <a:solidFill>
                  <a:srgbClr val="000000"/>
                </a:solidFill>
                <a:latin typeface="Courier New"/>
              </a:rPr>
              <a:t>yprime</a:t>
            </a:r>
            <a:r>
              <a:rPr lang="en-US" sz="4800" dirty="0">
                <a:solidFill>
                  <a:srgbClr val="000000"/>
                </a:solidFill>
                <a:latin typeface="Courier New"/>
              </a:rPr>
              <a:t> ] = </a:t>
            </a:r>
            <a:r>
              <a:rPr lang="en-US" sz="4800" dirty="0" err="1">
                <a:solidFill>
                  <a:srgbClr val="000000"/>
                </a:solidFill>
                <a:latin typeface="Courier New"/>
              </a:rPr>
              <a:t>fprime</a:t>
            </a:r>
            <a:r>
              <a:rPr lang="en-US" sz="4800" dirty="0">
                <a:solidFill>
                  <a:srgbClr val="000000"/>
                </a:solidFill>
                <a:latin typeface="Courier New"/>
              </a:rPr>
              <a:t>(x</a:t>
            </a:r>
            <a:r>
              <a:rPr lang="en-US" sz="4800" dirty="0" smtClean="0">
                <a:solidFill>
                  <a:srgbClr val="000000"/>
                </a:solidFill>
                <a:latin typeface="Courier New"/>
              </a:rPr>
              <a:t>)</a:t>
            </a:r>
            <a:endParaRPr lang="en-US" sz="4800" dirty="0">
              <a:solidFill>
                <a:srgbClr val="000000"/>
              </a:solidFill>
              <a:latin typeface="Courier New"/>
            </a:endParaRPr>
          </a:p>
          <a:p>
            <a:r>
              <a:rPr lang="en-US" sz="4800" dirty="0" err="1">
                <a:solidFill>
                  <a:srgbClr val="000000"/>
                </a:solidFill>
                <a:latin typeface="Courier New"/>
              </a:rPr>
              <a:t>yprime</a:t>
            </a:r>
            <a:r>
              <a:rPr lang="en-US" sz="4800" dirty="0">
                <a:solidFill>
                  <a:srgbClr val="000000"/>
                </a:solidFill>
                <a:latin typeface="Courier New"/>
              </a:rPr>
              <a:t> = 2 * x</a:t>
            </a:r>
            <a:r>
              <a:rPr lang="en-US" sz="4800" dirty="0" smtClean="0">
                <a:solidFill>
                  <a:srgbClr val="000000"/>
                </a:solidFill>
                <a:latin typeface="Courier New"/>
              </a:rPr>
              <a:t>;</a:t>
            </a:r>
            <a:endParaRPr lang="en-US" sz="4800" dirty="0">
              <a:solidFill>
                <a:srgbClr val="000000"/>
              </a:solidFill>
              <a:latin typeface="Courier New"/>
            </a:endParaRPr>
          </a:p>
          <a:p>
            <a:r>
              <a:rPr lang="en-US" sz="4800" dirty="0">
                <a:solidFill>
                  <a:srgbClr val="0000FF"/>
                </a:solidFill>
                <a:latin typeface="Courier New"/>
              </a:rPr>
              <a:t>end</a:t>
            </a:r>
          </a:p>
          <a:p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3581400" y="4459069"/>
            <a:ext cx="390465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+mn-lt"/>
              </a:rPr>
              <a:t>can only find the root of this function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19037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 handles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it would be nice if we could tell our implementation of Newton's method what function to use for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𝑓</m:t>
                    </m:r>
                    <m:r>
                      <a:rPr lang="en-US" i="1">
                        <a:latin typeface="Cambria Math"/>
                      </a:rPr>
                      <m:t>(</m:t>
                    </m:r>
                    <m:r>
                      <a:rPr lang="en-US" i="1">
                        <a:latin typeface="Cambria Math"/>
                      </a:rPr>
                      <m:t>𝑥</m:t>
                    </m:r>
                    <m:r>
                      <a:rPr lang="en-US" i="1">
                        <a:latin typeface="Cambria Math"/>
                      </a:rPr>
                      <m:t>)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𝑓</m:t>
                    </m:r>
                    <m:r>
                      <a:rPr lang="en-US" i="1">
                        <a:latin typeface="Cambria Math"/>
                      </a:rPr>
                      <m:t>′(</m:t>
                    </m:r>
                    <m:r>
                      <a:rPr lang="en-US" i="1">
                        <a:latin typeface="Cambria Math"/>
                      </a:rPr>
                      <m:t>𝑥</m:t>
                    </m:r>
                    <m:r>
                      <a:rPr lang="en-US" i="1">
                        <a:latin typeface="Cambria Math"/>
                      </a:rPr>
                      <m:t>)</m:t>
                    </m:r>
                  </m:oMath>
                </a14:m>
                <a:endParaRPr lang="en-US" dirty="0"/>
              </a:p>
              <a:p>
                <a:r>
                  <a:rPr lang="en-US" dirty="0" smtClean="0"/>
                  <a:t>MATLAB does not allow you to pass a function directly to another function</a:t>
                </a:r>
              </a:p>
              <a:p>
                <a:pPr lvl="1"/>
                <a:r>
                  <a:rPr lang="en-US" dirty="0" smtClean="0"/>
                  <a:t>instead you must pass a </a:t>
                </a:r>
                <a:r>
                  <a:rPr lang="en-US" i="1" dirty="0" smtClean="0"/>
                  <a:t>function handle</a:t>
                </a:r>
                <a:r>
                  <a:rPr lang="en-US" dirty="0" smtClean="0"/>
                  <a:t> to the function</a:t>
                </a:r>
              </a:p>
              <a:p>
                <a:endParaRPr lang="en-US" dirty="0" smtClean="0"/>
              </a:p>
              <a:p>
                <a:r>
                  <a:rPr lang="en-US" dirty="0" smtClean="0"/>
                  <a:t>a function handle is a value that you can use to call a function (instead of using the name of the function)</a:t>
                </a:r>
              </a:p>
              <a:p>
                <a:pPr lvl="1"/>
                <a:r>
                  <a:rPr lang="en-US" dirty="0" smtClean="0"/>
                  <a:t>because it is a value, you can store it in a variable!</a:t>
                </a:r>
                <a:endParaRPr lang="en-US" dirty="0"/>
              </a:p>
            </p:txBody>
          </p:sp>
        </mc:Choice>
        <mc:Fallback xmlns=""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/>
                <a:stretch>
                  <a:fillRect l="-593" t="-988" r="-15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CF428A-EF57-4F2A-AB0B-941B9120354B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3846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 handles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you can create a handle for any function by using @ before the function name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sz="1800" b="1" dirty="0" err="1">
                <a:latin typeface="Courier New" pitchFamily="49" charset="0"/>
                <a:cs typeface="Courier New" pitchFamily="49" charset="0"/>
              </a:rPr>
              <a:t>linspaceHandle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= @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</a:rPr>
              <a:t>linspace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; % handle for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linspace</a:t>
            </a:r>
            <a:endParaRPr lang="en-US" sz="18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cosHandle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= @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cos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;           % handle for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cos</a:t>
            </a:r>
            <a:endParaRPr lang="en-US" sz="18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plotHandle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= @plot;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     % handle 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for 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plot</a:t>
            </a:r>
            <a:endParaRPr lang="en-US" sz="18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ED1E88-C2A3-4ED1-9995-44157ED0F088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8973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 handles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you can use the handle to call the function exactly the same way that you would use the function name to call the function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% use handle to call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linspace</a:t>
            </a:r>
            <a:endParaRPr lang="en-US" sz="18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x =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linspaceHandle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(-1, 1, 50);</a:t>
            </a:r>
          </a:p>
          <a:p>
            <a:pPr marL="0" indent="0">
              <a:buNone/>
            </a:pPr>
            <a:endParaRPr lang="en-US" sz="18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% use handle to call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cos</a:t>
            </a:r>
            <a:endParaRPr lang="en-US" sz="18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y =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cosHandle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(2 * pi * x);</a:t>
            </a:r>
          </a:p>
          <a:p>
            <a:pPr marL="0" indent="0">
              <a:buNone/>
            </a:pPr>
            <a:endParaRPr lang="en-US" sz="18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% use handle to call plot</a:t>
            </a:r>
          </a:p>
          <a:p>
            <a:pPr marL="0" indent="0">
              <a:buNone/>
            </a:pP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plotHandle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(x, y, 'b:');</a:t>
            </a:r>
            <a:endParaRPr lang="en-US" sz="18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ED1E88-C2A3-4ED1-9995-44157ED0F088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09336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Grayscale">
    <a:dk1>
      <a:sysClr val="windowText" lastClr="000000"/>
    </a:dk1>
    <a:lt1>
      <a:sysClr val="window" lastClr="FFFFFF"/>
    </a:lt1>
    <a:dk2>
      <a:srgbClr val="000000"/>
    </a:dk2>
    <a:lt2>
      <a:srgbClr val="F8F8F8"/>
    </a:lt2>
    <a:accent1>
      <a:srgbClr val="DDDDDD"/>
    </a:accent1>
    <a:accent2>
      <a:srgbClr val="B2B2B2"/>
    </a:accent2>
    <a:accent3>
      <a:srgbClr val="969696"/>
    </a:accent3>
    <a:accent4>
      <a:srgbClr val="808080"/>
    </a:accent4>
    <a:accent5>
      <a:srgbClr val="5F5F5F"/>
    </a:accent5>
    <a:accent6>
      <a:srgbClr val="4D4D4D"/>
    </a:accent6>
    <a:hlink>
      <a:srgbClr val="5F5F5F"/>
    </a:hlink>
    <a:folHlink>
      <a:srgbClr val="919191"/>
    </a:folHlink>
  </a:clrScheme>
</a:themeOverride>
</file>

<file path=ppt/theme/themeOverride2.xml><?xml version="1.0" encoding="utf-8"?>
<a:themeOverride xmlns:a="http://schemas.openxmlformats.org/drawingml/2006/main">
  <a:clrScheme name="Grayscale">
    <a:dk1>
      <a:sysClr val="windowText" lastClr="000000"/>
    </a:dk1>
    <a:lt1>
      <a:sysClr val="window" lastClr="FFFFFF"/>
    </a:lt1>
    <a:dk2>
      <a:srgbClr val="000000"/>
    </a:dk2>
    <a:lt2>
      <a:srgbClr val="F8F8F8"/>
    </a:lt2>
    <a:accent1>
      <a:srgbClr val="DDDDDD"/>
    </a:accent1>
    <a:accent2>
      <a:srgbClr val="B2B2B2"/>
    </a:accent2>
    <a:accent3>
      <a:srgbClr val="969696"/>
    </a:accent3>
    <a:accent4>
      <a:srgbClr val="808080"/>
    </a:accent4>
    <a:accent5>
      <a:srgbClr val="5F5F5F"/>
    </a:accent5>
    <a:accent6>
      <a:srgbClr val="4D4D4D"/>
    </a:accent6>
    <a:hlink>
      <a:srgbClr val="5F5F5F"/>
    </a:hlink>
    <a:folHlink>
      <a:srgbClr val="919191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6740</TotalTime>
  <Words>1375</Words>
  <Application>Microsoft Office PowerPoint</Application>
  <PresentationFormat>On-screen Show (4:3)</PresentationFormat>
  <Paragraphs>210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Origin</vt:lpstr>
      <vt:lpstr>Root finding</vt:lpstr>
      <vt:lpstr>Root finding</vt:lpstr>
      <vt:lpstr>Roots of polynomials</vt:lpstr>
      <vt:lpstr>Roots of non-polynomials</vt:lpstr>
      <vt:lpstr>Newton's method</vt:lpstr>
      <vt:lpstr>PowerPoint Presentation</vt:lpstr>
      <vt:lpstr>Function handles</vt:lpstr>
      <vt:lpstr>Function handles</vt:lpstr>
      <vt:lpstr>Function handles</vt:lpstr>
      <vt:lpstr>Function functions</vt:lpstr>
      <vt:lpstr>PowerPoint Presentation</vt:lpstr>
      <vt:lpstr>Function functions</vt:lpstr>
      <vt:lpstr>PowerPoint Presentation</vt:lpstr>
      <vt:lpstr>PowerPoint Presentation</vt:lpstr>
      <vt:lpstr>PowerPoint Presentation</vt:lpstr>
      <vt:lpstr>Function functions</vt:lpstr>
      <vt:lpstr>Bracketing methods</vt:lpstr>
      <vt:lpstr>Bracketing methods</vt:lpstr>
      <vt:lpstr>Bisection method</vt:lpstr>
      <vt:lpstr>Bisection Method</vt:lpstr>
      <vt:lpstr>Bisection method</vt:lpstr>
      <vt:lpstr>Bisection method</vt:lpstr>
      <vt:lpstr>Bisection method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Utilities</dc:title>
  <dc:creator>mab</dc:creator>
  <cp:lastModifiedBy>Burton Ma</cp:lastModifiedBy>
  <cp:revision>323</cp:revision>
  <dcterms:created xsi:type="dcterms:W3CDTF">2006-08-16T00:00:00Z</dcterms:created>
  <dcterms:modified xsi:type="dcterms:W3CDTF">2014-03-18T16:26:33Z</dcterms:modified>
</cp:coreProperties>
</file>