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80"/>
  </p:notesMasterIdLst>
  <p:handoutMasterIdLst>
    <p:handoutMasterId r:id="rId81"/>
  </p:handoutMasterIdLst>
  <p:sldIdLst>
    <p:sldId id="804" r:id="rId2"/>
    <p:sldId id="805" r:id="rId3"/>
    <p:sldId id="806" r:id="rId4"/>
    <p:sldId id="807" r:id="rId5"/>
    <p:sldId id="808" r:id="rId6"/>
    <p:sldId id="809" r:id="rId7"/>
    <p:sldId id="810" r:id="rId8"/>
    <p:sldId id="811" r:id="rId9"/>
    <p:sldId id="813" r:id="rId10"/>
    <p:sldId id="814" r:id="rId11"/>
    <p:sldId id="815" r:id="rId12"/>
    <p:sldId id="817" r:id="rId13"/>
    <p:sldId id="818" r:id="rId14"/>
    <p:sldId id="819" r:id="rId15"/>
    <p:sldId id="816" r:id="rId16"/>
    <p:sldId id="820" r:id="rId17"/>
    <p:sldId id="821" r:id="rId18"/>
    <p:sldId id="822" r:id="rId19"/>
    <p:sldId id="823" r:id="rId20"/>
    <p:sldId id="824" r:id="rId21"/>
    <p:sldId id="825" r:id="rId22"/>
    <p:sldId id="826" r:id="rId23"/>
    <p:sldId id="827" r:id="rId24"/>
    <p:sldId id="828" r:id="rId25"/>
    <p:sldId id="829" r:id="rId26"/>
    <p:sldId id="830" r:id="rId27"/>
    <p:sldId id="831" r:id="rId28"/>
    <p:sldId id="832" r:id="rId29"/>
    <p:sldId id="833" r:id="rId30"/>
    <p:sldId id="834" r:id="rId31"/>
    <p:sldId id="835" r:id="rId32"/>
    <p:sldId id="836" r:id="rId33"/>
    <p:sldId id="837" r:id="rId34"/>
    <p:sldId id="838" r:id="rId35"/>
    <p:sldId id="839" r:id="rId36"/>
    <p:sldId id="840" r:id="rId37"/>
    <p:sldId id="841" r:id="rId38"/>
    <p:sldId id="842" r:id="rId39"/>
    <p:sldId id="843" r:id="rId40"/>
    <p:sldId id="844" r:id="rId41"/>
    <p:sldId id="845" r:id="rId42"/>
    <p:sldId id="846" r:id="rId43"/>
    <p:sldId id="847" r:id="rId44"/>
    <p:sldId id="848" r:id="rId45"/>
    <p:sldId id="849" r:id="rId46"/>
    <p:sldId id="850" r:id="rId47"/>
    <p:sldId id="881" r:id="rId48"/>
    <p:sldId id="882" r:id="rId49"/>
    <p:sldId id="851" r:id="rId50"/>
    <p:sldId id="852" r:id="rId51"/>
    <p:sldId id="853" r:id="rId52"/>
    <p:sldId id="854" r:id="rId53"/>
    <p:sldId id="855" r:id="rId54"/>
    <p:sldId id="856" r:id="rId55"/>
    <p:sldId id="857" r:id="rId56"/>
    <p:sldId id="858" r:id="rId57"/>
    <p:sldId id="859" r:id="rId58"/>
    <p:sldId id="860" r:id="rId59"/>
    <p:sldId id="861" r:id="rId60"/>
    <p:sldId id="862" r:id="rId61"/>
    <p:sldId id="863" r:id="rId62"/>
    <p:sldId id="864" r:id="rId63"/>
    <p:sldId id="865" r:id="rId64"/>
    <p:sldId id="866" r:id="rId65"/>
    <p:sldId id="867" r:id="rId66"/>
    <p:sldId id="868" r:id="rId67"/>
    <p:sldId id="869" r:id="rId68"/>
    <p:sldId id="870" r:id="rId69"/>
    <p:sldId id="871" r:id="rId70"/>
    <p:sldId id="872" r:id="rId71"/>
    <p:sldId id="873" r:id="rId72"/>
    <p:sldId id="874" r:id="rId73"/>
    <p:sldId id="875" r:id="rId74"/>
    <p:sldId id="876" r:id="rId75"/>
    <p:sldId id="877" r:id="rId76"/>
    <p:sldId id="878" r:id="rId77"/>
    <p:sldId id="879" r:id="rId78"/>
    <p:sldId id="880" r:id="rId7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74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02/04/2014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4/2/2014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java/util/Queue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More Data Structures (Part 2)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46876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416875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330464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3901E-6 L -0.09132 0.0925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00" y="4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 is a First-In-First-Out (FIFO) data structure</a:t>
            </a:r>
          </a:p>
          <a:p>
            <a:pPr lvl="1"/>
            <a:r>
              <a:rPr lang="en-US" dirty="0" smtClean="0"/>
              <a:t>the first element </a:t>
            </a:r>
            <a:r>
              <a:rPr lang="en-US" dirty="0" err="1" smtClean="0"/>
              <a:t>enqueued</a:t>
            </a:r>
            <a:r>
              <a:rPr lang="en-US" dirty="0" smtClean="0"/>
              <a:t> in the queue is the first element that can be accessed from the queue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queue as long as the linked list keeps a reference to the last node in the list</a:t>
            </a:r>
          </a:p>
          <a:p>
            <a:pPr lvl="1"/>
            <a:r>
              <a:rPr lang="en-US" dirty="0" smtClean="0"/>
              <a:t>required for </a:t>
            </a:r>
            <a:r>
              <a:rPr lang="en-US" dirty="0" err="1" smtClean="0"/>
              <a:t>enqueue</a:t>
            </a:r>
            <a:endParaRPr lang="en-US" dirty="0" smtClean="0"/>
          </a:p>
          <a:p>
            <a:r>
              <a:rPr lang="en-US" dirty="0" smtClean="0"/>
              <a:t>the head of the list becomes the front of the queue</a:t>
            </a:r>
          </a:p>
          <a:p>
            <a:pPr lvl="1"/>
            <a:r>
              <a:rPr lang="en-US" dirty="0" smtClean="0"/>
              <a:t>removing (</a:t>
            </a:r>
            <a:r>
              <a:rPr lang="en-US" dirty="0" err="1" smtClean="0"/>
              <a:t>dequeue</a:t>
            </a:r>
            <a:r>
              <a:rPr lang="en-US" dirty="0" smtClean="0"/>
              <a:t>) from the head of a linked list requires O(1) time</a:t>
            </a:r>
          </a:p>
          <a:p>
            <a:pPr lvl="1"/>
            <a:r>
              <a:rPr lang="en-US" dirty="0" smtClean="0"/>
              <a:t>adding (</a:t>
            </a:r>
            <a:r>
              <a:rPr lang="en-US" dirty="0" err="1" smtClean="0"/>
              <a:t>enqueue</a:t>
            </a:r>
            <a:r>
              <a:rPr lang="en-US" dirty="0" smtClean="0"/>
              <a:t>) to the end of a linked list requires O(1) time if a reference to the last node is available</a:t>
            </a:r>
          </a:p>
          <a:p>
            <a:pPr lvl="1"/>
            <a:endParaRPr lang="en-US" dirty="0" smtClean="0"/>
          </a:p>
          <a:p>
            <a:r>
              <a:rPr lang="en-US" dirty="0" err="1" smtClean="0"/>
              <a:t>java.util.LinkedList</a:t>
            </a:r>
            <a:r>
              <a:rPr lang="en-US" dirty="0" smtClean="0"/>
              <a:t> is a doubly linked list that holds a reference to the last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Queue&lt;E&gt;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q;</a:t>
            </a:r>
          </a:p>
          <a:p>
            <a:endParaRPr lang="en-US" dirty="0" smtClean="0"/>
          </a:p>
          <a:p>
            <a:r>
              <a:rPr lang="en-US" dirty="0" smtClean="0"/>
              <a:t>  public Queue()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</a:t>
            </a:r>
            <a:r>
              <a:rPr lang="en-US" dirty="0" err="1" smtClean="0"/>
              <a:t>enqueue</a:t>
            </a:r>
            <a:r>
              <a:rPr lang="en-US" dirty="0" smtClean="0"/>
              <a:t>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this.q.addLast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</a:t>
            </a:r>
            <a:r>
              <a:rPr lang="en-US" dirty="0" err="1" smtClean="0"/>
              <a:t>dequeue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this.q.removeFirst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there is no need to implement your own queue as there is an existing interface</a:t>
            </a:r>
          </a:p>
          <a:p>
            <a:pPr lvl="1"/>
            <a:r>
              <a:rPr lang="en-US" dirty="0" smtClean="0"/>
              <a:t>the interface does not use the names </a:t>
            </a:r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r>
              <a:rPr lang="en-US" dirty="0" smtClean="0"/>
              <a:t> however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public interface Queue&lt;E&gt;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extends Collection&lt;E&gt;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plus other methods</a:t>
            </a:r>
          </a:p>
          <a:p>
            <a:pPr lvl="1"/>
            <a:r>
              <a:rPr lang="en-US" dirty="0" smtClean="0">
                <a:hlinkClick r:id="rId2"/>
              </a:rPr>
              <a:t>http://docs.oracle.com/javase/7/docs/api/java/util/Queue.html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83660"/>
              </p:ext>
            </p:extLst>
          </p:nvPr>
        </p:nvGraphicFramePr>
        <p:xfrm>
          <a:off x="597116" y="2449681"/>
          <a:ext cx="794976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6676"/>
                <a:gridCol w="570309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boolean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add(E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Inserts</a:t>
                      </a:r>
                      <a:r>
                        <a:rPr lang="en-US" baseline="0" dirty="0" smtClean="0"/>
                        <a:t> the specified element into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remove()</a:t>
                      </a:r>
                      <a:endParaRPr lang="en-US" dirty="0"/>
                    </a:p>
                  </a:txBody>
                  <a:tcPr>
                    <a:lnT w="12700" cmpd="sng">
                      <a:noFill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</a:t>
                      </a:r>
                      <a:r>
                        <a:rPr lang="en-US" baseline="0" dirty="0" smtClean="0"/>
                        <a:t> and removes the head of this queue...</a:t>
                      </a:r>
                      <a:endParaRPr lang="en-US" dirty="0"/>
                    </a:p>
                  </a:txBody>
                  <a:tcPr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peek()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Retrieves, but does not remove, the head</a:t>
                      </a:r>
                      <a:r>
                        <a:rPr lang="en-US" baseline="0" dirty="0" smtClean="0"/>
                        <a:t> of this queue...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java.util.Queue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 smtClean="0"/>
              <a:t> implements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</a:t>
            </a:r>
            <a:r>
              <a:rPr lang="en-US" dirty="0" smtClean="0"/>
              <a:t> so if you ever need a queue you can simply use:</a:t>
            </a:r>
          </a:p>
          <a:p>
            <a:pPr lvl="1"/>
            <a:r>
              <a:rPr lang="en-US" dirty="0" smtClean="0"/>
              <a:t>e.g. for a queue of strings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Queue&lt;String&gt; q =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&lt;String&gt;();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queues are useful whenever you need to hold elements in their order of arrival</a:t>
            </a:r>
          </a:p>
          <a:p>
            <a:pPr lvl="1"/>
            <a:r>
              <a:rPr lang="en-US" dirty="0" smtClean="0"/>
              <a:t>serving requests of a single resource</a:t>
            </a:r>
          </a:p>
          <a:p>
            <a:pPr lvl="2"/>
            <a:r>
              <a:rPr lang="en-US" dirty="0" smtClean="0"/>
              <a:t>printer queue</a:t>
            </a:r>
          </a:p>
          <a:p>
            <a:pPr lvl="2"/>
            <a:r>
              <a:rPr lang="en-US" dirty="0" smtClean="0"/>
              <a:t>disk queue</a:t>
            </a:r>
          </a:p>
          <a:p>
            <a:pPr lvl="2"/>
            <a:r>
              <a:rPr lang="en-US" dirty="0" smtClean="0"/>
              <a:t>CPU queue</a:t>
            </a:r>
          </a:p>
          <a:p>
            <a:pPr lvl="2"/>
            <a:r>
              <a:rPr lang="en-US" dirty="0" smtClean="0"/>
              <a:t>web server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Robotics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robotics, the path planning problem is</a:t>
            </a:r>
          </a:p>
          <a:p>
            <a:pPr lvl="1"/>
            <a:r>
              <a:rPr lang="en-US" dirty="0" smtClean="0"/>
              <a:t>given a map of the environment, find a path between the starting point of the robot and a goal location that does not pass through any obstacles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one approach is to use a grid for the map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205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Grid-based 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23744" y="170079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03253" y="544625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03459" y="164318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finds a path between a start and goal point in spaces represented as a grid where</a:t>
            </a:r>
          </a:p>
          <a:p>
            <a:pPr lvl="1"/>
            <a:r>
              <a:rPr lang="en-US" sz="2000" dirty="0" smtClean="0"/>
              <a:t>free space is labeled with a 0</a:t>
            </a:r>
          </a:p>
          <a:p>
            <a:pPr lvl="1"/>
            <a:r>
              <a:rPr lang="en-US" sz="2000" dirty="0" smtClean="0"/>
              <a:t>obstacles are labeled with a 1</a:t>
            </a:r>
          </a:p>
          <a:p>
            <a:pPr lvl="1"/>
            <a:r>
              <a:rPr lang="en-US" sz="2000" dirty="0" smtClean="0"/>
              <a:t>the goal is labeled with a 2</a:t>
            </a:r>
          </a:p>
          <a:p>
            <a:pPr lvl="1"/>
            <a:r>
              <a:rPr lang="en-US" sz="2000" dirty="0" smtClean="0"/>
              <a:t>the start is known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0" y="22860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51509" y="60314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starting with the goal cell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label L = 2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start cell is unlabelled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for each cell C with label 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for each cell Z connected to C with label 0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  label Z with L+1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L = L + 1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5559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goal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generate a path starting from the start point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L = start point label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while not at the goal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move to any connected cell with label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L = L-1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" name="Picture 2" descr="C:\Users\burton\AppData\Local\Microsoft\Windows\Temporary Internet Files\Content.IE5\MP0DIUZH\MP90041183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0672" y="1816004"/>
            <a:ext cx="5742656" cy="3826942"/>
          </a:xfrm>
          <a:prstGeom prst="rect">
            <a:avLst/>
          </a:prstGeom>
          <a:noFill/>
        </p:spPr>
      </p:pic>
      <p:sp>
        <p:nvSpPr>
          <p:cNvPr id="7" name="Up Arrow 6"/>
          <p:cNvSpPr/>
          <p:nvPr/>
        </p:nvSpPr>
        <p:spPr>
          <a:xfrm>
            <a:off x="7049101" y="4522788"/>
            <a:ext cx="748891" cy="103692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106708" y="5617321"/>
            <a:ext cx="65274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back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Up Arrow 5"/>
          <p:cNvSpPr/>
          <p:nvPr/>
        </p:nvSpPr>
        <p:spPr>
          <a:xfrm>
            <a:off x="1346008" y="4523533"/>
            <a:ext cx="748891" cy="1036926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4285" y="5618066"/>
            <a:ext cx="683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  <a:latin typeface="+mn-lt"/>
              </a:rPr>
              <a:t>front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Wave-front planner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4/2/2014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532888" y="1371600"/>
          <a:ext cx="4096512" cy="4096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  <a:gridCol w="256032"/>
              </a:tblGrid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6032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12397" y="5117068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wave-front planner is actually a classic computer science algorithm called breadth-first search</a:t>
            </a:r>
          </a:p>
          <a:p>
            <a:endParaRPr lang="en-US" dirty="0" smtClean="0"/>
          </a:p>
          <a:p>
            <a:r>
              <a:rPr lang="en-US" dirty="0" smtClean="0"/>
              <a:t>visiting every node of a tree using breadth-first search results in visiting nodes in order of their level in the 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9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27, 73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32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8, 44, 83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50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27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73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44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tx1"/>
                </a:solidFill>
              </a:rPr>
              <a:t>83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36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50, 27, 73, 8, 44, 83,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73, 93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Breadth-first search algorithm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Q.enqueue</a:t>
            </a:r>
            <a:r>
              <a:rPr lang="en-US" dirty="0" smtClean="0"/>
              <a:t>(root node)</a:t>
            </a:r>
          </a:p>
          <a:p>
            <a:r>
              <a:rPr lang="en-US" dirty="0" smtClean="0"/>
              <a:t>while Q is not empty {</a:t>
            </a:r>
          </a:p>
          <a:p>
            <a:r>
              <a:rPr lang="en-US" dirty="0" smtClean="0"/>
              <a:t>  n = </a:t>
            </a:r>
            <a:r>
              <a:rPr lang="en-US" dirty="0" err="1" smtClean="0"/>
              <a:t>Q.dequeue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n.left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n.left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if </a:t>
            </a:r>
            <a:r>
              <a:rPr lang="en-US" dirty="0" err="1" smtClean="0"/>
              <a:t>n.right</a:t>
            </a:r>
            <a:r>
              <a:rPr lang="en-US" dirty="0" smtClean="0"/>
              <a:t> != null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Q.enqueue</a:t>
            </a:r>
            <a:r>
              <a:rPr lang="en-US" dirty="0" smtClean="0"/>
              <a:t>(</a:t>
            </a:r>
            <a:r>
              <a:rPr lang="en-US" dirty="0" err="1" smtClean="0"/>
              <a:t>n.right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50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50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50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27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50,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27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311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27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27,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queues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enqueue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add to the back of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err="1" smtClean="0"/>
              <a:t>dequeue</a:t>
            </a:r>
            <a:endParaRPr lang="en-US" dirty="0" smtClean="0"/>
          </a:p>
          <a:p>
            <a:pPr marL="1006475" lvl="2" indent="-457200"/>
            <a:r>
              <a:rPr lang="en-US" dirty="0" smtClean="0"/>
              <a:t>remove from the front of the queue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00B0F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647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574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106708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44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1888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214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44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83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248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83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34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44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83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73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590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73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2383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83,</a:t>
            </a:r>
          </a:p>
          <a:p>
            <a:r>
              <a:rPr lang="en-US" dirty="0" err="1" smtClean="0">
                <a:solidFill>
                  <a:srgbClr val="00B0F0"/>
                </a:solidFill>
                <a:latin typeface="+mn-lt"/>
              </a:rPr>
              <a:t>enqueue</a:t>
            </a:r>
            <a:r>
              <a:rPr lang="en-US" dirty="0" smtClean="0">
                <a:solidFill>
                  <a:srgbClr val="00B0F0"/>
                </a:solidFill>
                <a:latin typeface="+mn-lt"/>
              </a:rPr>
              <a:t> left and right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6414919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73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00B0F0"/>
                </a:solidFill>
              </a:rPr>
              <a:t>93</a:t>
            </a:r>
            <a:endParaRPr lang="en-CA" sz="2400" dirty="0">
              <a:solidFill>
                <a:srgbClr val="00B0F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00B0F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2926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723635" y="5618066"/>
            <a:ext cx="634182" cy="6336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93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1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73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rgbClr val="FF0000"/>
                </a:solidFill>
              </a:rPr>
              <a:t>93</a:t>
            </a:r>
            <a:endParaRPr lang="en-CA" sz="2400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rgbClr val="FF0000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321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dequeue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93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93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54724" y="5330031"/>
            <a:ext cx="3273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BFS:  50, 27, 73, 8, 44, 83, 73, 93</a:t>
            </a:r>
            <a:endParaRPr lang="en-US" dirty="0">
              <a:latin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188927" y="5605412"/>
            <a:ext cx="1476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queue empty</a:t>
            </a:r>
            <a:endParaRPr lang="en-US" dirty="0">
              <a:solidFill>
                <a:srgbClr val="00B0F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634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written exam question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Suppose that you have a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Stack</a:t>
            </a:r>
            <a:r>
              <a:rPr lang="en-US" sz="2400" dirty="0" smtClean="0"/>
              <a:t> class that has only the following features:</a:t>
            </a:r>
          </a:p>
          <a:p>
            <a:pPr lvl="1"/>
            <a:r>
              <a:rPr lang="en-US" dirty="0" smtClean="0"/>
              <a:t>the elements are of type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default constructor that creates an empty stack</a:t>
            </a:r>
          </a:p>
          <a:p>
            <a:pPr lvl="1"/>
            <a:r>
              <a:rPr lang="en-US" dirty="0" smtClean="0"/>
              <a:t>a method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US" dirty="0" smtClean="0"/>
              <a:t> that returns true if the stack is empty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 smtClean="0"/>
              <a:t>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 smtClean="0"/>
              <a:t> methods</a:t>
            </a:r>
          </a:p>
          <a:p>
            <a:pPr marL="0" indent="0">
              <a:buNone/>
            </a:pPr>
            <a:r>
              <a:rPr lang="en-US" sz="2400" dirty="0"/>
              <a:t>Describe how you would write a (static) method that makes a copy </a:t>
            </a:r>
            <a:r>
              <a:rPr lang="en-US" sz="2400" dirty="0" smtClean="0"/>
              <a:t>of a </a:t>
            </a:r>
            <a:r>
              <a:rPr lang="en-US" sz="2400" dirty="0"/>
              <a:t>stack. A </a:t>
            </a:r>
            <a:r>
              <a:rPr lang="en-US" sz="2400" dirty="0" err="1"/>
              <a:t>postcondition</a:t>
            </a:r>
            <a:r>
              <a:rPr lang="en-US" sz="2400" dirty="0"/>
              <a:t> of your method must be that the state of </a:t>
            </a:r>
            <a:r>
              <a:rPr lang="en-US" sz="2400" dirty="0" smtClean="0"/>
              <a:t>the stack when </a:t>
            </a:r>
            <a:r>
              <a:rPr lang="en-US" sz="2400" dirty="0"/>
              <a:t>the method finishes is the same as when the method </a:t>
            </a:r>
            <a:r>
              <a:rPr lang="en-US" sz="2400" dirty="0" smtClean="0"/>
              <a:t>started. Try to avoid </a:t>
            </a:r>
            <a:r>
              <a:rPr lang="en-US" sz="2400" dirty="0"/>
              <a:t>using additional data structures (such as lists and arrays) </a:t>
            </a:r>
            <a:r>
              <a:rPr lang="en-US" sz="2400" dirty="0" smtClean="0"/>
              <a:t>if possible</a:t>
            </a:r>
            <a:r>
              <a:rPr lang="en-US" sz="2400" dirty="0"/>
              <a:t>. Functional Java code is not </a:t>
            </a:r>
            <a:r>
              <a:rPr lang="en-US" sz="2400" dirty="0" smtClean="0"/>
              <a:t>required.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938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written exam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Suppose that you have a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sz="2400" dirty="0" smtClean="0"/>
              <a:t> </a:t>
            </a:r>
            <a:r>
              <a:rPr lang="en-US" sz="2400" dirty="0"/>
              <a:t>class that has only the following features:</a:t>
            </a:r>
          </a:p>
          <a:p>
            <a:pPr lvl="1"/>
            <a:r>
              <a:rPr lang="en-US" dirty="0"/>
              <a:t>the elements are of type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a default constructor that creates an empty </a:t>
            </a:r>
            <a:r>
              <a:rPr lang="en-US" dirty="0" smtClean="0"/>
              <a:t>queue</a:t>
            </a:r>
            <a:endParaRPr lang="en-US" dirty="0"/>
          </a:p>
          <a:p>
            <a:pPr lvl="1"/>
            <a:r>
              <a:rPr lang="en-US" dirty="0"/>
              <a:t>a method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dirty="0" smtClean="0"/>
              <a:t> </a:t>
            </a:r>
            <a:r>
              <a:rPr lang="en-US" dirty="0"/>
              <a:t>that returns </a:t>
            </a:r>
            <a:r>
              <a:rPr lang="en-US" dirty="0" smtClean="0"/>
              <a:t>the number of elements in the queue</a:t>
            </a:r>
            <a:endParaRPr lang="en-US" dirty="0"/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dequeue</a:t>
            </a:r>
            <a:r>
              <a:rPr lang="en-US" dirty="0" smtClean="0"/>
              <a:t> </a:t>
            </a:r>
            <a:r>
              <a:rPr lang="en-US" dirty="0"/>
              <a:t>methods</a:t>
            </a:r>
          </a:p>
          <a:p>
            <a:pPr marL="0" indent="0">
              <a:buNone/>
            </a:pPr>
            <a:r>
              <a:rPr lang="en-US" sz="2400" dirty="0"/>
              <a:t>Describe how you would write a (static) method that makes a copy </a:t>
            </a:r>
            <a:r>
              <a:rPr lang="en-US" sz="2400" dirty="0" smtClean="0"/>
              <a:t>of a </a:t>
            </a:r>
            <a:r>
              <a:rPr lang="en-US" sz="2400" dirty="0"/>
              <a:t>queue. A </a:t>
            </a:r>
            <a:r>
              <a:rPr lang="en-US" sz="2400" dirty="0" err="1"/>
              <a:t>postcondition</a:t>
            </a:r>
            <a:r>
              <a:rPr lang="en-US" sz="2400" dirty="0"/>
              <a:t> of your method must be that the state of </a:t>
            </a:r>
            <a:r>
              <a:rPr lang="en-US" sz="2400" dirty="0" smtClean="0"/>
              <a:t>the queue when </a:t>
            </a:r>
            <a:r>
              <a:rPr lang="en-US" sz="2400" dirty="0"/>
              <a:t>the method finishes is the same as when the m</a:t>
            </a:r>
            <a:r>
              <a:rPr lang="en-US" sz="2400" dirty="0" smtClean="0"/>
              <a:t>ethod started. Try </a:t>
            </a:r>
            <a:r>
              <a:rPr lang="en-US" sz="2400" dirty="0"/>
              <a:t>to avoid using additional data structures (such as lists and arrays) </a:t>
            </a:r>
            <a:r>
              <a:rPr lang="en-US" sz="2400" dirty="0" smtClean="0"/>
              <a:t>if possible</a:t>
            </a:r>
            <a:r>
              <a:rPr lang="en-US" sz="2400" dirty="0"/>
              <a:t>. </a:t>
            </a:r>
            <a:r>
              <a:rPr lang="en-US" sz="2400" dirty="0" smtClean="0"/>
              <a:t> Functional </a:t>
            </a:r>
            <a:r>
              <a:rPr lang="en-US" sz="2400" dirty="0"/>
              <a:t>Java code is not </a:t>
            </a:r>
            <a:r>
              <a:rPr lang="en-US" sz="2400" dirty="0" smtClean="0"/>
              <a:t>required.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310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19200" y="3659428"/>
            <a:ext cx="6858000" cy="9906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8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Queue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front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queue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queue full? (for queues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queue can hold (for queues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static features (utility classes)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non-static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mixing static and non-static features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4"/>
                </a:solidFill>
              </a:rPr>
              <a:t>aggregation and composition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inheritance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graphical user interfaces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recursion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0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means</a:t>
            </a:r>
          </a:p>
          <a:p>
            <a:pPr algn="ctr">
              <a:buNone/>
            </a:pPr>
            <a:r>
              <a:rPr lang="en-US" dirty="0" smtClean="0"/>
              <a:t>is-a </a:t>
            </a:r>
          </a:p>
          <a:p>
            <a:pPr algn="ctr">
              <a:buNone/>
            </a:pPr>
            <a:r>
              <a:rPr lang="en-US" dirty="0" smtClean="0"/>
              <a:t>or </a:t>
            </a:r>
          </a:p>
          <a:p>
            <a:pPr algn="ctr">
              <a:buNone/>
            </a:pPr>
            <a:r>
              <a:rPr lang="en-US" dirty="0" smtClean="0"/>
              <a:t>is-substitutable-for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8302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8DE62-8774-45F8-B6F2-31B1868905B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05765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65363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Komondor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25780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BloodHound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0861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PureBreed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2200" y="37147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971925" y="2195513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Dog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71925" y="628650"/>
            <a:ext cx="1657350" cy="7429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9" name="Straight Arrow Connector 18"/>
          <p:cNvCxnSpPr>
            <a:stCxn id="17" idx="2"/>
            <a:endCxn id="16" idx="0"/>
          </p:cNvCxnSpPr>
          <p:nvPr/>
        </p:nvCxnSpPr>
        <p:spPr>
          <a:xfrm rot="5400000">
            <a:off x="4389437" y="1782763"/>
            <a:ext cx="823913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16" idx="2"/>
            <a:endCxn id="15" idx="0"/>
          </p:cNvCxnSpPr>
          <p:nvPr/>
        </p:nvCxnSpPr>
        <p:spPr>
          <a:xfrm rot="16200000" flipH="1">
            <a:off x="5512594" y="2226469"/>
            <a:ext cx="776287" cy="220027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2"/>
            <a:endCxn id="14" idx="0"/>
          </p:cNvCxnSpPr>
          <p:nvPr/>
        </p:nvCxnSpPr>
        <p:spPr>
          <a:xfrm rot="5400000">
            <a:off x="3969544" y="2883694"/>
            <a:ext cx="776287" cy="885825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14" idx="2"/>
            <a:endCxn id="13" idx="0"/>
          </p:cNvCxnSpPr>
          <p:nvPr/>
        </p:nvCxnSpPr>
        <p:spPr>
          <a:xfrm rot="5400000">
            <a:off x="2200275" y="3543300"/>
            <a:ext cx="800100" cy="26289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14" idx="2"/>
            <a:endCxn id="11" idx="0"/>
          </p:cNvCxnSpPr>
          <p:nvPr/>
        </p:nvCxnSpPr>
        <p:spPr>
          <a:xfrm rot="16200000" flipH="1">
            <a:off x="4000500" y="4371975"/>
            <a:ext cx="800100" cy="97155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5400000">
            <a:off x="2874963" y="5057775"/>
            <a:ext cx="40005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576388" y="2400300"/>
            <a:ext cx="2252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57150" y="3754438"/>
            <a:ext cx="3079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PureBreed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5673725" y="5191125"/>
            <a:ext cx="335597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PureBreed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Dog</a:t>
            </a:r>
          </a:p>
          <a:p>
            <a:r>
              <a:rPr lang="en-CA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Komondor is-a Object</a:t>
            </a:r>
            <a:endParaRPr lang="en-US" b="1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2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39" grpId="0"/>
      <p:bldP spid="40" grpId="0"/>
      <p:bldP spid="41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What is a Subclass?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looks like a new class that has the same API as its </a:t>
            </a:r>
            <a:r>
              <a:rPr lang="en-CA" dirty="0" err="1" smtClean="0"/>
              <a:t>superclass</a:t>
            </a:r>
            <a:r>
              <a:rPr lang="en-CA" dirty="0" smtClean="0"/>
              <a:t> with perhaps some additional methods and attributes</a:t>
            </a:r>
          </a:p>
          <a:p>
            <a:pPr>
              <a:defRPr/>
            </a:pPr>
            <a:r>
              <a:rPr lang="en-CA" dirty="0" smtClean="0"/>
              <a:t>inheritance does more than copy the API of the </a:t>
            </a:r>
            <a:r>
              <a:rPr lang="en-CA" dirty="0" err="1" smtClean="0"/>
              <a:t>superclass</a:t>
            </a:r>
            <a:endParaRPr lang="en-CA" dirty="0" smtClean="0"/>
          </a:p>
          <a:p>
            <a:pPr lvl="1">
              <a:defRPr/>
            </a:pPr>
            <a:r>
              <a:rPr lang="en-CA" dirty="0" smtClean="0"/>
              <a:t>the derived class contains a </a:t>
            </a:r>
            <a:r>
              <a:rPr lang="en-CA" dirty="0" err="1" smtClean="0"/>
              <a:t>subobject</a:t>
            </a:r>
            <a:r>
              <a:rPr lang="en-CA" dirty="0" smtClean="0"/>
              <a:t> of the parent class</a:t>
            </a:r>
          </a:p>
          <a:p>
            <a:pPr lvl="1">
              <a:defRPr/>
            </a:pPr>
            <a:r>
              <a:rPr lang="en-CA" dirty="0" smtClean="0"/>
              <a:t>the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needs to be constructed (just like a regular object)</a:t>
            </a:r>
          </a:p>
          <a:p>
            <a:pPr lvl="2">
              <a:defRPr/>
            </a:pPr>
            <a:r>
              <a:rPr lang="en-CA" dirty="0" smtClean="0"/>
              <a:t>the mechanism to perform the construction of the  </a:t>
            </a:r>
            <a:r>
              <a:rPr lang="en-CA" dirty="0" err="1" smtClean="0"/>
              <a:t>superclass</a:t>
            </a:r>
            <a:r>
              <a:rPr lang="en-CA" dirty="0" smtClean="0"/>
              <a:t> </a:t>
            </a:r>
            <a:r>
              <a:rPr lang="en-CA" dirty="0" err="1" smtClean="0"/>
              <a:t>subobject</a:t>
            </a:r>
            <a:r>
              <a:rPr lang="en-CA" dirty="0" smtClean="0"/>
              <a:t> is to call the </a:t>
            </a:r>
            <a:r>
              <a:rPr lang="en-CA" dirty="0" err="1" smtClean="0"/>
              <a:t>superclass</a:t>
            </a:r>
            <a:r>
              <a:rPr lang="en-CA" dirty="0" smtClean="0"/>
              <a:t> constructor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18F09-D235-4773-ABDD-FA42142B31A7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3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403700-4FE3-4932-A9A8-6DF4D62CB75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205677" y="894292"/>
            <a:ext cx="3514027" cy="48965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>
                <a:solidFill>
                  <a:schemeClr val="tx1"/>
                </a:solidFill>
              </a:rPr>
              <a:t>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36105" y="1355149"/>
            <a:ext cx="3053171" cy="328359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object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667303" y="1816005"/>
            <a:ext cx="2591545" cy="167060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object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609696" y="3717035"/>
          <a:ext cx="2702358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size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3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energy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  <a:endParaRPr lang="en-US" b="1" dirty="0">
                        <a:solidFill>
                          <a:schemeClr val="bg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608926" y="4869176"/>
          <a:ext cx="2702358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6156"/>
                <a:gridCol w="1666202"/>
              </a:tblGrid>
              <a:tr h="2505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breeds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868" y="894292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 mutt = new Mix(1, 10);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6261" y="1816004"/>
            <a:ext cx="51026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US" dirty="0" smtClean="0"/>
              <a:t> constructor starts running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</a:t>
            </a:r>
            <a:r>
              <a:rPr lang="en-US" dirty="0" err="1" smtClean="0"/>
              <a:t>subobject</a:t>
            </a:r>
            <a:r>
              <a:rPr lang="en-US" dirty="0" smtClean="0"/>
              <a:t> by invoking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/>
              <a:t> constructor</a:t>
            </a:r>
          </a:p>
          <a:p>
            <a:pPr marL="1257300" lvl="2" indent="-342900">
              <a:buFont typeface="+mj-lt"/>
              <a:buAutoNum type="arabicPeriod" startAt="2"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Dog</a:t>
            </a:r>
            <a:r>
              <a:rPr lang="en-US" dirty="0" smtClean="0">
                <a:solidFill>
                  <a:srgbClr val="0070C0"/>
                </a:solidFill>
              </a:rPr>
              <a:t> constructor starts running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creates new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subobject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by (silently) invoking the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0070C0"/>
                </a:solidFill>
              </a:rPr>
              <a:t> constructor</a:t>
            </a:r>
          </a:p>
          <a:p>
            <a:pPr marL="2171700" lvl="4" indent="-342900">
              <a:buFont typeface="+mj-lt"/>
              <a:buAutoNum type="arabicPeriod" startAt="3"/>
            </a:pPr>
            <a:r>
              <a:rPr lang="en-US" b="1" dirty="0" smtClean="0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dirty="0" smtClean="0">
                <a:solidFill>
                  <a:srgbClr val="FFC000"/>
                </a:solidFill>
              </a:rPr>
              <a:t> constructor runs</a:t>
            </a:r>
          </a:p>
          <a:p>
            <a:pPr marL="1257300" lvl="2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sets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dirty="0" smtClean="0">
                <a:solidFill>
                  <a:srgbClr val="0070C0"/>
                </a:solidFill>
              </a:rPr>
              <a:t> and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energy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creates a new 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and</a:t>
            </a:r>
            <a:br>
              <a:rPr lang="en-US" dirty="0" smtClean="0"/>
            </a:br>
            <a:r>
              <a:rPr lang="en-US" dirty="0" smtClean="0"/>
              <a:t>assigns it to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breeds</a:t>
            </a:r>
          </a:p>
        </p:txBody>
      </p:sp>
    </p:spTree>
    <p:extLst>
      <p:ext uri="{BB962C8B-B14F-4D97-AF65-F5344CB8AC3E}">
        <p14:creationId xmlns:p14="http://schemas.microsoft.com/office/powerpoint/2010/main" val="401077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Precondition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precondition means to make the precondition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precondition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energy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energy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void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setEnergy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energy)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C748EB-EFFC-4088-8A26-58EF5DF8F920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082925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14650"/>
            <a:ext cx="2311400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14750"/>
            <a:ext cx="2439988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precondition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02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Preconditions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precondition on a method </a:t>
            </a:r>
            <a:r>
              <a:rPr lang="en-CA" i="1" dirty="0" smtClean="0"/>
              <a:t>but it must not strengthen the precondition</a:t>
            </a:r>
          </a:p>
          <a:p>
            <a:pPr lvl="1">
              <a:defRPr/>
            </a:pPr>
            <a:r>
              <a:rPr lang="en-CA" dirty="0" smtClean="0"/>
              <a:t>a subclass that strengthens a precondition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D484C-226D-4721-B990-E6337F62DB37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31749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355975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assume non-final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none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750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40449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Mix setEnergy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strengthen precond.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@pre. 1 &lt;= nrg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void setEnergy(int nrg)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(nrg &lt; 1 || nrg &gt; 10)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{ // throws exception }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3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now fails when given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Mix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2DC30-E8EF-423D-9DF3-A8F4BDD7FD72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32773" name="TextBox 4"/>
          <p:cNvSpPr txBox="1">
            <a:spLocks noChangeArrowheads="1"/>
          </p:cNvSpPr>
          <p:nvPr/>
        </p:nvSpPr>
        <p:spPr bwMode="auto">
          <a:xfrm>
            <a:off x="1200150" y="2343150"/>
            <a:ext cx="6664325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sets a Dog's energy to zero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void walk(Dog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d.setEnergy(0);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8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Strength of a Postcondition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strengthen a </a:t>
            </a:r>
            <a:r>
              <a:rPr lang="en-CA" dirty="0" err="1" smtClean="0"/>
              <a:t>postcondition</a:t>
            </a:r>
            <a:r>
              <a:rPr lang="en-CA" dirty="0" smtClean="0"/>
              <a:t> means to make the </a:t>
            </a:r>
            <a:r>
              <a:rPr lang="en-CA" dirty="0" err="1" smtClean="0"/>
              <a:t>postcondition</a:t>
            </a:r>
            <a:r>
              <a:rPr lang="en-CA" dirty="0" smtClean="0"/>
              <a:t> more restrictive</a:t>
            </a:r>
          </a:p>
          <a:p>
            <a:pPr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Dog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1. no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postcondition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2.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// 3. 1 &lt;=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this.size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&lt;= 10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latin typeface="Courier New" pitchFamily="49" charset="0"/>
                <a:cs typeface="Courier New" pitchFamily="49" charset="0"/>
              </a:rPr>
              <a:t>getSize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	{ ... }</a:t>
            </a:r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endParaRPr lang="en-C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0FE2A-23D7-42D3-ABDF-5615647AEE03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5486400" y="3113088"/>
            <a:ext cx="400050" cy="860425"/>
          </a:xfrm>
          <a:prstGeom prst="downArrow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65825" y="2944813"/>
            <a:ext cx="2413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weakest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6450" y="3744913"/>
            <a:ext cx="2540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strongest </a:t>
            </a:r>
            <a:r>
              <a:rPr lang="en-CA" dirty="0" err="1">
                <a:solidFill>
                  <a:srgbClr val="0070C0"/>
                </a:solidFill>
                <a:latin typeface="+mn-lt"/>
              </a:rPr>
              <a:t>postcondition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5488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01050" cy="990600"/>
          </a:xfrm>
        </p:spPr>
        <p:txBody>
          <a:bodyPr/>
          <a:lstStyle/>
          <a:p>
            <a:r>
              <a:rPr lang="en-CA" smtClean="0"/>
              <a:t>Postconditions on Overridden Methods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subclass can change a </a:t>
            </a:r>
            <a:r>
              <a:rPr lang="en-CA" dirty="0" err="1" smtClean="0"/>
              <a:t>postcondition</a:t>
            </a:r>
            <a:r>
              <a:rPr lang="en-CA" dirty="0" smtClean="0"/>
              <a:t> on a method </a:t>
            </a:r>
            <a:r>
              <a:rPr lang="en-CA" i="1" dirty="0" smtClean="0"/>
              <a:t>but it must not weaken the </a:t>
            </a:r>
            <a:r>
              <a:rPr lang="en-CA" i="1" dirty="0" err="1" smtClean="0"/>
              <a:t>postcondition</a:t>
            </a:r>
            <a:endParaRPr lang="en-CA" i="1" dirty="0" smtClean="0"/>
          </a:p>
          <a:p>
            <a:pPr lvl="1">
              <a:defRPr/>
            </a:pPr>
            <a:r>
              <a:rPr lang="en-CA" dirty="0" smtClean="0"/>
              <a:t>a subclass that weakens a </a:t>
            </a:r>
            <a:r>
              <a:rPr lang="en-CA" dirty="0" err="1" smtClean="0"/>
              <a:t>postcondition</a:t>
            </a:r>
            <a:r>
              <a:rPr lang="en-CA" dirty="0" smtClean="0"/>
              <a:t> is saying that it cannot do everything its superclass can do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0DDC0D-4DE6-4A4B-956C-01C31E43BA60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8572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 &lt;= 10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366" name="TextBox 5"/>
          <p:cNvSpPr txBox="1">
            <a:spLocks noChangeArrowheads="1"/>
          </p:cNvSpPr>
          <p:nvPr/>
        </p:nvSpPr>
        <p:spPr bwMode="auto">
          <a:xfrm>
            <a:off x="4629150" y="3143250"/>
            <a:ext cx="3630613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Dogzilla getSize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bad : weaken postcond.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// @post. 1 &lt;= size</a:t>
            </a:r>
          </a:p>
          <a:p>
            <a:endParaRPr lang="en-CA" b="1">
              <a:latin typeface="Courier New" pitchFamily="49" charset="0"/>
              <a:cs typeface="Courier New" pitchFamily="49" charset="0"/>
            </a:endParaRP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int getSize()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 // ... }</a:t>
            </a:r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9150" y="5372100"/>
            <a:ext cx="3484563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 err="1">
                <a:solidFill>
                  <a:srgbClr val="0070C0"/>
                </a:solidFill>
                <a:latin typeface="+mn-lt"/>
              </a:rPr>
              <a:t>Dogzilla</a:t>
            </a:r>
            <a:r>
              <a:rPr lang="en-CA" dirty="0">
                <a:solidFill>
                  <a:srgbClr val="0070C0"/>
                </a:solidFill>
                <a:latin typeface="+mn-lt"/>
              </a:rPr>
              <a:t>: a made-up breed of dog</a:t>
            </a:r>
          </a:p>
          <a:p>
            <a:pPr>
              <a:defRPr/>
            </a:pPr>
            <a:r>
              <a:rPr lang="en-CA" dirty="0">
                <a:solidFill>
                  <a:srgbClr val="0070C0"/>
                </a:solidFill>
                <a:latin typeface="+mn-lt"/>
              </a:rPr>
              <a:t>that has no upper limit on its size</a:t>
            </a:r>
            <a:endParaRPr lang="en-US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800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q.enqueue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Up Arrow 10"/>
          <p:cNvSpPr/>
          <p:nvPr/>
        </p:nvSpPr>
        <p:spPr>
          <a:xfrm>
            <a:off x="33339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5" name="Up Arrow 14"/>
          <p:cNvSpPr/>
          <p:nvPr/>
        </p:nvSpPr>
        <p:spPr>
          <a:xfrm>
            <a:off x="4197554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6" name="Up Arrow 15"/>
          <p:cNvSpPr/>
          <p:nvPr/>
        </p:nvSpPr>
        <p:spPr>
          <a:xfrm>
            <a:off x="5061660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Up Arrow 17"/>
          <p:cNvSpPr/>
          <p:nvPr/>
        </p:nvSpPr>
        <p:spPr>
          <a:xfrm>
            <a:off x="2498148" y="5733280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client code written for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Dog</a:t>
            </a:r>
            <a:r>
              <a:rPr lang="en-CA" dirty="0" smtClean="0"/>
              <a:t>s can now fail when given a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Dogzilla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remember: a subclass must be able to do everything its ancestor classes can do; otherwise, clients will be (unpleasantly) surprised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656DD-B6B9-47AC-B28A-621BCBB174E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568450" y="2060575"/>
            <a:ext cx="59753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>
                <a:latin typeface="Courier New" pitchFamily="49" charset="0"/>
                <a:cs typeface="Courier New" pitchFamily="49" charset="0"/>
              </a:rPr>
              <a:t>// client code that assumes Dog size &lt;= 10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public String sizeToString(Dog d)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int sz = d.getSize();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String result = "";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if (sz &lt; 4)        result = "small";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 7)   result = "medium";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else if (sz &lt;= 10) result = "large";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  return result;</a:t>
            </a:r>
          </a:p>
          <a:p>
            <a:r>
              <a:rPr lang="en-CA" b="1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251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Exceptions and Inheritance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claims to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is allowed to throw any exception type that is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this makes sense because exceptions are objects and subclass objects are substitutable for ancestor classes</a:t>
            </a:r>
          </a:p>
          <a:p>
            <a:pPr lvl="1">
              <a:defRPr/>
            </a:pPr>
            <a:endParaRPr lang="en-CA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Dog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can throw a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BadSizeException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           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NoFoodException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or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1A8C88-BA82-4B50-AD72-2F7BD1210015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44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0105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overrides a superclass method that claims to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must also throw an exception of type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or a subclass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remember: a subclass promises to do everything its superclass does; if the superclass method claims to throw an exception then the subclass must also</a:t>
            </a:r>
          </a:p>
          <a:p>
            <a:pPr lvl="1">
              <a:defRPr/>
            </a:pPr>
            <a:endParaRPr lang="en-CA" sz="800" dirty="0" smtClean="0"/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// in Mix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// ...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D776AC-EF6B-41F3-85BB-340FF89AFB85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35600" y="5133520"/>
            <a:ext cx="2016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checked exception</a:t>
            </a:r>
            <a:endParaRPr lang="en-US" dirty="0">
              <a:latin typeface="+mn-lt"/>
            </a:endParaRPr>
          </a:p>
        </p:txBody>
      </p:sp>
      <p:sp>
        <p:nvSpPr>
          <p:cNvPr id="6" name="Left Brace 5"/>
          <p:cNvSpPr/>
          <p:nvPr/>
        </p:nvSpPr>
        <p:spPr>
          <a:xfrm rot="16200000">
            <a:off x="6300210" y="4120284"/>
            <a:ext cx="288036" cy="1670604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0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Which are Legal?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Mix 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BadDogException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 throws Exception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@Override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someDogMethod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     throws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DogException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IllegalArgumentException</a:t>
            </a: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CA" sz="18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Font typeface="Wingdings 3" pitchFamily="18" charset="2"/>
              <a:buNone/>
              <a:defRPr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8754D-9D76-4480-BD1A-EAAA44383BFB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pic>
        <p:nvPicPr>
          <p:cNvPr id="102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17716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0" y="5060950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Users\mab\AppData\Local\Microsoft\Windows\Temporary Internet Files\Content.IE5\YNZ1GS70\MCj0432537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43850" y="2795588"/>
            <a:ext cx="6731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2959004" y="5963708"/>
            <a:ext cx="353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technically legal, but don't do this</a:t>
            </a:r>
            <a:endParaRPr lang="en-US" dirty="0">
              <a:latin typeface="+mn-lt"/>
            </a:endParaRPr>
          </a:p>
        </p:txBody>
      </p:sp>
      <p:sp>
        <p:nvSpPr>
          <p:cNvPr id="10" name="Left Brace 9"/>
          <p:cNvSpPr/>
          <p:nvPr/>
        </p:nvSpPr>
        <p:spPr>
          <a:xfrm rot="16200000">
            <a:off x="4658411" y="2824125"/>
            <a:ext cx="230428" cy="6163949"/>
          </a:xfrm>
          <a:prstGeom prst="lef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mab\AppData\Local\Microsoft\Windows\Temporary Internet Files\Content.IE5\N6WX5XT3\MCj0432530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1860" y="3947463"/>
            <a:ext cx="70485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41014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 classes appear when there are common attributes and methods that all subclasses share</a:t>
            </a:r>
          </a:p>
          <a:p>
            <a:r>
              <a:rPr lang="en-US" dirty="0" smtClean="0"/>
              <a:t>often, only the subclasses will have enough information to implement the methods</a:t>
            </a:r>
          </a:p>
          <a:p>
            <a:pPr lvl="1"/>
            <a:r>
              <a:rPr lang="en-US" dirty="0" smtClean="0"/>
              <a:t>these methods are marked abstract in the parent class to indicate that subclasses are responsible for providing the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0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Features and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non-private static attributes are inherited</a:t>
            </a:r>
          </a:p>
          <a:p>
            <a:pPr lvl="1"/>
            <a:r>
              <a:rPr lang="en-US" dirty="0" smtClean="0"/>
              <a:t>but there is still only one copy of the attribute and it is in the parent class</a:t>
            </a:r>
          </a:p>
          <a:p>
            <a:r>
              <a:rPr lang="en-US" dirty="0" smtClean="0"/>
              <a:t>non-private static methods are inherited</a:t>
            </a:r>
          </a:p>
          <a:p>
            <a:pPr lvl="1"/>
            <a:r>
              <a:rPr lang="en-US" dirty="0" smtClean="0"/>
              <a:t>but they cannot be overridden, they can only be hidden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in Java an </a:t>
            </a:r>
            <a:r>
              <a:rPr lang="en-CA" i="1" dirty="0" smtClean="0"/>
              <a:t>interface</a:t>
            </a:r>
            <a:r>
              <a:rPr lang="en-CA" dirty="0" smtClean="0"/>
              <a:t> is a reference type (similar to a class)</a:t>
            </a:r>
          </a:p>
          <a:p>
            <a:pPr>
              <a:defRPr/>
            </a:pPr>
            <a:r>
              <a:rPr lang="en-CA" dirty="0" smtClean="0"/>
              <a:t>an interface says what methods an object must have and what the methods are supposed to do</a:t>
            </a:r>
          </a:p>
          <a:p>
            <a:pPr lvl="1">
              <a:defRPr/>
            </a:pPr>
            <a:r>
              <a:rPr lang="en-CA" dirty="0" smtClean="0"/>
              <a:t>i.e., an interface is an API</a:t>
            </a:r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unlike inheritance, a class may implement as many interfaces 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E674D-0B27-4C3B-8D33-CD97D3B301E5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8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Model-View-Controller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model</a:t>
            </a:r>
          </a:p>
          <a:p>
            <a:pPr lvl="1">
              <a:defRPr/>
            </a:pPr>
            <a:r>
              <a:rPr lang="en-CA" dirty="0" smtClean="0"/>
              <a:t>represents state of the application and the rules that govern access to and updates of state</a:t>
            </a:r>
          </a:p>
          <a:p>
            <a:pPr>
              <a:defRPr/>
            </a:pPr>
            <a:r>
              <a:rPr lang="en-CA" dirty="0" smtClean="0"/>
              <a:t>view</a:t>
            </a:r>
          </a:p>
          <a:p>
            <a:pPr lvl="1">
              <a:defRPr/>
            </a:pPr>
            <a:r>
              <a:rPr lang="en-CA" dirty="0" smtClean="0"/>
              <a:t>presents the user with a sensory (visual, audio, </a:t>
            </a:r>
            <a:r>
              <a:rPr lang="en-CA" dirty="0" err="1" smtClean="0"/>
              <a:t>haptic</a:t>
            </a:r>
            <a:r>
              <a:rPr lang="en-CA" dirty="0" smtClean="0"/>
              <a:t>) representation of the model state</a:t>
            </a:r>
          </a:p>
          <a:p>
            <a:pPr lvl="1">
              <a:defRPr/>
            </a:pPr>
            <a:r>
              <a:rPr lang="en-CA" dirty="0" smtClean="0"/>
              <a:t>a user interface element (the user interface for simple applications)</a:t>
            </a:r>
          </a:p>
          <a:p>
            <a:pPr>
              <a:defRPr/>
            </a:pPr>
            <a:r>
              <a:rPr lang="en-CA" dirty="0" smtClean="0"/>
              <a:t>controller</a:t>
            </a:r>
          </a:p>
          <a:p>
            <a:pPr lvl="1">
              <a:defRPr/>
            </a:pPr>
            <a:r>
              <a:rPr lang="en-CA" dirty="0" smtClean="0"/>
              <a:t>processes and responds to events (such as user actions) from the view and translates them to model method calls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6864B-32FB-430C-BDC0-6DE29FCE344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7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 cstate="print"/>
          <a:srcRect l="52927" t="56316" r="39024" b="12106"/>
          <a:stretch>
            <a:fillRect/>
          </a:stretch>
        </p:blipFill>
        <p:spPr bwMode="auto">
          <a:xfrm>
            <a:off x="971550" y="1943100"/>
            <a:ext cx="628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24545-B886-4E0E-8B9F-987AD0EB9AB6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36" y="1701507"/>
            <a:ext cx="738664" cy="452784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vert270" wrap="none" tIns="731520" bIns="731520">
            <a:spAutoFit/>
          </a:bodyPr>
          <a:lstStyle/>
          <a:p>
            <a:pPr>
              <a:defRPr/>
            </a:pPr>
            <a:r>
              <a:rPr lang="en-US" sz="3600" b="1" dirty="0" err="1">
                <a:latin typeface="Courier New" pitchFamily="49" charset="0"/>
                <a:cs typeface="Courier New" pitchFamily="49" charset="0"/>
              </a:rPr>
              <a:t>CalcView</a:t>
            </a:r>
            <a:r>
              <a:rPr lang="en-US" sz="3600" b="1" dirty="0">
                <a:latin typeface="Courier New" pitchFamily="49" charset="0"/>
                <a:cs typeface="Courier New" pitchFamily="49" charset="0"/>
              </a:rPr>
              <a:t>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02668" y="1700546"/>
            <a:ext cx="738664" cy="452880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vert="vert270" wrap="none" tIns="365760" bIns="27432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CalcController</a:t>
            </a:r>
            <a:endParaRPr lang="en-US" sz="3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28750" y="2114550"/>
            <a:ext cx="2743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943100" y="1657350"/>
            <a:ext cx="2252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actionPerformed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0800000" flipV="1">
            <a:off x="1714500" y="28003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57350" y="240030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getUserValue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490936" y="3364142"/>
            <a:ext cx="738664" cy="286520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vert="vert270" wrap="none" tIns="182880" bIns="182880">
            <a:spAutoFit/>
          </a:bodyPr>
          <a:lstStyle/>
          <a:p>
            <a:pPr>
              <a:defRPr/>
            </a:pPr>
            <a:r>
              <a:rPr lang="en-US" sz="3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CalcModel</a:t>
            </a:r>
            <a:endParaRPr lang="en-US" sz="36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972050" y="3600450"/>
            <a:ext cx="25146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6888163" y="3173413"/>
            <a:ext cx="5984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sum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314700" y="234315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714500" y="1573213"/>
            <a:ext cx="322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57950" y="3074988"/>
            <a:ext cx="3222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10800000" flipV="1">
            <a:off x="1701800" y="5429250"/>
            <a:ext cx="2400300" cy="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57350" y="5002213"/>
            <a:ext cx="18383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Courier New" pitchFamily="49" charset="0"/>
                <a:cs typeface="Courier New" pitchFamily="49" charset="0"/>
              </a:rPr>
              <a:t>setCalcValue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416300" y="4914900"/>
            <a:ext cx="3222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5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4972050" y="4913313"/>
            <a:ext cx="2514600" cy="1587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657850" y="4514850"/>
            <a:ext cx="1838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getCalcValue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449888" y="4457700"/>
            <a:ext cx="3222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C000"/>
                </a:solidFill>
                <a:latin typeface="Courier New" pitchFamily="49" charset="0"/>
                <a:cs typeface="Courier New" pitchFamily="49" charset="0"/>
              </a:rPr>
              <a:t>4</a:t>
            </a: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18222"/>
            <a:ext cx="78105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3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7" grpId="0"/>
      <p:bldP spid="23" grpId="0"/>
      <p:bldP spid="28" grpId="0"/>
      <p:bldP spid="29" grpId="0"/>
      <p:bldP spid="30" grpId="0"/>
      <p:bldP spid="24" grpId="0"/>
      <p:bldP spid="25" grpId="0"/>
      <p:bldP spid="27" grpId="0"/>
      <p:bldP spid="31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Recursion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a method that calls itself is called a </a:t>
            </a:r>
            <a:r>
              <a:rPr lang="en-CA" i="1" dirty="0" smtClean="0"/>
              <a:t>recursive</a:t>
            </a:r>
            <a:r>
              <a:rPr lang="en-CA" dirty="0" smtClean="0"/>
              <a:t> method</a:t>
            </a:r>
          </a:p>
          <a:p>
            <a:pPr>
              <a:defRPr/>
            </a:pPr>
            <a:r>
              <a:rPr lang="en-CA" dirty="0" smtClean="0"/>
              <a:t>a recursive method solves a problem by repeatedly reducing the problem so that a base case can be reached</a:t>
            </a:r>
          </a:p>
          <a:p>
            <a:pPr>
              <a:defRPr/>
            </a:pPr>
            <a:endParaRPr lang="en-CA" dirty="0" smtClean="0"/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5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4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3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("*", </a:t>
            </a:r>
            <a:r>
              <a:rPr lang="en-CA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) base case</a:t>
            </a:r>
          </a:p>
          <a:p>
            <a:pPr marL="342900" indent="-342900">
              <a:buFont typeface="Wingdings 3" pitchFamily="18" charset="2"/>
              <a:buNone/>
              <a:defRPr/>
            </a:pP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*****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09B6C9-0E27-4EAB-851F-17615844734D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500" y="3886200"/>
            <a:ext cx="34480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number of times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the string is printed decreases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after each recursive call to </a:t>
            </a:r>
            <a:r>
              <a:rPr lang="en-CA" dirty="0" err="1">
                <a:solidFill>
                  <a:srgbClr val="FF0000"/>
                </a:solidFill>
                <a:latin typeface="+mn-lt"/>
              </a:rPr>
              <a:t>printIt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86350" y="5270500"/>
            <a:ext cx="2843213" cy="6477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Notice that the base case is</a:t>
            </a:r>
          </a:p>
          <a:p>
            <a:pPr>
              <a:defRPr/>
            </a:pPr>
            <a:r>
              <a:rPr lang="en-CA" dirty="0">
                <a:solidFill>
                  <a:srgbClr val="FF0000"/>
                </a:solidFill>
                <a:latin typeface="+mn-lt"/>
              </a:rPr>
              <a:t>eventually reached.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357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469344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33449" y="411953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19755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61659" y="4118794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25764" y="4118049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9" name="Up Arrow 18"/>
          <p:cNvSpPr/>
          <p:nvPr/>
        </p:nvSpPr>
        <p:spPr>
          <a:xfrm>
            <a:off x="676106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43776E-6 L -0.09462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18788E-6 L -0.09444 0.000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0023 L -0.09444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0.00024 L -0.09462 4.43776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73901E-6 L -0.09132 0.0002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9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 and Termination</a:t>
            </a:r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show that a recursive method accomplishes its goal you must prove: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base case(s) and the recursive calls are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that the method terminates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5130A-2186-477B-BBE9-71ED937736E3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Correctness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correctness: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base case is correct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assume that the recursive invocation is correct and then prove that each recursive case is correct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087F6-AF63-4069-A48A-ABC3214121C0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2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Correctness of </a:t>
            </a:r>
            <a:r>
              <a:rPr lang="en-CA" dirty="0" err="1" smtClean="0"/>
              <a:t>printItToo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(prove the base case) If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n == 0</a:t>
            </a:r>
            <a:r>
              <a:rPr lang="en-CA" dirty="0" smtClean="0"/>
              <a:t> nothing is printed; thus the base case is correct.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Assume that </a:t>
            </a:r>
            <a:r>
              <a:rPr lang="en-CA" sz="2400" b="1" dirty="0" err="1" smtClean="0">
                <a:latin typeface="Courier New" pitchFamily="49" charset="0"/>
                <a:cs typeface="Courier New" pitchFamily="49" charset="0"/>
              </a:rPr>
              <a:t>printItToo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</a:t>
            </a:r>
            <a:r>
              <a:rPr lang="en-CA" dirty="0" smtClean="0"/>
              <a:t> times. Then the recursive case prints the string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 exactly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(n – 1)+1 = n</a:t>
            </a:r>
            <a:r>
              <a:rPr lang="en-CA" dirty="0" smtClean="0"/>
              <a:t> times; thus the recursive case is correct.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A67163-20C5-4809-91BC-A6D4F0B9F432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9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Proving Termination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to prove that a recursive method terminates: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define the size of a method invocation; the size must be a non-negative integer number</a:t>
            </a:r>
          </a:p>
          <a:p>
            <a:pPr marL="731838" lvl="1" indent="-457200">
              <a:buFont typeface="+mj-lt"/>
              <a:buAutoNum type="arabicPeriod"/>
              <a:defRPr/>
            </a:pPr>
            <a:r>
              <a:rPr lang="en-CA" dirty="0" smtClean="0"/>
              <a:t>prove that each recursive invocation has a smaller size than the original invocation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284FA-6384-4CC3-BD67-1D33B19A4E16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Termination of printIt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prints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copies of the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CA" dirty="0" smtClean="0"/>
              <a:t>; define the size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n)</a:t>
            </a:r>
            <a:r>
              <a:rPr lang="en-CA" dirty="0" smtClean="0"/>
              <a:t> to be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CA" dirty="0" smtClean="0"/>
              <a:t>The size of the recursive invocation</a:t>
            </a:r>
            <a:br>
              <a:rPr lang="en-CA" dirty="0" smtClean="0"/>
            </a:br>
            <a:r>
              <a:rPr lang="en-CA" dirty="0" smtClean="0"/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printIt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(s, n-1)</a:t>
            </a:r>
            <a:r>
              <a:rPr lang="en-CA" dirty="0" smtClean="0"/>
              <a:t>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n-1</a:t>
            </a:r>
            <a:r>
              <a:rPr lang="en-CA" dirty="0" smtClean="0"/>
              <a:t> (by definition) which is smaller than the original size </a:t>
            </a:r>
            <a:r>
              <a:rPr lang="en-CA" b="1" dirty="0" smtClean="0"/>
              <a:t>n</a:t>
            </a:r>
            <a:r>
              <a:rPr lang="en-CA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FA49-4057-45AE-8DE6-5A9E053E4415}" type="slidenum">
              <a:rPr lang="en-US" smtClean="0"/>
              <a:pPr>
                <a:defRPr/>
              </a:pPr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8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Recurrence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analyzing the runtime of an algorithm often leads to a recurrence relation </a:t>
            </a:r>
            <a:r>
              <a:rPr lang="en-CA" i="1" dirty="0" smtClean="0"/>
              <a:t>T(n)</a:t>
            </a:r>
            <a:r>
              <a:rPr lang="en-CA" dirty="0" smtClean="0"/>
              <a:t>, e.g.,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= 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T(n /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T(n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- 1) +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– 2)</a:t>
            </a:r>
            <a:r>
              <a:rPr lang="en-CA" dirty="0" smtClean="0"/>
              <a:t> 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solving the recurrence can sometimes be done by substitution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6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</a:t>
            </a:r>
            <a:r>
              <a:rPr lang="en-CA" dirty="0" smtClean="0">
                <a:sym typeface="Symbol"/>
              </a:rPr>
              <a:t></a:t>
            </a:r>
            <a:r>
              <a:rPr lang="en-CA" dirty="0" smtClean="0"/>
              <a:t>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O(n)</a:t>
            </a:r>
            <a:r>
              <a:rPr lang="en-CA" dirty="0" smtClean="0"/>
              <a:t>                 </a:t>
            </a:r>
            <a:r>
              <a:rPr lang="en-CA" sz="2000" i="1" dirty="0" smtClean="0">
                <a:solidFill>
                  <a:srgbClr val="0070C0"/>
                </a:solidFill>
              </a:rPr>
              <a:t>T</a:t>
            </a:r>
            <a:r>
              <a:rPr lang="en-CA" sz="2000" dirty="0" smtClean="0">
                <a:solidFill>
                  <a:srgbClr val="0070C0"/>
                </a:solidFill>
              </a:rPr>
              <a:t>(</a:t>
            </a:r>
            <a:r>
              <a:rPr lang="en-CA" sz="2000" i="1" dirty="0" smtClean="0">
                <a:solidFill>
                  <a:srgbClr val="0070C0"/>
                </a:solidFill>
              </a:rPr>
              <a:t>n</a:t>
            </a:r>
            <a:r>
              <a:rPr lang="en-CA" sz="2000" dirty="0" smtClean="0">
                <a:solidFill>
                  <a:srgbClr val="0070C0"/>
                </a:solidFill>
              </a:rPr>
              <a:t>) approaches...</a:t>
            </a:r>
            <a:endParaRPr lang="en-CA" sz="2000" i="1" dirty="0" smtClean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</a:t>
            </a:r>
            <a:r>
              <a:rPr lang="en-CA" i="1" dirty="0" smtClean="0">
                <a:sym typeface="Symbol"/>
              </a:rPr>
              <a:t> 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)</a:t>
            </a:r>
            <a:r>
              <a:rPr lang="en-CA" dirty="0" smtClean="0"/>
              <a:t>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i="1" dirty="0" smtClean="0"/>
              <a:t>n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[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8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]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3</a:t>
            </a:r>
            <a:r>
              <a:rPr lang="en-CA" i="1" dirty="0" smtClean="0"/>
              <a:t>n</a:t>
            </a:r>
            <a:endParaRPr lang="en-CA" dirty="0" smtClean="0"/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16</a:t>
            </a:r>
            <a:r>
              <a:rPr lang="en-CA" i="1" dirty="0" smtClean="0"/>
              <a:t>) +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4</a:t>
            </a:r>
            <a:r>
              <a:rPr lang="en-CA" i="1" dirty="0" smtClean="0"/>
              <a:t>n</a:t>
            </a:r>
            <a:r>
              <a:rPr lang="en-CA" dirty="0" smtClean="0"/>
              <a:t> </a:t>
            </a:r>
          </a:p>
          <a:p>
            <a:pPr>
              <a:buFont typeface="Wingdings 3" pitchFamily="18" charset="2"/>
              <a:buNone/>
              <a:defRPr/>
            </a:pPr>
            <a:r>
              <a:rPr lang="en-CA" dirty="0" smtClean="0"/>
              <a:t>	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T(n/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)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6A51D-9902-42E3-A174-5794066C1C98}" type="slidenum">
              <a:rPr lang="en-US" smtClean="0"/>
              <a:pPr>
                <a:defRPr/>
              </a:pPr>
              <a:t>76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82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Solving the Recurrence Relation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>
              <a:buFont typeface="Wingdings 3" pitchFamily="18" charset="2"/>
              <a:buNone/>
              <a:defRPr/>
            </a:pPr>
            <a:r>
              <a:rPr lang="en-CA" i="1" dirty="0" smtClean="0"/>
              <a:t>T(n)</a:t>
            </a:r>
            <a:r>
              <a:rPr lang="en-CA" dirty="0" smtClean="0"/>
              <a:t>	=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i="1" dirty="0" smtClean="0"/>
              <a:t>n/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4000" i="1" baseline="30000" dirty="0" smtClean="0">
                <a:cs typeface="Courier New" pitchFamily="49" charset="0"/>
              </a:rPr>
              <a:t>k</a:t>
            </a:r>
            <a:r>
              <a:rPr lang="en-CA" dirty="0" smtClean="0"/>
              <a:t>)</a:t>
            </a:r>
            <a:r>
              <a:rPr lang="en-CA" i="1" dirty="0" smtClean="0"/>
              <a:t> + </a:t>
            </a:r>
            <a:r>
              <a:rPr lang="en-CA" i="1" dirty="0" err="1" smtClean="0">
                <a:cs typeface="Courier New" pitchFamily="49" charset="0"/>
              </a:rPr>
              <a:t>k</a:t>
            </a:r>
            <a:r>
              <a:rPr lang="en-CA" i="1" dirty="0" err="1" smtClean="0"/>
              <a:t>n</a:t>
            </a:r>
            <a:r>
              <a:rPr lang="en-CA" dirty="0" smtClean="0"/>
              <a:t> </a:t>
            </a:r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r>
              <a:rPr lang="en-CA" dirty="0" smtClean="0"/>
              <a:t>for a list of length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we know </a:t>
            </a:r>
            <a:r>
              <a:rPr lang="en-CA" i="1" dirty="0" smtClean="0"/>
              <a:t>T</a:t>
            </a:r>
            <a:r>
              <a:rPr lang="en-CA" dirty="0" smtClean="0"/>
              <a:t>(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) =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dirty="0" smtClean="0"/>
              <a:t> </a:t>
            </a:r>
            <a:endParaRPr lang="en-US" dirty="0" smtClean="0"/>
          </a:p>
          <a:p>
            <a:pPr lvl="1">
              <a:defRPr/>
            </a:pPr>
            <a:r>
              <a:rPr lang="en-CA" dirty="0" smtClean="0"/>
              <a:t>if we can substitute </a:t>
            </a:r>
            <a:r>
              <a:rPr lang="en-CA" i="1" dirty="0" smtClean="0"/>
              <a:t>T(1)</a:t>
            </a:r>
            <a:r>
              <a:rPr lang="en-CA" dirty="0" smtClean="0"/>
              <a:t> into the right-hand side of </a:t>
            </a:r>
            <a:r>
              <a:rPr lang="en-CA" i="1" dirty="0" smtClean="0"/>
              <a:t>T(n)</a:t>
            </a:r>
            <a:r>
              <a:rPr lang="en-CA" dirty="0" smtClean="0"/>
              <a:t> we might be able to solve the recurrence</a:t>
            </a:r>
          </a:p>
          <a:p>
            <a:pPr lvl="1">
              <a:defRPr/>
            </a:pPr>
            <a:endParaRPr lang="en-CA" sz="2400" i="1" dirty="0" smtClean="0"/>
          </a:p>
          <a:p>
            <a:pPr lvl="1" algn="ctr">
              <a:buFont typeface="Wingdings 3" pitchFamily="18" charset="2"/>
              <a:buNone/>
              <a:defRPr/>
            </a:pPr>
            <a:r>
              <a:rPr lang="en-CA" sz="2400" i="1" dirty="0" smtClean="0"/>
              <a:t>n/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i="1" dirty="0" smtClean="0">
                <a:cs typeface="Courier New" pitchFamily="49" charset="0"/>
              </a:rPr>
              <a:t> =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CA" sz="2400" i="1" dirty="0" smtClean="0">
                <a:cs typeface="Courier New" pitchFamily="49" charset="0"/>
              </a:rPr>
              <a:t>  </a:t>
            </a:r>
            <a:r>
              <a:rPr lang="en-CA" sz="2400" dirty="0" smtClean="0">
                <a:cs typeface="Courier New" pitchFamily="49" charset="0"/>
                <a:sym typeface="Symbol"/>
              </a:rPr>
              <a:t> 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3600" i="1" baseline="30000" dirty="0" smtClean="0">
                <a:cs typeface="Courier New" pitchFamily="49" charset="0"/>
              </a:rPr>
              <a:t>k</a:t>
            </a:r>
            <a:r>
              <a:rPr lang="en-CA" sz="2400" dirty="0" smtClean="0">
                <a:cs typeface="Courier New" pitchFamily="49" charset="0"/>
              </a:rPr>
              <a:t> = </a:t>
            </a:r>
            <a:r>
              <a:rPr lang="en-CA" sz="2400" i="1" dirty="0" smtClean="0">
                <a:cs typeface="Courier New" pitchFamily="49" charset="0"/>
              </a:rPr>
              <a:t>n</a:t>
            </a:r>
            <a:r>
              <a:rPr lang="en-CA" sz="2400" dirty="0" smtClean="0">
                <a:cs typeface="Courier New" pitchFamily="49" charset="0"/>
              </a:rPr>
              <a:t> </a:t>
            </a:r>
            <a:r>
              <a:rPr lang="en-CA" sz="2400" dirty="0" smtClean="0">
                <a:cs typeface="Courier New" pitchFamily="49" charset="0"/>
                <a:sym typeface="Symbol"/>
              </a:rPr>
              <a:t> </a:t>
            </a:r>
            <a:r>
              <a:rPr lang="en-CA" sz="2400" i="1" dirty="0" smtClean="0">
                <a:cs typeface="Courier New" pitchFamily="49" charset="0"/>
                <a:sym typeface="Symbol"/>
              </a:rPr>
              <a:t>k</a:t>
            </a:r>
            <a:r>
              <a:rPr lang="en-CA" sz="2400" dirty="0" smtClean="0">
                <a:cs typeface="Courier New" pitchFamily="49" charset="0"/>
                <a:sym typeface="Symbol"/>
              </a:rPr>
              <a:t> = log(</a:t>
            </a:r>
            <a:r>
              <a:rPr lang="en-CA" sz="2400" i="1" dirty="0" smtClean="0">
                <a:cs typeface="Courier New" pitchFamily="49" charset="0"/>
                <a:sym typeface="Symbol"/>
              </a:rPr>
              <a:t>n</a:t>
            </a:r>
            <a:r>
              <a:rPr lang="en-CA" sz="2400" dirty="0" smtClean="0">
                <a:cs typeface="Courier New" pitchFamily="49" charset="0"/>
                <a:sym typeface="Symbol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D73E47-ED59-409A-B09E-A22FA764C68C}" type="slidenum">
              <a:rPr lang="en-US" smtClean="0"/>
              <a:pPr>
                <a:defRPr/>
              </a:pPr>
              <a:t>77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28950" y="171450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57450" y="4286250"/>
            <a:ext cx="74295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5175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recursive</a:t>
            </a:r>
          </a:p>
          <a:p>
            <a:pPr lvl="1"/>
            <a:r>
              <a:rPr lang="en-US" dirty="0" smtClean="0"/>
              <a:t>linked list</a:t>
            </a:r>
          </a:p>
          <a:p>
            <a:pPr lvl="1"/>
            <a:r>
              <a:rPr lang="en-US" dirty="0" smtClean="0"/>
              <a:t>binary tree</a:t>
            </a:r>
          </a:p>
          <a:p>
            <a:r>
              <a:rPr lang="en-US" dirty="0" smtClean="0"/>
              <a:t>stack</a:t>
            </a:r>
          </a:p>
          <a:p>
            <a:r>
              <a:rPr lang="en-US" dirty="0" smtClean="0"/>
              <a:t>queue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08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68767" y="411916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287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96977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61082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896961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8788E-6 L -0.09444 0.000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q.dequeue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6876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32872" y="4118421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96977" y="4117676"/>
            <a:ext cx="748891" cy="807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Up Arrow 12"/>
          <p:cNvSpPr/>
          <p:nvPr/>
        </p:nvSpPr>
        <p:spPr>
          <a:xfrm>
            <a:off x="2468767" y="5041996"/>
            <a:ext cx="748891" cy="576070"/>
          </a:xfrm>
          <a:prstGeom prst="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17" name="Up Arrow 16"/>
          <p:cNvSpPr/>
          <p:nvPr/>
        </p:nvSpPr>
        <p:spPr>
          <a:xfrm>
            <a:off x="5032856" y="5041996"/>
            <a:ext cx="748891" cy="57681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0024 L -0.09461 4.43776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00047 L -0.09462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3901E-6 L -0.09132 0.0002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14418</TotalTime>
  <Words>4780</Words>
  <Application>Microsoft Office PowerPoint</Application>
  <PresentationFormat>On-screen Show (4:3)</PresentationFormat>
  <Paragraphs>2785</Paragraphs>
  <Slides>78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79" baseType="lpstr">
      <vt:lpstr>Origin</vt:lpstr>
      <vt:lpstr>More Data Structures (Part 2)</vt:lpstr>
      <vt:lpstr>Queue</vt:lpstr>
      <vt:lpstr>Queue</vt:lpstr>
      <vt:lpstr>Queue Operations</vt:lpstr>
      <vt:lpstr>Queue Optional Operations</vt:lpstr>
      <vt:lpstr>Enqueue</vt:lpstr>
      <vt:lpstr>Dequeue</vt:lpstr>
      <vt:lpstr>Dequeue</vt:lpstr>
      <vt:lpstr>Dequeue</vt:lpstr>
      <vt:lpstr>Dequeue</vt:lpstr>
      <vt:lpstr>Dequeue</vt:lpstr>
      <vt:lpstr>FIFO</vt:lpstr>
      <vt:lpstr>Implementation with LinkedList</vt:lpstr>
      <vt:lpstr>PowerPoint Presentation</vt:lpstr>
      <vt:lpstr>Implementation with LinkedList</vt:lpstr>
      <vt:lpstr>java.util.Queue</vt:lpstr>
      <vt:lpstr>java.util.Queue</vt:lpstr>
      <vt:lpstr>Queue applications</vt:lpstr>
      <vt:lpstr>Robotics example</vt:lpstr>
      <vt:lpstr>Grid-based map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Wave-front planner</vt:lpstr>
      <vt:lpstr>Breadth-first search</vt:lpstr>
      <vt:lpstr>PowerPoint Presentation</vt:lpstr>
      <vt:lpstr>PowerPoint Presentation</vt:lpstr>
      <vt:lpstr>PowerPoint Presentation</vt:lpstr>
      <vt:lpstr>PowerPoint Presentation</vt:lpstr>
      <vt:lpstr>Breadth-first search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Previous written exam question</vt:lpstr>
      <vt:lpstr>Previous written exam question</vt:lpstr>
      <vt:lpstr>Summary</vt:lpstr>
      <vt:lpstr>Major Topics</vt:lpstr>
      <vt:lpstr>Inheritance</vt:lpstr>
      <vt:lpstr>PowerPoint Presentation</vt:lpstr>
      <vt:lpstr>What is a Subclass?</vt:lpstr>
      <vt:lpstr>PowerPoint Presentation</vt:lpstr>
      <vt:lpstr>Strength of a Precondition</vt:lpstr>
      <vt:lpstr>Preconditions on Overridden Methods</vt:lpstr>
      <vt:lpstr>PowerPoint Presentation</vt:lpstr>
      <vt:lpstr>Strength of a Postcondition</vt:lpstr>
      <vt:lpstr>Postconditions on Overridden Methods</vt:lpstr>
      <vt:lpstr>PowerPoint Presentation</vt:lpstr>
      <vt:lpstr>Exceptions and Inheritance</vt:lpstr>
      <vt:lpstr>PowerPoint Presentation</vt:lpstr>
      <vt:lpstr>Which are Legal?</vt:lpstr>
      <vt:lpstr>Abstract Classes</vt:lpstr>
      <vt:lpstr>Static Features and Inheritance</vt:lpstr>
      <vt:lpstr>Interfaces</vt:lpstr>
      <vt:lpstr>Model-View-Controller</vt:lpstr>
      <vt:lpstr>PowerPoint Presentation</vt:lpstr>
      <vt:lpstr>Recursion</vt:lpstr>
      <vt:lpstr>Proving Correctness and Termination</vt:lpstr>
      <vt:lpstr>Proving Correctness</vt:lpstr>
      <vt:lpstr>Correctness of printItToo</vt:lpstr>
      <vt:lpstr>Proving Termination</vt:lpstr>
      <vt:lpstr>Termination of printIt</vt:lpstr>
      <vt:lpstr>Recurrence Relation</vt:lpstr>
      <vt:lpstr>Solving the Recurrence Relation</vt:lpstr>
      <vt:lpstr>Solving the Recurrence Relation</vt:lpstr>
      <vt:lpstr>Data Structures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1018</cp:revision>
  <dcterms:created xsi:type="dcterms:W3CDTF">2006-08-16T00:00:00Z</dcterms:created>
  <dcterms:modified xsi:type="dcterms:W3CDTF">2014-04-02T18:18:03Z</dcterms:modified>
</cp:coreProperties>
</file>