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50"/>
  </p:notesMasterIdLst>
  <p:handoutMasterIdLst>
    <p:handoutMasterId r:id="rId51"/>
  </p:handoutMasterIdLst>
  <p:sldIdLst>
    <p:sldId id="804" r:id="rId2"/>
    <p:sldId id="805" r:id="rId3"/>
    <p:sldId id="806" r:id="rId4"/>
    <p:sldId id="807" r:id="rId5"/>
    <p:sldId id="808" r:id="rId6"/>
    <p:sldId id="809" r:id="rId7"/>
    <p:sldId id="810" r:id="rId8"/>
    <p:sldId id="811" r:id="rId9"/>
    <p:sldId id="813" r:id="rId10"/>
    <p:sldId id="814" r:id="rId11"/>
    <p:sldId id="815" r:id="rId12"/>
    <p:sldId id="817" r:id="rId13"/>
    <p:sldId id="818" r:id="rId14"/>
    <p:sldId id="819" r:id="rId15"/>
    <p:sldId id="816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8" r:id="rId25"/>
    <p:sldId id="829" r:id="rId26"/>
    <p:sldId id="830" r:id="rId27"/>
    <p:sldId id="831" r:id="rId28"/>
    <p:sldId id="832" r:id="rId29"/>
    <p:sldId id="833" r:id="rId30"/>
    <p:sldId id="834" r:id="rId31"/>
    <p:sldId id="835" r:id="rId32"/>
    <p:sldId id="836" r:id="rId33"/>
    <p:sldId id="837" r:id="rId34"/>
    <p:sldId id="838" r:id="rId35"/>
    <p:sldId id="839" r:id="rId36"/>
    <p:sldId id="840" r:id="rId37"/>
    <p:sldId id="841" r:id="rId38"/>
    <p:sldId id="842" r:id="rId39"/>
    <p:sldId id="843" r:id="rId40"/>
    <p:sldId id="844" r:id="rId41"/>
    <p:sldId id="845" r:id="rId42"/>
    <p:sldId id="846" r:id="rId43"/>
    <p:sldId id="847" r:id="rId44"/>
    <p:sldId id="848" r:id="rId45"/>
    <p:sldId id="849" r:id="rId46"/>
    <p:sldId id="850" r:id="rId47"/>
    <p:sldId id="851" r:id="rId48"/>
    <p:sldId id="852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134" y="-84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5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30/03/2014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Data Structures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6876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16875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330464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3901E-6 L -0.09132 0.09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queue as long as the linked list keeps a reference to the last node in the list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err="1" smtClean="0"/>
              <a:t>enqueue</a:t>
            </a:r>
            <a:endParaRPr lang="en-US" dirty="0" smtClean="0"/>
          </a:p>
          <a:p>
            <a:r>
              <a:rPr lang="en-US" dirty="0" smtClean="0"/>
              <a:t>the head of the list becomes the front of the queue</a:t>
            </a:r>
          </a:p>
          <a:p>
            <a:pPr lvl="1"/>
            <a:r>
              <a:rPr lang="en-US" dirty="0" smtClean="0"/>
              <a:t>removing (</a:t>
            </a:r>
            <a:r>
              <a:rPr lang="en-US" dirty="0" err="1" smtClean="0"/>
              <a:t>dequeue</a:t>
            </a:r>
            <a:r>
              <a:rPr lang="en-US" dirty="0" smtClean="0"/>
              <a:t>) from the head of a linked list requires O(1) time</a:t>
            </a:r>
          </a:p>
          <a:p>
            <a:pPr lvl="1"/>
            <a:r>
              <a:rPr lang="en-US" dirty="0" smtClean="0"/>
              <a:t>adding (</a:t>
            </a:r>
            <a:r>
              <a:rPr lang="en-US" dirty="0" err="1" smtClean="0"/>
              <a:t>enqueue</a:t>
            </a:r>
            <a:r>
              <a:rPr lang="en-US" dirty="0" smtClean="0"/>
              <a:t>) to the end of a linked list requires O(1) time if a reference to the last node is available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java.util.LinkedList</a:t>
            </a:r>
            <a:r>
              <a:rPr lang="en-US" dirty="0" smtClean="0"/>
              <a:t> is a doubly linked list that holds a reference to the last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Queue&lt;E&gt;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q;</a:t>
            </a:r>
          </a:p>
          <a:p>
            <a:endParaRPr lang="en-US" dirty="0" smtClean="0"/>
          </a:p>
          <a:p>
            <a:r>
              <a:rPr lang="en-US" dirty="0" smtClean="0"/>
              <a:t>  public Queue()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enqueue</a:t>
            </a:r>
            <a:r>
              <a:rPr lang="en-US" dirty="0" smtClean="0"/>
              <a:t>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this.q.addLast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</a:t>
            </a:r>
            <a:r>
              <a:rPr lang="en-US" dirty="0" err="1" smtClean="0"/>
              <a:t>dequeue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this.q.removeFirst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there is no need to implement your own queue as there is an existing interface</a:t>
            </a:r>
          </a:p>
          <a:p>
            <a:pPr lvl="1"/>
            <a:r>
              <a:rPr lang="en-US" dirty="0" smtClean="0"/>
              <a:t>the interface does not use the names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however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interface Queue&lt;E&gt;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extends Collection&lt;E&gt;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plus other methods</a:t>
            </a:r>
          </a:p>
          <a:p>
            <a:pPr lvl="1"/>
            <a:r>
              <a:rPr lang="en-US" dirty="0" smtClean="0">
                <a:hlinkClick r:id="rId2"/>
              </a:rPr>
              <a:t>http://docs.oracle.com/javase/7/docs/api/java/util/Queue.html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3660"/>
              </p:ext>
            </p:extLst>
          </p:nvPr>
        </p:nvGraphicFramePr>
        <p:xfrm>
          <a:off x="597116" y="2449681"/>
          <a:ext cx="79497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add(E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Inserts</a:t>
                      </a:r>
                      <a:r>
                        <a:rPr lang="en-US" baseline="0" dirty="0" smtClean="0"/>
                        <a:t> the specified element into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</a:t>
                      </a:r>
                      <a:r>
                        <a:rPr lang="en-US" baseline="0" dirty="0" smtClean="0"/>
                        <a:t> and removes the head of this queue...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peek()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Retrieves, but does not remove, the head</a:t>
                      </a:r>
                      <a:r>
                        <a:rPr lang="en-US" baseline="0" dirty="0" smtClean="0"/>
                        <a:t> of this queue...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java.util.Queue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implements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</a:t>
            </a:r>
            <a:r>
              <a:rPr lang="en-US" dirty="0" smtClean="0"/>
              <a:t> so if you ever need a queue you can simply use:</a:t>
            </a:r>
          </a:p>
          <a:p>
            <a:pPr lvl="1"/>
            <a:r>
              <a:rPr lang="en-US" dirty="0" smtClean="0"/>
              <a:t>e.g. for a queue of strings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Queue&lt;String&gt; q =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queues are useful whenever you need to hold elements in their order of arrival</a:t>
            </a:r>
          </a:p>
          <a:p>
            <a:pPr lvl="1"/>
            <a:r>
              <a:rPr lang="en-US" dirty="0" smtClean="0"/>
              <a:t>serving requests of a single resource</a:t>
            </a:r>
          </a:p>
          <a:p>
            <a:pPr lvl="2"/>
            <a:r>
              <a:rPr lang="en-US" dirty="0" smtClean="0"/>
              <a:t>printer queue</a:t>
            </a:r>
          </a:p>
          <a:p>
            <a:pPr lvl="2"/>
            <a:r>
              <a:rPr lang="en-US" dirty="0" smtClean="0"/>
              <a:t>disk queue</a:t>
            </a:r>
          </a:p>
          <a:p>
            <a:pPr lvl="2"/>
            <a:r>
              <a:rPr lang="en-US" dirty="0" smtClean="0"/>
              <a:t>CPU queue</a:t>
            </a:r>
          </a:p>
          <a:p>
            <a:pPr lvl="2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robotics, the path planning problem is</a:t>
            </a:r>
          </a:p>
          <a:p>
            <a:pPr lvl="1"/>
            <a:r>
              <a:rPr lang="en-US" dirty="0" smtClean="0"/>
              <a:t>given a map of the environment, find a path between the starting point of the robot and a goal location that does not pass through any obstacles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is to use a grid for the </a:t>
            </a:r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the robot can move from a square on to any adjacent square; i.e., up, down, left, right</a:t>
            </a:r>
            <a:endParaRPr lang="en-US" dirty="0" smtClean="0"/>
          </a:p>
          <a:p>
            <a:pPr lvl="1"/>
            <a:r>
              <a:rPr lang="en-US" dirty="0" smtClean="0"/>
              <a:t>in the following figures:</a:t>
            </a:r>
          </a:p>
          <a:p>
            <a:pPr lvl="2"/>
            <a:r>
              <a:rPr lang="en-US" dirty="0" smtClean="0"/>
              <a:t>white square = free space; i.e., the robot can move on to the square</a:t>
            </a:r>
          </a:p>
          <a:p>
            <a:pPr lvl="2"/>
            <a:r>
              <a:rPr lang="en-US" dirty="0" smtClean="0"/>
              <a:t>red square = obstacle; i.e., the robot cannot move on to the square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Grid-based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23744" y="170079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3253" y="544625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3459" y="164318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sz="2000" dirty="0" smtClean="0"/>
              <a:t>free space is labeled with a 0</a:t>
            </a:r>
          </a:p>
          <a:p>
            <a:pPr lvl="1"/>
            <a:r>
              <a:rPr lang="en-US" sz="2000" dirty="0" smtClean="0"/>
              <a:t>obstacles are labeled with a 1</a:t>
            </a:r>
          </a:p>
          <a:p>
            <a:pPr lvl="1"/>
            <a:r>
              <a:rPr lang="en-US" sz="2000" dirty="0" smtClean="0"/>
              <a:t>the goal is labeled with a 2</a:t>
            </a:r>
          </a:p>
          <a:p>
            <a:pPr lvl="1"/>
            <a:r>
              <a:rPr lang="en-US" sz="2000" dirty="0" smtClean="0"/>
              <a:t>the start is known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1509" y="60314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starting with the goal cell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label L = 2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start cell is unlabelled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each cell C with label 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each cell Z connected to C with label 0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label Z with L+1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 = L + 1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 = start point label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not at the goal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move to any connected cell with label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 = L-1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7049101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6708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346008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4285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is actually a classic computer science algorithm called breadth-first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for grid-based maps, the grid can be viewed as a </a:t>
            </a:r>
            <a:r>
              <a:rPr lang="en-US" i="1" dirty="0" smtClean="0"/>
              <a:t>graph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learn about graphs in CSE2011</a:t>
            </a:r>
          </a:p>
          <a:p>
            <a:pPr lvl="2"/>
            <a:r>
              <a:rPr lang="en-US" dirty="0" smtClean="0"/>
              <a:t>the trees we have been studying are a kind of graph called a </a:t>
            </a:r>
            <a:r>
              <a:rPr lang="en-US" i="1" dirty="0" smtClean="0"/>
              <a:t>directed acyclic graph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breadth-first search can also be used to traverse a tree</a:t>
            </a:r>
            <a:endParaRPr lang="en-US" dirty="0" smtClean="0"/>
          </a:p>
          <a:p>
            <a:pPr lvl="1"/>
            <a:r>
              <a:rPr lang="en-US" dirty="0" smtClean="0"/>
              <a:t>visiting </a:t>
            </a:r>
            <a:r>
              <a:rPr lang="en-US" dirty="0" smtClean="0"/>
              <a:t>every node of a tree using breadth-first search results in visiting nodes in order of their level in the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27, 73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32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8, 44, 83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27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3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50, 27, 73, 8, 44, 83,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73, 93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Q.enqueue</a:t>
            </a:r>
            <a:r>
              <a:rPr lang="en-US" dirty="0" smtClean="0"/>
              <a:t>(root node)</a:t>
            </a:r>
          </a:p>
          <a:p>
            <a:r>
              <a:rPr lang="en-US" dirty="0" smtClean="0"/>
              <a:t>while Q is not empty {</a:t>
            </a:r>
          </a:p>
          <a:p>
            <a:r>
              <a:rPr lang="en-US" dirty="0" smtClean="0"/>
              <a:t>  n = </a:t>
            </a:r>
            <a:r>
              <a:rPr lang="en-US" dirty="0" err="1" smtClean="0"/>
              <a:t>Q.dequeue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n.left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n.left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n.right</a:t>
            </a:r>
            <a:r>
              <a:rPr lang="en-US" dirty="0" smtClean="0"/>
              <a:t> != null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Q.enqueue</a:t>
            </a:r>
            <a:r>
              <a:rPr lang="en-US" dirty="0" smtClean="0"/>
              <a:t>(</a:t>
            </a:r>
            <a:r>
              <a:rPr lang="en-US" dirty="0" err="1" smtClean="0"/>
              <a:t>n.right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50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27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50,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27,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647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574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106708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44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21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83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24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34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44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73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59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2383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83,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+mn-lt"/>
              </a:rPr>
              <a:t>enqueue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 left and right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14919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B0F0"/>
                </a:solidFill>
              </a:rPr>
              <a:t>93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B0F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292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3635" y="5618066"/>
            <a:ext cx="634182" cy="63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1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73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32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93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BFS:  50, 27, 73, 8, 44, 83, 73, 93</a:t>
            </a:r>
            <a:endParaRPr lang="en-US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88927" y="5605412"/>
            <a:ext cx="14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queue empty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written exam 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Suppose that you have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sz="2400" dirty="0" smtClean="0"/>
              <a:t> class that has only the following features:</a:t>
            </a:r>
          </a:p>
          <a:p>
            <a:pPr lvl="1"/>
            <a:r>
              <a:rPr lang="en-US" dirty="0" smtClean="0"/>
              <a:t>the elements are of type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default constructor that creates an empty stack</a:t>
            </a:r>
          </a:p>
          <a:p>
            <a:pPr lvl="1"/>
            <a:r>
              <a:rPr lang="en-US" dirty="0" smtClean="0"/>
              <a:t>a method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 smtClean="0"/>
              <a:t> that returns true if the stack is empty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r>
              <a:rPr lang="en-US" sz="2400" dirty="0"/>
              <a:t>Describe how you would write a (static) method that makes a copy </a:t>
            </a:r>
            <a:r>
              <a:rPr lang="en-US" sz="2400" dirty="0" smtClean="0"/>
              <a:t>of a </a:t>
            </a:r>
            <a:r>
              <a:rPr lang="en-US" sz="2400" dirty="0"/>
              <a:t>stack. A </a:t>
            </a:r>
            <a:r>
              <a:rPr lang="en-US" sz="2400" dirty="0" err="1"/>
              <a:t>postcondition</a:t>
            </a:r>
            <a:r>
              <a:rPr lang="en-US" sz="2400" dirty="0"/>
              <a:t> of your method must be that the state of </a:t>
            </a:r>
            <a:r>
              <a:rPr lang="en-US" sz="2400" dirty="0" smtClean="0"/>
              <a:t>the stack when </a:t>
            </a:r>
            <a:r>
              <a:rPr lang="en-US" sz="2400" dirty="0"/>
              <a:t>the method finishes is the same as when the method </a:t>
            </a:r>
            <a:r>
              <a:rPr lang="en-US" sz="2400" dirty="0" smtClean="0"/>
              <a:t>started. Try to avoid </a:t>
            </a:r>
            <a:r>
              <a:rPr lang="en-US" sz="2400" dirty="0"/>
              <a:t>using additional data structures (such as lists and arrays) </a:t>
            </a:r>
            <a:r>
              <a:rPr lang="en-US" sz="2400" dirty="0" smtClean="0"/>
              <a:t>if possible</a:t>
            </a:r>
            <a:r>
              <a:rPr lang="en-US" sz="2400" dirty="0"/>
              <a:t>. Functional Java code is not </a:t>
            </a:r>
            <a:r>
              <a:rPr lang="en-US" sz="2400" dirty="0" smtClean="0"/>
              <a:t>required.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2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written exam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Suppose that you have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sz="2400" dirty="0" smtClean="0"/>
              <a:t> </a:t>
            </a:r>
            <a:r>
              <a:rPr lang="en-US" sz="2400" dirty="0"/>
              <a:t>class that has only the following features:</a:t>
            </a:r>
          </a:p>
          <a:p>
            <a:pPr lvl="1"/>
            <a:r>
              <a:rPr lang="en-US" dirty="0"/>
              <a:t>the elements are of 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default constructor that creates an empty </a:t>
            </a:r>
            <a:r>
              <a:rPr lang="en-US" dirty="0" smtClean="0"/>
              <a:t>queue</a:t>
            </a:r>
            <a:endParaRPr lang="en-US" dirty="0"/>
          </a:p>
          <a:p>
            <a:pPr lvl="1"/>
            <a:r>
              <a:rPr lang="en-US" dirty="0"/>
              <a:t>a method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 smtClean="0"/>
              <a:t> </a:t>
            </a:r>
            <a:r>
              <a:rPr lang="en-US" dirty="0"/>
              <a:t>that returns </a:t>
            </a:r>
            <a:r>
              <a:rPr lang="en-US" dirty="0" smtClean="0"/>
              <a:t>the number of elements in the queue</a:t>
            </a:r>
            <a:endParaRPr lang="en-US" dirty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dirty="0" smtClean="0"/>
              <a:t> </a:t>
            </a:r>
            <a:r>
              <a:rPr lang="en-US" dirty="0"/>
              <a:t>methods</a:t>
            </a:r>
          </a:p>
          <a:p>
            <a:pPr marL="0" indent="0">
              <a:buNone/>
            </a:pPr>
            <a:r>
              <a:rPr lang="en-US" sz="2400" dirty="0"/>
              <a:t>Describe how you would write a (static) method that makes a copy </a:t>
            </a:r>
            <a:r>
              <a:rPr lang="en-US" sz="2400" dirty="0" smtClean="0"/>
              <a:t>of a </a:t>
            </a:r>
            <a:r>
              <a:rPr lang="en-US" sz="2400" dirty="0"/>
              <a:t>queue. A </a:t>
            </a:r>
            <a:r>
              <a:rPr lang="en-US" sz="2400" dirty="0" err="1"/>
              <a:t>postcondition</a:t>
            </a:r>
            <a:r>
              <a:rPr lang="en-US" sz="2400" dirty="0"/>
              <a:t> of your method must be that the state of </a:t>
            </a:r>
            <a:r>
              <a:rPr lang="en-US" sz="2400" dirty="0" smtClean="0"/>
              <a:t>the queue when </a:t>
            </a:r>
            <a:r>
              <a:rPr lang="en-US" sz="2400" dirty="0"/>
              <a:t>the method finishes is the same as when the m</a:t>
            </a:r>
            <a:r>
              <a:rPr lang="en-US" sz="2400" dirty="0" smtClean="0"/>
              <a:t>ethod started. Try </a:t>
            </a:r>
            <a:r>
              <a:rPr lang="en-US" sz="2400" dirty="0"/>
              <a:t>to avoid using additional data structures (such as lists and arrays) </a:t>
            </a:r>
            <a:r>
              <a:rPr lang="en-US" sz="2400" dirty="0" smtClean="0"/>
              <a:t>if possible</a:t>
            </a:r>
            <a:r>
              <a:rPr lang="en-US" sz="2400" dirty="0"/>
              <a:t>. </a:t>
            </a:r>
            <a:r>
              <a:rPr lang="en-US" sz="2400" dirty="0" smtClean="0"/>
              <a:t> Functional </a:t>
            </a:r>
            <a:r>
              <a:rPr lang="en-US" sz="2400" dirty="0"/>
              <a:t>Java code is not </a:t>
            </a:r>
            <a:r>
              <a:rPr lang="en-US" sz="2400" dirty="0" smtClean="0"/>
              <a:t>required.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6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front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full? (for queues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queue can hold (for queues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676106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3776E-6 L -0.09462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8788E-6 L -0.09444 0.000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23 L -0.09444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24 L -0.09462 4.4377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3901E-6 L -0.09132 0.000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8767" y="411916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87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6977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082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18788E-6 L -0.09444 0.000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876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872" y="4118421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6977" y="4117676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032856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0.09461 4.43776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47 L -0.09462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3901E-6 L -0.09132 0.00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14461</TotalTime>
  <Words>3556</Words>
  <Application>Microsoft Office PowerPoint</Application>
  <PresentationFormat>On-screen Show (4:3)</PresentationFormat>
  <Paragraphs>2480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Origin</vt:lpstr>
      <vt:lpstr>More Data Structures (Part 2)</vt:lpstr>
      <vt:lpstr>Queue</vt:lpstr>
      <vt:lpstr>Queue</vt:lpstr>
      <vt:lpstr>Queue Operations</vt:lpstr>
      <vt:lpstr>Queue Optional Operations</vt:lpstr>
      <vt:lpstr>Enqueue</vt:lpstr>
      <vt:lpstr>Dequeue</vt:lpstr>
      <vt:lpstr>Dequeue</vt:lpstr>
      <vt:lpstr>Dequeue</vt:lpstr>
      <vt:lpstr>Dequeue</vt:lpstr>
      <vt:lpstr>Dequeue</vt:lpstr>
      <vt:lpstr>FIFO</vt:lpstr>
      <vt:lpstr>Implementation with LinkedList</vt:lpstr>
      <vt:lpstr>PowerPoint Presentation</vt:lpstr>
      <vt:lpstr>Implementation with LinkedList</vt:lpstr>
      <vt:lpstr>java.util.Queue</vt:lpstr>
      <vt:lpstr>java.util.Queue</vt:lpstr>
      <vt:lpstr>Queue applications</vt:lpstr>
      <vt:lpstr>Robotics example</vt:lpstr>
      <vt:lpstr>Grid-based map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Wave-front planner</vt:lpstr>
      <vt:lpstr>Breadth-first search</vt:lpstr>
      <vt:lpstr>PowerPoint Presentation</vt:lpstr>
      <vt:lpstr>PowerPoint Presentation</vt:lpstr>
      <vt:lpstr>PowerPoint Presentation</vt:lpstr>
      <vt:lpstr>PowerPoint Presentation</vt:lpstr>
      <vt:lpstr>Breadth-first search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Previous written exam question</vt:lpstr>
      <vt:lpstr>Previous written exam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1021</cp:revision>
  <dcterms:created xsi:type="dcterms:W3CDTF">2006-08-16T00:00:00Z</dcterms:created>
  <dcterms:modified xsi:type="dcterms:W3CDTF">2014-03-30T23:52:47Z</dcterms:modified>
</cp:coreProperties>
</file>