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50"/>
  </p:notesMasterIdLst>
  <p:handoutMasterIdLst>
    <p:handoutMasterId r:id="rId51"/>
  </p:handoutMasterIdLst>
  <p:sldIdLst>
    <p:sldId id="804" r:id="rId2"/>
    <p:sldId id="805" r:id="rId3"/>
    <p:sldId id="806" r:id="rId4"/>
    <p:sldId id="807" r:id="rId5"/>
    <p:sldId id="808" r:id="rId6"/>
    <p:sldId id="809" r:id="rId7"/>
    <p:sldId id="810" r:id="rId8"/>
    <p:sldId id="811" r:id="rId9"/>
    <p:sldId id="813" r:id="rId10"/>
    <p:sldId id="814" r:id="rId11"/>
    <p:sldId id="815" r:id="rId12"/>
    <p:sldId id="817" r:id="rId13"/>
    <p:sldId id="818" r:id="rId14"/>
    <p:sldId id="819" r:id="rId15"/>
    <p:sldId id="816" r:id="rId16"/>
    <p:sldId id="820" r:id="rId17"/>
    <p:sldId id="821" r:id="rId18"/>
    <p:sldId id="822" r:id="rId19"/>
    <p:sldId id="823" r:id="rId20"/>
    <p:sldId id="824" r:id="rId21"/>
    <p:sldId id="825" r:id="rId22"/>
    <p:sldId id="826" r:id="rId23"/>
    <p:sldId id="827" r:id="rId24"/>
    <p:sldId id="828" r:id="rId25"/>
    <p:sldId id="829" r:id="rId26"/>
    <p:sldId id="830" r:id="rId27"/>
    <p:sldId id="831" r:id="rId28"/>
    <p:sldId id="832" r:id="rId29"/>
    <p:sldId id="833" r:id="rId30"/>
    <p:sldId id="834" r:id="rId31"/>
    <p:sldId id="835" r:id="rId32"/>
    <p:sldId id="836" r:id="rId33"/>
    <p:sldId id="837" r:id="rId34"/>
    <p:sldId id="838" r:id="rId35"/>
    <p:sldId id="839" r:id="rId36"/>
    <p:sldId id="840" r:id="rId37"/>
    <p:sldId id="841" r:id="rId38"/>
    <p:sldId id="842" r:id="rId39"/>
    <p:sldId id="843" r:id="rId40"/>
    <p:sldId id="844" r:id="rId41"/>
    <p:sldId id="845" r:id="rId42"/>
    <p:sldId id="846" r:id="rId43"/>
    <p:sldId id="847" r:id="rId44"/>
    <p:sldId id="848" r:id="rId45"/>
    <p:sldId id="849" r:id="rId46"/>
    <p:sldId id="850" r:id="rId47"/>
    <p:sldId id="851" r:id="rId48"/>
    <p:sldId id="852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84" d="100"/>
          <a:sy n="84" d="100"/>
        </p:scale>
        <p:origin x="-1134" y="-84"/>
      </p:cViewPr>
      <p:guideLst>
        <p:guide orient="horz" pos="2849"/>
        <p:guide pos="2880"/>
        <p:guide pos="1791"/>
        <p:guide pos="2336"/>
        <p:guide pos="3424"/>
        <p:guide pos="3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5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30/03/2014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3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Queue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More Data Structures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468767" y="4118421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32872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4168751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7 L -0.09462 -0.0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3901E-6 L -0.09132 0.000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68767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330464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3901E-6 L -0.09132 0.092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0" y="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queue is a First-In-First-Out (FIFO) data structure</a:t>
            </a:r>
          </a:p>
          <a:p>
            <a:pPr lvl="1"/>
            <a:r>
              <a:rPr lang="en-US" dirty="0" smtClean="0"/>
              <a:t>the first element </a:t>
            </a:r>
            <a:r>
              <a:rPr lang="en-US" dirty="0" err="1" smtClean="0"/>
              <a:t>enqueued</a:t>
            </a:r>
            <a:r>
              <a:rPr lang="en-US" dirty="0" smtClean="0"/>
              <a:t> in the queue is the first element that can be accessed from the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linked list can be used to efficiently implement a queue as long as the linked list keeps a reference to the last node in the list</a:t>
            </a:r>
          </a:p>
          <a:p>
            <a:pPr lvl="1"/>
            <a:r>
              <a:rPr lang="en-US" dirty="0" smtClean="0"/>
              <a:t>required for </a:t>
            </a:r>
            <a:r>
              <a:rPr lang="en-US" dirty="0" err="1" smtClean="0"/>
              <a:t>enqueue</a:t>
            </a:r>
            <a:endParaRPr lang="en-US" dirty="0" smtClean="0"/>
          </a:p>
          <a:p>
            <a:r>
              <a:rPr lang="en-US" dirty="0" smtClean="0"/>
              <a:t>the head of the list becomes the front of the queue</a:t>
            </a:r>
          </a:p>
          <a:p>
            <a:pPr lvl="1"/>
            <a:r>
              <a:rPr lang="en-US" dirty="0" smtClean="0"/>
              <a:t>removing (</a:t>
            </a:r>
            <a:r>
              <a:rPr lang="en-US" dirty="0" err="1" smtClean="0"/>
              <a:t>dequeue</a:t>
            </a:r>
            <a:r>
              <a:rPr lang="en-US" dirty="0" smtClean="0"/>
              <a:t>) from the head of a linked list requires O(1) time</a:t>
            </a:r>
          </a:p>
          <a:p>
            <a:pPr lvl="1"/>
            <a:r>
              <a:rPr lang="en-US" dirty="0" smtClean="0"/>
              <a:t>adding (</a:t>
            </a:r>
            <a:r>
              <a:rPr lang="en-US" dirty="0" err="1" smtClean="0"/>
              <a:t>enqueue</a:t>
            </a:r>
            <a:r>
              <a:rPr lang="en-US" dirty="0" smtClean="0"/>
              <a:t>) to the end of a linked list requires O(1) time if a reference to the last node is available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java.util.LinkedList</a:t>
            </a:r>
            <a:r>
              <a:rPr lang="en-US" dirty="0" smtClean="0"/>
              <a:t> is a doubly linked list that holds a reference to the last node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class Queue&lt;E&gt; 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LinkedList</a:t>
            </a:r>
            <a:r>
              <a:rPr lang="en-US" dirty="0" smtClean="0"/>
              <a:t>&lt;E&gt; q;</a:t>
            </a:r>
          </a:p>
          <a:p>
            <a:endParaRPr lang="en-US" dirty="0" smtClean="0"/>
          </a:p>
          <a:p>
            <a:r>
              <a:rPr lang="en-US" dirty="0" smtClean="0"/>
              <a:t>  public Queue()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this.q</a:t>
            </a:r>
            <a:r>
              <a:rPr lang="en-US" dirty="0" smtClean="0"/>
              <a:t> = new </a:t>
            </a:r>
            <a:r>
              <a:rPr lang="en-US" dirty="0" err="1" smtClean="0"/>
              <a:t>LinkedList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</a:t>
            </a:r>
            <a:r>
              <a:rPr lang="en-US" dirty="0" err="1" smtClean="0"/>
              <a:t>enqueue</a:t>
            </a:r>
            <a:r>
              <a:rPr lang="en-US" dirty="0" smtClean="0"/>
              <a:t>(E element)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this.q.addLast</a:t>
            </a:r>
            <a:r>
              <a:rPr lang="en-US" dirty="0" smtClean="0"/>
              <a:t>(element);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E </a:t>
            </a:r>
            <a:r>
              <a:rPr lang="en-US" dirty="0" err="1" smtClean="0"/>
              <a:t>dequeue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this.q.removeFirst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note that there is no need to implement your own queue as there is an existing interface</a:t>
            </a:r>
          </a:p>
          <a:p>
            <a:pPr lvl="1"/>
            <a:r>
              <a:rPr lang="en-US" dirty="0" smtClean="0"/>
              <a:t>the interface does not use the names </a:t>
            </a:r>
            <a:r>
              <a:rPr lang="en-US" dirty="0" err="1" smtClean="0"/>
              <a:t>enqueue</a:t>
            </a:r>
            <a:r>
              <a:rPr lang="en-US" dirty="0" smtClean="0"/>
              <a:t> and </a:t>
            </a:r>
            <a:r>
              <a:rPr lang="en-US" dirty="0" err="1" smtClean="0"/>
              <a:t>dequeue</a:t>
            </a:r>
            <a:r>
              <a:rPr lang="en-US" dirty="0" smtClean="0"/>
              <a:t> however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java.util.Queue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interface Queue&lt;E&gt;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extends Collection&lt;E&gt;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plus other methods</a:t>
            </a:r>
          </a:p>
          <a:p>
            <a:pPr lvl="1"/>
            <a:r>
              <a:rPr lang="en-US" dirty="0" smtClean="0">
                <a:hlinkClick r:id="rId2"/>
              </a:rPr>
              <a:t>http://docs.oracle.com/javase/7/docs/api/java/util/Queue.html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83660"/>
              </p:ext>
            </p:extLst>
          </p:nvPr>
        </p:nvGraphicFramePr>
        <p:xfrm>
          <a:off x="597116" y="2449681"/>
          <a:ext cx="79497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676"/>
                <a:gridCol w="57030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add(E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Inserts</a:t>
                      </a:r>
                      <a:r>
                        <a:rPr lang="en-US" baseline="0" dirty="0" smtClean="0"/>
                        <a:t> the specified element into this queue...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remove()</a:t>
                      </a:r>
                      <a:endParaRPr lang="en-US" dirty="0"/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Retrieves</a:t>
                      </a:r>
                      <a:r>
                        <a:rPr lang="en-US" baseline="0" dirty="0" smtClean="0"/>
                        <a:t> and removes the head of this queue...</a:t>
                      </a:r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peek()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Retrieves, but does not remove, the head</a:t>
                      </a:r>
                      <a:r>
                        <a:rPr lang="en-US" baseline="0" dirty="0" smtClean="0"/>
                        <a:t> of this queue...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java.util.Queue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 smtClean="0"/>
              <a:t> implements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Queue</a:t>
            </a:r>
            <a:r>
              <a:rPr lang="en-US" dirty="0" smtClean="0"/>
              <a:t> so if you ever need a queue you can simply use:</a:t>
            </a:r>
          </a:p>
          <a:p>
            <a:pPr lvl="1"/>
            <a:r>
              <a:rPr lang="en-US" dirty="0" smtClean="0"/>
              <a:t>e.g. for a queue of strings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Queue&lt;String&gt; q = new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&lt;String&gt;();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queues are useful whenever you need to hold elements in their order of arrival</a:t>
            </a:r>
          </a:p>
          <a:p>
            <a:pPr lvl="1"/>
            <a:r>
              <a:rPr lang="en-US" dirty="0" smtClean="0"/>
              <a:t>serving requests of a single resource</a:t>
            </a:r>
          </a:p>
          <a:p>
            <a:pPr lvl="2"/>
            <a:r>
              <a:rPr lang="en-US" dirty="0" smtClean="0"/>
              <a:t>printer queue</a:t>
            </a:r>
          </a:p>
          <a:p>
            <a:pPr lvl="2"/>
            <a:r>
              <a:rPr lang="en-US" dirty="0" smtClean="0"/>
              <a:t>disk queue</a:t>
            </a:r>
          </a:p>
          <a:p>
            <a:pPr lvl="2"/>
            <a:r>
              <a:rPr lang="en-US" dirty="0" smtClean="0"/>
              <a:t>CPU queue</a:t>
            </a:r>
          </a:p>
          <a:p>
            <a:pPr lvl="2"/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Robotics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robotics, the path planning problem is</a:t>
            </a:r>
          </a:p>
          <a:p>
            <a:pPr lvl="1"/>
            <a:r>
              <a:rPr lang="en-US" dirty="0" smtClean="0"/>
              <a:t>given a map of the environment, find a path between the starting point of the robot and a goal location that does not pass through any obstacles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one approach is to use a grid for the </a:t>
            </a:r>
            <a:r>
              <a:rPr lang="en-US" dirty="0" smtClean="0"/>
              <a:t>map</a:t>
            </a:r>
          </a:p>
          <a:p>
            <a:pPr lvl="1"/>
            <a:r>
              <a:rPr lang="en-US" dirty="0" smtClean="0"/>
              <a:t>the robot can move from a square on to any adjacent square; i.e., up, down, left, right</a:t>
            </a:r>
            <a:endParaRPr lang="en-US" dirty="0" smtClean="0"/>
          </a:p>
          <a:p>
            <a:pPr lvl="1"/>
            <a:r>
              <a:rPr lang="en-US" dirty="0" smtClean="0"/>
              <a:t>in the following figures:</a:t>
            </a:r>
          </a:p>
          <a:p>
            <a:pPr lvl="2"/>
            <a:r>
              <a:rPr lang="en-US" dirty="0" smtClean="0"/>
              <a:t>white square = free space; i.e., the robot can move on to the square</a:t>
            </a:r>
          </a:p>
          <a:p>
            <a:pPr lvl="2"/>
            <a:r>
              <a:rPr lang="en-US" dirty="0" smtClean="0"/>
              <a:t>red square = obstacle; i.e., the robot cannot move on to the square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2050" name="Picture 2" descr="C:\Users\burton\AppData\Local\Microsoft\Windows\Temporary Internet Files\Content.IE5\MP0DIUZH\MP90041183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0672" y="1816004"/>
            <a:ext cx="5742656" cy="3826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Grid-based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23744" y="170079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3253" y="544625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3459" y="1643183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wave-front planner finds a path between a start and goal point in spaces represented as a grid where</a:t>
            </a:r>
          </a:p>
          <a:p>
            <a:pPr lvl="1"/>
            <a:r>
              <a:rPr lang="en-US" sz="2000" dirty="0" smtClean="0"/>
              <a:t>free space is labeled with a 0</a:t>
            </a:r>
          </a:p>
          <a:p>
            <a:pPr lvl="1"/>
            <a:r>
              <a:rPr lang="en-US" sz="2000" dirty="0" smtClean="0"/>
              <a:t>obstacles are labeled with a 1</a:t>
            </a:r>
          </a:p>
          <a:p>
            <a:pPr lvl="1"/>
            <a:r>
              <a:rPr lang="en-US" sz="2000" dirty="0" smtClean="0"/>
              <a:t>the goal is labeled with a 2</a:t>
            </a:r>
          </a:p>
          <a:p>
            <a:pPr lvl="1"/>
            <a:r>
              <a:rPr lang="en-US" sz="2000" dirty="0" smtClean="0"/>
              <a:t>the start is known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0" y="22860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1509" y="60314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starting with the goal cell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label L = 2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while start cell is unlabelled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each cell C with label L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for each cell Z connected to C with label 0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label Z with L+1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L = L + 1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generate a path starting from the start point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 = start point label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while not at the goal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move to any connected cell with label L-1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L = L-1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" name="Picture 2" descr="C:\Users\burton\AppData\Local\Microsoft\Windows\Temporary Internet Files\Content.IE5\MP0DIUZH\MP90041183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0672" y="1816004"/>
            <a:ext cx="5742656" cy="3826942"/>
          </a:xfrm>
          <a:prstGeom prst="rect">
            <a:avLst/>
          </a:prstGeom>
          <a:noFill/>
        </p:spPr>
      </p:pic>
      <p:sp>
        <p:nvSpPr>
          <p:cNvPr id="7" name="Up Arrow 6"/>
          <p:cNvSpPr/>
          <p:nvPr/>
        </p:nvSpPr>
        <p:spPr>
          <a:xfrm>
            <a:off x="7049101" y="4522788"/>
            <a:ext cx="748891" cy="1036926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06708" y="5617321"/>
            <a:ext cx="65274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back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1346008" y="4523533"/>
            <a:ext cx="748891" cy="1036926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54285" y="5618066"/>
            <a:ext cx="683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front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wave-front planner is actually a classic computer science algorithm called breadth-first </a:t>
            </a:r>
            <a:r>
              <a:rPr lang="en-US" dirty="0" smtClean="0"/>
              <a:t>search</a:t>
            </a:r>
          </a:p>
          <a:p>
            <a:pPr lvl="1"/>
            <a:r>
              <a:rPr lang="en-US" dirty="0" smtClean="0"/>
              <a:t>for grid-based maps, the grid can be viewed as a </a:t>
            </a:r>
            <a:r>
              <a:rPr lang="en-US" i="1" dirty="0" smtClean="0"/>
              <a:t>graph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you learn about graphs in CSE2011</a:t>
            </a:r>
          </a:p>
          <a:p>
            <a:pPr lvl="2"/>
            <a:r>
              <a:rPr lang="en-US" dirty="0" smtClean="0"/>
              <a:t>the trees we have been studying are a kind of graph called a </a:t>
            </a:r>
            <a:r>
              <a:rPr lang="en-US" i="1" dirty="0" smtClean="0"/>
              <a:t>directed acyclic graph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breadth-first search can also be used to traverse a tree</a:t>
            </a:r>
            <a:endParaRPr lang="en-US" dirty="0" smtClean="0"/>
          </a:p>
          <a:p>
            <a:pPr lvl="1"/>
            <a:r>
              <a:rPr lang="en-US" dirty="0" smtClean="0"/>
              <a:t>visiting </a:t>
            </a:r>
            <a:r>
              <a:rPr lang="en-US" dirty="0" smtClean="0"/>
              <a:t>every node of a tree using breadth-first search results in visiting nodes in order of their level in the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50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50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27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1649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50,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27, 73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27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44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83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2532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50, 27, 73,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8, 44, 83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27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93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3236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50, 27, 73, 8, 44, 83,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73, 93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search algorithm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Q.enqueue</a:t>
            </a:r>
            <a:r>
              <a:rPr lang="en-US" dirty="0" smtClean="0"/>
              <a:t>(root node)</a:t>
            </a:r>
          </a:p>
          <a:p>
            <a:r>
              <a:rPr lang="en-US" dirty="0" smtClean="0"/>
              <a:t>while Q is not empty {</a:t>
            </a:r>
          </a:p>
          <a:p>
            <a:r>
              <a:rPr lang="en-US" dirty="0" smtClean="0"/>
              <a:t>  n = </a:t>
            </a:r>
            <a:r>
              <a:rPr lang="en-US" dirty="0" err="1" smtClean="0"/>
              <a:t>Q.dequeue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 if </a:t>
            </a:r>
            <a:r>
              <a:rPr lang="en-US" dirty="0" err="1" smtClean="0"/>
              <a:t>n.left</a:t>
            </a:r>
            <a:r>
              <a:rPr lang="en-US" dirty="0" smtClean="0"/>
              <a:t> != null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Q.enqueue</a:t>
            </a:r>
            <a:r>
              <a:rPr lang="en-US" dirty="0" smtClean="0"/>
              <a:t>(</a:t>
            </a:r>
            <a:r>
              <a:rPr lang="en-US" dirty="0" err="1" smtClean="0"/>
              <a:t>n.left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if </a:t>
            </a:r>
            <a:r>
              <a:rPr lang="en-US" dirty="0" err="1" smtClean="0"/>
              <a:t>n.right</a:t>
            </a:r>
            <a:r>
              <a:rPr lang="en-US" dirty="0" smtClean="0"/>
              <a:t> != null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Q.enqueue</a:t>
            </a:r>
            <a:r>
              <a:rPr lang="en-US" dirty="0" smtClean="0"/>
              <a:t>(</a:t>
            </a:r>
            <a:r>
              <a:rPr lang="en-US" dirty="0" err="1" smtClean="0"/>
              <a:t>n.right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50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50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27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73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50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2383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50,</a:t>
            </a:r>
          </a:p>
          <a:p>
            <a:r>
              <a:rPr lang="en-US" dirty="0" err="1" smtClean="0">
                <a:solidFill>
                  <a:srgbClr val="00B0F0"/>
                </a:solidFill>
                <a:latin typeface="+mn-lt"/>
              </a:rPr>
              <a:t>enqueue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left and right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27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73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00B0F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44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1311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27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2383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27,</a:t>
            </a:r>
          </a:p>
          <a:p>
            <a:r>
              <a:rPr lang="en-US" dirty="0" err="1" smtClean="0">
                <a:solidFill>
                  <a:srgbClr val="00B0F0"/>
                </a:solidFill>
                <a:latin typeface="+mn-lt"/>
              </a:rPr>
              <a:t>enqueue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left and right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106708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Operations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classically, queues only support two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err="1" smtClean="0"/>
              <a:t>enqueue</a:t>
            </a:r>
            <a:endParaRPr lang="en-US" dirty="0" smtClean="0"/>
          </a:p>
          <a:p>
            <a:pPr marL="1006475" lvl="2" indent="-457200"/>
            <a:r>
              <a:rPr lang="en-US" dirty="0" smtClean="0"/>
              <a:t>add to the back of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err="1" smtClean="0"/>
              <a:t>dequeue</a:t>
            </a:r>
            <a:endParaRPr lang="en-US" dirty="0" smtClean="0"/>
          </a:p>
          <a:p>
            <a:pPr marL="1006475" lvl="2" indent="-457200"/>
            <a:r>
              <a:rPr lang="en-US" dirty="0" smtClean="0"/>
              <a:t>remove from the front of the queue</a:t>
            </a:r>
          </a:p>
          <a:p>
            <a:pPr marL="457200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25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00B0F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44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83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1647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73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574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73,</a:t>
            </a:r>
          </a:p>
          <a:p>
            <a:r>
              <a:rPr lang="en-US" dirty="0" err="1" smtClean="0">
                <a:solidFill>
                  <a:srgbClr val="00B0F0"/>
                </a:solidFill>
                <a:latin typeface="+mn-lt"/>
              </a:rPr>
              <a:t>enqueue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right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106708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44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83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1888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8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214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8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44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83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2248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44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334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44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83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73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93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259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44,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83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2383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83,</a:t>
            </a:r>
          </a:p>
          <a:p>
            <a:r>
              <a:rPr lang="en-US" dirty="0" err="1" smtClean="0">
                <a:solidFill>
                  <a:srgbClr val="00B0F0"/>
                </a:solidFill>
                <a:latin typeface="+mn-lt"/>
              </a:rPr>
              <a:t>enqueue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left and right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93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2926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44, 83,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73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31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73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93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327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44, 83, 73,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93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32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93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93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327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44, 83, 73, 93</a:t>
            </a:r>
            <a:endParaRPr lang="en-US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476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queue empty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written exam question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Suppose that you have a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dirty="0" smtClean="0"/>
              <a:t> class that has only the following features:</a:t>
            </a:r>
          </a:p>
          <a:p>
            <a:pPr lvl="1"/>
            <a:r>
              <a:rPr lang="en-US" dirty="0" smtClean="0"/>
              <a:t>the elements are of type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default constructor that creates an empty stack</a:t>
            </a:r>
          </a:p>
          <a:p>
            <a:pPr lvl="1"/>
            <a:r>
              <a:rPr lang="en-US" dirty="0" smtClean="0"/>
              <a:t>a method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dirty="0" smtClean="0"/>
              <a:t> that returns true if the stack is empty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 smtClean="0"/>
              <a:t> methods</a:t>
            </a:r>
          </a:p>
          <a:p>
            <a:pPr marL="0" indent="0">
              <a:buNone/>
            </a:pPr>
            <a:r>
              <a:rPr lang="en-US" sz="2400" dirty="0"/>
              <a:t>Describe how you would write a (static) method that makes a copy </a:t>
            </a:r>
            <a:r>
              <a:rPr lang="en-US" sz="2400" dirty="0" smtClean="0"/>
              <a:t>of a </a:t>
            </a:r>
            <a:r>
              <a:rPr lang="en-US" sz="2400" dirty="0"/>
              <a:t>stack. A </a:t>
            </a:r>
            <a:r>
              <a:rPr lang="en-US" sz="2400" dirty="0" err="1"/>
              <a:t>postcondition</a:t>
            </a:r>
            <a:r>
              <a:rPr lang="en-US" sz="2400" dirty="0"/>
              <a:t> of your method must be that the state of </a:t>
            </a:r>
            <a:r>
              <a:rPr lang="en-US" sz="2400" dirty="0" smtClean="0"/>
              <a:t>the stack when </a:t>
            </a:r>
            <a:r>
              <a:rPr lang="en-US" sz="2400" dirty="0"/>
              <a:t>the method finishes is the same as when the method </a:t>
            </a:r>
            <a:r>
              <a:rPr lang="en-US" sz="2400" dirty="0" smtClean="0"/>
              <a:t>started. Try to avoid </a:t>
            </a:r>
            <a:r>
              <a:rPr lang="en-US" sz="2400" dirty="0"/>
              <a:t>using additional data structures (such as lists and arrays) </a:t>
            </a:r>
            <a:r>
              <a:rPr lang="en-US" sz="2400" dirty="0" smtClean="0"/>
              <a:t>if possible</a:t>
            </a:r>
            <a:r>
              <a:rPr lang="en-US" sz="2400" dirty="0"/>
              <a:t>. Functional Java code is not </a:t>
            </a:r>
            <a:r>
              <a:rPr lang="en-US" sz="2400" dirty="0" smtClean="0"/>
              <a:t>required.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229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written exam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Suppose that you have a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sz="2400" dirty="0" smtClean="0"/>
              <a:t> </a:t>
            </a:r>
            <a:r>
              <a:rPr lang="en-US" sz="2400" dirty="0"/>
              <a:t>class that has only the following features:</a:t>
            </a:r>
          </a:p>
          <a:p>
            <a:pPr lvl="1"/>
            <a:r>
              <a:rPr lang="en-US" dirty="0"/>
              <a:t>the elements are of type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 default constructor that creates an empty </a:t>
            </a:r>
            <a:r>
              <a:rPr lang="en-US" dirty="0" smtClean="0"/>
              <a:t>queue</a:t>
            </a:r>
            <a:endParaRPr lang="en-US" dirty="0"/>
          </a:p>
          <a:p>
            <a:pPr lvl="1"/>
            <a:r>
              <a:rPr lang="en-US" dirty="0"/>
              <a:t>a method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 smtClean="0"/>
              <a:t> </a:t>
            </a:r>
            <a:r>
              <a:rPr lang="en-US" dirty="0"/>
              <a:t>that returns </a:t>
            </a:r>
            <a:r>
              <a:rPr lang="en-US" dirty="0" smtClean="0"/>
              <a:t>the number of elements in the queue</a:t>
            </a:r>
            <a:endParaRPr lang="en-US" dirty="0"/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dequeue</a:t>
            </a:r>
            <a:r>
              <a:rPr lang="en-US" dirty="0" smtClean="0"/>
              <a:t> </a:t>
            </a:r>
            <a:r>
              <a:rPr lang="en-US" dirty="0"/>
              <a:t>methods</a:t>
            </a:r>
          </a:p>
          <a:p>
            <a:pPr marL="0" indent="0">
              <a:buNone/>
            </a:pPr>
            <a:r>
              <a:rPr lang="en-US" sz="2400" dirty="0"/>
              <a:t>Describe how you would write a (static) method that makes a copy </a:t>
            </a:r>
            <a:r>
              <a:rPr lang="en-US" sz="2400" dirty="0" smtClean="0"/>
              <a:t>of a </a:t>
            </a:r>
            <a:r>
              <a:rPr lang="en-US" sz="2400" dirty="0"/>
              <a:t>queue. A </a:t>
            </a:r>
            <a:r>
              <a:rPr lang="en-US" sz="2400" dirty="0" err="1"/>
              <a:t>postcondition</a:t>
            </a:r>
            <a:r>
              <a:rPr lang="en-US" sz="2400" dirty="0"/>
              <a:t> of your method must be that the state of </a:t>
            </a:r>
            <a:r>
              <a:rPr lang="en-US" sz="2400" dirty="0" smtClean="0"/>
              <a:t>the queue when </a:t>
            </a:r>
            <a:r>
              <a:rPr lang="en-US" sz="2400" dirty="0"/>
              <a:t>the method finishes is the same as when the m</a:t>
            </a:r>
            <a:r>
              <a:rPr lang="en-US" sz="2400" dirty="0" smtClean="0"/>
              <a:t>ethod started. Try </a:t>
            </a:r>
            <a:r>
              <a:rPr lang="en-US" sz="2400" dirty="0"/>
              <a:t>to avoid using additional data structures (such as lists and arrays) </a:t>
            </a:r>
            <a:r>
              <a:rPr lang="en-US" sz="2400" dirty="0" smtClean="0"/>
              <a:t>if possible</a:t>
            </a:r>
            <a:r>
              <a:rPr lang="en-US" sz="2400" dirty="0"/>
              <a:t>. </a:t>
            </a:r>
            <a:r>
              <a:rPr lang="en-US" sz="2400" dirty="0" smtClean="0"/>
              <a:t> Functional </a:t>
            </a:r>
            <a:r>
              <a:rPr lang="en-US" sz="2400" dirty="0"/>
              <a:t>Java code is not </a:t>
            </a:r>
            <a:r>
              <a:rPr lang="en-US" sz="2400" dirty="0" smtClean="0"/>
              <a:t>required.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6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Optional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optional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size</a:t>
            </a:r>
          </a:p>
          <a:p>
            <a:pPr marL="1006475" lvl="2" indent="-457200"/>
            <a:r>
              <a:rPr lang="en-US" dirty="0" smtClean="0"/>
              <a:t>number of elements in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isEmpty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queue empty?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peek</a:t>
            </a:r>
          </a:p>
          <a:p>
            <a:pPr marL="1006475" lvl="2" indent="-457200"/>
            <a:r>
              <a:rPr lang="en-US" dirty="0" smtClean="0"/>
              <a:t>get the front element (without removing it)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search</a:t>
            </a:r>
          </a:p>
          <a:p>
            <a:pPr marL="1006475" lvl="2" indent="-457200"/>
            <a:r>
              <a:rPr lang="en-US" dirty="0" smtClean="0"/>
              <a:t>find the position of the element in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isFull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queue full? (for queues with finite capacity)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capacity</a:t>
            </a:r>
          </a:p>
          <a:p>
            <a:pPr marL="1006475" lvl="2" indent="-457200"/>
            <a:r>
              <a:rPr lang="en-US" dirty="0" smtClean="0"/>
              <a:t>total number of elements the queue can hold (for queues with finite capacity)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("A")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("B")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("C")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("D")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("E")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755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61659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576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3333954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5" name="Up Arrow 14"/>
          <p:cNvSpPr/>
          <p:nvPr/>
        </p:nvSpPr>
        <p:spPr>
          <a:xfrm>
            <a:off x="4197554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" name="Up Arrow 15"/>
          <p:cNvSpPr/>
          <p:nvPr/>
        </p:nvSpPr>
        <p:spPr>
          <a:xfrm>
            <a:off x="5061660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5896961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Up Arrow 17"/>
          <p:cNvSpPr/>
          <p:nvPr/>
        </p:nvSpPr>
        <p:spPr>
          <a:xfrm>
            <a:off x="2498148" y="5733280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9" name="Up Arrow 18"/>
          <p:cNvSpPr/>
          <p:nvPr/>
        </p:nvSpPr>
        <p:spPr>
          <a:xfrm>
            <a:off x="676106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1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755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61659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576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9" name="Up Arrow 18"/>
          <p:cNvSpPr/>
          <p:nvPr/>
        </p:nvSpPr>
        <p:spPr>
          <a:xfrm>
            <a:off x="676106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43776E-6 L -0.09462 4.43776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18788E-6 L -0.09444 0.000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0023 L -0.09444 -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024 L -0.09462 4.43776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3901E-6 L -0.09132 0.0002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68767" y="411916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32872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6977" y="4118421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61082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5896961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18788E-6 L -0.09444 0.0002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L -0.09461 4.4377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7 L -0.09462 -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3901E-6 L -0.09132 0.0002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68767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32872" y="4118421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6977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503285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L -0.09461 4.43776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7 L -0.09462 -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3901E-6 L -0.09132 0.000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14461</TotalTime>
  <Words>3556</Words>
  <Application>Microsoft Office PowerPoint</Application>
  <PresentationFormat>On-screen Show (4:3)</PresentationFormat>
  <Paragraphs>2480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Origin</vt:lpstr>
      <vt:lpstr>More Data Structures (Part 2)</vt:lpstr>
      <vt:lpstr>Queue</vt:lpstr>
      <vt:lpstr>Queue</vt:lpstr>
      <vt:lpstr>Queue Operations</vt:lpstr>
      <vt:lpstr>Queue Optional Operations</vt:lpstr>
      <vt:lpstr>Enqueue</vt:lpstr>
      <vt:lpstr>Dequeue</vt:lpstr>
      <vt:lpstr>Dequeue</vt:lpstr>
      <vt:lpstr>Dequeue</vt:lpstr>
      <vt:lpstr>Dequeue</vt:lpstr>
      <vt:lpstr>Dequeue</vt:lpstr>
      <vt:lpstr>FIFO</vt:lpstr>
      <vt:lpstr>Implementation with LinkedList</vt:lpstr>
      <vt:lpstr>PowerPoint Presentation</vt:lpstr>
      <vt:lpstr>Implementation with LinkedList</vt:lpstr>
      <vt:lpstr>java.util.Queue</vt:lpstr>
      <vt:lpstr>java.util.Queue</vt:lpstr>
      <vt:lpstr>Queue applications</vt:lpstr>
      <vt:lpstr>Robotics example</vt:lpstr>
      <vt:lpstr>Grid-based map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Breadth-first search</vt:lpstr>
      <vt:lpstr>PowerPoint Presentation</vt:lpstr>
      <vt:lpstr>PowerPoint Presentation</vt:lpstr>
      <vt:lpstr>PowerPoint Presentation</vt:lpstr>
      <vt:lpstr>PowerPoint Presentation</vt:lpstr>
      <vt:lpstr>Breadth-first search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Previous written exam question</vt:lpstr>
      <vt:lpstr>Previous written exam 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1021</cp:revision>
  <dcterms:created xsi:type="dcterms:W3CDTF">2006-08-16T00:00:00Z</dcterms:created>
  <dcterms:modified xsi:type="dcterms:W3CDTF">2014-03-30T23:52:47Z</dcterms:modified>
</cp:coreProperties>
</file>