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40"/>
  </p:notesMasterIdLst>
  <p:handoutMasterIdLst>
    <p:handoutMasterId r:id="rId41"/>
  </p:handoutMasterIdLst>
  <p:sldIdLst>
    <p:sldId id="728" r:id="rId2"/>
    <p:sldId id="749" r:id="rId3"/>
    <p:sldId id="784" r:id="rId4"/>
    <p:sldId id="785" r:id="rId5"/>
    <p:sldId id="786" r:id="rId6"/>
    <p:sldId id="787" r:id="rId7"/>
    <p:sldId id="788" r:id="rId8"/>
    <p:sldId id="791" r:id="rId9"/>
    <p:sldId id="789" r:id="rId10"/>
    <p:sldId id="792" r:id="rId11"/>
    <p:sldId id="790" r:id="rId12"/>
    <p:sldId id="793" r:id="rId13"/>
    <p:sldId id="794" r:id="rId14"/>
    <p:sldId id="795" r:id="rId15"/>
    <p:sldId id="799" r:id="rId16"/>
    <p:sldId id="798" r:id="rId17"/>
    <p:sldId id="800" r:id="rId18"/>
    <p:sldId id="801" r:id="rId19"/>
    <p:sldId id="802" r:id="rId20"/>
    <p:sldId id="803" r:id="rId21"/>
    <p:sldId id="839" r:id="rId22"/>
    <p:sldId id="823" r:id="rId23"/>
    <p:sldId id="824" r:id="rId24"/>
    <p:sldId id="825" r:id="rId25"/>
    <p:sldId id="826" r:id="rId26"/>
    <p:sldId id="827" r:id="rId27"/>
    <p:sldId id="828" r:id="rId28"/>
    <p:sldId id="829" r:id="rId29"/>
    <p:sldId id="830" r:id="rId30"/>
    <p:sldId id="831" r:id="rId31"/>
    <p:sldId id="832" r:id="rId32"/>
    <p:sldId id="833" r:id="rId33"/>
    <p:sldId id="834" r:id="rId34"/>
    <p:sldId id="835" r:id="rId35"/>
    <p:sldId id="836" r:id="rId36"/>
    <p:sldId id="837" r:id="rId37"/>
    <p:sldId id="838" r:id="rId38"/>
    <p:sldId id="822" r:id="rId3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2" autoAdjust="0"/>
    <p:restoredTop sz="94667" autoAdjust="0"/>
  </p:normalViewPr>
  <p:slideViewPr>
    <p:cSldViewPr>
      <p:cViewPr varScale="1">
        <p:scale>
          <a:sx n="111" d="100"/>
          <a:sy n="111" d="100"/>
        </p:scale>
        <p:origin x="-1620" y="-78"/>
      </p:cViewPr>
      <p:guideLst>
        <p:guide orient="horz" pos="2849"/>
        <p:guide pos="2880"/>
        <p:guide pos="1791"/>
        <p:guide pos="2336"/>
        <p:guide pos="3424"/>
        <p:guide pos="39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68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57607" cy="57607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0DC913-D9B5-486A-9F19-D7B18256D665}" type="datetimeFigureOut">
              <a:rPr lang="en-CA" smtClean="0"/>
              <a:pPr/>
              <a:t>26/03/2014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535837-1C23-4D25-B28C-2AE92FCCBCF9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58432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10CE68-E0FC-4F68-898C-2BAB9D7DDDF7}" type="datetimeFigureOut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425D12C-3AF0-40A5-94F7-CBF51ED916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2443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77271DB-76E9-4382-9BF0-149AB5DFBF70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6A6E2-77E7-48C1-B352-47395CF9BB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4333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9FC6D-BDC2-4E5C-9A76-7351943E1AD7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B846A-4A76-47E1-A50F-D21DEB7ED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54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0B431-F19C-45CD-9732-96D79577B162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6409E-D61D-4CA8-967B-C4256353BD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231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1B3A57-2ADC-41C9-B676-6A51F460B0C5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6690F7-8BED-4B21-A814-3BA30F5E17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65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A970A-EA42-47E3-AFCC-3D4CCF2A96D2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AB2F6C-DA97-4A4B-882B-554031CC1A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1608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54AA16-7FEA-4FB7-8661-30727D3D937E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24378-2BDF-4197-888D-42F063AC2A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49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FC8119-5AEF-4B5C-8EE3-98847634C6D6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C62C08-682E-43F6-B2C1-8599D21120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8706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A961C-EC32-424D-8FC6-8D10F7A56E59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5F75A-9778-4183-A164-C5ED4B095E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8597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5BFD5-5BCA-48AE-A5FD-BC7627AC3B91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45016-102C-4ACC-9DB4-D679AF047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6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8D44D1-4C2D-407B-874E-08FE6253C6BF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D9F26-1C61-4F2F-8BD9-F5DC09141A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5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C0955-F7CA-4486-B870-EB3560E140F3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529A4-9236-4C99-8AE7-13058A6579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3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640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8C47CD-21E6-4C71-BF69-1105FDB34260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AE6AE-A8CB-4377-9816-A54EDC39FF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75829"/>
            <a:ext cx="8229600" cy="5781131"/>
          </a:xfrm>
        </p:spPr>
        <p:txBody>
          <a:bodyPr>
            <a:normAutofit/>
          </a:bodyPr>
          <a:lstStyle>
            <a:lvl1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6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5463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7F79B9A-9DDF-413B-A437-B3CDE6416320}" type="datetime1">
              <a:rPr lang="en-US"/>
              <a:pPr>
                <a:defRPr/>
              </a:pPr>
              <a:t>3/26/2014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FEFBCBE-3178-422A-8244-A4E30F7D6A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06" r:id="rId1"/>
    <p:sldLayoutId id="2147484301" r:id="rId2"/>
    <p:sldLayoutId id="2147484302" r:id="rId3"/>
    <p:sldLayoutId id="2147484307" r:id="rId4"/>
    <p:sldLayoutId id="2147484303" r:id="rId5"/>
    <p:sldLayoutId id="2147484304" r:id="rId6"/>
    <p:sldLayoutId id="2147484308" r:id="rId7"/>
    <p:sldLayoutId id="2147484309" r:id="rId8"/>
    <p:sldLayoutId id="2147484313" r:id="rId9"/>
    <p:sldLayoutId id="2147484310" r:id="rId10"/>
    <p:sldLayoutId id="2147484311" r:id="rId11"/>
    <p:sldLayoutId id="2147484305" r:id="rId12"/>
    <p:sldLayoutId id="214748431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e.yorku.ca/course_archive/2010-11/F/1020/sectionE/day35.html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 More Data Structures (Part 1)</a:t>
            </a:r>
            <a:endParaRPr lang="en-CA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dirty="0" smtClean="0"/>
              <a:t>Stacks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76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Stack&lt;E&gt;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LinkedList</a:t>
            </a:r>
            <a:r>
              <a:rPr lang="en-US" dirty="0" smtClean="0"/>
              <a:t>&lt;E&gt; stack;</a:t>
            </a:r>
          </a:p>
          <a:p>
            <a:endParaRPr lang="en-US" dirty="0" smtClean="0"/>
          </a:p>
          <a:p>
            <a:r>
              <a:rPr lang="en-US" dirty="0" smtClean="0"/>
              <a:t>  public Stack()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</a:t>
            </a:r>
            <a:r>
              <a:rPr lang="en-US" dirty="0" smtClean="0"/>
              <a:t> = new </a:t>
            </a:r>
            <a:r>
              <a:rPr lang="en-US" dirty="0" err="1" smtClean="0"/>
              <a:t>LinkedList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push(E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this.stack.addFirst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pop()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this.stack.removeFirst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ArrayList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can be used to efficiently implement a stack</a:t>
            </a:r>
          </a:p>
          <a:p>
            <a:r>
              <a:rPr lang="en-US" dirty="0" smtClean="0"/>
              <a:t>the end of the list becomes the top of the stack</a:t>
            </a:r>
          </a:p>
          <a:p>
            <a:pPr lvl="1"/>
            <a:r>
              <a:rPr lang="en-US" dirty="0" smtClean="0"/>
              <a:t>adding and removing to the end of an </a:t>
            </a:r>
            <a:r>
              <a:rPr lang="en-US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US" dirty="0" smtClean="0"/>
              <a:t> usually can be performed in O(1)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Stack&lt;E&gt;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ArrayList</a:t>
            </a:r>
            <a:r>
              <a:rPr lang="en-US" dirty="0" smtClean="0"/>
              <a:t>&lt;E&gt; stack;</a:t>
            </a:r>
          </a:p>
          <a:p>
            <a:endParaRPr lang="en-US" dirty="0" smtClean="0"/>
          </a:p>
          <a:p>
            <a:r>
              <a:rPr lang="en-US" dirty="0" smtClean="0"/>
              <a:t>  public Stack()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</a:t>
            </a:r>
            <a:r>
              <a:rPr lang="en-US" dirty="0" smtClean="0"/>
              <a:t> = new </a:t>
            </a:r>
            <a:r>
              <a:rPr lang="en-US" dirty="0" err="1" smtClean="0"/>
              <a:t>ArrayList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push(E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this.stack.add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pop()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this.stack.remove</a:t>
            </a:r>
            <a:r>
              <a:rPr lang="en-US" dirty="0" smtClean="0"/>
              <a:t>(</a:t>
            </a:r>
            <a:r>
              <a:rPr lang="en-US" dirty="0" err="1" smtClean="0"/>
              <a:t>this.stack.size</a:t>
            </a:r>
            <a:r>
              <a:rPr lang="en-US" dirty="0" smtClean="0"/>
              <a:t>() - 1);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ArrayDeque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err="1" smtClean="0"/>
              <a:t>deque</a:t>
            </a:r>
            <a:r>
              <a:rPr lang="en-US" dirty="0" smtClean="0"/>
              <a:t> is a double ended queue</a:t>
            </a:r>
          </a:p>
          <a:p>
            <a:pPr lvl="1"/>
            <a:r>
              <a:rPr lang="en-US" dirty="0" smtClean="0"/>
              <a:t>a linear collection that supports element insertion and removal from both ends</a:t>
            </a:r>
          </a:p>
          <a:p>
            <a:r>
              <a:rPr lang="en-US" dirty="0" smtClean="0"/>
              <a:t>an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ArrayDeque</a:t>
            </a:r>
            <a:r>
              <a:rPr lang="en-US" dirty="0" smtClean="0"/>
              <a:t> can be used to efficiently implement a stack</a:t>
            </a:r>
          </a:p>
          <a:p>
            <a:r>
              <a:rPr lang="en-US" dirty="0" smtClean="0"/>
              <a:t>the head of the </a:t>
            </a:r>
            <a:r>
              <a:rPr lang="en-US" dirty="0" err="1" smtClean="0"/>
              <a:t>deque</a:t>
            </a:r>
            <a:r>
              <a:rPr lang="en-US" dirty="0" smtClean="0"/>
              <a:t> becomes the top of the stack</a:t>
            </a:r>
          </a:p>
          <a:p>
            <a:pPr lvl="1"/>
            <a:r>
              <a:rPr lang="en-US" dirty="0" smtClean="0"/>
              <a:t>adding (push) and removing (pop) from the head of a </a:t>
            </a:r>
            <a:r>
              <a:rPr lang="en-US" dirty="0" err="1" smtClean="0"/>
              <a:t>deque</a:t>
            </a:r>
            <a:r>
              <a:rPr lang="en-US" dirty="0" smtClean="0"/>
              <a:t> requires O(1) time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class Stack&lt;E&gt; {</a:t>
            </a:r>
          </a:p>
          <a:p>
            <a:r>
              <a:rPr lang="en-US" dirty="0" smtClean="0"/>
              <a:t>  private </a:t>
            </a:r>
            <a:r>
              <a:rPr lang="en-US" dirty="0" err="1" smtClean="0"/>
              <a:t>ArrayDeque</a:t>
            </a:r>
            <a:r>
              <a:rPr lang="en-US" dirty="0" smtClean="0"/>
              <a:t>&lt;E&gt; stack;</a:t>
            </a:r>
          </a:p>
          <a:p>
            <a:endParaRPr lang="en-US" dirty="0" smtClean="0"/>
          </a:p>
          <a:p>
            <a:r>
              <a:rPr lang="en-US" dirty="0" smtClean="0"/>
              <a:t>  public Stack()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</a:t>
            </a:r>
            <a:r>
              <a:rPr lang="en-US" dirty="0" smtClean="0"/>
              <a:t> = new </a:t>
            </a:r>
            <a:r>
              <a:rPr lang="en-US" dirty="0" err="1" smtClean="0"/>
              <a:t>ArrayDeque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push(E element)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this.stack.addFirst</a:t>
            </a:r>
            <a:r>
              <a:rPr lang="en-US" dirty="0" smtClean="0"/>
              <a:t>(element);</a:t>
            </a:r>
          </a:p>
          <a:p>
            <a:r>
              <a:rPr lang="en-US" dirty="0" smtClean="0"/>
              <a:t>  }</a:t>
            </a:r>
          </a:p>
          <a:p>
            <a:endParaRPr lang="en-US" dirty="0" smtClean="0"/>
          </a:p>
          <a:p>
            <a:r>
              <a:rPr lang="en-US" dirty="0" smtClean="0"/>
              <a:t>  public E pop() {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this.stack.removeFirst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}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 in </a:t>
            </a:r>
            <a:r>
              <a:rPr lang="en-US" dirty="0" err="1" smtClean="0"/>
              <a:t>java.util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java.util.Stack</a:t>
            </a:r>
            <a:r>
              <a:rPr lang="en-US" dirty="0" smtClean="0"/>
              <a:t> provides a stack class</a:t>
            </a:r>
          </a:p>
          <a:p>
            <a:r>
              <a:rPr lang="en-US" dirty="0" smtClean="0"/>
              <a:t>could also use any class that implements </a:t>
            </a:r>
            <a:r>
              <a:rPr lang="en-US" dirty="0" err="1" smtClean="0"/>
              <a:t>java.util.Deque</a:t>
            </a:r>
            <a:r>
              <a:rPr lang="en-US" dirty="0" smtClean="0"/>
              <a:t> directly</a:t>
            </a:r>
          </a:p>
          <a:p>
            <a:pPr lvl="1"/>
            <a:r>
              <a:rPr lang="en-US" dirty="0" err="1" smtClean="0"/>
              <a:t>java.util.ArrayDeque</a:t>
            </a:r>
            <a:endParaRPr lang="en-US" dirty="0" smtClean="0"/>
          </a:p>
          <a:p>
            <a:pPr lvl="1"/>
            <a:r>
              <a:rPr lang="en-US" dirty="0" err="1" smtClean="0"/>
              <a:t>java.util.LinkedList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stacks are used widely in computer science and computer engineering</a:t>
            </a:r>
          </a:p>
          <a:p>
            <a:pPr lvl="1"/>
            <a:r>
              <a:rPr lang="en-US" dirty="0" smtClean="0"/>
              <a:t>a call stack is used to store information about the active methods in a Java program</a:t>
            </a:r>
          </a:p>
          <a:p>
            <a:pPr lvl="1"/>
            <a:r>
              <a:rPr lang="en-US" dirty="0" smtClean="0"/>
              <a:t>undo/redo</a:t>
            </a:r>
          </a:p>
          <a:p>
            <a:pPr lvl="1"/>
            <a:r>
              <a:rPr lang="en-US" dirty="0" smtClean="0"/>
              <a:t>widely used in parsing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Reversing a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silly and usually inefficient way to reverse a sequence is to use a stack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Don't do this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public static &lt;E&gt; List&lt;E&gt; reverse(List&lt;E&gt; t) {</a:t>
            </a:r>
          </a:p>
          <a:p>
            <a:r>
              <a:rPr lang="en-US" dirty="0" smtClean="0"/>
              <a:t>  List&lt;E&gt; result = new </a:t>
            </a:r>
            <a:r>
              <a:rPr lang="en-US" dirty="0" err="1" smtClean="0"/>
              <a:t>ArrayList</a:t>
            </a:r>
            <a:r>
              <a:rPr lang="en-US" dirty="0" smtClean="0"/>
              <a:t>&lt;E&gt;();</a:t>
            </a:r>
          </a:p>
          <a:p>
            <a:r>
              <a:rPr lang="en-US" dirty="0" smtClean="0"/>
              <a:t>  Stack&lt;E&gt; </a:t>
            </a:r>
            <a:r>
              <a:rPr lang="en-US" dirty="0" err="1" smtClean="0"/>
              <a:t>st</a:t>
            </a:r>
            <a:r>
              <a:rPr lang="en-US" dirty="0" smtClean="0"/>
              <a:t> = new Stack&lt;E&gt;();</a:t>
            </a:r>
          </a:p>
          <a:p>
            <a:r>
              <a:rPr lang="en-US" dirty="0" smtClean="0"/>
              <a:t>  for (E </a:t>
            </a:r>
            <a:r>
              <a:rPr lang="en-US" dirty="0" err="1" smtClean="0"/>
              <a:t>e</a:t>
            </a:r>
            <a:r>
              <a:rPr lang="en-US" dirty="0" smtClean="0"/>
              <a:t> : t)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st.push</a:t>
            </a:r>
            <a:r>
              <a:rPr lang="en-US" dirty="0" smtClean="0"/>
              <a:t>(e);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while (!</a:t>
            </a:r>
            <a:r>
              <a:rPr lang="en-US" dirty="0" err="1" smtClean="0"/>
              <a:t>st.isEmpty</a:t>
            </a:r>
            <a:r>
              <a:rPr lang="en-US" dirty="0" smtClean="0"/>
              <a:t>())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result.add</a:t>
            </a:r>
            <a:r>
              <a:rPr lang="en-US" dirty="0" smtClean="0"/>
              <a:t>(st.pop());</a:t>
            </a:r>
          </a:p>
          <a:p>
            <a:r>
              <a:rPr lang="en-US" dirty="0" smtClean="0"/>
              <a:t>  }</a:t>
            </a:r>
          </a:p>
          <a:p>
            <a:r>
              <a:rPr lang="en-US" dirty="0" smtClean="0"/>
              <a:t>  return result;</a:t>
            </a:r>
          </a:p>
          <a:p>
            <a:r>
              <a:rPr lang="en-US" dirty="0" smtClean="0"/>
              <a:t>}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eCheck11B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see </a:t>
            </a:r>
            <a:r>
              <a:rPr lang="en-US" dirty="0" smtClean="0">
                <a:hlinkClick r:id="rId2"/>
              </a:rPr>
              <a:t>http://www.cse.yorku.ca/course_archive/2010-11/F/1020/sectionE/day35.html#%282%29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C62C08-682E-43F6-B2C1-8599D21120B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pic>
        <p:nvPicPr>
          <p:cNvPr id="1027" name="Picture 3" descr="C:\Users\burton\AppData\Local\Microsoft\Windows\Temporary Internet Files\Content.IE5\W4PV8V1W\MP90042768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0716" y="2161646"/>
            <a:ext cx="2592315" cy="3886575"/>
          </a:xfrm>
          <a:prstGeom prst="rect">
            <a:avLst/>
          </a:prstGeom>
          <a:noFill/>
        </p:spPr>
      </p:pic>
      <p:pic>
        <p:nvPicPr>
          <p:cNvPr id="1028" name="Picture 4" descr="C:\Users\burton\AppData\Local\Microsoft\Windows\Temporary Internet Files\Content.IE5\C14MNT8S\MP900422458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783" y="2131459"/>
            <a:ext cx="3088333" cy="3889856"/>
          </a:xfrm>
          <a:prstGeom prst="rect">
            <a:avLst/>
          </a:prstGeom>
          <a:noFill/>
        </p:spPr>
      </p:pic>
      <p:pic>
        <p:nvPicPr>
          <p:cNvPr id="1033" name="Picture 9" descr="C:\Users\burton\AppData\Local\Microsoft\Windows\Temporary Internet Files\Content.IE5\X5GVJJ4G\MC90023298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18673" y="3256179"/>
            <a:ext cx="1848416" cy="1786550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examples of stacks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Tree traversal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stack can be used in place of recursion for visiting all of the nodes of a tree</a:t>
            </a:r>
          </a:p>
          <a:p>
            <a:pPr lvl="1"/>
            <a:r>
              <a:rPr lang="en-US" dirty="0" smtClean="0"/>
              <a:t>basic idea is to push nodes onto the stack as you traverse the tree</a:t>
            </a:r>
          </a:p>
          <a:p>
            <a:pPr lvl="1"/>
            <a:r>
              <a:rPr lang="en-US" dirty="0" smtClean="0"/>
              <a:t>pushing the node onto the stack allows you to remember that you have to visit the other branch of the tree rooted at the node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Recursive </a:t>
            </a:r>
            <a:r>
              <a:rPr lang="en-CA" dirty="0" err="1" smtClean="0"/>
              <a:t>inorder</a:t>
            </a:r>
            <a:r>
              <a:rPr lang="en-CA" dirty="0" smtClean="0"/>
              <a:t> traversal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CA" dirty="0" smtClean="0"/>
              <a:t>public </a:t>
            </a:r>
            <a:r>
              <a:rPr lang="en-CA" dirty="0"/>
              <a:t>String </a:t>
            </a:r>
            <a:r>
              <a:rPr lang="en-CA" dirty="0" err="1"/>
              <a:t>toString</a:t>
            </a:r>
            <a:r>
              <a:rPr lang="en-CA" dirty="0"/>
              <a:t>() {</a:t>
            </a:r>
          </a:p>
          <a:p>
            <a:r>
              <a:rPr lang="en-CA" dirty="0" smtClean="0"/>
              <a:t>  </a:t>
            </a:r>
            <a:r>
              <a:rPr lang="en-CA" dirty="0"/>
              <a:t>return "{" + </a:t>
            </a:r>
            <a:r>
              <a:rPr lang="en-CA" dirty="0" err="1"/>
              <a:t>toString</a:t>
            </a:r>
            <a:r>
              <a:rPr lang="en-CA" dirty="0"/>
              <a:t>(</a:t>
            </a:r>
            <a:r>
              <a:rPr lang="en-CA" dirty="0" err="1"/>
              <a:t>this.root</a:t>
            </a:r>
            <a:r>
              <a:rPr lang="en-CA" dirty="0"/>
              <a:t>) + "}";</a:t>
            </a:r>
          </a:p>
          <a:p>
            <a:r>
              <a:rPr lang="en-CA" dirty="0" smtClean="0"/>
              <a:t>}</a:t>
            </a:r>
          </a:p>
          <a:p>
            <a:endParaRPr lang="en-CA" dirty="0"/>
          </a:p>
          <a:p>
            <a:r>
              <a:rPr lang="en-CA" dirty="0" smtClean="0"/>
              <a:t>private </a:t>
            </a:r>
            <a:r>
              <a:rPr lang="en-CA" dirty="0"/>
              <a:t>static &lt;E extends Comparable&lt;? super E&gt;&gt; String </a:t>
            </a:r>
            <a:r>
              <a:rPr lang="en-CA" dirty="0" err="1" smtClean="0"/>
              <a:t>toString</a:t>
            </a:r>
            <a:r>
              <a:rPr lang="en-CA" dirty="0" smtClean="0"/>
              <a:t>(Node&lt;E</a:t>
            </a:r>
            <a:r>
              <a:rPr lang="en-CA" dirty="0"/>
              <a:t>&gt; </a:t>
            </a:r>
            <a:r>
              <a:rPr lang="en-CA" dirty="0" err="1"/>
              <a:t>subtreeRoot</a:t>
            </a:r>
            <a:r>
              <a:rPr lang="en-CA" dirty="0"/>
              <a:t>) {</a:t>
            </a:r>
          </a:p>
          <a:p>
            <a:r>
              <a:rPr lang="en-CA" dirty="0" smtClean="0"/>
              <a:t>  if </a:t>
            </a:r>
            <a:r>
              <a:rPr lang="en-CA" dirty="0"/>
              <a:t>(</a:t>
            </a:r>
            <a:r>
              <a:rPr lang="en-CA" dirty="0" err="1"/>
              <a:t>subtreeRoot</a:t>
            </a:r>
            <a:r>
              <a:rPr lang="en-CA" dirty="0"/>
              <a:t> == null) {</a:t>
            </a:r>
          </a:p>
          <a:p>
            <a:r>
              <a:rPr lang="en-CA" dirty="0" smtClean="0"/>
              <a:t>    </a:t>
            </a:r>
            <a:r>
              <a:rPr lang="en-CA" dirty="0"/>
              <a:t>return "";</a:t>
            </a:r>
          </a:p>
          <a:p>
            <a:r>
              <a:rPr lang="en-CA" dirty="0" smtClean="0"/>
              <a:t>  </a:t>
            </a:r>
            <a:r>
              <a:rPr lang="en-CA" dirty="0"/>
              <a:t>}</a:t>
            </a:r>
          </a:p>
          <a:p>
            <a:r>
              <a:rPr lang="en-CA" dirty="0" smtClean="0"/>
              <a:t>  </a:t>
            </a:r>
            <a:r>
              <a:rPr lang="en-CA" dirty="0"/>
              <a:t>String left = </a:t>
            </a:r>
            <a:r>
              <a:rPr lang="en-CA" dirty="0" err="1"/>
              <a:t>toString</a:t>
            </a:r>
            <a:r>
              <a:rPr lang="en-CA" dirty="0"/>
              <a:t>(</a:t>
            </a:r>
            <a:r>
              <a:rPr lang="en-CA" dirty="0" err="1"/>
              <a:t>subtreeRoot.left</a:t>
            </a:r>
            <a:r>
              <a:rPr lang="en-CA" dirty="0"/>
              <a:t>);</a:t>
            </a:r>
          </a:p>
          <a:p>
            <a:r>
              <a:rPr lang="en-CA" dirty="0" smtClean="0"/>
              <a:t>  String </a:t>
            </a:r>
            <a:r>
              <a:rPr lang="en-CA" dirty="0"/>
              <a:t>right = </a:t>
            </a:r>
            <a:r>
              <a:rPr lang="en-CA" dirty="0" err="1"/>
              <a:t>toString</a:t>
            </a:r>
            <a:r>
              <a:rPr lang="en-CA" dirty="0"/>
              <a:t>(</a:t>
            </a:r>
            <a:r>
              <a:rPr lang="en-CA" dirty="0" err="1"/>
              <a:t>subtreeRoot.right</a:t>
            </a:r>
            <a:r>
              <a:rPr lang="en-CA" dirty="0"/>
              <a:t>);</a:t>
            </a:r>
          </a:p>
          <a:p>
            <a:r>
              <a:rPr lang="en-CA" dirty="0" smtClean="0"/>
              <a:t>  return </a:t>
            </a:r>
            <a:r>
              <a:rPr lang="en-CA" dirty="0"/>
              <a:t>left + </a:t>
            </a:r>
            <a:r>
              <a:rPr lang="en-CA" dirty="0" err="1"/>
              <a:t>subtreeRoot.data</a:t>
            </a:r>
            <a:r>
              <a:rPr lang="en-CA" dirty="0"/>
              <a:t> + right;</a:t>
            </a:r>
          </a:p>
          <a:p>
            <a:r>
              <a:rPr lang="en-CA" dirty="0" smtClean="0"/>
              <a:t>}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5802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27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prstClr val="black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27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106708" y="1239934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27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</a:t>
            </a:r>
            <a:r>
              <a:rPr lang="en-US" dirty="0" smtClean="0">
                <a:latin typeface="+mn-lt"/>
              </a:rPr>
              <a:t>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27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27</a:t>
            </a:r>
            <a:r>
              <a:rPr lang="en-US" dirty="0" smtClean="0">
                <a:latin typeface="+mn-lt"/>
              </a:rPr>
              <a:t>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44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44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50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44</a:t>
            </a:r>
            <a:r>
              <a:rPr lang="en-US" dirty="0" smtClean="0">
                <a:latin typeface="+mn-lt"/>
              </a:rPr>
              <a:t>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50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50</a:t>
            </a:r>
            <a:r>
              <a:rPr lang="en-US" dirty="0" smtClean="0">
                <a:latin typeface="+mn-lt"/>
              </a:rPr>
              <a:t>, 73, 73*, 83,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 of Stack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1027" name="Picture 3" descr="C:\Users\burton\AppData\Local\Microsoft\Windows\Temporary Internet Files\Content.IE5\W4PV8V1W\MP900427685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5842" y="2161646"/>
            <a:ext cx="2592315" cy="3886575"/>
          </a:xfrm>
          <a:prstGeom prst="rect">
            <a:avLst/>
          </a:prstGeom>
          <a:noFill/>
        </p:spPr>
      </p:pic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top of the stack</a:t>
            </a:r>
            <a:endParaRPr lang="en-US" dirty="0"/>
          </a:p>
        </p:txBody>
      </p:sp>
      <p:sp>
        <p:nvSpPr>
          <p:cNvPr id="8" name="Left Arrow 7"/>
          <p:cNvSpPr/>
          <p:nvPr/>
        </p:nvSpPr>
        <p:spPr>
          <a:xfrm>
            <a:off x="5263284" y="2795323"/>
            <a:ext cx="1209747" cy="6336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73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</a:t>
            </a:r>
            <a:r>
              <a:rPr lang="en-US" dirty="0" smtClean="0">
                <a:latin typeface="+mn-lt"/>
              </a:rPr>
              <a:t>, 73*, 83,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73*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7106708" y="1758397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73*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83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73*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73*</a:t>
            </a:r>
            <a:r>
              <a:rPr lang="en-US" dirty="0" smtClean="0">
                <a:latin typeface="+mn-lt"/>
              </a:rPr>
              <a:t>, 83, 93</a:t>
            </a:r>
            <a:endParaRPr lang="en-US" dirty="0">
              <a:latin typeface="+mn-lt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83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73*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83</a:t>
            </a:r>
            <a:r>
              <a:rPr lang="en-US" dirty="0" smtClean="0">
                <a:latin typeface="+mn-lt"/>
              </a:rPr>
              <a:t>, 93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73*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prstClr val="black"/>
                </a:solidFill>
              </a:rPr>
              <a:t>93</a:t>
            </a:r>
            <a:endParaRPr lang="en-CA" sz="2400" dirty="0">
              <a:solidFill>
                <a:prstClr val="black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prstClr val="white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93</a:t>
            </a:r>
            <a:endParaRPr lang="en-US" dirty="0">
              <a:latin typeface="+mn-lt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106708" y="2276860"/>
            <a:ext cx="1728210" cy="460856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93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923928" y="908720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50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23928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247964" y="1412776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237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27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237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4477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724128" y="206084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24128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048164" y="256490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14" name="Straight Arrow Connector 13"/>
          <p:cNvCxnSpPr>
            <a:endCxn id="7" idx="0"/>
          </p:cNvCxnSpPr>
          <p:nvPr/>
        </p:nvCxnSpPr>
        <p:spPr>
          <a:xfrm flipH="1">
            <a:off x="2447764" y="1556792"/>
            <a:ext cx="163818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0" idx="0"/>
          </p:cNvCxnSpPr>
          <p:nvPr/>
        </p:nvCxnSpPr>
        <p:spPr>
          <a:xfrm>
            <a:off x="4415172" y="1556792"/>
            <a:ext cx="1632992" cy="504056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99592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>
                <a:solidFill>
                  <a:schemeClr val="accent2"/>
                </a:solidFill>
              </a:rPr>
              <a:t>8</a:t>
            </a:r>
          </a:p>
        </p:txBody>
      </p:sp>
      <p:sp>
        <p:nvSpPr>
          <p:cNvPr id="16" name="Rectangle 15"/>
          <p:cNvSpPr/>
          <p:nvPr/>
        </p:nvSpPr>
        <p:spPr>
          <a:xfrm>
            <a:off x="899592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223628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3478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44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78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719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948264" y="314096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83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948264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72300" y="364502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72412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73*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72412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04816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8244408" y="4221088"/>
            <a:ext cx="648072" cy="792088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r>
              <a:rPr lang="en-CA" sz="2400" dirty="0" smtClean="0">
                <a:solidFill>
                  <a:schemeClr val="accent2"/>
                </a:solidFill>
              </a:rPr>
              <a:t>93</a:t>
            </a:r>
            <a:endParaRPr lang="en-CA" sz="2400" dirty="0">
              <a:solidFill>
                <a:schemeClr val="accent2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8244408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8568444" y="4725144"/>
            <a:ext cx="324036" cy="288032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</a:pPr>
            <a:endParaRPr lang="en-CA">
              <a:solidFill>
                <a:schemeClr val="accent2"/>
              </a:solidFill>
            </a:endParaRPr>
          </a:p>
        </p:txBody>
      </p:sp>
      <p:cxnSp>
        <p:nvCxnSpPr>
          <p:cNvPr id="30" name="Straight Arrow Connector 29"/>
          <p:cNvCxnSpPr>
            <a:endCxn id="13" idx="0"/>
          </p:cNvCxnSpPr>
          <p:nvPr/>
        </p:nvCxnSpPr>
        <p:spPr>
          <a:xfrm flipH="1">
            <a:off x="1223628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18" idx="0"/>
          </p:cNvCxnSpPr>
          <p:nvPr/>
        </p:nvCxnSpPr>
        <p:spPr>
          <a:xfrm>
            <a:off x="2609782" y="2708920"/>
            <a:ext cx="10621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endCxn id="24" idx="0"/>
          </p:cNvCxnSpPr>
          <p:nvPr/>
        </p:nvCxnSpPr>
        <p:spPr>
          <a:xfrm flipH="1">
            <a:off x="6048164" y="3789040"/>
            <a:ext cx="1049433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endCxn id="21" idx="0"/>
          </p:cNvCxnSpPr>
          <p:nvPr/>
        </p:nvCxnSpPr>
        <p:spPr>
          <a:xfrm>
            <a:off x="6181782" y="2708920"/>
            <a:ext cx="1090518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endCxn id="27" idx="0"/>
          </p:cNvCxnSpPr>
          <p:nvPr/>
        </p:nvCxnSpPr>
        <p:spPr>
          <a:xfrm>
            <a:off x="7424700" y="3789040"/>
            <a:ext cx="1143744" cy="43204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54724" y="5330031"/>
            <a:ext cx="36760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+mn-lt"/>
              </a:rPr>
              <a:t>inorder</a:t>
            </a:r>
            <a:r>
              <a:rPr lang="en-US" dirty="0" smtClean="0">
                <a:latin typeface="+mn-lt"/>
              </a:rPr>
              <a:t>: 8, 27, 44, 50, 73, 73*, 83, 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93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035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for BST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  public String </a:t>
            </a:r>
            <a:r>
              <a:rPr lang="en-US" dirty="0" err="1" smtClean="0"/>
              <a:t>inorder</a:t>
            </a:r>
            <a:r>
              <a:rPr lang="en-US" dirty="0" smtClean="0"/>
              <a:t>() {</a:t>
            </a:r>
          </a:p>
          <a:p>
            <a:r>
              <a:rPr lang="en-US" dirty="0" smtClean="0"/>
              <a:t>    </a:t>
            </a:r>
            <a:r>
              <a:rPr lang="en-US" dirty="0" err="1" smtClean="0"/>
              <a:t>StringBuilder</a:t>
            </a:r>
            <a:r>
              <a:rPr lang="en-US" dirty="0" smtClean="0"/>
              <a:t> b = new </a:t>
            </a:r>
            <a:r>
              <a:rPr lang="en-US" dirty="0" err="1" smtClean="0"/>
              <a:t>StringBuilder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  Stack&lt;Node&lt;E&gt;&gt; </a:t>
            </a:r>
            <a:r>
              <a:rPr lang="en-US" dirty="0" err="1" smtClean="0"/>
              <a:t>st</a:t>
            </a:r>
            <a:r>
              <a:rPr lang="en-US" dirty="0" smtClean="0"/>
              <a:t> = new Stack&lt;Node&lt;E</a:t>
            </a:r>
            <a:r>
              <a:rPr lang="en-US" dirty="0" smtClean="0"/>
              <a:t>&gt;();</a:t>
            </a:r>
            <a:endParaRPr lang="en-US" dirty="0" smtClean="0"/>
          </a:p>
          <a:p>
            <a:r>
              <a:rPr lang="en-US" dirty="0" smtClean="0"/>
              <a:t>    Node&lt;E&gt; n = </a:t>
            </a:r>
            <a:r>
              <a:rPr lang="en-US" dirty="0" err="1" smtClean="0"/>
              <a:t>this.root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while (!</a:t>
            </a:r>
            <a:r>
              <a:rPr lang="en-US" dirty="0" err="1" smtClean="0"/>
              <a:t>st.isEmpty</a:t>
            </a:r>
            <a:r>
              <a:rPr lang="en-US" dirty="0" smtClean="0"/>
              <a:t>() || n != null) {</a:t>
            </a:r>
          </a:p>
          <a:p>
            <a:r>
              <a:rPr lang="en-US" dirty="0" smtClean="0"/>
              <a:t>      if (n != null) {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st.push</a:t>
            </a:r>
            <a:r>
              <a:rPr lang="en-US" dirty="0" smtClean="0"/>
              <a:t>(n);</a:t>
            </a:r>
          </a:p>
          <a:p>
            <a:r>
              <a:rPr lang="en-US" dirty="0" smtClean="0"/>
              <a:t>        n = </a:t>
            </a:r>
            <a:r>
              <a:rPr lang="en-US" dirty="0" err="1" smtClean="0"/>
              <a:t>n.left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  else {</a:t>
            </a:r>
          </a:p>
          <a:p>
            <a:r>
              <a:rPr lang="en-US" dirty="0" smtClean="0"/>
              <a:t>        n = st.pop();</a:t>
            </a:r>
          </a:p>
          <a:p>
            <a:r>
              <a:rPr lang="en-US" dirty="0" smtClean="0"/>
              <a:t>        </a:t>
            </a:r>
            <a:r>
              <a:rPr lang="en-US" dirty="0" err="1" smtClean="0"/>
              <a:t>b.append</a:t>
            </a:r>
            <a:r>
              <a:rPr lang="en-US" dirty="0" smtClean="0"/>
              <a:t>(</a:t>
            </a:r>
            <a:r>
              <a:rPr lang="en-US" dirty="0" err="1" smtClean="0"/>
              <a:t>n.data</a:t>
            </a:r>
            <a:r>
              <a:rPr lang="en-US" dirty="0" smtClean="0"/>
              <a:t>);</a:t>
            </a:r>
          </a:p>
          <a:p>
            <a:r>
              <a:rPr lang="en-US" dirty="0" smtClean="0"/>
              <a:t>        n = </a:t>
            </a:r>
            <a:r>
              <a:rPr lang="en-US" dirty="0" err="1" smtClean="0"/>
              <a:t>n.right</a:t>
            </a:r>
            <a:r>
              <a:rPr lang="en-US" dirty="0" smtClean="0"/>
              <a:t>;</a:t>
            </a:r>
          </a:p>
          <a:p>
            <a:r>
              <a:rPr lang="en-US" dirty="0" smtClean="0"/>
              <a:t>      }</a:t>
            </a:r>
          </a:p>
          <a:p>
            <a:r>
              <a:rPr lang="en-US" dirty="0" smtClean="0"/>
              <a:t>    }</a:t>
            </a:r>
          </a:p>
          <a:p>
            <a:r>
              <a:rPr lang="en-US" dirty="0" smtClean="0"/>
              <a:t>    </a:t>
            </a:r>
          </a:p>
          <a:p>
            <a:r>
              <a:rPr lang="en-US" dirty="0" smtClean="0"/>
              <a:t>    return </a:t>
            </a:r>
            <a:r>
              <a:rPr lang="en-US" dirty="0" err="1" smtClean="0"/>
              <a:t>b.toString</a:t>
            </a:r>
            <a:r>
              <a:rPr lang="en-US" dirty="0" smtClean="0"/>
              <a:t>();</a:t>
            </a:r>
          </a:p>
          <a:p>
            <a:r>
              <a:rPr lang="en-US" dirty="0" smtClean="0"/>
              <a:t>  }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Operations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29AE6AE-A8CB-4377-9816-A54EDC39FF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classically, stacks only support two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push</a:t>
            </a:r>
          </a:p>
          <a:p>
            <a:pPr marL="1006475" lvl="2" indent="-457200"/>
            <a:r>
              <a:rPr lang="en-US" dirty="0" smtClean="0"/>
              <a:t>add to the top of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dirty="0" smtClean="0"/>
              <a:t>pop</a:t>
            </a:r>
          </a:p>
          <a:p>
            <a:pPr marL="1006475" lvl="2" indent="-457200"/>
            <a:r>
              <a:rPr lang="en-US" dirty="0" smtClean="0"/>
              <a:t>remove from the top of the stack</a:t>
            </a:r>
          </a:p>
          <a:p>
            <a:pPr marL="457200" indent="-45720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22560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Stack Optional Operations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000" dirty="0" smtClean="0"/>
              <a:t>optional operations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size</a:t>
            </a:r>
          </a:p>
          <a:p>
            <a:pPr marL="1006475" lvl="2" indent="-457200"/>
            <a:r>
              <a:rPr lang="en-US" dirty="0" smtClean="0"/>
              <a:t>number of elements in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isEmpty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stack empty?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peek</a:t>
            </a:r>
          </a:p>
          <a:p>
            <a:pPr marL="1006475" lvl="2" indent="-457200"/>
            <a:r>
              <a:rPr lang="en-US" dirty="0" smtClean="0"/>
              <a:t>get the top element (without removing it)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search</a:t>
            </a:r>
          </a:p>
          <a:p>
            <a:pPr marL="1006475" lvl="2" indent="-457200"/>
            <a:r>
              <a:rPr lang="en-US" dirty="0" smtClean="0"/>
              <a:t>find the position of the element in the stack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err="1" smtClean="0"/>
              <a:t>isFull</a:t>
            </a:r>
            <a:endParaRPr lang="en-US" sz="2000" dirty="0" smtClean="0"/>
          </a:p>
          <a:p>
            <a:pPr marL="1006475" lvl="2" indent="-457200"/>
            <a:r>
              <a:rPr lang="en-US" dirty="0" smtClean="0"/>
              <a:t>is the stack full? (for stacks with finite capacity)</a:t>
            </a:r>
          </a:p>
          <a:p>
            <a:pPr marL="731838" lvl="1" indent="-457200">
              <a:buFont typeface="+mj-lt"/>
              <a:buAutoNum type="arabicPeriod"/>
            </a:pPr>
            <a:r>
              <a:rPr lang="en-US" sz="2000" dirty="0" smtClean="0"/>
              <a:t>capacity</a:t>
            </a:r>
          </a:p>
          <a:p>
            <a:pPr marL="1006475" lvl="2" indent="-457200"/>
            <a:r>
              <a:rPr lang="en-US" dirty="0" smtClean="0"/>
              <a:t>total number of elements the stack can hold (for stacks with finite capacity)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("A")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("B")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("C")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("D")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err="1" smtClean="0">
                <a:latin typeface="Courier New" pitchFamily="49" charset="0"/>
                <a:cs typeface="Courier New" pitchFamily="49" charset="0"/>
              </a:rPr>
              <a:t>st.push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("E")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24140" y="538773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40" y="486917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"B"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140" y="4350712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"C"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4140" y="3832249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"D"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24140" y="3313786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"E"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3909519" y="5387638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909519" y="4869175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3909519" y="4350712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909519" y="3832249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3909519" y="3313786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String 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 </a:t>
            </a:r>
            <a:r>
              <a:rPr lang="en-US" sz="2400" b="1" dirty="0" smtClean="0">
                <a:latin typeface="Courier New" pitchFamily="49" charset="0"/>
                <a:cs typeface="Courier New" pitchFamily="49" charset="0"/>
              </a:rPr>
              <a:t>s = st.pop()</a:t>
            </a:r>
            <a:r>
              <a:rPr lang="en-US" dirty="0" smtClean="0"/>
              <a:t> 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724140" y="538773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"A"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724140" y="4869175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"B"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724140" y="4350712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"C"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724140" y="3832249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"D"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24140" y="3313786"/>
            <a:ext cx="1728210" cy="4608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"E"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Pentagon 10"/>
          <p:cNvSpPr/>
          <p:nvPr/>
        </p:nvSpPr>
        <p:spPr>
          <a:xfrm>
            <a:off x="3909519" y="5387638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3909519" y="4869175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3" name="Pentagon 12"/>
          <p:cNvSpPr/>
          <p:nvPr/>
        </p:nvSpPr>
        <p:spPr>
          <a:xfrm>
            <a:off x="3909519" y="4350712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Pentagon 13"/>
          <p:cNvSpPr/>
          <p:nvPr/>
        </p:nvSpPr>
        <p:spPr>
          <a:xfrm>
            <a:off x="3909519" y="3832249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Pentagon 14"/>
          <p:cNvSpPr/>
          <p:nvPr/>
        </p:nvSpPr>
        <p:spPr>
          <a:xfrm>
            <a:off x="3909519" y="3313786"/>
            <a:ext cx="1324961" cy="460856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top</a:t>
            </a:r>
            <a:endParaRPr lang="en-US" b="1" dirty="0">
              <a:solidFill>
                <a:schemeClr val="tx1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stack is a Last-In-First-Out (LIFO) data structure</a:t>
            </a:r>
          </a:p>
          <a:p>
            <a:pPr lvl="1"/>
            <a:r>
              <a:rPr lang="en-US" dirty="0" smtClean="0"/>
              <a:t>the last element pushed onto the stack is the first element that can be accessed from the stack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 with </a:t>
            </a:r>
            <a:r>
              <a:rPr lang="en-US" dirty="0" err="1" smtClean="0"/>
              <a:t>LinkedList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linked list can be used to efficiently implement a stack</a:t>
            </a:r>
          </a:p>
          <a:p>
            <a:r>
              <a:rPr lang="en-US" dirty="0" smtClean="0"/>
              <a:t>the head of the list becomes the top of the stack</a:t>
            </a:r>
          </a:p>
          <a:p>
            <a:pPr lvl="1"/>
            <a:r>
              <a:rPr lang="en-US" dirty="0" smtClean="0"/>
              <a:t>adding (push) and removing (pop) from the head of a linked list requires O(1)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E24378-2BDF-4197-888D-42F063AC2A4A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>
    <a:lnDef>
      <a:spPr>
        <a:ln w="381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14264</TotalTime>
  <Words>1341</Words>
  <Application>Microsoft Office PowerPoint</Application>
  <PresentationFormat>On-screen Show (4:3)</PresentationFormat>
  <Paragraphs>370</Paragraphs>
  <Slides>38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39" baseType="lpstr">
      <vt:lpstr>Origin</vt:lpstr>
      <vt:lpstr> More Data Structures (Part 1)</vt:lpstr>
      <vt:lpstr>Stack</vt:lpstr>
      <vt:lpstr>Top of Stack</vt:lpstr>
      <vt:lpstr>Stack Operations</vt:lpstr>
      <vt:lpstr>Stack Optional Operations</vt:lpstr>
      <vt:lpstr>Push</vt:lpstr>
      <vt:lpstr>Pop</vt:lpstr>
      <vt:lpstr>LIFO</vt:lpstr>
      <vt:lpstr>Implementation with LinkedList</vt:lpstr>
      <vt:lpstr>PowerPoint Presentation</vt:lpstr>
      <vt:lpstr>Implementation with ArrayList</vt:lpstr>
      <vt:lpstr>PowerPoint Presentation</vt:lpstr>
      <vt:lpstr>Implementation with ArrayDeque</vt:lpstr>
      <vt:lpstr>PowerPoint Presentation</vt:lpstr>
      <vt:lpstr>Implementations in java.util</vt:lpstr>
      <vt:lpstr>Applications</vt:lpstr>
      <vt:lpstr>Example: Reversing a sequence</vt:lpstr>
      <vt:lpstr>Don't do this</vt:lpstr>
      <vt:lpstr>Example: eCheck11B</vt:lpstr>
      <vt:lpstr>Example: Tree traversal</vt:lpstr>
      <vt:lpstr>Recursive inorder traversal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Implementation for BST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1012</cp:revision>
  <dcterms:created xsi:type="dcterms:W3CDTF">2006-08-16T00:00:00Z</dcterms:created>
  <dcterms:modified xsi:type="dcterms:W3CDTF">2014-03-26T18:05:20Z</dcterms:modified>
</cp:coreProperties>
</file>