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7"/>
  </p:notesMasterIdLst>
  <p:sldIdLst>
    <p:sldId id="620" r:id="rId2"/>
    <p:sldId id="602" r:id="rId3"/>
    <p:sldId id="603" r:id="rId4"/>
    <p:sldId id="604" r:id="rId5"/>
    <p:sldId id="606" r:id="rId6"/>
    <p:sldId id="609" r:id="rId7"/>
    <p:sldId id="622" r:id="rId8"/>
    <p:sldId id="610" r:id="rId9"/>
    <p:sldId id="611" r:id="rId10"/>
    <p:sldId id="624" r:id="rId11"/>
    <p:sldId id="612" r:id="rId12"/>
    <p:sldId id="615" r:id="rId13"/>
    <p:sldId id="616" r:id="rId14"/>
    <p:sldId id="617" r:id="rId15"/>
    <p:sldId id="618" r:id="rId16"/>
    <p:sldId id="619" r:id="rId17"/>
    <p:sldId id="626" r:id="rId18"/>
    <p:sldId id="627" r:id="rId19"/>
    <p:sldId id="628" r:id="rId20"/>
    <p:sldId id="629" r:id="rId21"/>
    <p:sldId id="634" r:id="rId22"/>
    <p:sldId id="635" r:id="rId23"/>
    <p:sldId id="636" r:id="rId24"/>
    <p:sldId id="637" r:id="rId25"/>
    <p:sldId id="638" r:id="rId26"/>
    <p:sldId id="639" r:id="rId27"/>
    <p:sldId id="640" r:id="rId28"/>
    <p:sldId id="641" r:id="rId29"/>
    <p:sldId id="642" r:id="rId30"/>
    <p:sldId id="643" r:id="rId31"/>
    <p:sldId id="644" r:id="rId32"/>
    <p:sldId id="645" r:id="rId33"/>
    <p:sldId id="646" r:id="rId34"/>
    <p:sldId id="647" r:id="rId35"/>
    <p:sldId id="648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-1236" y="-90"/>
      </p:cViewPr>
      <p:guideLst>
        <p:guide orient="horz" pos="890"/>
        <p:guide orient="horz" pos="3902"/>
        <p:guide orient="horz" pos="2341"/>
        <p:guide pos="304"/>
        <p:guide pos="5493"/>
        <p:guide pos="2880"/>
        <p:guide pos="3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8989913" cy="589899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6F3D44-0702-4E7A-8B88-76DA756F5D4C}" type="datetimeFigureOut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99F250-ABAA-4B0C-80E4-3B3E2DE77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9990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8993B05-4A03-432A-82EE-71EB06C03B4E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729C2-225B-4AD7-A7C6-C260C87E0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909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FBB8D-9B7C-4915-B741-E33976B77D0A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08E7A-47B6-4FBE-8299-E8315ADFC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8813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2CC17-1E50-434C-B48F-0A7265394989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A8E3D-8AD6-4EEA-8DB1-8658B8E6F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6008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FFA6-6CED-4F81-9150-08157A05051F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8D23B-0773-41B2-B119-FC4930D1F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922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DC869-4E93-4459-97DC-31CBA9C16829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CD59C-11DB-4AA9-A852-C39729B9F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747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E6378-CF5E-45F7-BC3E-B9952120003C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7C8B5-32AD-4C7C-961A-617B5D0F5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07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AD502-1C16-43DC-A28F-5FE0B12C0A38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DB11B-DB4D-4717-BA4A-540FC085B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1370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259C-1943-4EE2-8F76-6816A342FDDF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A6FB2-6682-4A91-B266-9A7DF863C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6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0E515-3AAB-4681-B9D4-35CB13B7075C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23DBC-BAF6-40B3-A03D-CA20906A1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35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07731-144F-430F-A08B-AB12D2960A45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60ED9-17BB-40E1-915A-E4C543152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79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293F8-56B6-4139-8DD6-559A5167DBBB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DC37F-E3F6-4A23-926D-A0190EC17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647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E3DA6-9E50-4E64-B631-0CA616EA4D81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DCBA7-3073-4FAC-81B7-1DB587BA8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365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DB9F17-01AC-4420-A075-D4360BB102D3}" type="datetime1">
              <a:rPr lang="en-US"/>
              <a:pPr>
                <a:defRPr/>
              </a:pPr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80E9EF-3D1E-4224-8204-14E180606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3" r:id="rId2"/>
    <p:sldLayoutId id="2147484264" r:id="rId3"/>
    <p:sldLayoutId id="2147484269" r:id="rId4"/>
    <p:sldLayoutId id="2147484265" r:id="rId5"/>
    <p:sldLayoutId id="2147484266" r:id="rId6"/>
    <p:sldLayoutId id="2147484270" r:id="rId7"/>
    <p:sldLayoutId id="2147484271" r:id="rId8"/>
    <p:sldLayoutId id="2147484272" r:id="rId9"/>
    <p:sldLayoutId id="2147484273" r:id="rId10"/>
    <p:sldLayoutId id="2147484267" r:id="rId11"/>
    <p:sldLayoutId id="214748427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15580" y="3886200"/>
            <a:ext cx="7028054" cy="990600"/>
          </a:xfrm>
        </p:spPr>
        <p:txBody>
          <a:bodyPr/>
          <a:lstStyle/>
          <a:p>
            <a:r>
              <a:rPr lang="en-US" dirty="0" smtClean="0"/>
              <a:t>Graphical User Interfaces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CD59C-11DB-4AA9-A852-C39729B9FD8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create a button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button = new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("text for the button");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CD59C-11DB-4AA9-A852-C39729B9FD8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the Buttons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see </a:t>
            </a:r>
            <a:r>
              <a:rPr lang="en-CA" dirty="0" err="1"/>
              <a:t>CalcView</a:t>
            </a:r>
            <a:r>
              <a:rPr lang="en-CA" dirty="0"/>
              <a:t> </a:t>
            </a:r>
            <a:r>
              <a:rPr lang="en-CA" dirty="0" smtClean="0"/>
              <a:t>constructor</a:t>
            </a:r>
          </a:p>
          <a:p>
            <a:pPr lvl="1"/>
            <a:r>
              <a:rPr lang="en-CA" dirty="0" smtClean="0"/>
              <a:t>try enabling and disabling the buttons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D5204-2A11-4258-9F7B-DBB4BAEBAAB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Event Driven Programming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so far we have a View with some UI elements (buttons, text </a:t>
            </a:r>
            <a:r>
              <a:rPr lang="en-CA" dirty="0" smtClean="0"/>
              <a:t>fields)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now we need to implement the actions</a:t>
            </a:r>
          </a:p>
          <a:p>
            <a:pPr>
              <a:defRPr/>
            </a:pPr>
            <a:r>
              <a:rPr lang="en-CA" dirty="0" smtClean="0"/>
              <a:t>each UI element is a source of events</a:t>
            </a:r>
          </a:p>
          <a:p>
            <a:pPr lvl="1">
              <a:defRPr/>
            </a:pPr>
            <a:r>
              <a:rPr lang="en-CA" dirty="0" smtClean="0"/>
              <a:t>button pressed, slider moved, text changed (text field), etc.</a:t>
            </a:r>
          </a:p>
          <a:p>
            <a:pPr>
              <a:defRPr/>
            </a:pPr>
            <a:r>
              <a:rPr lang="en-CA" dirty="0" smtClean="0"/>
              <a:t>when the user interacts with a UI element an event is triggered</a:t>
            </a:r>
          </a:p>
          <a:p>
            <a:pPr lvl="1">
              <a:defRPr/>
            </a:pPr>
            <a:r>
              <a:rPr lang="en-CA" dirty="0" smtClean="0"/>
              <a:t>this causes an event object to be sent to every object listening for that particular event</a:t>
            </a:r>
          </a:p>
          <a:p>
            <a:pPr lvl="2">
              <a:defRPr/>
            </a:pPr>
            <a:r>
              <a:rPr lang="en-CA" dirty="0" smtClean="0"/>
              <a:t>the event object carries information about the event</a:t>
            </a:r>
          </a:p>
          <a:p>
            <a:pPr>
              <a:defRPr/>
            </a:pPr>
            <a:r>
              <a:rPr lang="en-CA" dirty="0" smtClean="0"/>
              <a:t>the event listeners respond to the event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60436-C276-42AF-AE40-1DA8BC46A43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Not a UML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C993D-125F-493D-A622-6854909058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5850" y="3055938"/>
            <a:ext cx="1087438" cy="71437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event</a:t>
            </a:r>
          </a:p>
          <a:p>
            <a:pPr algn="ctr"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source 1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85850" y="4914900"/>
            <a:ext cx="1120775" cy="71437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event</a:t>
            </a:r>
          </a:p>
          <a:p>
            <a:pPr algn="ctr"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source 2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94338" y="1639888"/>
            <a:ext cx="2078037" cy="646112"/>
          </a:xfrm>
          <a:prstGeom prst="flowChartPreparation">
            <a:avLst/>
          </a:prstGeom>
          <a:noFill/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event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 listener A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94338" y="2767013"/>
            <a:ext cx="2078037" cy="646112"/>
          </a:xfrm>
          <a:prstGeom prst="flowChartPreparation">
            <a:avLst/>
          </a:prstGeom>
          <a:noFill/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event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 listener B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94338" y="3868738"/>
            <a:ext cx="2078037" cy="646112"/>
          </a:xfrm>
          <a:prstGeom prst="flowChartPreparation">
            <a:avLst/>
          </a:prstGeom>
          <a:noFill/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event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 listener C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94338" y="4954588"/>
            <a:ext cx="2112962" cy="646112"/>
          </a:xfrm>
          <a:prstGeom prst="flowChartPreparation">
            <a:avLst/>
          </a:prstGeom>
          <a:noFill/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event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 listener D</a:t>
            </a:r>
            <a:r>
              <a:rPr lang="en-CA" dirty="0"/>
              <a:t> </a:t>
            </a:r>
            <a:endParaRPr lang="en-US" dirty="0"/>
          </a:p>
        </p:txBody>
      </p:sp>
      <p:cxnSp>
        <p:nvCxnSpPr>
          <p:cNvPr id="12" name="Straight Connector 11"/>
          <p:cNvCxnSpPr>
            <a:stCxn id="5" idx="3"/>
          </p:cNvCxnSpPr>
          <p:nvPr/>
        </p:nvCxnSpPr>
        <p:spPr>
          <a:xfrm>
            <a:off x="2173288" y="3413125"/>
            <a:ext cx="2398712" cy="158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7" idx="1"/>
          </p:cNvCxnSpPr>
          <p:nvPr/>
        </p:nvCxnSpPr>
        <p:spPr>
          <a:xfrm rot="5400000" flipH="1" flipV="1">
            <a:off x="4307681" y="2226469"/>
            <a:ext cx="1450975" cy="92233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8" idx="1"/>
          </p:cNvCxnSpPr>
          <p:nvPr/>
        </p:nvCxnSpPr>
        <p:spPr>
          <a:xfrm flipV="1">
            <a:off x="4572000" y="3089275"/>
            <a:ext cx="922338" cy="32385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9" idx="1"/>
          </p:cNvCxnSpPr>
          <p:nvPr/>
        </p:nvCxnSpPr>
        <p:spPr>
          <a:xfrm>
            <a:off x="4572000" y="3413125"/>
            <a:ext cx="922338" cy="77787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0" idx="1"/>
          </p:cNvCxnSpPr>
          <p:nvPr/>
        </p:nvCxnSpPr>
        <p:spPr>
          <a:xfrm rot="16200000" flipH="1">
            <a:off x="4101306" y="3883819"/>
            <a:ext cx="1863725" cy="92233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3"/>
            <a:endCxn id="10" idx="1"/>
          </p:cNvCxnSpPr>
          <p:nvPr/>
        </p:nvCxnSpPr>
        <p:spPr>
          <a:xfrm>
            <a:off x="2206625" y="5272088"/>
            <a:ext cx="3287713" cy="476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43200" y="2971800"/>
            <a:ext cx="1511300" cy="369888"/>
          </a:xfrm>
          <a:prstGeom prst="flowChartProcess">
            <a:avLst/>
          </a:prstGeom>
          <a:noFill/>
          <a:ln w="2857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event object 1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43200" y="4800600"/>
            <a:ext cx="1552575" cy="369888"/>
          </a:xfrm>
          <a:prstGeom prst="flowChartProcess">
            <a:avLst/>
          </a:prstGeom>
          <a:noFill/>
          <a:ln w="2857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event object 2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Not a UML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AA541-5B43-4209-B4D4-B304EE89E99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02338" y="3532188"/>
            <a:ext cx="2112962" cy="368300"/>
          </a:xfrm>
          <a:prstGeom prst="flowChartPreparation">
            <a:avLst/>
          </a:prstGeom>
          <a:noFill/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Controller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543300" y="2114550"/>
            <a:ext cx="2031197" cy="369332"/>
          </a:xfrm>
          <a:prstGeom prst="flowChartProcess">
            <a:avLst/>
          </a:prstGeom>
          <a:noFill/>
          <a:ln w="2857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event object </a:t>
            </a:r>
            <a:r>
              <a:rPr lang="en-CA" dirty="0" smtClean="0">
                <a:solidFill>
                  <a:srgbClr val="7030A0"/>
                </a:solidFill>
                <a:latin typeface="+mn-lt"/>
              </a:rPr>
              <a:t>"sum"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3000" y="2046432"/>
            <a:ext cx="1143000" cy="4079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/>
          <a:lstStyle/>
          <a:p>
            <a:pPr algn="ctr"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"sum"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43000" y="2795323"/>
            <a:ext cx="1143000" cy="4079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/>
          <a:lstStyle/>
          <a:p>
            <a:pPr algn="ctr"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"subtract"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43000" y="3544214"/>
            <a:ext cx="1143000" cy="4079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/>
          <a:lstStyle/>
          <a:p>
            <a:pPr algn="ctr"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"multiply"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143000" y="4403581"/>
            <a:ext cx="1143000" cy="4079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/>
          <a:lstStyle/>
          <a:p>
            <a:pPr algn="ctr"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"divide"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143000" y="5192713"/>
            <a:ext cx="1143000" cy="4079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/>
          <a:lstStyle/>
          <a:p>
            <a:pPr algn="ctr"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"clear"</a:t>
            </a:r>
            <a:r>
              <a:rPr lang="en-CA" dirty="0"/>
              <a:t> </a:t>
            </a:r>
            <a:endParaRPr lang="en-US" dirty="0"/>
          </a:p>
        </p:txBody>
      </p:sp>
      <p:cxnSp>
        <p:nvCxnSpPr>
          <p:cNvPr id="33" name="Straight Connector 32"/>
          <p:cNvCxnSpPr>
            <a:stCxn id="20" idx="3"/>
            <a:endCxn id="10" idx="1"/>
          </p:cNvCxnSpPr>
          <p:nvPr/>
        </p:nvCxnSpPr>
        <p:spPr>
          <a:xfrm>
            <a:off x="2286000" y="2250426"/>
            <a:ext cx="3716338" cy="146591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2" idx="3"/>
            <a:endCxn id="10" idx="1"/>
          </p:cNvCxnSpPr>
          <p:nvPr/>
        </p:nvCxnSpPr>
        <p:spPr>
          <a:xfrm>
            <a:off x="2286000" y="2999317"/>
            <a:ext cx="3716338" cy="71702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" idx="3"/>
            <a:endCxn id="10" idx="1"/>
          </p:cNvCxnSpPr>
          <p:nvPr/>
        </p:nvCxnSpPr>
        <p:spPr>
          <a:xfrm flipV="1">
            <a:off x="2286000" y="3716338"/>
            <a:ext cx="3716338" cy="3187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5" idx="3"/>
            <a:endCxn id="10" idx="1"/>
          </p:cNvCxnSpPr>
          <p:nvPr/>
        </p:nvCxnSpPr>
        <p:spPr>
          <a:xfrm flipV="1">
            <a:off x="2286000" y="3716338"/>
            <a:ext cx="3716338" cy="8912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7" idx="3"/>
            <a:endCxn id="10" idx="1"/>
          </p:cNvCxnSpPr>
          <p:nvPr/>
        </p:nvCxnSpPr>
        <p:spPr>
          <a:xfrm flipV="1">
            <a:off x="2286000" y="3716338"/>
            <a:ext cx="3716338" cy="167957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543300" y="4945063"/>
            <a:ext cx="2085975" cy="369887"/>
          </a:xfrm>
          <a:prstGeom prst="flowChartProcess">
            <a:avLst/>
          </a:prstGeom>
          <a:noFill/>
          <a:ln w="2857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event object "clear"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5621" name="TextBox 48"/>
          <p:cNvSpPr>
            <a:spLocks noChangeArrowheads="1"/>
          </p:cNvSpPr>
          <p:nvPr/>
        </p:nvSpPr>
        <p:spPr bwMode="auto">
          <a:xfrm>
            <a:off x="696913" y="5764213"/>
            <a:ext cx="2274887" cy="407987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AbstractButton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 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22" name="TextBox 49"/>
          <p:cNvSpPr>
            <a:spLocks noChangeArrowheads="1"/>
          </p:cNvSpPr>
          <p:nvPr/>
        </p:nvSpPr>
        <p:spPr bwMode="auto">
          <a:xfrm>
            <a:off x="3714750" y="5764213"/>
            <a:ext cx="1733550" cy="407987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CA" b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endParaRPr lang="en-US" b="1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23" name="TextBox 50"/>
          <p:cNvSpPr>
            <a:spLocks noChangeArrowheads="1"/>
          </p:cNvSpPr>
          <p:nvPr/>
        </p:nvSpPr>
        <p:spPr bwMode="auto">
          <a:xfrm>
            <a:off x="6057900" y="5486400"/>
            <a:ext cx="2176463" cy="7143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Implementation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each </a:t>
            </a:r>
            <a:r>
              <a:rPr lang="en-CA" sz="2400" b="1" dirty="0" err="1" smtClean="0">
                <a:latin typeface="Courier New"/>
                <a:cs typeface="Courier New"/>
              </a:rPr>
              <a:t>Jbutton</a:t>
            </a:r>
            <a:r>
              <a:rPr lang="en-CA" dirty="0" smtClean="0"/>
              <a:t> has </a:t>
            </a:r>
            <a:r>
              <a:rPr lang="en-CA" dirty="0" smtClean="0"/>
              <a:t>two inherited methods from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AbstractButton</a:t>
            </a:r>
            <a:endParaRPr lang="en-CA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</a:t>
            </a: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l)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setActionCommand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actionCommand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for each </a:t>
            </a:r>
            <a:r>
              <a:rPr lang="en-CA" sz="2400" b="1" dirty="0" err="1" smtClean="0">
                <a:latin typeface="Courier New"/>
                <a:cs typeface="Courier New"/>
              </a:rPr>
              <a:t>JButton</a:t>
            </a:r>
            <a:r>
              <a:rPr lang="en-CA" dirty="0" smtClean="0"/>
              <a:t> </a:t>
            </a:r>
          </a:p>
          <a:p>
            <a:pPr marL="788988" lvl="1" indent="-514350">
              <a:buFont typeface="+mj-lt"/>
              <a:buAutoNum type="arabicPeriod"/>
              <a:defRPr/>
            </a:pPr>
            <a:r>
              <a:rPr lang="en-CA" dirty="0" smtClean="0"/>
              <a:t>call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CA" dirty="0" smtClean="0"/>
              <a:t> with the controller as the argument</a:t>
            </a:r>
          </a:p>
          <a:p>
            <a:pPr marL="788988" lvl="1" indent="-514350">
              <a:buFont typeface="+mj-lt"/>
              <a:buAutoNum type="arabicPeriod"/>
              <a:defRPr/>
            </a:pPr>
            <a:r>
              <a:rPr lang="en-CA" dirty="0" smtClean="0"/>
              <a:t>call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setActionCommand</a:t>
            </a:r>
            <a:r>
              <a:rPr lang="en-CA" dirty="0" smtClean="0"/>
              <a:t> with a string describing what event has occurred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CAA72-22F7-4CAD-B1A6-519235151D4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CalcView: Add Actions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see </a:t>
            </a:r>
            <a:r>
              <a:rPr lang="en-CA" dirty="0" err="1"/>
              <a:t>CalcView</a:t>
            </a:r>
            <a:r>
              <a:rPr lang="en-CA" dirty="0"/>
              <a:t> </a:t>
            </a:r>
            <a:r>
              <a:rPr lang="en-CA" dirty="0" err="1" smtClean="0"/>
              <a:t>setCommand</a:t>
            </a:r>
            <a:r>
              <a:rPr lang="en-CA" dirty="0" smtClean="0"/>
              <a:t> method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522F3-9008-4B5C-9887-B76EEB9D807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controller</a:t>
            </a:r>
          </a:p>
          <a:p>
            <a:pPr lvl="1">
              <a:defRPr/>
            </a:pPr>
            <a:r>
              <a:rPr lang="en-CA" dirty="0" smtClean="0"/>
              <a:t>processes and responds to events (such as user actions) from the view and translates them to model method calls</a:t>
            </a:r>
          </a:p>
          <a:p>
            <a:pPr>
              <a:defRPr/>
            </a:pPr>
            <a:r>
              <a:rPr lang="en-US" dirty="0" smtClean="0"/>
              <a:t>needs to interact with both the view and the model but does not own the view or model</a:t>
            </a:r>
          </a:p>
          <a:p>
            <a:pPr lvl="1">
              <a:defRPr/>
            </a:pPr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C9F05-234D-438A-AF53-1AB46A9CCAA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1816100" y="4972050"/>
            <a:ext cx="736600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View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1677988" y="4229100"/>
            <a:ext cx="1012825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JFrame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2098675" y="4629150"/>
            <a:ext cx="171450" cy="17145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>
            <a:stCxn id="16389" idx="0"/>
            <a:endCxn id="7" idx="3"/>
          </p:cNvCxnSpPr>
          <p:nvPr/>
        </p:nvCxnSpPr>
        <p:spPr>
          <a:xfrm rot="5400000" flipH="1" flipV="1">
            <a:off x="2098675" y="4886325"/>
            <a:ext cx="171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3" name="TextBox 7"/>
          <p:cNvSpPr txBox="1">
            <a:spLocks noChangeArrowheads="1"/>
          </p:cNvSpPr>
          <p:nvPr/>
        </p:nvSpPr>
        <p:spPr bwMode="auto">
          <a:xfrm>
            <a:off x="3663950" y="4972050"/>
            <a:ext cx="1563688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Controller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4" name="TextBox 7"/>
          <p:cNvSpPr txBox="1">
            <a:spLocks noChangeArrowheads="1"/>
          </p:cNvSpPr>
          <p:nvPr/>
        </p:nvSpPr>
        <p:spPr bwMode="auto">
          <a:xfrm>
            <a:off x="6400800" y="4972050"/>
            <a:ext cx="874713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Model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5257800" y="5029200"/>
            <a:ext cx="342900" cy="228600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5600700" y="5143500"/>
            <a:ext cx="8001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7" name="TextBox 34"/>
          <p:cNvSpPr txBox="1">
            <a:spLocks noChangeArrowheads="1"/>
          </p:cNvSpPr>
          <p:nvPr/>
        </p:nvSpPr>
        <p:spPr bwMode="auto">
          <a:xfrm>
            <a:off x="6135688" y="4800600"/>
            <a:ext cx="322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3314700" y="5029200"/>
            <a:ext cx="342900" cy="228600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/>
          <p:cNvCxnSpPr>
            <a:stCxn id="16" idx="1"/>
          </p:cNvCxnSpPr>
          <p:nvPr/>
        </p:nvCxnSpPr>
        <p:spPr>
          <a:xfrm rot="10800000">
            <a:off x="2571750" y="5143500"/>
            <a:ext cx="7429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0" name="TextBox 34"/>
          <p:cNvSpPr txBox="1">
            <a:spLocks noChangeArrowheads="1"/>
          </p:cNvSpPr>
          <p:nvPr/>
        </p:nvSpPr>
        <p:spPr bwMode="auto">
          <a:xfrm>
            <a:off x="2535238" y="4800600"/>
            <a:ext cx="322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4350" y="4391025"/>
            <a:ext cx="11430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View is a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subclass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of </a:t>
            </a:r>
            <a:r>
              <a:rPr lang="en-US" dirty="0" err="1">
                <a:solidFill>
                  <a:srgbClr val="0070C0"/>
                </a:solidFill>
                <a:latin typeface="+mn-lt"/>
              </a:rPr>
              <a:t>JFrame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6000" y="5411788"/>
            <a:ext cx="15970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Controller has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1 View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89525" y="5411788"/>
            <a:ext cx="15970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Controller has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1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25719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Controller Fields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see </a:t>
            </a:r>
            <a:r>
              <a:rPr lang="en-CA" dirty="0" err="1" smtClean="0"/>
              <a:t>CalcController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43E50-FF39-4520-AA17-48DC37C0389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550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CalcController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recall that our application only uses events that are fired by buttons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dirty="0" err="1" smtClean="0"/>
              <a:t>s</a:t>
            </a:r>
            <a:r>
              <a:rPr lang="en-US" dirty="0" smtClean="0"/>
              <a:t>)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a button fires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 smtClean="0"/>
              <a:t> event whenever it is clicked</a:t>
            </a:r>
          </a:p>
          <a:p>
            <a:pPr>
              <a:defRPr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CalcController</a:t>
            </a:r>
            <a:r>
              <a:rPr lang="en-US" dirty="0" smtClean="0"/>
              <a:t> listens for fired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how? by implementing the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dirty="0" smtClean="0"/>
              <a:t> interface</a:t>
            </a:r>
          </a:p>
          <a:p>
            <a:pPr lvl="1">
              <a:defRPr/>
            </a:pPr>
            <a:endParaRPr lang="en-US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 e);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10899-A215-43AE-A833-6E6408A736A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7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View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view</a:t>
            </a:r>
          </a:p>
          <a:p>
            <a:pPr lvl="1">
              <a:defRPr/>
            </a:pPr>
            <a:r>
              <a:rPr lang="en-CA" dirty="0" smtClean="0"/>
              <a:t>presents the user with a sensory (visual, audio, </a:t>
            </a:r>
            <a:r>
              <a:rPr lang="en-CA" dirty="0" err="1" smtClean="0"/>
              <a:t>haptic</a:t>
            </a:r>
            <a:r>
              <a:rPr lang="en-CA" dirty="0" smtClean="0"/>
              <a:t>) representation of the model state</a:t>
            </a:r>
          </a:p>
          <a:p>
            <a:pPr lvl="1">
              <a:defRPr/>
            </a:pPr>
            <a:r>
              <a:rPr lang="en-CA" dirty="0" smtClean="0"/>
              <a:t>a user interface element (the user interface for simple applications)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E3020-0781-4225-8F78-26929A02540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750" y="4457700"/>
            <a:ext cx="78105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CalcController</a:t>
            </a:r>
            <a:r>
              <a:rPr lang="en-US" dirty="0" smtClean="0"/>
              <a:t> was registered to listen for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 err="1" smtClean="0"/>
              <a:t>s</a:t>
            </a:r>
            <a:r>
              <a:rPr lang="en-US" dirty="0" smtClean="0"/>
              <a:t> fired by the various buttons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CalcView</a:t>
            </a:r>
            <a:r>
              <a:rPr lang="en-US" dirty="0" smtClean="0"/>
              <a:t> (see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setCommand</a:t>
            </a:r>
            <a:r>
              <a:rPr lang="en-US" dirty="0" smtClean="0"/>
              <a:t>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CalcView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whenever a button fires an event, it passes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 smtClean="0"/>
              <a:t> object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CalcController</a:t>
            </a:r>
            <a:r>
              <a:rPr lang="en-US" dirty="0" smtClean="0"/>
              <a:t> via the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 smtClean="0"/>
              <a:t> method</a:t>
            </a:r>
          </a:p>
          <a:p>
            <a:pPr lvl="1"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 smtClean="0"/>
              <a:t> is responsible for dealing with the different actions (open, save, sum, etc)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33647-C244-464F-A67E-F77B0424128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544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 l="52927" t="56316" r="39024" b="12106"/>
          <a:stretch>
            <a:fillRect/>
          </a:stretch>
        </p:blipFill>
        <p:spPr bwMode="auto">
          <a:xfrm>
            <a:off x="971550" y="1943100"/>
            <a:ext cx="6286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Sum, Subtract, Multiply, Divide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24545-B886-4E0E-8B9F-987AD0EB9AB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36" y="1701507"/>
            <a:ext cx="738664" cy="45278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vert270" wrap="none" tIns="731520" bIns="731520">
            <a:spAutoFit/>
          </a:bodyPr>
          <a:lstStyle/>
          <a:p>
            <a:pPr>
              <a:defRPr/>
            </a:pP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CalcView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2668" y="1700546"/>
            <a:ext cx="738664" cy="452880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vert="vert270" wrap="none" tIns="365760" bIns="274320">
            <a:spAutoFit/>
          </a:bodyPr>
          <a:lstStyle/>
          <a:p>
            <a:pPr>
              <a:defRPr/>
            </a:pPr>
            <a:r>
              <a:rPr lang="en-US" sz="3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CalcController</a:t>
            </a:r>
            <a:endParaRPr lang="en-US" sz="3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28750" y="211455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43100" y="1657350"/>
            <a:ext cx="2252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1714500" y="28003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57350" y="24003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getUserValue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90936" y="3364142"/>
            <a:ext cx="738664" cy="28652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vert="vert270" wrap="none" tIns="182880" bIns="182880">
            <a:spAutoFit/>
          </a:bodyPr>
          <a:lstStyle/>
          <a:p>
            <a:pPr>
              <a:defRPr/>
            </a:pPr>
            <a:r>
              <a:rPr lang="en-US" sz="3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CalcModel</a:t>
            </a:r>
            <a:endParaRPr lang="en-US" sz="3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72050" y="3600450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88163" y="3173413"/>
            <a:ext cx="5984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sum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314700" y="234315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14500" y="15732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457950" y="3074988"/>
            <a:ext cx="322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1701800" y="54292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57350" y="50022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setCalcValue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16300" y="49149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972050" y="4913313"/>
            <a:ext cx="2514600" cy="158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57850" y="45148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getCalcValue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449888" y="4457700"/>
            <a:ext cx="322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383967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23" grpId="0"/>
      <p:bldP spid="28" grpId="0"/>
      <p:bldP spid="29" grpId="0"/>
      <p:bldP spid="30" grpId="0"/>
      <p:bldP spid="24" grpId="0"/>
      <p:bldP spid="25" grpId="0"/>
      <p:bldP spid="27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CalcController: Other Actions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see </a:t>
            </a:r>
            <a:r>
              <a:rPr lang="en-CA" dirty="0" err="1"/>
              <a:t>CalcController</a:t>
            </a:r>
            <a:r>
              <a:rPr lang="en-CA" dirty="0"/>
              <a:t> </a:t>
            </a:r>
            <a:r>
              <a:rPr lang="en-CA" dirty="0" err="1"/>
              <a:t>actionPerformed</a:t>
            </a:r>
            <a:r>
              <a:rPr lang="en-CA" dirty="0"/>
              <a:t> method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39418-A030-4097-944E-82355D6587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457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actionPerformed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even with only 5 buttons </a:t>
            </a:r>
            <a:r>
              <a:rPr lang="en-US" dirty="0" smtClean="0"/>
              <a:t>our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 smtClean="0"/>
              <a:t> method is unwieldy</a:t>
            </a:r>
          </a:p>
          <a:p>
            <a:pPr lvl="1">
              <a:defRPr/>
            </a:pPr>
            <a:r>
              <a:rPr lang="en-US" dirty="0" smtClean="0"/>
              <a:t>imagine what would happen if you tried to implement a Controller this way for a big application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rather than one big </a:t>
            </a:r>
            <a:r>
              <a:rPr lang="en-US" dirty="0" err="1" smtClean="0"/>
              <a:t>actionPerformed</a:t>
            </a:r>
            <a:r>
              <a:rPr lang="en-US" dirty="0" smtClean="0"/>
              <a:t> method we can register a different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dirty="0" smtClean="0"/>
              <a:t> for each button</a:t>
            </a:r>
          </a:p>
          <a:p>
            <a:pPr lvl="1">
              <a:defRPr/>
            </a:pPr>
            <a:r>
              <a:rPr lang="en-US" dirty="0" smtClean="0"/>
              <a:t>each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will be an object that has its own version of the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3C7B0-775F-49F9-9E4A-756D696074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26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Calculator Listeners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22ADD-4F40-4036-99A3-775606625A3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27389" y="5330031"/>
            <a:ext cx="2419494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DivideListener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62253" y="4523533"/>
            <a:ext cx="2419494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SubtractListener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4724" y="3716338"/>
            <a:ext cx="2419494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SumListener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31825" y="1873611"/>
            <a:ext cx="2880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ArithmeticListener</a:t>
            </a:r>
            <a:endParaRPr lang="en-US" b="1" i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Elbow Connector 8"/>
          <p:cNvCxnSpPr>
            <a:stCxn id="8" idx="2"/>
            <a:endCxn id="7" idx="0"/>
          </p:cNvCxnSpPr>
          <p:nvPr/>
        </p:nvCxnSpPr>
        <p:spPr>
          <a:xfrm rot="5400000">
            <a:off x="2668348" y="1812685"/>
            <a:ext cx="1099777" cy="2707529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8" idx="2"/>
            <a:endCxn id="5" idx="0"/>
          </p:cNvCxnSpPr>
          <p:nvPr/>
        </p:nvCxnSpPr>
        <p:spPr>
          <a:xfrm rot="16200000" flipH="1">
            <a:off x="4597833" y="2590728"/>
            <a:ext cx="2713470" cy="2765136"/>
          </a:xfrm>
          <a:prstGeom prst="bentConnector3">
            <a:avLst>
              <a:gd name="adj1" fmla="val 202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72000" y="3140965"/>
            <a:ext cx="0" cy="138256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6789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Calculator Listener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whenever a listener receives an event corresponding to an arithmetic operation it does: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asks </a:t>
            </a:r>
            <a:r>
              <a:rPr lang="en-CA" dirty="0" err="1" smtClean="0"/>
              <a:t>CalcView</a:t>
            </a:r>
            <a:r>
              <a:rPr lang="en-CA" dirty="0" smtClean="0"/>
              <a:t> for the user value and converts it to </a:t>
            </a:r>
            <a:r>
              <a:rPr lang="en-CA" dirty="0" smtClean="0"/>
              <a:t>an </a:t>
            </a:r>
            <a:r>
              <a:rPr lang="en-CA" dirty="0" err="1" smtClean="0"/>
              <a:t>int</a:t>
            </a:r>
            <a:endParaRPr lang="en-CA" dirty="0" smtClean="0"/>
          </a:p>
          <a:p>
            <a:pPr marL="1006475" lvl="2" indent="-457200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getUserValue</a:t>
            </a:r>
            <a:r>
              <a:rPr lang="en-CA" dirty="0" smtClean="0"/>
              <a:t> method</a:t>
            </a:r>
          </a:p>
          <a:p>
            <a:pPr marL="1006475" lvl="2" indent="-457200">
              <a:defRPr/>
            </a:pPr>
            <a:endParaRPr lang="en-CA" dirty="0" smtClean="0"/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asks </a:t>
            </a:r>
            <a:r>
              <a:rPr lang="en-CA" dirty="0" err="1" smtClean="0"/>
              <a:t>CalcModel</a:t>
            </a:r>
            <a:r>
              <a:rPr lang="en-CA" dirty="0" smtClean="0"/>
              <a:t> to perform the arithmetic operation</a:t>
            </a:r>
          </a:p>
          <a:p>
            <a:pPr marL="1006475" lvl="2" indent="-457200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doOperation</a:t>
            </a:r>
            <a:r>
              <a:rPr lang="en-CA" dirty="0" smtClean="0"/>
              <a:t> method</a:t>
            </a:r>
          </a:p>
          <a:p>
            <a:pPr marL="1006475" lvl="2" indent="-457200">
              <a:defRPr/>
            </a:pPr>
            <a:endParaRPr lang="en-CA" dirty="0" smtClean="0"/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updates the calculated value in </a:t>
            </a:r>
            <a:r>
              <a:rPr lang="en-CA" dirty="0" err="1" smtClean="0"/>
              <a:t>CalcView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E5CB-C2A5-4F46-B839-9A0E94333EB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46477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ArithmeticListener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600" dirty="0" smtClean="0"/>
              <a:t>private abstract class </a:t>
            </a:r>
            <a:r>
              <a:rPr lang="en-US" sz="1600" dirty="0" err="1" smtClean="0"/>
              <a:t>ArithmeticListener</a:t>
            </a:r>
            <a:r>
              <a:rPr lang="en-US" sz="1600" dirty="0" smtClean="0"/>
              <a:t> implements </a:t>
            </a:r>
            <a:r>
              <a:rPr lang="en-US" sz="1600" dirty="0" err="1" smtClean="0"/>
              <a:t>ActionListener</a:t>
            </a:r>
            <a:r>
              <a:rPr lang="en-US" sz="1600" dirty="0" smtClean="0"/>
              <a:t> {</a:t>
            </a:r>
          </a:p>
          <a:p>
            <a:endParaRPr lang="en-US" sz="1600" dirty="0" smtClean="0"/>
          </a:p>
          <a:p>
            <a:r>
              <a:rPr lang="en-US" sz="1600" dirty="0" smtClean="0"/>
              <a:t>  @Override</a:t>
            </a:r>
          </a:p>
          <a:p>
            <a:r>
              <a:rPr lang="en-US" sz="1600" dirty="0" smtClean="0"/>
              <a:t>  public void </a:t>
            </a:r>
            <a:r>
              <a:rPr lang="en-US" sz="1600" dirty="0" err="1" smtClean="0"/>
              <a:t>actionPerformed</a:t>
            </a:r>
            <a:r>
              <a:rPr lang="en-US" sz="1600" dirty="0" smtClean="0"/>
              <a:t>(</a:t>
            </a:r>
            <a:r>
              <a:rPr lang="en-US" sz="1600" dirty="0" err="1" smtClean="0"/>
              <a:t>ActionEvent</a:t>
            </a:r>
            <a:r>
              <a:rPr lang="en-US" sz="1600" dirty="0" smtClean="0"/>
              <a:t> action) {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userValue</a:t>
            </a:r>
            <a:r>
              <a:rPr lang="en-US" sz="1600" dirty="0" smtClean="0"/>
              <a:t> </a:t>
            </a:r>
            <a:r>
              <a:rPr lang="en-US" sz="1600" dirty="0" smtClean="0"/>
              <a:t>= </a:t>
            </a:r>
            <a:r>
              <a:rPr lang="en-US" sz="1600" dirty="0" err="1" smtClean="0"/>
              <a:t>this.getUserValue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this.doOperation</a:t>
            </a:r>
            <a:r>
              <a:rPr lang="en-US" sz="1600" dirty="0" smtClean="0"/>
              <a:t>(</a:t>
            </a:r>
            <a:r>
              <a:rPr lang="en-US" sz="1600" dirty="0" err="1" smtClean="0"/>
              <a:t>userValue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this.setCalculatedValue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}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22ADD-4F40-4036-99A3-775606625A3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9082" y="3256179"/>
            <a:ext cx="3657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1.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082" y="3601821"/>
            <a:ext cx="3657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2.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082" y="3923773"/>
            <a:ext cx="3657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3.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7208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ArithmeticListener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600" dirty="0" smtClean="0"/>
          </a:p>
          <a:p>
            <a:r>
              <a:rPr lang="en-US" sz="1600" dirty="0" smtClean="0"/>
              <a:t>  /**</a:t>
            </a:r>
          </a:p>
          <a:p>
            <a:r>
              <a:rPr lang="en-US" sz="1600" dirty="0" smtClean="0"/>
              <a:t>   * Subclasses will override this method to add, subtract,</a:t>
            </a:r>
          </a:p>
          <a:p>
            <a:r>
              <a:rPr lang="en-US" sz="1600" dirty="0" smtClean="0"/>
              <a:t>   * divide, multiply, etc., the </a:t>
            </a:r>
            <a:r>
              <a:rPr lang="en-US" sz="1600" dirty="0" err="1" smtClean="0"/>
              <a:t>userValue</a:t>
            </a:r>
            <a:r>
              <a:rPr lang="en-US" sz="1600" dirty="0" smtClean="0"/>
              <a:t> with the current</a:t>
            </a:r>
          </a:p>
          <a:p>
            <a:r>
              <a:rPr lang="en-US" sz="1600" dirty="0" smtClean="0"/>
              <a:t>   * calculated value.</a:t>
            </a:r>
          </a:p>
          <a:p>
            <a:r>
              <a:rPr lang="en-US" sz="1600" dirty="0" smtClean="0"/>
              <a:t>   */</a:t>
            </a:r>
          </a:p>
          <a:p>
            <a:r>
              <a:rPr lang="en-US" sz="1600" dirty="0" smtClean="0"/>
              <a:t>  protected abstract void </a:t>
            </a:r>
            <a:r>
              <a:rPr lang="en-US" sz="1600" dirty="0" err="1" smtClean="0"/>
              <a:t>doOperation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userValue</a:t>
            </a:r>
            <a:r>
              <a:rPr lang="en-US" sz="1600" dirty="0" smtClean="0"/>
              <a:t>);  </a:t>
            </a:r>
          </a:p>
          <a:p>
            <a:endParaRPr lang="en-US" sz="16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22ADD-4F40-4036-99A3-775606625A3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74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ArithmeticListener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  private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getUserValue</a:t>
            </a:r>
            <a:r>
              <a:rPr lang="en-US" sz="1600" dirty="0" smtClean="0"/>
              <a:t>() {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userValue</a:t>
            </a:r>
            <a:r>
              <a:rPr lang="en-US" sz="1600" dirty="0" smtClean="0"/>
              <a:t> = </a:t>
            </a:r>
            <a:r>
              <a:rPr lang="en-US" sz="1600" dirty="0" smtClean="0"/>
              <a:t>0</a:t>
            </a:r>
            <a:r>
              <a:rPr lang="en-US" sz="1600" dirty="0" smtClean="0"/>
              <a:t>;</a:t>
            </a:r>
            <a:endParaRPr lang="en-US" sz="1600" dirty="0" smtClean="0"/>
          </a:p>
          <a:p>
            <a:r>
              <a:rPr lang="en-US" sz="1600" dirty="0" smtClean="0"/>
              <a:t>    try {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userValue</a:t>
            </a:r>
            <a:r>
              <a:rPr lang="en-US" sz="1600" dirty="0" smtClean="0"/>
              <a:t> = </a:t>
            </a:r>
            <a:r>
              <a:rPr lang="en-US" sz="1600" dirty="0" err="1" smtClean="0"/>
              <a:t>Integer.parseInt</a:t>
            </a:r>
            <a:r>
              <a:rPr lang="en-US" sz="1600" dirty="0" smtClean="0"/>
              <a:t>(</a:t>
            </a:r>
            <a:r>
              <a:rPr lang="en-US" sz="1600" dirty="0" err="1" smtClean="0">
                <a:solidFill>
                  <a:srgbClr val="FF0000"/>
                </a:solidFill>
              </a:rPr>
              <a:t>getView</a:t>
            </a:r>
            <a:r>
              <a:rPr lang="en-US" sz="1600" dirty="0" smtClean="0">
                <a:solidFill>
                  <a:srgbClr val="FF0000"/>
                </a:solidFill>
              </a:rPr>
              <a:t>()</a:t>
            </a:r>
            <a:r>
              <a:rPr lang="en-US" sz="1600" dirty="0" smtClean="0"/>
              <a:t>.</a:t>
            </a:r>
            <a:r>
              <a:rPr lang="en-US" sz="1600" dirty="0" err="1" smtClean="0"/>
              <a:t>getUserValue</a:t>
            </a:r>
            <a:r>
              <a:rPr lang="en-US" sz="1600" dirty="0" smtClean="0"/>
              <a:t>());</a:t>
            </a:r>
          </a:p>
          <a:p>
            <a:r>
              <a:rPr lang="en-US" sz="1600" dirty="0" smtClean="0"/>
              <a:t>    }</a:t>
            </a:r>
          </a:p>
          <a:p>
            <a:r>
              <a:rPr lang="en-US" sz="1600" dirty="0" smtClean="0"/>
              <a:t>    catch(</a:t>
            </a:r>
            <a:r>
              <a:rPr lang="en-US" sz="1600" dirty="0" err="1" smtClean="0"/>
              <a:t>NumberFormatException</a:t>
            </a:r>
            <a:r>
              <a:rPr lang="en-US" sz="1600" dirty="0" smtClean="0"/>
              <a:t> ex)</a:t>
            </a:r>
          </a:p>
          <a:p>
            <a:r>
              <a:rPr lang="en-US" sz="1600" dirty="0" smtClean="0"/>
              <a:t>    {}</a:t>
            </a:r>
          </a:p>
          <a:p>
            <a:r>
              <a:rPr lang="en-US" sz="1600" dirty="0" smtClean="0"/>
              <a:t>    return </a:t>
            </a:r>
            <a:r>
              <a:rPr lang="en-US" sz="1600" dirty="0" err="1" smtClean="0"/>
              <a:t>userValue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  }</a:t>
            </a:r>
          </a:p>
          <a:p>
            <a:endParaRPr lang="en-US" sz="1600" dirty="0" smtClean="0"/>
          </a:p>
          <a:p>
            <a:r>
              <a:rPr lang="en-US" sz="1600" dirty="0" smtClean="0"/>
              <a:t>  private void </a:t>
            </a:r>
            <a:r>
              <a:rPr lang="en-US" sz="1600" dirty="0" err="1" smtClean="0"/>
              <a:t>setCalculatedValue</a:t>
            </a:r>
            <a:r>
              <a:rPr lang="en-US" sz="1600" dirty="0" smtClean="0"/>
              <a:t>() {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>
                <a:solidFill>
                  <a:srgbClr val="FF0000"/>
                </a:solidFill>
              </a:rPr>
              <a:t>getView</a:t>
            </a:r>
            <a:r>
              <a:rPr lang="en-US" sz="1600" dirty="0" smtClean="0">
                <a:solidFill>
                  <a:srgbClr val="FF0000"/>
                </a:solidFill>
              </a:rPr>
              <a:t>()</a:t>
            </a:r>
            <a:r>
              <a:rPr lang="en-US" sz="1600" dirty="0" smtClean="0"/>
              <a:t>.</a:t>
            </a:r>
            <a:r>
              <a:rPr lang="en-US" sz="1600" dirty="0" err="1" smtClean="0"/>
              <a:t>setCalcValue</a:t>
            </a:r>
            <a:r>
              <a:rPr lang="en-US" sz="1600" dirty="0" smtClean="0"/>
              <a:t>("" + </a:t>
            </a:r>
            <a:r>
              <a:rPr lang="en-US" sz="1600" dirty="0" err="1" smtClean="0">
                <a:solidFill>
                  <a:srgbClr val="FF0000"/>
                </a:solidFill>
              </a:rPr>
              <a:t>getModel</a:t>
            </a:r>
            <a:r>
              <a:rPr lang="en-US" sz="1600" dirty="0" smtClean="0">
                <a:solidFill>
                  <a:srgbClr val="FF0000"/>
                </a:solidFill>
              </a:rPr>
              <a:t>()</a:t>
            </a:r>
            <a:r>
              <a:rPr lang="en-US" sz="1600" dirty="0" smtClean="0"/>
              <a:t>.</a:t>
            </a:r>
            <a:r>
              <a:rPr lang="en-US" sz="1600" dirty="0" err="1" smtClean="0"/>
              <a:t>getCalcValue</a:t>
            </a:r>
            <a:r>
              <a:rPr lang="en-US" sz="1600" dirty="0" smtClean="0"/>
              <a:t>());</a:t>
            </a:r>
          </a:p>
          <a:p>
            <a:r>
              <a:rPr lang="en-US" sz="1600" dirty="0" smtClean="0"/>
              <a:t>  </a:t>
            </a:r>
            <a:r>
              <a:rPr lang="en-US" sz="1600" dirty="0" smtClean="0"/>
              <a:t>}</a:t>
            </a:r>
          </a:p>
          <a:p>
            <a:r>
              <a:rPr lang="en-US" sz="1600" dirty="0" smtClean="0"/>
              <a:t>  </a:t>
            </a:r>
          </a:p>
          <a:p>
            <a:endParaRPr lang="en-US" sz="16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22ADD-4F40-4036-99A3-775606625A3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94338" y="3313786"/>
            <a:ext cx="3211135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Note: these methods need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access to the view and model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which are associated with the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controller.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3218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do we give the listeners access to the view and model?</a:t>
            </a:r>
          </a:p>
          <a:p>
            <a:pPr lvl="1"/>
            <a:r>
              <a:rPr lang="en-US" dirty="0" smtClean="0"/>
              <a:t>could use aggregation</a:t>
            </a:r>
          </a:p>
          <a:p>
            <a:pPr lvl="1"/>
            <a:r>
              <a:rPr lang="en-US" dirty="0" smtClean="0"/>
              <a:t>alternatively, we can make the listeners be inner classes of the controller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AD620-6019-4E31-94D9-DEACF126A55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1149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Simple Applications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simple applications often consist of just a single window (containing some controls)</a:t>
            </a:r>
          </a:p>
          <a:p>
            <a:pPr algn="ctr">
              <a:buFont typeface="Wingdings 3" pitchFamily="18" charset="2"/>
              <a:buNone/>
              <a:defRPr/>
            </a:pPr>
            <a:r>
              <a:rPr lang="en-CA" dirty="0" err="1" smtClean="0"/>
              <a:t>JFrame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window with border, title, buttons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6857D-ABB7-4D2D-86F6-2689EC3931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1750" y="3122613"/>
            <a:ext cx="4210050" cy="264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Inner Classes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inner class is a (non-static) class that is defined inside of another class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public class Outer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Outer's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attributes and methods</a:t>
            </a:r>
          </a:p>
          <a:p>
            <a:pPr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private class Inner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{ // Inner's attributes and methods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 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F4634-B6F2-46AC-8887-D21C102F085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99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inner class has access to the attributes and methods of its enclosing class, even the private ones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class Outer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outerInt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private class Inner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public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setOuterInt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num) {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outerInt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num; }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 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EA99-BD43-4E18-879E-AD8419AA0C7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5086350"/>
            <a:ext cx="28717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note not </a:t>
            </a:r>
            <a:r>
              <a:rPr lang="en-CA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this.outerInt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5478606"/>
            <a:ext cx="319106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use </a:t>
            </a:r>
            <a:r>
              <a:rPr lang="en-CA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Outer.this.outerInt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20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ArithmeticListener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public class CalcController2 {</a:t>
            </a:r>
          </a:p>
          <a:p>
            <a:r>
              <a:rPr lang="en-US" sz="1400" dirty="0" smtClean="0"/>
              <a:t>  // ...</a:t>
            </a:r>
          </a:p>
          <a:p>
            <a:endParaRPr lang="en-US" sz="1400" dirty="0" smtClean="0"/>
          </a:p>
          <a:p>
            <a:r>
              <a:rPr lang="en-US" sz="1400" dirty="0" smtClean="0"/>
              <a:t>  // inner class of CalcController2</a:t>
            </a:r>
          </a:p>
          <a:p>
            <a:r>
              <a:rPr lang="en-US" sz="1400" dirty="0" smtClean="0"/>
              <a:t>  private abstract class </a:t>
            </a:r>
            <a:r>
              <a:rPr lang="en-US" sz="1400" dirty="0" err="1" smtClean="0"/>
              <a:t>ArithmeticListener</a:t>
            </a:r>
            <a:r>
              <a:rPr lang="en-US" sz="1400" dirty="0" smtClean="0"/>
              <a:t> implements</a:t>
            </a:r>
          </a:p>
          <a:p>
            <a:r>
              <a:rPr lang="en-US" sz="1400" dirty="0" smtClean="0"/>
              <a:t>                                            </a:t>
            </a:r>
            <a:r>
              <a:rPr lang="en-US" sz="1400" dirty="0" err="1" smtClean="0"/>
              <a:t>ActionListener</a:t>
            </a:r>
            <a:r>
              <a:rPr lang="en-US" sz="1400" dirty="0" smtClean="0"/>
              <a:t> {</a:t>
            </a:r>
          </a:p>
          <a:p>
            <a:r>
              <a:rPr lang="en-US" sz="1400" dirty="0" smtClean="0"/>
              <a:t>    // ...</a:t>
            </a:r>
          </a:p>
          <a:p>
            <a:r>
              <a:rPr lang="en-US" sz="1400" dirty="0" smtClean="0"/>
              <a:t>  }</a:t>
            </a:r>
          </a:p>
          <a:p>
            <a:endParaRPr lang="en-US" sz="1400" dirty="0" smtClean="0"/>
          </a:p>
          <a:p>
            <a:r>
              <a:rPr lang="en-US" sz="1400" dirty="0" smtClean="0"/>
              <a:t>  // inner class of CalcController2</a:t>
            </a:r>
          </a:p>
          <a:p>
            <a:r>
              <a:rPr lang="en-US" sz="1400" dirty="0" smtClean="0"/>
              <a:t>  private class </a:t>
            </a:r>
            <a:r>
              <a:rPr lang="en-US" sz="1400" dirty="0" err="1" smtClean="0"/>
              <a:t>SumListener</a:t>
            </a:r>
            <a:r>
              <a:rPr lang="en-US" sz="1400" dirty="0" smtClean="0"/>
              <a:t> extends </a:t>
            </a:r>
            <a:r>
              <a:rPr lang="en-US" sz="1400" dirty="0" err="1" smtClean="0"/>
              <a:t>ArithmeticListener</a:t>
            </a:r>
            <a:r>
              <a:rPr lang="en-US" sz="1400" dirty="0" smtClean="0"/>
              <a:t> {</a:t>
            </a:r>
          </a:p>
          <a:p>
            <a:r>
              <a:rPr lang="en-US" sz="1400" dirty="0" smtClean="0"/>
              <a:t>    @Override</a:t>
            </a:r>
          </a:p>
          <a:p>
            <a:r>
              <a:rPr lang="en-US" sz="1400" dirty="0" smtClean="0"/>
              <a:t>    protected void </a:t>
            </a:r>
            <a:r>
              <a:rPr lang="en-US" sz="1400" dirty="0" err="1" smtClean="0"/>
              <a:t>doOperation</a:t>
            </a:r>
            <a:r>
              <a:rPr lang="en-US" sz="1400" dirty="0" smtClean="0"/>
              <a:t>(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userValue</a:t>
            </a:r>
            <a:r>
              <a:rPr lang="en-US" sz="1400" dirty="0" smtClean="0"/>
              <a:t>) {</a:t>
            </a:r>
          </a:p>
          <a:p>
            <a:r>
              <a:rPr lang="en-US" sz="1400" dirty="0" smtClean="0"/>
              <a:t>      // ...</a:t>
            </a:r>
          </a:p>
          <a:p>
            <a:r>
              <a:rPr lang="en-US" sz="1400" dirty="0" smtClean="0"/>
              <a:t>    }</a:t>
            </a:r>
          </a:p>
          <a:p>
            <a:r>
              <a:rPr lang="en-US" sz="1400" dirty="0" smtClean="0"/>
              <a:t>  }</a:t>
            </a:r>
          </a:p>
          <a:p>
            <a:r>
              <a:rPr lang="en-US" sz="1400" dirty="0" smtClean="0">
                <a:solidFill>
                  <a:srgbClr val="0070C0"/>
                </a:solidFill>
              </a:rPr>
              <a:t>}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22ADD-4F40-4036-99A3-775606625A3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07003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SumListener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  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private class </a:t>
            </a:r>
            <a:r>
              <a:rPr lang="en-US" sz="1600" dirty="0" err="1" smtClean="0"/>
              <a:t>SumListener</a:t>
            </a:r>
            <a:r>
              <a:rPr lang="en-US" sz="1600" dirty="0" smtClean="0"/>
              <a:t> extends </a:t>
            </a:r>
            <a:r>
              <a:rPr lang="en-US" sz="1600" dirty="0" err="1" smtClean="0"/>
              <a:t>ArithmeticListener</a:t>
            </a:r>
            <a:r>
              <a:rPr lang="en-US" sz="1600" dirty="0" smtClean="0"/>
              <a:t> {</a:t>
            </a:r>
          </a:p>
          <a:p>
            <a:r>
              <a:rPr lang="en-US" sz="1600" dirty="0" smtClean="0"/>
              <a:t>  @Override</a:t>
            </a:r>
          </a:p>
          <a:p>
            <a:r>
              <a:rPr lang="en-US" sz="1600" dirty="0" smtClean="0"/>
              <a:t>  protected void </a:t>
            </a:r>
            <a:r>
              <a:rPr lang="en-US" sz="1600" dirty="0" err="1" smtClean="0"/>
              <a:t>doOperation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userValue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getModel</a:t>
            </a:r>
            <a:r>
              <a:rPr lang="en-US" sz="1600" dirty="0" smtClean="0"/>
              <a:t>().sum(</a:t>
            </a:r>
            <a:r>
              <a:rPr lang="en-US" sz="1600" dirty="0" err="1" smtClean="0"/>
              <a:t>userValue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</a:t>
            </a:r>
            <a:r>
              <a:rPr lang="en-US" sz="1600" dirty="0" smtClean="0"/>
              <a:t>}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ACA8F-56B6-41AE-91D5-E794AF1FDDD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0694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Why Use Inner Classes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only the controller needs to create instances of the various listeners</a:t>
            </a:r>
          </a:p>
          <a:p>
            <a:pPr lvl="1">
              <a:defRPr/>
            </a:pPr>
            <a:r>
              <a:rPr lang="en-CA" dirty="0" smtClean="0"/>
              <a:t>i.e., the listeners are not useful outside of the controller</a:t>
            </a:r>
          </a:p>
          <a:p>
            <a:pPr lvl="1">
              <a:defRPr/>
            </a:pPr>
            <a:r>
              <a:rPr lang="en-CA" dirty="0" smtClean="0"/>
              <a:t>making the listeners private inner classes ensures that only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CalcController</a:t>
            </a:r>
            <a:r>
              <a:rPr lang="en-CA" dirty="0" smtClean="0"/>
              <a:t> can instantiate the listeners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listeners need access to private methods inside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CalcController</a:t>
            </a:r>
            <a:r>
              <a:rPr lang="en-CA" dirty="0" smtClean="0"/>
              <a:t> (namely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getView</a:t>
            </a:r>
            <a:r>
              <a:rPr lang="en-CA" dirty="0" smtClean="0"/>
              <a:t> and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getModel</a:t>
            </a:r>
            <a:r>
              <a:rPr lang="en-CA" dirty="0" smtClean="0"/>
              <a:t>)</a:t>
            </a:r>
          </a:p>
          <a:p>
            <a:pPr lvl="1">
              <a:defRPr/>
            </a:pPr>
            <a:r>
              <a:rPr lang="en-CA" dirty="0" smtClean="0"/>
              <a:t>inner classes can access private methods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3DC38-5325-41B5-A0ED-40847FE67AE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17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Calculator using multiple listeners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requires changes to the view to support the adding of listeners</a:t>
            </a:r>
          </a:p>
          <a:p>
            <a:r>
              <a:rPr lang="en-US" dirty="0" smtClean="0"/>
              <a:t>see CalcView2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22ADD-4F40-4036-99A3-775606625A3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267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View as a Subclass of JFrame</a:t>
            </a:r>
            <a:endParaRPr lang="en-US" smtClean="0"/>
          </a:p>
        </p:txBody>
      </p:sp>
      <p:sp>
        <p:nvSpPr>
          <p:cNvPr id="1638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4937125"/>
          </a:xfrm>
        </p:spPr>
        <p:txBody>
          <a:bodyPr/>
          <a:lstStyle/>
          <a:p>
            <a:r>
              <a:rPr lang="en-CA" sz="2400" smtClean="0"/>
              <a:t>a View can be implemented as a subclass of a JFrame</a:t>
            </a:r>
          </a:p>
          <a:p>
            <a:pPr lvl="1"/>
            <a:r>
              <a:rPr lang="en-CA" smtClean="0"/>
              <a:t>hundreds of inherited methods but only a dozen or so are commonly called by the implementer (see URL below)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9DCDE-BE52-4BCD-92FE-BC46F1FCBB9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5126038" y="5829300"/>
            <a:ext cx="736600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latin typeface="Courier New" pitchFamily="49" charset="0"/>
                <a:cs typeface="Courier New" pitchFamily="49" charset="0"/>
              </a:rPr>
              <a:t>View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4987925" y="5086350"/>
            <a:ext cx="1012825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latin typeface="Courier New" pitchFamily="49" charset="0"/>
                <a:cs typeface="Courier New" pitchFamily="49" charset="0"/>
              </a:rPr>
              <a:t>JFrame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1" name="TextBox 9"/>
          <p:cNvSpPr txBox="1">
            <a:spLocks noChangeArrowheads="1"/>
          </p:cNvSpPr>
          <p:nvPr/>
        </p:nvSpPr>
        <p:spPr bwMode="auto">
          <a:xfrm>
            <a:off x="5057775" y="4316413"/>
            <a:ext cx="873125" cy="369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latin typeface="Courier New" pitchFamily="49" charset="0"/>
                <a:cs typeface="Courier New" pitchFamily="49" charset="0"/>
              </a:rPr>
              <a:t>Frame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2" name="TextBox 10"/>
          <p:cNvSpPr txBox="1">
            <a:spLocks noChangeArrowheads="1"/>
          </p:cNvSpPr>
          <p:nvPr/>
        </p:nvSpPr>
        <p:spPr bwMode="auto">
          <a:xfrm>
            <a:off x="4987925" y="3573463"/>
            <a:ext cx="1012825" cy="369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latin typeface="Courier New" pitchFamily="49" charset="0"/>
                <a:cs typeface="Courier New" pitchFamily="49" charset="0"/>
              </a:rPr>
              <a:t>Window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3" name="TextBox 11"/>
          <p:cNvSpPr txBox="1">
            <a:spLocks noChangeArrowheads="1"/>
          </p:cNvSpPr>
          <p:nvPr/>
        </p:nvSpPr>
        <p:spPr bwMode="auto">
          <a:xfrm>
            <a:off x="4781550" y="2800350"/>
            <a:ext cx="1425575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latin typeface="Courier New" pitchFamily="49" charset="0"/>
                <a:cs typeface="Courier New" pitchFamily="49" charset="0"/>
              </a:rPr>
              <a:t>Container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4" name="TextBox 12"/>
          <p:cNvSpPr txBox="1">
            <a:spLocks noChangeArrowheads="1"/>
          </p:cNvSpPr>
          <p:nvPr/>
        </p:nvSpPr>
        <p:spPr bwMode="auto">
          <a:xfrm>
            <a:off x="4781550" y="2057400"/>
            <a:ext cx="1425575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latin typeface="Courier New" pitchFamily="49" charset="0"/>
                <a:cs typeface="Courier New" pitchFamily="49" charset="0"/>
              </a:rPr>
              <a:t>Component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5" name="TextBox 13"/>
          <p:cNvSpPr txBox="1">
            <a:spLocks noChangeArrowheads="1"/>
          </p:cNvSpPr>
          <p:nvPr/>
        </p:nvSpPr>
        <p:spPr bwMode="auto">
          <a:xfrm>
            <a:off x="4987925" y="1314450"/>
            <a:ext cx="1012825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latin typeface="Courier New" pitchFamily="49" charset="0"/>
                <a:cs typeface="Courier New" pitchFamily="49" charset="0"/>
              </a:rPr>
              <a:t>Object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00800" y="2057400"/>
            <a:ext cx="2003425" cy="369888"/>
          </a:xfrm>
          <a:prstGeom prst="rect">
            <a:avLst/>
          </a:prstGeom>
          <a:noFill/>
          <a:ln w="190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i="1" dirty="0">
                <a:latin typeface="+mn-lt"/>
                <a:cs typeface="Courier New" pitchFamily="49" charset="0"/>
              </a:rPr>
              <a:t>user interface item</a:t>
            </a:r>
            <a:endParaRPr lang="en-US" i="1" dirty="0">
              <a:latin typeface="+mn-lt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00800" y="2800350"/>
            <a:ext cx="2538413" cy="369888"/>
          </a:xfrm>
          <a:prstGeom prst="rect">
            <a:avLst/>
          </a:prstGeom>
          <a:noFill/>
          <a:ln w="190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i="1" dirty="0">
                <a:latin typeface="+mn-lt"/>
                <a:cs typeface="Courier New" pitchFamily="49" charset="0"/>
              </a:rPr>
              <a:t>holds other components</a:t>
            </a:r>
            <a:endParaRPr lang="en-US" i="1" dirty="0">
              <a:latin typeface="+mn-lt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0800" y="3573463"/>
            <a:ext cx="1481138" cy="369887"/>
          </a:xfrm>
          <a:prstGeom prst="rect">
            <a:avLst/>
          </a:prstGeom>
          <a:noFill/>
          <a:ln w="190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i="1" dirty="0">
                <a:latin typeface="+mn-lt"/>
                <a:cs typeface="Courier New" pitchFamily="49" charset="0"/>
              </a:rPr>
              <a:t>plain window</a:t>
            </a:r>
            <a:endParaRPr lang="en-US" i="1" dirty="0">
              <a:latin typeface="+mn-lt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00800" y="4316413"/>
            <a:ext cx="2286000" cy="646112"/>
          </a:xfrm>
          <a:prstGeom prst="rect">
            <a:avLst/>
          </a:prstGeom>
          <a:noFill/>
          <a:ln w="1905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i="1" dirty="0">
                <a:latin typeface="+mn-lt"/>
                <a:cs typeface="Courier New" pitchFamily="49" charset="0"/>
              </a:rPr>
              <a:t>window with title and</a:t>
            </a:r>
            <a:br>
              <a:rPr lang="en-CA" i="1" dirty="0">
                <a:latin typeface="+mn-lt"/>
                <a:cs typeface="Courier New" pitchFamily="49" charset="0"/>
              </a:rPr>
            </a:br>
            <a:r>
              <a:rPr lang="en-CA" i="1" dirty="0">
                <a:latin typeface="+mn-lt"/>
                <a:cs typeface="Courier New" pitchFamily="49" charset="0"/>
              </a:rPr>
              <a:t>border</a:t>
            </a:r>
            <a:endParaRPr lang="en-US" i="1" dirty="0">
              <a:latin typeface="+mn-lt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289050" y="6430963"/>
            <a:ext cx="774065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http://java.sun.com/docs/books/tutorial/uiswing/components/frame.html</a:t>
            </a:r>
          </a:p>
        </p:txBody>
      </p:sp>
      <p:sp>
        <p:nvSpPr>
          <p:cNvPr id="30" name="Isosceles Triangle 29"/>
          <p:cNvSpPr/>
          <p:nvPr/>
        </p:nvSpPr>
        <p:spPr>
          <a:xfrm>
            <a:off x="5408613" y="5486400"/>
            <a:ext cx="171450" cy="17145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4" name="Straight Connector 33"/>
          <p:cNvCxnSpPr>
            <a:stCxn id="16389" idx="0"/>
            <a:endCxn id="30" idx="3"/>
          </p:cNvCxnSpPr>
          <p:nvPr/>
        </p:nvCxnSpPr>
        <p:spPr>
          <a:xfrm rot="5400000" flipH="1" flipV="1">
            <a:off x="5409407" y="5744369"/>
            <a:ext cx="171450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Isosceles Triangle 34"/>
          <p:cNvSpPr/>
          <p:nvPr/>
        </p:nvSpPr>
        <p:spPr>
          <a:xfrm>
            <a:off x="5408613" y="4743450"/>
            <a:ext cx="171450" cy="17145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Connector 35"/>
          <p:cNvCxnSpPr>
            <a:endCxn id="35" idx="3"/>
          </p:cNvCxnSpPr>
          <p:nvPr/>
        </p:nvCxnSpPr>
        <p:spPr>
          <a:xfrm rot="5400000" flipH="1" flipV="1">
            <a:off x="5409407" y="5001419"/>
            <a:ext cx="171450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Isosceles Triangle 36"/>
          <p:cNvSpPr/>
          <p:nvPr/>
        </p:nvSpPr>
        <p:spPr>
          <a:xfrm>
            <a:off x="5410200" y="3943350"/>
            <a:ext cx="171450" cy="17145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8" name="Straight Connector 37"/>
          <p:cNvCxnSpPr>
            <a:stCxn id="16391" idx="0"/>
            <a:endCxn id="37" idx="3"/>
          </p:cNvCxnSpPr>
          <p:nvPr/>
        </p:nvCxnSpPr>
        <p:spPr>
          <a:xfrm rot="5400000" flipH="1" flipV="1">
            <a:off x="5394325" y="4214813"/>
            <a:ext cx="201613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/>
          <p:cNvSpPr/>
          <p:nvPr/>
        </p:nvSpPr>
        <p:spPr>
          <a:xfrm>
            <a:off x="5408613" y="3200400"/>
            <a:ext cx="171450" cy="17145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1" name="Straight Connector 40"/>
          <p:cNvCxnSpPr>
            <a:stCxn id="16392" idx="0"/>
            <a:endCxn id="40" idx="3"/>
          </p:cNvCxnSpPr>
          <p:nvPr/>
        </p:nvCxnSpPr>
        <p:spPr>
          <a:xfrm rot="5400000" flipH="1" flipV="1">
            <a:off x="5394326" y="3473450"/>
            <a:ext cx="201612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>
            <a:off x="5408613" y="2457450"/>
            <a:ext cx="171450" cy="17145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4" name="Straight Connector 43"/>
          <p:cNvCxnSpPr>
            <a:stCxn id="16393" idx="0"/>
            <a:endCxn id="43" idx="3"/>
          </p:cNvCxnSpPr>
          <p:nvPr/>
        </p:nvCxnSpPr>
        <p:spPr>
          <a:xfrm rot="5400000" flipH="1" flipV="1">
            <a:off x="5409407" y="2715419"/>
            <a:ext cx="171450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Isosceles Triangle 45"/>
          <p:cNvSpPr/>
          <p:nvPr/>
        </p:nvSpPr>
        <p:spPr>
          <a:xfrm>
            <a:off x="5408613" y="1714500"/>
            <a:ext cx="171450" cy="17145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Connector 46"/>
          <p:cNvCxnSpPr>
            <a:endCxn id="46" idx="3"/>
          </p:cNvCxnSpPr>
          <p:nvPr/>
        </p:nvCxnSpPr>
        <p:spPr>
          <a:xfrm rot="5400000" flipH="1" flipV="1">
            <a:off x="5409407" y="1972469"/>
            <a:ext cx="171450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Implementing a View</a:t>
            </a:r>
            <a:endParaRPr lang="en-US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View is responsible for creating:</a:t>
            </a:r>
          </a:p>
          <a:p>
            <a:pPr lvl="1">
              <a:defRPr/>
            </a:pPr>
            <a:r>
              <a:rPr lang="en-CA" dirty="0" smtClean="0"/>
              <a:t>the Controller</a:t>
            </a:r>
          </a:p>
          <a:p>
            <a:pPr lvl="1">
              <a:defRPr/>
            </a:pPr>
            <a:r>
              <a:rPr lang="en-CA" dirty="0" smtClean="0"/>
              <a:t>all of the user interface (UI) </a:t>
            </a:r>
            <a:r>
              <a:rPr lang="en-CA" dirty="0" smtClean="0"/>
              <a:t>components</a:t>
            </a:r>
          </a:p>
          <a:p>
            <a:pPr lvl="2">
              <a:defRPr/>
            </a:pPr>
            <a:r>
              <a:rPr lang="en-CA" dirty="0" smtClean="0"/>
              <a:t>buttons		</a:t>
            </a:r>
            <a:r>
              <a:rPr lang="en-CA" dirty="0" err="1" smtClean="0"/>
              <a:t>JButton</a:t>
            </a:r>
            <a:endParaRPr lang="en-CA" dirty="0" smtClean="0"/>
          </a:p>
          <a:p>
            <a:pPr lvl="2">
              <a:defRPr/>
            </a:pPr>
            <a:r>
              <a:rPr lang="en-CA" dirty="0" smtClean="0"/>
              <a:t>labels</a:t>
            </a:r>
            <a:r>
              <a:rPr lang="en-CA" dirty="0" smtClean="0"/>
              <a:t>		</a:t>
            </a:r>
            <a:r>
              <a:rPr lang="en-CA" dirty="0" err="1" smtClean="0"/>
              <a:t>JLabel</a:t>
            </a:r>
            <a:endParaRPr lang="en-CA" dirty="0" smtClean="0"/>
          </a:p>
          <a:p>
            <a:pPr lvl="2">
              <a:defRPr/>
            </a:pPr>
            <a:r>
              <a:rPr lang="en-CA" dirty="0" smtClean="0"/>
              <a:t>text fields	</a:t>
            </a:r>
            <a:r>
              <a:rPr lang="en-CA" dirty="0" err="1" smtClean="0"/>
              <a:t>JTextField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the </a:t>
            </a:r>
            <a:r>
              <a:rPr lang="en-CA" dirty="0" smtClean="0"/>
              <a:t>View is also responsible for setting up the communication of UI events to the Controller</a:t>
            </a:r>
          </a:p>
          <a:p>
            <a:pPr lvl="1">
              <a:defRPr/>
            </a:pPr>
            <a:r>
              <a:rPr lang="en-CA" dirty="0" smtClean="0"/>
              <a:t>each UI component needs to know what object it should send its events 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0DDF8-5E7D-4071-AA55-380A7B2D464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Labels and Text Fields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label displays </a:t>
            </a:r>
            <a:r>
              <a:rPr lang="en-CA" dirty="0" err="1" smtClean="0"/>
              <a:t>unselectable</a:t>
            </a:r>
            <a:r>
              <a:rPr lang="en-CA" dirty="0" smtClean="0"/>
              <a:t> text and images</a:t>
            </a:r>
          </a:p>
          <a:p>
            <a:pPr>
              <a:defRPr/>
            </a:pPr>
            <a:r>
              <a:rPr lang="en-CA" dirty="0" smtClean="0"/>
              <a:t>a text field is a single line of editable text</a:t>
            </a:r>
          </a:p>
          <a:p>
            <a:pPr lvl="1">
              <a:defRPr/>
            </a:pPr>
            <a:r>
              <a:rPr lang="en-CA" dirty="0" smtClean="0"/>
              <a:t>the ability to edit the text can be turned on and off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848FD-6BB4-4E9C-9C3A-1F46AF52F5B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39850" y="6373813"/>
            <a:ext cx="757555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latin typeface="+mn-lt"/>
              </a:rPr>
              <a:t>http://docs.oracle.com/javase/tutorial/uiswing/components/textfield.html</a:t>
            </a:r>
            <a:endParaRPr lang="en-US" dirty="0">
              <a:latin typeface="+mn-lt"/>
            </a:endParaRPr>
          </a:p>
        </p:txBody>
      </p:sp>
      <p:pic>
        <p:nvPicPr>
          <p:cNvPr id="204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028950"/>
            <a:ext cx="5672138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52588" y="4572000"/>
            <a:ext cx="10128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latin typeface="+mn-lt"/>
              </a:rPr>
              <a:t>label</a:t>
            </a:r>
          </a:p>
          <a:p>
            <a:pPr algn="ctr">
              <a:defRPr/>
            </a:pPr>
            <a:r>
              <a:rPr lang="en-CA" b="1" dirty="0" err="1">
                <a:latin typeface="Courier New" pitchFamily="49" charset="0"/>
                <a:cs typeface="Courier New" pitchFamily="49" charset="0"/>
              </a:rPr>
              <a:t>JLabel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1588" y="4629150"/>
            <a:ext cx="10128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latin typeface="+mn-lt"/>
              </a:rPr>
              <a:t>label</a:t>
            </a:r>
          </a:p>
          <a:p>
            <a:pPr algn="ctr">
              <a:defRPr/>
            </a:pPr>
            <a:r>
              <a:rPr lang="en-CA" b="1" dirty="0" err="1">
                <a:latin typeface="Courier New" pitchFamily="49" charset="0"/>
                <a:cs typeface="Courier New" pitchFamily="49" charset="0"/>
              </a:rPr>
              <a:t>JLabel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6863" y="4629150"/>
            <a:ext cx="202088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latin typeface="+mn-lt"/>
              </a:rPr>
              <a:t>text field (edit off)</a:t>
            </a:r>
          </a:p>
          <a:p>
            <a:pPr algn="ctr">
              <a:defRPr/>
            </a:pPr>
            <a:r>
              <a:rPr lang="en-CA" b="1" dirty="0" err="1">
                <a:latin typeface="Courier New" pitchFamily="49" charset="0"/>
                <a:cs typeface="Courier New" pitchFamily="49" charset="0"/>
              </a:rPr>
              <a:t>JTextField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34125" y="4629150"/>
            <a:ext cx="198913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latin typeface="+mn-lt"/>
              </a:rPr>
              <a:t>text field (edit on)</a:t>
            </a:r>
          </a:p>
          <a:p>
            <a:pPr algn="ctr">
              <a:defRPr/>
            </a:pPr>
            <a:r>
              <a:rPr lang="en-CA" b="1" dirty="0" err="1">
                <a:latin typeface="Courier New" pitchFamily="49" charset="0"/>
                <a:cs typeface="Courier New" pitchFamily="49" charset="0"/>
              </a:rPr>
              <a:t>JTextField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8" idx="0"/>
          </p:cNvCxnSpPr>
          <p:nvPr/>
        </p:nvCxnSpPr>
        <p:spPr>
          <a:xfrm rot="16200000" flipV="1">
            <a:off x="1840707" y="4253706"/>
            <a:ext cx="628650" cy="79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0"/>
          </p:cNvCxnSpPr>
          <p:nvPr/>
        </p:nvCxnSpPr>
        <p:spPr>
          <a:xfrm rot="16200000" flipV="1">
            <a:off x="3255963" y="4038600"/>
            <a:ext cx="742950" cy="4381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</p:cNvCxnSpPr>
          <p:nvPr/>
        </p:nvCxnSpPr>
        <p:spPr>
          <a:xfrm rot="5400000" flipH="1" flipV="1">
            <a:off x="5412582" y="4118768"/>
            <a:ext cx="685800" cy="3349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0"/>
          </p:cNvCxnSpPr>
          <p:nvPr/>
        </p:nvCxnSpPr>
        <p:spPr>
          <a:xfrm rot="16200000" flipV="1">
            <a:off x="6511926" y="3811587"/>
            <a:ext cx="800100" cy="8350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346008" y="5848494"/>
            <a:ext cx="757555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latin typeface="+mn-lt"/>
              </a:rPr>
              <a:t>http://docs.oracle.com/javase/tutorial/uiswing/components/label.html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create a label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label = new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("text for the label");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 create a text field (20 characters wide)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textField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(20);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CD59C-11DB-4AA9-A852-C39729B9FD8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the Labels and Text Fields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see </a:t>
            </a:r>
            <a:r>
              <a:rPr lang="en-CA" dirty="0" err="1"/>
              <a:t>CalcView</a:t>
            </a:r>
            <a:r>
              <a:rPr lang="en-CA" dirty="0"/>
              <a:t> </a:t>
            </a:r>
            <a:r>
              <a:rPr lang="en-CA" dirty="0" smtClean="0"/>
              <a:t>constructor</a:t>
            </a:r>
          </a:p>
          <a:p>
            <a:pPr lvl="1"/>
            <a:r>
              <a:rPr lang="en-CA" dirty="0" smtClean="0"/>
              <a:t>try making the text field editable and non-editable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DE541-AF2C-4D63-8808-9C88652BAE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Buttons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button responds to the user pointing and clicking the mouse on it (or the user pressing the Enter key when the button has the focus)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7EAC7-AE39-4DDE-B3B8-384E0C44EDA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750" y="2976563"/>
            <a:ext cx="78105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09663" y="6373813"/>
            <a:ext cx="7748587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latin typeface="+mn-lt"/>
              </a:rPr>
              <a:t>http://docs.oracle.com/javase/tutorial/uiswing/components/button.html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51550" y="4629150"/>
            <a:ext cx="11493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latin typeface="+mn-lt"/>
              </a:rPr>
              <a:t>button</a:t>
            </a:r>
          </a:p>
          <a:p>
            <a:pPr algn="ctr">
              <a:defRPr/>
            </a:pPr>
            <a:r>
              <a:rPr lang="en-CA" b="1" dirty="0" err="1">
                <a:latin typeface="Courier New" pitchFamily="49" charset="0"/>
                <a:cs typeface="Courier New" pitchFamily="49" charset="0"/>
              </a:rPr>
              <a:t>JButton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8" idx="0"/>
          </p:cNvCxnSpPr>
          <p:nvPr/>
        </p:nvCxnSpPr>
        <p:spPr>
          <a:xfrm rot="16200000" flipV="1">
            <a:off x="5485607" y="3488531"/>
            <a:ext cx="912812" cy="13684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0"/>
          </p:cNvCxnSpPr>
          <p:nvPr/>
        </p:nvCxnSpPr>
        <p:spPr>
          <a:xfrm rot="16200000" flipV="1">
            <a:off x="5914232" y="3917156"/>
            <a:ext cx="912812" cy="5111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0"/>
          </p:cNvCxnSpPr>
          <p:nvPr/>
        </p:nvCxnSpPr>
        <p:spPr>
          <a:xfrm rot="5400000" flipH="1" flipV="1">
            <a:off x="6285707" y="4056856"/>
            <a:ext cx="912812" cy="2317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0"/>
          </p:cNvCxnSpPr>
          <p:nvPr/>
        </p:nvCxnSpPr>
        <p:spPr>
          <a:xfrm rot="5400000" flipH="1" flipV="1">
            <a:off x="6542882" y="3799681"/>
            <a:ext cx="912812" cy="7461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0"/>
          </p:cNvCxnSpPr>
          <p:nvPr/>
        </p:nvCxnSpPr>
        <p:spPr>
          <a:xfrm rot="5400000" flipH="1" flipV="1">
            <a:off x="6885782" y="3456781"/>
            <a:ext cx="912812" cy="14319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11378</TotalTime>
  <Words>1205</Words>
  <Application>Microsoft Office PowerPoint</Application>
  <PresentationFormat>On-screen Show (4:3)</PresentationFormat>
  <Paragraphs>331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Origin</vt:lpstr>
      <vt:lpstr>Graphical User Interfaces (Part 2)</vt:lpstr>
      <vt:lpstr>View</vt:lpstr>
      <vt:lpstr>Simple Applications</vt:lpstr>
      <vt:lpstr>View as a Subclass of JFrame</vt:lpstr>
      <vt:lpstr>Implementing a View</vt:lpstr>
      <vt:lpstr>Labels and Text Fields</vt:lpstr>
      <vt:lpstr>Labels</vt:lpstr>
      <vt:lpstr>Adding the Labels and Text Fields</vt:lpstr>
      <vt:lpstr>Buttons</vt:lpstr>
      <vt:lpstr>Buttons</vt:lpstr>
      <vt:lpstr>Adding the Buttons</vt:lpstr>
      <vt:lpstr>Event Driven Programming</vt:lpstr>
      <vt:lpstr>Not a UML Diagram</vt:lpstr>
      <vt:lpstr>Not a UML Diagram</vt:lpstr>
      <vt:lpstr>Implementation</vt:lpstr>
      <vt:lpstr>CalcView: Add Actions</vt:lpstr>
      <vt:lpstr>Controller</vt:lpstr>
      <vt:lpstr>Controller Fields</vt:lpstr>
      <vt:lpstr>CalcController</vt:lpstr>
      <vt:lpstr>Slide 20</vt:lpstr>
      <vt:lpstr>Sum, Subtract, Multiply, Divide</vt:lpstr>
      <vt:lpstr>CalcController: Other Actions</vt:lpstr>
      <vt:lpstr>actionPerformed</vt:lpstr>
      <vt:lpstr>Calculator Listeners</vt:lpstr>
      <vt:lpstr>Calculator Listener</vt:lpstr>
      <vt:lpstr>ArithmeticListener</vt:lpstr>
      <vt:lpstr>ArithmeticListener</vt:lpstr>
      <vt:lpstr>ArithmeticListener</vt:lpstr>
      <vt:lpstr>Inner Classes</vt:lpstr>
      <vt:lpstr>Inner Classes</vt:lpstr>
      <vt:lpstr>Inner Classes</vt:lpstr>
      <vt:lpstr>ArithmeticListener</vt:lpstr>
      <vt:lpstr>SumListener</vt:lpstr>
      <vt:lpstr>Why Use Inner Classes</vt:lpstr>
      <vt:lpstr>Calculator using multiple listeners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928</cp:revision>
  <dcterms:created xsi:type="dcterms:W3CDTF">2006-08-16T00:00:00Z</dcterms:created>
  <dcterms:modified xsi:type="dcterms:W3CDTF">2014-02-26T04:03:35Z</dcterms:modified>
</cp:coreProperties>
</file>