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31"/>
  </p:notesMasterIdLst>
  <p:sldIdLst>
    <p:sldId id="583" r:id="rId2"/>
    <p:sldId id="611" r:id="rId3"/>
    <p:sldId id="602" r:id="rId4"/>
    <p:sldId id="603" r:id="rId5"/>
    <p:sldId id="586" r:id="rId6"/>
    <p:sldId id="584" r:id="rId7"/>
    <p:sldId id="612" r:id="rId8"/>
    <p:sldId id="585" r:id="rId9"/>
    <p:sldId id="604" r:id="rId10"/>
    <p:sldId id="606" r:id="rId11"/>
    <p:sldId id="609" r:id="rId12"/>
    <p:sldId id="607" r:id="rId13"/>
    <p:sldId id="608" r:id="rId14"/>
    <p:sldId id="610" r:id="rId15"/>
    <p:sldId id="613" r:id="rId16"/>
    <p:sldId id="605" r:id="rId17"/>
    <p:sldId id="588" r:id="rId18"/>
    <p:sldId id="587" r:id="rId19"/>
    <p:sldId id="589" r:id="rId20"/>
    <p:sldId id="590" r:id="rId21"/>
    <p:sldId id="591" r:id="rId22"/>
    <p:sldId id="592" r:id="rId23"/>
    <p:sldId id="593" r:id="rId24"/>
    <p:sldId id="594" r:id="rId25"/>
    <p:sldId id="596" r:id="rId26"/>
    <p:sldId id="597" r:id="rId27"/>
    <p:sldId id="598" r:id="rId28"/>
    <p:sldId id="599" r:id="rId29"/>
    <p:sldId id="614" r:id="rId3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4992" autoAdjust="0"/>
    <p:restoredTop sz="94667" autoAdjust="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3612"/>
        <p:guide pos="4622"/>
        <p:guide pos="193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57607" cy="57607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B2304A3-7428-4117-8CCD-0AC534860C7F}" type="datetimeFigureOut">
              <a:rPr lang="en-US"/>
              <a:pPr>
                <a:defRPr/>
              </a:pPr>
              <a:t>2/24/2014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6C2E737-5460-4AD4-A787-45740C2416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9161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3F8150F0-33B0-4B2A-8F83-F6DFB7B27370}" type="datetime1">
              <a:rPr lang="en-US"/>
              <a:pPr>
                <a:defRPr/>
              </a:pPr>
              <a:t>2/24/2014</a:t>
            </a:fld>
            <a:endParaRPr lang="en-US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7E12D0-B8D8-40FD-AA09-A6C8AF1CD6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051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59470D-D72E-418D-8A3A-09DD0C0A3CEA}" type="datetime1">
              <a:rPr lang="en-US"/>
              <a:pPr>
                <a:defRPr/>
              </a:pPr>
              <a:t>2/24/2014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8CD17-F988-4298-AC42-C14C3CC107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6412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A3BA7C-AA44-4811-820F-351DF5F01404}" type="datetime1">
              <a:rPr lang="en-US"/>
              <a:pPr>
                <a:defRPr/>
              </a:pPr>
              <a:t>2/24/2014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005C65-06CC-4530-ACEF-F384061898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01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958200-3A04-4609-B244-06E176697723}" type="datetime1">
              <a:rPr lang="en-US"/>
              <a:pPr>
                <a:defRPr/>
              </a:pPr>
              <a:t>2/24/2014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2813B8-7C67-42F1-B11C-56195B5391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497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C4AC2-7276-4825-B925-2AF63E8BBB47}" type="datetime1">
              <a:rPr lang="en-US"/>
              <a:pPr>
                <a:defRPr/>
              </a:pPr>
              <a:t>2/24/2014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0290DE-61AD-4583-9346-90B119F38F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913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B1DB49-320D-4351-BDA4-9781A5A2D894}" type="datetime1">
              <a:rPr lang="en-US"/>
              <a:pPr>
                <a:defRPr/>
              </a:pPr>
              <a:t>2/24/2014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4231C-E6C4-4827-A2CE-2C0E95D528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239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2829FC-A689-408F-BE26-00F9D62A4973}" type="datetime1">
              <a:rPr lang="en-US"/>
              <a:pPr>
                <a:defRPr/>
              </a:pPr>
              <a:t>2/24/2014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60780C-BE16-4FEE-AE3F-B7F12359CC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8009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B5E16-C1FD-475C-AC11-CD8067735ACB}" type="datetime1">
              <a:rPr lang="en-US"/>
              <a:pPr>
                <a:defRPr/>
              </a:pPr>
              <a:t>2/24/2014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00AB6-D546-42EF-BA4B-0894ADD1DB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019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33389A-0825-4E42-B027-963E4862A7E7}" type="datetime1">
              <a:rPr lang="en-US"/>
              <a:pPr>
                <a:defRPr/>
              </a:pPr>
              <a:t>2/24/2014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C10D-4B86-4315-9833-3FEDF05FFA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917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66BF83-7A47-44A9-AA66-1C86475426A7}" type="datetime1">
              <a:rPr lang="en-US"/>
              <a:pPr>
                <a:defRPr/>
              </a:pPr>
              <a:t>2/24/2014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F50DD8-03C7-45FB-8A69-F5552850C8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094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1D7DAA-5488-4E76-8120-CF86CA2500E1}" type="datetime1">
              <a:rPr lang="en-US"/>
              <a:pPr>
                <a:defRPr/>
              </a:pPr>
              <a:t>2/24/2014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B3FAEF-F13D-434C-B8E4-5A6BC6513A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504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AC5658-7834-4005-9383-A56C2311A4F2}" type="datetime1">
              <a:rPr lang="en-US"/>
              <a:pPr>
                <a:defRPr/>
              </a:pPr>
              <a:t>2/24/2014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33D4F2-01D1-490F-9E2C-442FA812C2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109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D189356-F547-4A0B-B602-EB0722FBF84A}" type="datetime1">
              <a:rPr lang="en-US"/>
              <a:pPr>
                <a:defRPr/>
              </a:pPr>
              <a:t>2/24/2014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796009F-40A8-4C2E-9E0D-0147F23426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68" r:id="rId1"/>
    <p:sldLayoutId id="2147484263" r:id="rId2"/>
    <p:sldLayoutId id="2147484264" r:id="rId3"/>
    <p:sldLayoutId id="2147484269" r:id="rId4"/>
    <p:sldLayoutId id="2147484265" r:id="rId5"/>
    <p:sldLayoutId id="2147484266" r:id="rId6"/>
    <p:sldLayoutId id="2147484270" r:id="rId7"/>
    <p:sldLayoutId id="2147484271" r:id="rId8"/>
    <p:sldLayoutId id="2147484272" r:id="rId9"/>
    <p:sldLayoutId id="2147484273" r:id="rId10"/>
    <p:sldLayoutId id="2147484267" r:id="rId11"/>
    <p:sldLayoutId id="2147484274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e.yorku.ca/course_archive/2013-14/W/1030/E/src/SimpleView.java.txt" TargetMode="External"/><Relationship Id="rId2" Type="http://schemas.openxmlformats.org/officeDocument/2006/relationships/hyperlink" Target="http://www.cse.yorku.ca/course_archive/2013-14/W/1030/E/src/SimpleModel.java.txt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cse.yorku.ca/course_archive/2013-14/W/1030/E/src/SimpleApp.java.txt" TargetMode="External"/><Relationship Id="rId4" Type="http://schemas.openxmlformats.org/officeDocument/2006/relationships/hyperlink" Target="http://www.cse.yorku.ca/course_archive/2013-14/W/1030/E/src/SimpleController.java.txt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da2i.univ-lille1.fr/doc/tutorial-java/ui/features/components.html" TargetMode="External"/><Relationship Id="rId2" Type="http://schemas.openxmlformats.org/officeDocument/2006/relationships/hyperlink" Target="http://docs.oracle.com/javase/tutorial/uiswing/TOC.html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ecs.yorku.ca/course_archive/2013-14/F/1030/labs/07/lab7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e.yorku.ca/course_archive/2013-14/W/1030/E/src/SimpleRoll.java.txt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smtClean="0"/>
              <a:t>Graphical User Interfaces</a:t>
            </a:r>
            <a:endParaRPr lang="en-US" smtClean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en-CA" dirty="0" smtClean="0"/>
              <a:t>notes Chap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784972-3EB1-41C5-B4E9-DB3EEB78E57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 to Roll a Die: Model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0290DE-61AD-4583-9346-90B119F38FE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model</a:t>
            </a:r>
          </a:p>
          <a:p>
            <a:pPr lvl="1"/>
            <a:r>
              <a:rPr lang="en-US" dirty="0" smtClean="0"/>
              <a:t>the data</a:t>
            </a:r>
          </a:p>
          <a:p>
            <a:pPr lvl="1"/>
            <a:r>
              <a:rPr lang="en-US" dirty="0" smtClean="0"/>
              <a:t>methods that get the data (</a:t>
            </a:r>
            <a:r>
              <a:rPr lang="en-US" dirty="0" err="1" smtClean="0"/>
              <a:t>accessors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methods that modify the data (</a:t>
            </a:r>
            <a:r>
              <a:rPr lang="en-US" dirty="0" err="1" smtClean="0"/>
              <a:t>mutators</a:t>
            </a:r>
            <a:r>
              <a:rPr lang="en-US" dirty="0" smtClean="0"/>
              <a:t>)</a:t>
            </a:r>
          </a:p>
          <a:p>
            <a:pPr lvl="1"/>
            <a:endParaRPr lang="en-US" dirty="0"/>
          </a:p>
          <a:p>
            <a:r>
              <a:rPr lang="en-US" dirty="0" smtClean="0"/>
              <a:t>the data</a:t>
            </a:r>
          </a:p>
          <a:p>
            <a:pPr lvl="1"/>
            <a:r>
              <a:rPr lang="en-US" dirty="0" smtClean="0"/>
              <a:t>a 6-sided die</a:t>
            </a:r>
          </a:p>
          <a:p>
            <a:r>
              <a:rPr lang="en-US" dirty="0" err="1" smtClean="0"/>
              <a:t>accessors</a:t>
            </a:r>
            <a:r>
              <a:rPr lang="en-US" dirty="0" smtClean="0"/>
              <a:t>	</a:t>
            </a:r>
          </a:p>
          <a:p>
            <a:pPr lvl="1"/>
            <a:r>
              <a:rPr lang="en-US" dirty="0" smtClean="0"/>
              <a:t>get the current face value</a:t>
            </a:r>
          </a:p>
          <a:p>
            <a:r>
              <a:rPr lang="en-US" dirty="0" err="1" smtClean="0"/>
              <a:t>mutators</a:t>
            </a:r>
            <a:endParaRPr lang="en-US" dirty="0" smtClean="0"/>
          </a:p>
          <a:p>
            <a:pPr lvl="1"/>
            <a:r>
              <a:rPr lang="en-US" dirty="0" smtClean="0"/>
              <a:t>roll the die</a:t>
            </a:r>
          </a:p>
        </p:txBody>
      </p:sp>
    </p:spTree>
    <p:extLst>
      <p:ext uri="{BB962C8B-B14F-4D97-AF65-F5344CB8AC3E}">
        <p14:creationId xmlns:p14="http://schemas.microsoft.com/office/powerpoint/2010/main" val="586886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 to Roll a Die: Model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0290DE-61AD-4583-9346-90B119F38FE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8769737"/>
              </p:ext>
            </p:extLst>
          </p:nvPr>
        </p:nvGraphicFramePr>
        <p:xfrm>
          <a:off x="3938323" y="2968144"/>
          <a:ext cx="3398813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9881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b="1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SimpleModel</a:t>
                      </a:r>
                      <a:endParaRPr lang="en-CA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+ </a:t>
                      </a:r>
                      <a:r>
                        <a:rPr lang="en-CA" b="1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getValue</a:t>
                      </a:r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 : String</a:t>
                      </a:r>
                      <a:endParaRPr lang="en-CA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+ roll()</a:t>
                      </a:r>
                      <a:endParaRPr lang="en-CA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8166164"/>
              </p:ext>
            </p:extLst>
          </p:nvPr>
        </p:nvGraphicFramePr>
        <p:xfrm>
          <a:off x="1576436" y="2968144"/>
          <a:ext cx="1094533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453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Die</a:t>
                      </a:r>
                      <a:endParaRPr lang="en-CA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Diamond 4"/>
          <p:cNvSpPr/>
          <p:nvPr/>
        </p:nvSpPr>
        <p:spPr>
          <a:xfrm>
            <a:off x="3592682" y="2968144"/>
            <a:ext cx="345642" cy="345643"/>
          </a:xfrm>
          <a:prstGeom prst="diamond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7" name="Straight Connector 16"/>
          <p:cNvCxnSpPr>
            <a:stCxn id="5" idx="1"/>
          </p:cNvCxnSpPr>
          <p:nvPr/>
        </p:nvCxnSpPr>
        <p:spPr>
          <a:xfrm flipH="1" flipV="1">
            <a:off x="2670969" y="3140965"/>
            <a:ext cx="921713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670969" y="2759212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endParaRPr lang="en-CA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7647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 to Roll a Die: View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0290DE-61AD-4583-9346-90B119F38FE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view</a:t>
            </a:r>
          </a:p>
          <a:p>
            <a:pPr lvl="1"/>
            <a:r>
              <a:rPr lang="en-US" dirty="0" smtClean="0"/>
              <a:t>a visual (or other) display of the model</a:t>
            </a:r>
          </a:p>
          <a:p>
            <a:pPr lvl="1"/>
            <a:r>
              <a:rPr lang="en-US" dirty="0" smtClean="0"/>
              <a:t>a user interface that allows a user to interact with the view</a:t>
            </a:r>
          </a:p>
          <a:p>
            <a:pPr lvl="1"/>
            <a:r>
              <a:rPr lang="en-US" dirty="0" smtClean="0"/>
              <a:t>methods that get information from the view (</a:t>
            </a:r>
            <a:r>
              <a:rPr lang="en-US" dirty="0" err="1" smtClean="0"/>
              <a:t>accessors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methods that modify the view (</a:t>
            </a:r>
            <a:r>
              <a:rPr lang="en-US" dirty="0" err="1" smtClean="0"/>
              <a:t>mutators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pPr marL="0" indent="-274638"/>
            <a:r>
              <a:rPr lang="en-US" dirty="0"/>
              <a:t>a visual (or other) display of the model</a:t>
            </a:r>
          </a:p>
          <a:p>
            <a:pPr lvl="1"/>
            <a:r>
              <a:rPr lang="en-US" dirty="0" smtClean="0"/>
              <a:t>an image of the current face of the die</a:t>
            </a:r>
          </a:p>
          <a:p>
            <a:r>
              <a:rPr lang="en-US" dirty="0"/>
              <a:t>a user interface that allows a user to interact with the </a:t>
            </a:r>
            <a:r>
              <a:rPr lang="en-US" dirty="0" smtClean="0"/>
              <a:t>view</a:t>
            </a:r>
          </a:p>
          <a:p>
            <a:pPr lvl="1"/>
            <a:r>
              <a:rPr lang="en-US" dirty="0" smtClean="0"/>
              <a:t>roll button</a:t>
            </a:r>
            <a:endParaRPr lang="en-US" dirty="0"/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61415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 to Roll a Die: View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0290DE-61AD-4583-9346-90B119F38FE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3207092"/>
              </p:ext>
            </p:extLst>
          </p:nvPr>
        </p:nvGraphicFramePr>
        <p:xfrm>
          <a:off x="2786183" y="3630366"/>
          <a:ext cx="3398813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9881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b="1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SimpleView</a:t>
                      </a:r>
                      <a:endParaRPr lang="en-CA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+ </a:t>
                      </a:r>
                      <a:r>
                        <a:rPr lang="en-CA" b="1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setRoll</a:t>
                      </a:r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(String) </a:t>
                      </a:r>
                      <a:endParaRPr lang="en-CA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3859966"/>
              </p:ext>
            </p:extLst>
          </p:nvPr>
        </p:nvGraphicFramePr>
        <p:xfrm>
          <a:off x="424296" y="3630366"/>
          <a:ext cx="1094533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453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b="1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JLabel</a:t>
                      </a:r>
                      <a:endParaRPr lang="en-CA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Diamond 7"/>
          <p:cNvSpPr/>
          <p:nvPr/>
        </p:nvSpPr>
        <p:spPr>
          <a:xfrm>
            <a:off x="2440542" y="3630366"/>
            <a:ext cx="345642" cy="345643"/>
          </a:xfrm>
          <a:prstGeom prst="diamon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9" name="Straight Connector 8"/>
          <p:cNvCxnSpPr>
            <a:stCxn id="8" idx="1"/>
          </p:cNvCxnSpPr>
          <p:nvPr/>
        </p:nvCxnSpPr>
        <p:spPr>
          <a:xfrm flipH="1" flipV="1">
            <a:off x="1518829" y="3803187"/>
            <a:ext cx="921713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518829" y="3421434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endParaRPr lang="en-CA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3444116"/>
              </p:ext>
            </p:extLst>
          </p:nvPr>
        </p:nvGraphicFramePr>
        <p:xfrm>
          <a:off x="7464761" y="3605169"/>
          <a:ext cx="131255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25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b="1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JButton</a:t>
                      </a:r>
                      <a:endParaRPr lang="en-CA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2" name="Diamond 11"/>
          <p:cNvSpPr/>
          <p:nvPr/>
        </p:nvSpPr>
        <p:spPr>
          <a:xfrm>
            <a:off x="6197406" y="3630366"/>
            <a:ext cx="345642" cy="345643"/>
          </a:xfrm>
          <a:prstGeom prst="diamon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3" name="Straight Connector 12"/>
          <p:cNvCxnSpPr/>
          <p:nvPr/>
        </p:nvCxnSpPr>
        <p:spPr>
          <a:xfrm flipH="1" flipV="1">
            <a:off x="6543048" y="3790765"/>
            <a:ext cx="921713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142237" y="3421433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endParaRPr lang="en-CA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Rounded Rectangular Callout 2"/>
          <p:cNvSpPr/>
          <p:nvPr/>
        </p:nvSpPr>
        <p:spPr>
          <a:xfrm>
            <a:off x="6658008" y="4235498"/>
            <a:ext cx="2073852" cy="1713940"/>
          </a:xfrm>
          <a:prstGeom prst="wedgeRoundRectCallout">
            <a:avLst>
              <a:gd name="adj1" fmla="val 20786"/>
              <a:gd name="adj2" fmla="val -6391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>
                <a:solidFill>
                  <a:schemeClr val="tx1"/>
                </a:solidFill>
              </a:rPr>
              <a:t>allows the user to</a:t>
            </a:r>
          </a:p>
          <a:p>
            <a:pPr algn="ctr"/>
            <a:r>
              <a:rPr lang="en-CA" dirty="0" smtClean="0">
                <a:solidFill>
                  <a:schemeClr val="tx1"/>
                </a:solidFill>
              </a:rPr>
              <a:t>roll the die; will emit an action event when pressed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15" name="Rounded Rectangular Callout 14"/>
          <p:cNvSpPr/>
          <p:nvPr/>
        </p:nvSpPr>
        <p:spPr>
          <a:xfrm>
            <a:off x="366690" y="4235498"/>
            <a:ext cx="2073852" cy="1324961"/>
          </a:xfrm>
          <a:prstGeom prst="wedgeRoundRectCallout">
            <a:avLst>
              <a:gd name="adj1" fmla="val -20421"/>
              <a:gd name="adj2" fmla="val -6456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>
                <a:solidFill>
                  <a:schemeClr val="tx1"/>
                </a:solidFill>
              </a:rPr>
              <a:t>shows an image</a:t>
            </a:r>
          </a:p>
          <a:p>
            <a:pPr algn="ctr"/>
            <a:r>
              <a:rPr lang="en-CA" dirty="0" smtClean="0">
                <a:solidFill>
                  <a:schemeClr val="tx1"/>
                </a:solidFill>
              </a:rPr>
              <a:t>of the die value</a:t>
            </a:r>
            <a:endParaRPr lang="en-CA" dirty="0">
              <a:solidFill>
                <a:schemeClr val="tx1"/>
              </a:solidFill>
            </a:endParaRP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7237509"/>
              </p:ext>
            </p:extLst>
          </p:nvPr>
        </p:nvGraphicFramePr>
        <p:xfrm>
          <a:off x="3765502" y="2392074"/>
          <a:ext cx="131255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25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b="1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JFrame</a:t>
                      </a:r>
                      <a:endParaRPr lang="en-CA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7" name="Isosceles Triangle 16"/>
          <p:cNvSpPr/>
          <p:nvPr/>
        </p:nvSpPr>
        <p:spPr>
          <a:xfrm>
            <a:off x="4283965" y="2790791"/>
            <a:ext cx="288036" cy="288035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9" name="Straight Connector 18"/>
          <p:cNvCxnSpPr>
            <a:stCxn id="17" idx="3"/>
          </p:cNvCxnSpPr>
          <p:nvPr/>
        </p:nvCxnSpPr>
        <p:spPr>
          <a:xfrm>
            <a:off x="4427983" y="3078826"/>
            <a:ext cx="0" cy="5515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ounded Rectangular Callout 19"/>
          <p:cNvSpPr/>
          <p:nvPr/>
        </p:nvSpPr>
        <p:spPr>
          <a:xfrm>
            <a:off x="5242729" y="1609847"/>
            <a:ext cx="2073852" cy="1324961"/>
          </a:xfrm>
          <a:prstGeom prst="wedgeRoundRectCallout">
            <a:avLst>
              <a:gd name="adj1" fmla="val -56684"/>
              <a:gd name="adj2" fmla="val 2057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>
                <a:solidFill>
                  <a:schemeClr val="tx1"/>
                </a:solidFill>
              </a:rPr>
              <a:t>Swing top-level</a:t>
            </a:r>
          </a:p>
          <a:p>
            <a:pPr algn="ctr"/>
            <a:r>
              <a:rPr lang="en-CA" dirty="0" smtClean="0">
                <a:solidFill>
                  <a:schemeClr val="tx1"/>
                </a:solidFill>
              </a:rPr>
              <a:t>window</a:t>
            </a:r>
            <a:endParaRPr lang="en-C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5630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 to Roll a Die: Controller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0290DE-61AD-4583-9346-90B119F38FE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controller</a:t>
            </a:r>
          </a:p>
          <a:p>
            <a:pPr lvl="1"/>
            <a:r>
              <a:rPr lang="en-US" dirty="0" smtClean="0"/>
              <a:t>methods that map user interactions to model updates </a:t>
            </a:r>
            <a:endParaRPr lang="en-US" dirty="0"/>
          </a:p>
          <a:p>
            <a:endParaRPr lang="en-US" dirty="0"/>
          </a:p>
          <a:p>
            <a:endParaRPr lang="en-US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1251725"/>
              </p:ext>
            </p:extLst>
          </p:nvPr>
        </p:nvGraphicFramePr>
        <p:xfrm>
          <a:off x="827545" y="4761172"/>
          <a:ext cx="4550953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095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b="1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SimpleController</a:t>
                      </a:r>
                      <a:endParaRPr lang="en-CA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+ </a:t>
                      </a:r>
                      <a:r>
                        <a:rPr lang="en-CA" b="1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actionPerformed</a:t>
                      </a:r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CA" b="1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ActionEvent</a:t>
                      </a:r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 </a:t>
                      </a:r>
                      <a:endParaRPr lang="en-CA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6357190"/>
              </p:ext>
            </p:extLst>
          </p:nvPr>
        </p:nvGraphicFramePr>
        <p:xfrm>
          <a:off x="827545" y="3148176"/>
          <a:ext cx="4550953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095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« interface »</a:t>
                      </a:r>
                    </a:p>
                    <a:p>
                      <a:pPr algn="ctr"/>
                      <a:r>
                        <a:rPr lang="en-CA" b="1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ActionListener</a:t>
                      </a:r>
                      <a:endParaRPr lang="en-CA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Isosceles Triangle 7"/>
          <p:cNvSpPr/>
          <p:nvPr/>
        </p:nvSpPr>
        <p:spPr>
          <a:xfrm>
            <a:off x="2959003" y="3781594"/>
            <a:ext cx="288036" cy="288035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9" name="Straight Connector 8"/>
          <p:cNvCxnSpPr>
            <a:stCxn id="8" idx="3"/>
            <a:endCxn id="5" idx="0"/>
          </p:cNvCxnSpPr>
          <p:nvPr/>
        </p:nvCxnSpPr>
        <p:spPr>
          <a:xfrm>
            <a:off x="3103021" y="4069629"/>
            <a:ext cx="0" cy="691543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ounded Rectangular Callout 10"/>
          <p:cNvSpPr/>
          <p:nvPr/>
        </p:nvSpPr>
        <p:spPr>
          <a:xfrm>
            <a:off x="5551318" y="2312615"/>
            <a:ext cx="2477101" cy="1612996"/>
          </a:xfrm>
          <a:prstGeom prst="wedgeRoundRectCallout">
            <a:avLst>
              <a:gd name="adj1" fmla="val -56684"/>
              <a:gd name="adj2" fmla="val 2057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>
                <a:solidFill>
                  <a:schemeClr val="tx1"/>
                </a:solidFill>
              </a:rPr>
              <a:t>interface for receiving action events (e.g., when a button is pressed)</a:t>
            </a:r>
            <a:endParaRPr lang="en-C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6824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App to Roll a Die: MVC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0290DE-61AD-4583-9346-90B119F38FE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340561"/>
              </p:ext>
            </p:extLst>
          </p:nvPr>
        </p:nvGraphicFramePr>
        <p:xfrm>
          <a:off x="942759" y="3544215"/>
          <a:ext cx="344086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4086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b="1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SimpleController</a:t>
                      </a:r>
                      <a:endParaRPr lang="en-CA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4575786"/>
              </p:ext>
            </p:extLst>
          </p:nvPr>
        </p:nvGraphicFramePr>
        <p:xfrm>
          <a:off x="963786" y="4696354"/>
          <a:ext cx="3398813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9881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b="1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SimpleView</a:t>
                      </a:r>
                      <a:endParaRPr lang="en-CA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5296254"/>
              </p:ext>
            </p:extLst>
          </p:nvPr>
        </p:nvGraphicFramePr>
        <p:xfrm>
          <a:off x="963786" y="2449681"/>
          <a:ext cx="3398813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9881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b="1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SimpleModel</a:t>
                      </a:r>
                      <a:endParaRPr lang="en-CA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Diamond 9"/>
          <p:cNvSpPr/>
          <p:nvPr/>
        </p:nvSpPr>
        <p:spPr>
          <a:xfrm>
            <a:off x="2490372" y="3198572"/>
            <a:ext cx="345642" cy="345643"/>
          </a:xfrm>
          <a:prstGeom prst="diamon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Diamond 10"/>
          <p:cNvSpPr/>
          <p:nvPr/>
        </p:nvSpPr>
        <p:spPr>
          <a:xfrm>
            <a:off x="2490372" y="3947462"/>
            <a:ext cx="345642" cy="345643"/>
          </a:xfrm>
          <a:prstGeom prst="diamon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2" name="Straight Connector 11"/>
          <p:cNvCxnSpPr>
            <a:stCxn id="10" idx="0"/>
            <a:endCxn id="9" idx="2"/>
          </p:cNvCxnSpPr>
          <p:nvPr/>
        </p:nvCxnSpPr>
        <p:spPr>
          <a:xfrm flipH="1" flipV="1">
            <a:off x="2663192" y="2820521"/>
            <a:ext cx="1" cy="37805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11" idx="2"/>
            <a:endCxn id="8" idx="0"/>
          </p:cNvCxnSpPr>
          <p:nvPr/>
        </p:nvCxnSpPr>
        <p:spPr>
          <a:xfrm flipH="1">
            <a:off x="2663192" y="4293105"/>
            <a:ext cx="1" cy="40324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675746" y="2829240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endParaRPr lang="en-CA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674752" y="4310063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endParaRPr lang="en-CA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026961"/>
              </p:ext>
            </p:extLst>
          </p:nvPr>
        </p:nvGraphicFramePr>
        <p:xfrm>
          <a:off x="4851489" y="3544215"/>
          <a:ext cx="345642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64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b="1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SimpleApp</a:t>
                      </a:r>
                      <a:endParaRPr lang="en-CA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19" name="Elbow Connector 18"/>
          <p:cNvCxnSpPr>
            <a:stCxn id="18" idx="0"/>
            <a:endCxn id="9" idx="3"/>
          </p:cNvCxnSpPr>
          <p:nvPr/>
        </p:nvCxnSpPr>
        <p:spPr>
          <a:xfrm rot="16200000" flipV="1">
            <a:off x="5016592" y="1981108"/>
            <a:ext cx="909114" cy="2217100"/>
          </a:xfrm>
          <a:prstGeom prst="bentConnector2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18" idx="2"/>
            <a:endCxn id="8" idx="3"/>
          </p:cNvCxnSpPr>
          <p:nvPr/>
        </p:nvCxnSpPr>
        <p:spPr>
          <a:xfrm rot="5400000">
            <a:off x="4987790" y="3289864"/>
            <a:ext cx="966719" cy="2217100"/>
          </a:xfrm>
          <a:prstGeom prst="bentConnector2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8" idx="1"/>
            <a:endCxn id="7" idx="3"/>
          </p:cNvCxnSpPr>
          <p:nvPr/>
        </p:nvCxnSpPr>
        <p:spPr>
          <a:xfrm flipH="1">
            <a:off x="4383624" y="3729635"/>
            <a:ext cx="467865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797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 to Roll a Die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0290DE-61AD-4583-9346-90B119F38FE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we can also write the application using the model-view-controller pattern</a:t>
            </a:r>
          </a:p>
          <a:p>
            <a:pPr lvl="1"/>
            <a:r>
              <a:rPr lang="en-US" dirty="0" smtClean="0">
                <a:hlinkClick r:id="rId2"/>
              </a:rPr>
              <a:t>SimpleModel.java</a:t>
            </a:r>
            <a:endParaRPr lang="en-US" dirty="0"/>
          </a:p>
          <a:p>
            <a:pPr lvl="1"/>
            <a:r>
              <a:rPr lang="en-US" dirty="0" smtClean="0">
                <a:hlinkClick r:id="rId3"/>
              </a:rPr>
              <a:t>SimpleView.java</a:t>
            </a:r>
            <a:endParaRPr lang="en-US" dirty="0"/>
          </a:p>
          <a:p>
            <a:pPr lvl="1"/>
            <a:r>
              <a:rPr lang="en-US" sz="2147" dirty="0" smtClean="0">
                <a:hlinkClick r:id="rId4"/>
              </a:rPr>
              <a:t>SimpleController.java</a:t>
            </a:r>
            <a:endParaRPr lang="en-US" sz="2147" dirty="0"/>
          </a:p>
          <a:p>
            <a:pPr lvl="1"/>
            <a:r>
              <a:rPr lang="en-US" dirty="0" smtClean="0">
                <a:hlinkClick r:id="rId5"/>
              </a:rPr>
              <a:t>SimpleApp.java</a:t>
            </a:r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69280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Simple Calculator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implement a simple calculator using the model-view-controller (MVC) design pattern</a:t>
            </a:r>
          </a:p>
          <a:p>
            <a:pPr>
              <a:defRPr/>
            </a:pPr>
            <a:r>
              <a:rPr lang="en-CA" dirty="0" smtClean="0"/>
              <a:t>features:</a:t>
            </a:r>
          </a:p>
          <a:p>
            <a:pPr lvl="1">
              <a:defRPr/>
            </a:pPr>
            <a:r>
              <a:rPr lang="en-CA" dirty="0" smtClean="0"/>
              <a:t>sum, subtract, multiply, divide</a:t>
            </a:r>
          </a:p>
          <a:p>
            <a:pPr lvl="1">
              <a:defRPr/>
            </a:pPr>
            <a:r>
              <a:rPr lang="en-CA" dirty="0" smtClean="0"/>
              <a:t>clear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81C367-5991-466E-9CF1-3B00F256180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Application Appearance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F8AD50-16B0-4ACB-8219-068AA1C255A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724" y="2852930"/>
            <a:ext cx="7682778" cy="7757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Creating the Application</a:t>
            </a:r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the calculator application is launched by the user</a:t>
            </a:r>
          </a:p>
          <a:p>
            <a:pPr lvl="1">
              <a:defRPr/>
            </a:pPr>
            <a:r>
              <a:rPr lang="en-CA" dirty="0" smtClean="0"/>
              <a:t>the notes refers to the application as the GUI</a:t>
            </a:r>
          </a:p>
          <a:p>
            <a:pPr>
              <a:defRPr/>
            </a:pPr>
            <a:r>
              <a:rPr lang="en-CA" dirty="0" smtClean="0"/>
              <a:t>the application:</a:t>
            </a:r>
          </a:p>
          <a:p>
            <a:pPr marL="731838" lvl="1" indent="-457200">
              <a:buFont typeface="+mj-lt"/>
              <a:buAutoNum type="arabicPeriod"/>
              <a:defRPr/>
            </a:pPr>
            <a:r>
              <a:rPr lang="en-CA" dirty="0" smtClean="0"/>
              <a:t>creates the model for the calculator, and then</a:t>
            </a:r>
          </a:p>
          <a:p>
            <a:pPr marL="731838" lvl="1" indent="-457200">
              <a:buFont typeface="+mj-lt"/>
              <a:buAutoNum type="arabicPeriod"/>
              <a:defRPr/>
            </a:pPr>
            <a:r>
              <a:rPr lang="en-CA" dirty="0" smtClean="0"/>
              <a:t>creates the view of the calculator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E93E07-F34A-457F-A249-57025C53E5F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Java Swing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Swing is a Java toolkit for building graphical user interfaces (GUIs)</a:t>
            </a:r>
          </a:p>
          <a:p>
            <a:pPr lvl="1"/>
            <a:r>
              <a:rPr lang="en-CA" dirty="0">
                <a:hlinkClick r:id="rId2"/>
              </a:rPr>
              <a:t>http://</a:t>
            </a:r>
            <a:r>
              <a:rPr lang="en-CA" dirty="0" smtClean="0">
                <a:hlinkClick r:id="rId2"/>
              </a:rPr>
              <a:t>docs.oracle.com/javase/tutorial/uiswing/TOC.html</a:t>
            </a:r>
            <a:endParaRPr lang="en-CA" dirty="0" smtClean="0"/>
          </a:p>
          <a:p>
            <a:pPr lvl="1"/>
            <a:endParaRPr lang="en-CA" dirty="0" smtClean="0"/>
          </a:p>
          <a:p>
            <a:r>
              <a:rPr lang="en-CA" dirty="0" smtClean="0"/>
              <a:t>old version of the Java tutorial had a visual guide of Swing components</a:t>
            </a:r>
          </a:p>
          <a:p>
            <a:pPr lvl="1"/>
            <a:r>
              <a:rPr lang="en-CA" dirty="0">
                <a:hlinkClick r:id="rId3"/>
              </a:rPr>
              <a:t>http://</a:t>
            </a:r>
            <a:r>
              <a:rPr lang="en-CA" dirty="0" smtClean="0">
                <a:hlinkClick r:id="rId3"/>
              </a:rPr>
              <a:t>da2i.univ-lille1.fr/doc/tutorial-java/ui/features/components.html</a:t>
            </a:r>
            <a:endParaRPr lang="en-CA" dirty="0" smtClean="0"/>
          </a:p>
          <a:p>
            <a:pPr lvl="1"/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0290DE-61AD-4583-9346-90B119F38FE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732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CalcMVC Application</a:t>
            </a:r>
            <a:endParaRPr lang="en-US" smtClean="0"/>
          </a:p>
        </p:txBody>
      </p:sp>
      <p:sp>
        <p:nvSpPr>
          <p:cNvPr id="16387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endParaRPr lang="en-CA" sz="1800" dirty="0" smtClean="0"/>
          </a:p>
          <a:p>
            <a:r>
              <a:rPr lang="en-US" sz="1800" dirty="0" smtClean="0"/>
              <a:t>public class </a:t>
            </a:r>
            <a:r>
              <a:rPr lang="en-US" sz="1800" dirty="0" err="1" smtClean="0"/>
              <a:t>CalcMVC</a:t>
            </a:r>
            <a:r>
              <a:rPr lang="en-US" sz="1800" dirty="0" smtClean="0"/>
              <a:t> </a:t>
            </a:r>
          </a:p>
          <a:p>
            <a:r>
              <a:rPr lang="en-US" sz="1800" dirty="0" smtClean="0"/>
              <a:t>{</a:t>
            </a:r>
          </a:p>
          <a:p>
            <a:r>
              <a:rPr lang="en-CA" sz="1800" dirty="0" smtClean="0"/>
              <a:t>    public static void main(String[] </a:t>
            </a:r>
            <a:r>
              <a:rPr lang="en-CA" sz="1800" dirty="0" err="1" smtClean="0"/>
              <a:t>args</a:t>
            </a:r>
            <a:r>
              <a:rPr lang="en-CA" sz="1800" dirty="0" smtClean="0"/>
              <a:t>) </a:t>
            </a:r>
          </a:p>
          <a:p>
            <a:r>
              <a:rPr lang="en-US" sz="1800" dirty="0" smtClean="0"/>
              <a:t>    {</a:t>
            </a:r>
          </a:p>
          <a:p>
            <a:r>
              <a:rPr lang="en-US" sz="1800" dirty="0" smtClean="0"/>
              <a:t>        </a:t>
            </a:r>
            <a:r>
              <a:rPr lang="en-US" sz="1800" dirty="0" err="1" smtClean="0"/>
              <a:t>CalcController</a:t>
            </a:r>
            <a:r>
              <a:rPr lang="en-US" sz="1800" dirty="0" smtClean="0"/>
              <a:t> controller = new </a:t>
            </a:r>
            <a:r>
              <a:rPr lang="en-US" sz="1800" dirty="0" err="1" smtClean="0"/>
              <a:t>CalcController</a:t>
            </a:r>
            <a:r>
              <a:rPr lang="en-US" sz="1800" dirty="0" smtClean="0"/>
              <a:t>();</a:t>
            </a:r>
          </a:p>
          <a:p>
            <a:r>
              <a:rPr lang="en-US" sz="1800" dirty="0" smtClean="0"/>
              <a:t>        </a:t>
            </a:r>
            <a:r>
              <a:rPr lang="en-US" sz="1800" dirty="0" err="1" smtClean="0"/>
              <a:t>CalcModel</a:t>
            </a:r>
            <a:r>
              <a:rPr lang="en-US" sz="1800" dirty="0" smtClean="0"/>
              <a:t> model = new </a:t>
            </a:r>
            <a:r>
              <a:rPr lang="en-US" sz="1800" dirty="0" err="1" smtClean="0"/>
              <a:t>CalcModel</a:t>
            </a:r>
            <a:r>
              <a:rPr lang="en-US" sz="1800" dirty="0" smtClean="0"/>
              <a:t>();</a:t>
            </a:r>
          </a:p>
          <a:p>
            <a:r>
              <a:rPr lang="en-US" sz="1800" dirty="0" smtClean="0"/>
              <a:t>        </a:t>
            </a:r>
            <a:r>
              <a:rPr lang="en-US" sz="1800" dirty="0" err="1" smtClean="0"/>
              <a:t>CalcView</a:t>
            </a:r>
            <a:r>
              <a:rPr lang="en-US" sz="1800" dirty="0" smtClean="0"/>
              <a:t>  view  = new </a:t>
            </a:r>
            <a:r>
              <a:rPr lang="en-US" sz="1800" dirty="0" err="1" smtClean="0"/>
              <a:t>CalcView</a:t>
            </a:r>
            <a:r>
              <a:rPr lang="en-US" sz="1800" dirty="0" smtClean="0"/>
              <a:t>(model, controller);</a:t>
            </a:r>
          </a:p>
          <a:p>
            <a:r>
              <a:rPr lang="en-US" sz="1800" dirty="0"/>
              <a:t> </a:t>
            </a:r>
            <a:r>
              <a:rPr lang="en-US" sz="1800" dirty="0" smtClean="0"/>
              <a:t>       </a:t>
            </a:r>
            <a:r>
              <a:rPr lang="en-US" sz="1800" dirty="0" err="1" smtClean="0"/>
              <a:t>controller.setModel</a:t>
            </a:r>
            <a:r>
              <a:rPr lang="en-US" sz="1800" dirty="0" smtClean="0"/>
              <a:t>(model);</a:t>
            </a:r>
          </a:p>
          <a:p>
            <a:r>
              <a:rPr lang="en-US" sz="1800" dirty="0"/>
              <a:t> </a:t>
            </a:r>
            <a:r>
              <a:rPr lang="en-US" sz="1800" dirty="0" smtClean="0"/>
              <a:t>       </a:t>
            </a:r>
            <a:r>
              <a:rPr lang="en-US" sz="1800" dirty="0" err="1" smtClean="0"/>
              <a:t>controller.setView</a:t>
            </a:r>
            <a:r>
              <a:rPr lang="en-US" sz="1800" dirty="0" smtClean="0"/>
              <a:t>(view);</a:t>
            </a:r>
          </a:p>
          <a:p>
            <a:r>
              <a:rPr lang="en-US" sz="1800" dirty="0" smtClean="0"/>
              <a:t>        </a:t>
            </a:r>
          </a:p>
          <a:p>
            <a:r>
              <a:rPr lang="en-US" sz="1800" dirty="0" smtClean="0"/>
              <a:t>        </a:t>
            </a:r>
            <a:r>
              <a:rPr lang="en-US" sz="1800" dirty="0" err="1" smtClean="0"/>
              <a:t>view.setVisible</a:t>
            </a:r>
            <a:r>
              <a:rPr lang="en-US" sz="1800" dirty="0" smtClean="0"/>
              <a:t>(true);</a:t>
            </a:r>
          </a:p>
          <a:p>
            <a:r>
              <a:rPr lang="en-US" sz="1800" dirty="0" smtClean="0"/>
              <a:t>    }</a:t>
            </a:r>
          </a:p>
          <a:p>
            <a:r>
              <a:rPr lang="en-US" sz="1800" dirty="0" smtClean="0"/>
              <a:t>}</a:t>
            </a:r>
          </a:p>
          <a:p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E78A2D-37BE-424C-9277-77665065C9F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Model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features:</a:t>
            </a:r>
          </a:p>
          <a:p>
            <a:pPr lvl="1">
              <a:defRPr/>
            </a:pPr>
            <a:r>
              <a:rPr lang="en-CA" dirty="0" smtClean="0"/>
              <a:t>sum, subtract, multiply, divide</a:t>
            </a:r>
          </a:p>
          <a:p>
            <a:pPr lvl="1">
              <a:defRPr/>
            </a:pPr>
            <a:r>
              <a:rPr lang="en-CA" dirty="0" smtClean="0"/>
              <a:t>clear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02D778-7D8F-4864-A76E-7A4F7BB88AB8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938" y="3313786"/>
            <a:ext cx="7913206" cy="7990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AB7C07-ECB9-47DD-B95E-009B893CF795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4631356"/>
              </p:ext>
            </p:extLst>
          </p:nvPr>
        </p:nvGraphicFramePr>
        <p:xfrm>
          <a:off x="685800" y="1397000"/>
          <a:ext cx="7886700" cy="3657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6700"/>
              </a:tblGrid>
              <a:tr h="365736">
                <a:tc>
                  <a:txBody>
                    <a:bodyPr/>
                    <a:lstStyle/>
                    <a:p>
                      <a:r>
                        <a:rPr lang="en-CA" sz="1800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CalcModel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17" marB="45717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5736">
                <a:tc>
                  <a:txBody>
                    <a:bodyPr/>
                    <a:lstStyle/>
                    <a:p>
                      <a:r>
                        <a:rPr lang="en-CA" sz="1800" b="1" dirty="0" smtClean="0">
                          <a:latin typeface="Courier New" pitchFamily="49" charset="0"/>
                          <a:cs typeface="Courier New" pitchFamily="49" charset="0"/>
                        </a:rPr>
                        <a:t>- </a:t>
                      </a:r>
                      <a:r>
                        <a:rPr lang="en-CA" sz="1800" b="1" dirty="0" err="1" smtClean="0">
                          <a:latin typeface="Courier New" pitchFamily="49" charset="0"/>
                          <a:cs typeface="Courier New" pitchFamily="49" charset="0"/>
                        </a:rPr>
                        <a:t>calcValue</a:t>
                      </a:r>
                      <a:r>
                        <a:rPr lang="en-CA" sz="1800" b="1" dirty="0" smtClean="0">
                          <a:latin typeface="Courier New" pitchFamily="49" charset="0"/>
                          <a:cs typeface="Courier New" pitchFamily="49" charset="0"/>
                        </a:rPr>
                        <a:t> : </a:t>
                      </a:r>
                      <a:r>
                        <a:rPr lang="en-CA" sz="1800" b="1" dirty="0" err="1" smtClean="0"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endParaRPr 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17" marB="45717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365736">
                <a:tc>
                  <a:txBody>
                    <a:bodyPr/>
                    <a:lstStyle/>
                    <a:p>
                      <a:endParaRPr 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17" marB="45717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5736">
                <a:tc>
                  <a:txBody>
                    <a:bodyPr/>
                    <a:lstStyle/>
                    <a:p>
                      <a:r>
                        <a:rPr lang="en-CA" sz="1800" b="1" dirty="0" smtClean="0">
                          <a:latin typeface="Courier New" pitchFamily="49" charset="0"/>
                          <a:cs typeface="Courier New" pitchFamily="49" charset="0"/>
                        </a:rPr>
                        <a:t>+ </a:t>
                      </a:r>
                      <a:r>
                        <a:rPr lang="en-CA" sz="1800" b="1" dirty="0" err="1" smtClean="0">
                          <a:latin typeface="Courier New" pitchFamily="49" charset="0"/>
                          <a:cs typeface="Courier New" pitchFamily="49" charset="0"/>
                        </a:rPr>
                        <a:t>getCalcValue</a:t>
                      </a:r>
                      <a:r>
                        <a:rPr lang="en-CA" sz="1800" b="1" dirty="0" smtClean="0">
                          <a:latin typeface="Courier New" pitchFamily="49" charset="0"/>
                          <a:cs typeface="Courier New" pitchFamily="49" charset="0"/>
                        </a:rPr>
                        <a:t>() : </a:t>
                      </a:r>
                      <a:r>
                        <a:rPr lang="en-CA" sz="1800" b="1" dirty="0" err="1" smtClean="0"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endParaRPr 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17" marB="45717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5736">
                <a:tc>
                  <a:txBody>
                    <a:bodyPr/>
                    <a:lstStyle/>
                    <a:p>
                      <a:r>
                        <a:rPr lang="en-CA" sz="1800" b="1" dirty="0" smtClean="0">
                          <a:latin typeface="Courier New" pitchFamily="49" charset="0"/>
                          <a:cs typeface="Courier New" pitchFamily="49" charset="0"/>
                        </a:rPr>
                        <a:t>+ </a:t>
                      </a:r>
                      <a:r>
                        <a:rPr lang="en-CA" sz="1800" b="1" dirty="0" err="1" smtClean="0">
                          <a:latin typeface="Courier New" pitchFamily="49" charset="0"/>
                          <a:cs typeface="Courier New" pitchFamily="49" charset="0"/>
                        </a:rPr>
                        <a:t>getLastUserValue</a:t>
                      </a:r>
                      <a:r>
                        <a:rPr lang="en-CA" sz="1800" b="1" dirty="0" smtClean="0">
                          <a:latin typeface="Courier New" pitchFamily="49" charset="0"/>
                          <a:cs typeface="Courier New" pitchFamily="49" charset="0"/>
                        </a:rPr>
                        <a:t>() : </a:t>
                      </a:r>
                      <a:r>
                        <a:rPr lang="en-CA" sz="1800" b="1" dirty="0" err="1" smtClean="0"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endParaRPr 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17" marB="45717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57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b="1" dirty="0" smtClean="0">
                          <a:latin typeface="Courier New" pitchFamily="49" charset="0"/>
                          <a:cs typeface="Courier New" pitchFamily="49" charset="0"/>
                        </a:rPr>
                        <a:t>+ sum(</a:t>
                      </a:r>
                      <a:r>
                        <a:rPr lang="en-CA" sz="1800" b="1" dirty="0" err="1" smtClean="0"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r>
                        <a:rPr lang="en-CA" sz="1800" b="1" dirty="0" smtClean="0">
                          <a:latin typeface="Courier New" pitchFamily="49" charset="0"/>
                          <a:cs typeface="Courier New" pitchFamily="49" charset="0"/>
                        </a:rPr>
                        <a:t>) : void</a:t>
                      </a:r>
                      <a:endParaRPr lang="en-US" sz="1800" b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17" marB="45717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57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b="1" dirty="0" smtClean="0">
                          <a:latin typeface="Courier New" pitchFamily="49" charset="0"/>
                          <a:cs typeface="Courier New" pitchFamily="49" charset="0"/>
                        </a:rPr>
                        <a:t>+ subtract(</a:t>
                      </a:r>
                      <a:r>
                        <a:rPr lang="en-CA" sz="1800" b="1" dirty="0" err="1" smtClean="0"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r>
                        <a:rPr lang="en-CA" sz="1800" b="1" dirty="0" smtClean="0">
                          <a:latin typeface="Courier New" pitchFamily="49" charset="0"/>
                          <a:cs typeface="Courier New" pitchFamily="49" charset="0"/>
                        </a:rPr>
                        <a:t>) : void</a:t>
                      </a:r>
                      <a:endParaRPr lang="en-US" sz="1800" b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17" marB="45717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5736">
                <a:tc>
                  <a:txBody>
                    <a:bodyPr/>
                    <a:lstStyle/>
                    <a:p>
                      <a:r>
                        <a:rPr lang="en-CA" sz="1800" b="1" dirty="0" smtClean="0">
                          <a:latin typeface="Courier New" pitchFamily="49" charset="0"/>
                          <a:cs typeface="Courier New" pitchFamily="49" charset="0"/>
                        </a:rPr>
                        <a:t>+ multiply(</a:t>
                      </a:r>
                      <a:r>
                        <a:rPr lang="en-CA" sz="1800" b="1" dirty="0" err="1" smtClean="0"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r>
                        <a:rPr lang="en-CA" sz="1800" b="1" dirty="0" smtClean="0">
                          <a:latin typeface="Courier New" pitchFamily="49" charset="0"/>
                          <a:cs typeface="Courier New" pitchFamily="49" charset="0"/>
                        </a:rPr>
                        <a:t>) : void</a:t>
                      </a:r>
                      <a:endParaRPr 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17" marB="45717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5736">
                <a:tc>
                  <a:txBody>
                    <a:bodyPr/>
                    <a:lstStyle/>
                    <a:p>
                      <a:r>
                        <a:rPr lang="en-CA" sz="1800" b="1" dirty="0" smtClean="0">
                          <a:latin typeface="Courier New" pitchFamily="49" charset="0"/>
                          <a:cs typeface="Courier New" pitchFamily="49" charset="0"/>
                        </a:rPr>
                        <a:t>+ divide(</a:t>
                      </a:r>
                      <a:r>
                        <a:rPr lang="en-CA" sz="1800" b="1" dirty="0" err="1" smtClean="0"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r>
                        <a:rPr lang="en-CA" sz="1800" b="1" dirty="0" smtClean="0">
                          <a:latin typeface="Courier New" pitchFamily="49" charset="0"/>
                          <a:cs typeface="Courier New" pitchFamily="49" charset="0"/>
                        </a:rPr>
                        <a:t>) : void</a:t>
                      </a:r>
                      <a:endParaRPr 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17" marB="45717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5736">
                <a:tc>
                  <a:txBody>
                    <a:bodyPr/>
                    <a:lstStyle/>
                    <a:p>
                      <a:r>
                        <a:rPr lang="en-CA" sz="1800" b="1" dirty="0" smtClean="0">
                          <a:latin typeface="Courier New" pitchFamily="49" charset="0"/>
                          <a:cs typeface="Courier New" pitchFamily="49" charset="0"/>
                        </a:rPr>
                        <a:t>+ clear()</a:t>
                      </a:r>
                      <a:r>
                        <a:rPr lang="en-CA" sz="1800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: void</a:t>
                      </a:r>
                      <a:endParaRPr 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17" marB="45717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CalcModel: Attributes and Ctor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en-CA" sz="1800" dirty="0" smtClean="0"/>
              <a:t>public class </a:t>
            </a:r>
            <a:r>
              <a:rPr lang="en-CA" sz="1800" dirty="0" err="1" smtClean="0"/>
              <a:t>CalcModel</a:t>
            </a:r>
            <a:endParaRPr lang="en-CA" sz="1800" dirty="0" smtClean="0"/>
          </a:p>
          <a:p>
            <a:r>
              <a:rPr lang="en-CA" sz="1800" dirty="0" smtClean="0"/>
              <a:t>{</a:t>
            </a:r>
          </a:p>
          <a:p>
            <a:r>
              <a:rPr lang="en-CA" sz="1800" dirty="0" smtClean="0"/>
              <a:t>  private </a:t>
            </a:r>
            <a:r>
              <a:rPr lang="en-CA" sz="1800" dirty="0" err="1" smtClean="0"/>
              <a:t>int</a:t>
            </a:r>
            <a:r>
              <a:rPr lang="en-CA" sz="1800" dirty="0" smtClean="0"/>
              <a:t> </a:t>
            </a:r>
            <a:r>
              <a:rPr lang="en-CA" sz="1800" dirty="0" err="1" smtClean="0"/>
              <a:t>calcValue</a:t>
            </a:r>
            <a:r>
              <a:rPr lang="en-CA" sz="1800" dirty="0" smtClean="0"/>
              <a:t>;</a:t>
            </a:r>
          </a:p>
          <a:p>
            <a:endParaRPr lang="en-CA" sz="1800" dirty="0" smtClean="0"/>
          </a:p>
          <a:p>
            <a:r>
              <a:rPr lang="en-US" sz="1800" dirty="0" smtClean="0"/>
              <a:t>  </a:t>
            </a:r>
            <a:r>
              <a:rPr lang="en-US" sz="1800" dirty="0" smtClean="0">
                <a:solidFill>
                  <a:srgbClr val="0070C0"/>
                </a:solidFill>
              </a:rPr>
              <a:t>/**</a:t>
            </a:r>
            <a:endParaRPr lang="en-US" sz="1800" dirty="0">
              <a:solidFill>
                <a:srgbClr val="0070C0"/>
              </a:solidFill>
            </a:endParaRPr>
          </a:p>
          <a:p>
            <a:r>
              <a:rPr lang="en-US" sz="1800" dirty="0">
                <a:solidFill>
                  <a:srgbClr val="0070C0"/>
                </a:solidFill>
              </a:rPr>
              <a:t>   * Creates a model with </a:t>
            </a:r>
            <a:r>
              <a:rPr lang="en-US" sz="1800" dirty="0" smtClean="0">
                <a:solidFill>
                  <a:srgbClr val="0070C0"/>
                </a:solidFill>
              </a:rPr>
              <a:t>a calculated </a:t>
            </a:r>
            <a:r>
              <a:rPr lang="en-US" sz="1800" dirty="0">
                <a:solidFill>
                  <a:srgbClr val="0070C0"/>
                </a:solidFill>
              </a:rPr>
              <a:t>value of zero</a:t>
            </a:r>
            <a:r>
              <a:rPr lang="en-US" sz="1800" dirty="0" smtClean="0">
                <a:solidFill>
                  <a:srgbClr val="0070C0"/>
                </a:solidFill>
              </a:rPr>
              <a:t>. </a:t>
            </a:r>
            <a:endParaRPr lang="en-US" sz="1800" dirty="0">
              <a:solidFill>
                <a:srgbClr val="0070C0"/>
              </a:solidFill>
            </a:endParaRPr>
          </a:p>
          <a:p>
            <a:r>
              <a:rPr lang="en-US" sz="1800" dirty="0">
                <a:solidFill>
                  <a:srgbClr val="0070C0"/>
                </a:solidFill>
              </a:rPr>
              <a:t>   */</a:t>
            </a:r>
            <a:endParaRPr lang="en-US" sz="1800" dirty="0" smtClean="0">
              <a:solidFill>
                <a:srgbClr val="0070C0"/>
              </a:solidFill>
            </a:endParaRPr>
          </a:p>
          <a:p>
            <a:r>
              <a:rPr lang="en-US" sz="1800" dirty="0"/>
              <a:t> </a:t>
            </a:r>
            <a:r>
              <a:rPr lang="en-US" sz="1800" dirty="0" smtClean="0"/>
              <a:t> </a:t>
            </a:r>
            <a:r>
              <a:rPr lang="en-US" sz="1800" dirty="0"/>
              <a:t>public </a:t>
            </a:r>
            <a:r>
              <a:rPr lang="en-US" sz="1800" dirty="0" err="1"/>
              <a:t>CalcModel</a:t>
            </a:r>
            <a:r>
              <a:rPr lang="en-US" sz="1800" dirty="0"/>
              <a:t>() {</a:t>
            </a:r>
          </a:p>
          <a:p>
            <a:r>
              <a:rPr lang="en-US" sz="1800" dirty="0"/>
              <a:t>    </a:t>
            </a:r>
            <a:r>
              <a:rPr lang="en-US" sz="1800" dirty="0" err="1"/>
              <a:t>this.calcValue</a:t>
            </a:r>
            <a:r>
              <a:rPr lang="en-US" sz="1800" dirty="0"/>
              <a:t> = 0;</a:t>
            </a:r>
          </a:p>
          <a:p>
            <a:r>
              <a:rPr lang="en-US" sz="1800" dirty="0"/>
              <a:t>  }</a:t>
            </a:r>
            <a:endParaRPr lang="en-US" sz="18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5E2120-D86B-402A-9049-F73FB7F994A3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CalcModel: clear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endParaRPr lang="en-US" sz="1800" dirty="0" smtClean="0"/>
          </a:p>
          <a:p>
            <a:endParaRPr lang="en-US" sz="1800" dirty="0" smtClean="0"/>
          </a:p>
          <a:p>
            <a:r>
              <a:rPr lang="en-CA" sz="1800" dirty="0" smtClean="0">
                <a:solidFill>
                  <a:srgbClr val="0070C0"/>
                </a:solidFill>
              </a:rPr>
              <a:t>  </a:t>
            </a:r>
            <a:r>
              <a:rPr lang="en-US" sz="1800" dirty="0">
                <a:solidFill>
                  <a:srgbClr val="0070C0"/>
                </a:solidFill>
              </a:rPr>
              <a:t>/**</a:t>
            </a:r>
          </a:p>
          <a:p>
            <a:r>
              <a:rPr lang="en-US" sz="1800" dirty="0">
                <a:solidFill>
                  <a:srgbClr val="0070C0"/>
                </a:solidFill>
              </a:rPr>
              <a:t>   * Clears the user values and the calculated value.</a:t>
            </a:r>
          </a:p>
          <a:p>
            <a:r>
              <a:rPr lang="en-US" sz="1800" dirty="0">
                <a:solidFill>
                  <a:srgbClr val="0070C0"/>
                </a:solidFill>
              </a:rPr>
              <a:t>   */</a:t>
            </a:r>
          </a:p>
          <a:p>
            <a:r>
              <a:rPr lang="en-US" sz="1800" dirty="0"/>
              <a:t>  public void clear() {</a:t>
            </a:r>
          </a:p>
          <a:p>
            <a:r>
              <a:rPr lang="en-US" sz="1800" dirty="0"/>
              <a:t>    </a:t>
            </a:r>
            <a:r>
              <a:rPr lang="en-US" sz="1800" dirty="0" err="1"/>
              <a:t>this.calcValue</a:t>
            </a:r>
            <a:r>
              <a:rPr lang="en-US" sz="1800" dirty="0"/>
              <a:t> = 0;</a:t>
            </a:r>
          </a:p>
          <a:p>
            <a:r>
              <a:rPr lang="en-US" sz="1800" dirty="0"/>
              <a:t>  }</a:t>
            </a:r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702743-33B5-4B0E-BA81-BC8519A0C6A3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CalcModel: getCalcValue</a:t>
            </a:r>
            <a:endParaRPr lang="en-US" smtClean="0"/>
          </a:p>
        </p:txBody>
      </p:sp>
      <p:sp>
        <p:nvSpPr>
          <p:cNvPr id="22531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endParaRPr lang="en-CA" sz="1800" dirty="0" smtClean="0"/>
          </a:p>
          <a:p>
            <a:endParaRPr lang="en-US" sz="1800" dirty="0" smtClean="0"/>
          </a:p>
          <a:p>
            <a:r>
              <a:rPr lang="en-CA" sz="1800" dirty="0" smtClean="0"/>
              <a:t>  </a:t>
            </a:r>
            <a:r>
              <a:rPr lang="en-US" sz="1800" dirty="0">
                <a:solidFill>
                  <a:srgbClr val="0070C0"/>
                </a:solidFill>
              </a:rPr>
              <a:t>/**</a:t>
            </a:r>
          </a:p>
          <a:p>
            <a:r>
              <a:rPr lang="en-US" sz="1800" dirty="0">
                <a:solidFill>
                  <a:srgbClr val="0070C0"/>
                </a:solidFill>
              </a:rPr>
              <a:t>   * Get the current calculated value.</a:t>
            </a:r>
          </a:p>
          <a:p>
            <a:r>
              <a:rPr lang="en-US" sz="1800" dirty="0">
                <a:solidFill>
                  <a:srgbClr val="0070C0"/>
                </a:solidFill>
              </a:rPr>
              <a:t>   * </a:t>
            </a:r>
          </a:p>
          <a:p>
            <a:r>
              <a:rPr lang="en-US" sz="1800" dirty="0">
                <a:solidFill>
                  <a:srgbClr val="0070C0"/>
                </a:solidFill>
              </a:rPr>
              <a:t>   * @return The current calculated value.</a:t>
            </a:r>
          </a:p>
          <a:p>
            <a:r>
              <a:rPr lang="en-US" sz="1800" dirty="0">
                <a:solidFill>
                  <a:srgbClr val="0070C0"/>
                </a:solidFill>
              </a:rPr>
              <a:t>   */</a:t>
            </a:r>
          </a:p>
          <a:p>
            <a:r>
              <a:rPr lang="en-US" sz="1800" dirty="0"/>
              <a:t>  public </a:t>
            </a:r>
            <a:r>
              <a:rPr lang="en-US" sz="1800" dirty="0" err="1"/>
              <a:t>int</a:t>
            </a:r>
            <a:r>
              <a:rPr lang="en-US" sz="1800" dirty="0"/>
              <a:t> </a:t>
            </a:r>
            <a:r>
              <a:rPr lang="en-US" sz="1800" dirty="0" err="1"/>
              <a:t>getCalcValue</a:t>
            </a:r>
            <a:r>
              <a:rPr lang="en-US" sz="1800" dirty="0"/>
              <a:t>() {</a:t>
            </a:r>
          </a:p>
          <a:p>
            <a:r>
              <a:rPr lang="en-US" sz="1800" dirty="0"/>
              <a:t>    return </a:t>
            </a:r>
            <a:r>
              <a:rPr lang="en-US" sz="1800" dirty="0" err="1"/>
              <a:t>this.calcValue</a:t>
            </a:r>
            <a:r>
              <a:rPr lang="en-US" sz="1800" dirty="0"/>
              <a:t>;</a:t>
            </a:r>
          </a:p>
          <a:p>
            <a:r>
              <a:rPr lang="en-US" sz="1800" dirty="0"/>
              <a:t>  }</a:t>
            </a:r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BC395C-1C0D-4490-A78A-5166A252B63E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CalcModel: sum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endParaRPr lang="en-CA" sz="1800" dirty="0" smtClean="0"/>
          </a:p>
          <a:p>
            <a:endParaRPr lang="en-CA" sz="1800" dirty="0" smtClean="0"/>
          </a:p>
          <a:p>
            <a:r>
              <a:rPr lang="en-CA" sz="1800" dirty="0" smtClean="0"/>
              <a:t>  </a:t>
            </a:r>
            <a:r>
              <a:rPr lang="en-US" sz="1800" dirty="0">
                <a:solidFill>
                  <a:srgbClr val="0070C0"/>
                </a:solidFill>
              </a:rPr>
              <a:t>/**</a:t>
            </a:r>
          </a:p>
          <a:p>
            <a:r>
              <a:rPr lang="en-US" sz="1800" dirty="0">
                <a:solidFill>
                  <a:srgbClr val="0070C0"/>
                </a:solidFill>
              </a:rPr>
              <a:t>   * Adds the calculated value by a user value.</a:t>
            </a:r>
          </a:p>
          <a:p>
            <a:r>
              <a:rPr lang="en-US" sz="1800" dirty="0">
                <a:solidFill>
                  <a:srgbClr val="0070C0"/>
                </a:solidFill>
              </a:rPr>
              <a:t>   * </a:t>
            </a:r>
          </a:p>
          <a:p>
            <a:r>
              <a:rPr lang="en-US" sz="1800" dirty="0">
                <a:solidFill>
                  <a:srgbClr val="0070C0"/>
                </a:solidFill>
              </a:rPr>
              <a:t>   * @</a:t>
            </a:r>
            <a:r>
              <a:rPr lang="en-US" sz="1800" dirty="0" err="1">
                <a:solidFill>
                  <a:srgbClr val="0070C0"/>
                </a:solidFill>
              </a:rPr>
              <a:t>param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userValue</a:t>
            </a:r>
            <a:endParaRPr lang="en-US" sz="1800" dirty="0">
              <a:solidFill>
                <a:srgbClr val="0070C0"/>
              </a:solidFill>
            </a:endParaRPr>
          </a:p>
          <a:p>
            <a:r>
              <a:rPr lang="en-US" sz="1800" dirty="0">
                <a:solidFill>
                  <a:srgbClr val="0070C0"/>
                </a:solidFill>
              </a:rPr>
              <a:t>   *          The value to add to the current </a:t>
            </a:r>
            <a:r>
              <a:rPr lang="en-US" sz="1800" dirty="0" smtClean="0">
                <a:solidFill>
                  <a:srgbClr val="0070C0"/>
                </a:solidFill>
              </a:rPr>
              <a:t>calculated</a:t>
            </a:r>
            <a:br>
              <a:rPr lang="en-US" sz="1800" dirty="0" smtClean="0">
                <a:solidFill>
                  <a:srgbClr val="0070C0"/>
                </a:solidFill>
              </a:rPr>
            </a:br>
            <a:r>
              <a:rPr lang="en-US" sz="1800" dirty="0" smtClean="0">
                <a:solidFill>
                  <a:srgbClr val="0070C0"/>
                </a:solidFill>
              </a:rPr>
              <a:t> *          value </a:t>
            </a:r>
            <a:r>
              <a:rPr lang="en-US" sz="1800" dirty="0">
                <a:solidFill>
                  <a:srgbClr val="0070C0"/>
                </a:solidFill>
              </a:rPr>
              <a:t>by.</a:t>
            </a:r>
          </a:p>
          <a:p>
            <a:r>
              <a:rPr lang="en-US" sz="1800" dirty="0">
                <a:solidFill>
                  <a:srgbClr val="0070C0"/>
                </a:solidFill>
              </a:rPr>
              <a:t>   */</a:t>
            </a:r>
          </a:p>
          <a:p>
            <a:r>
              <a:rPr lang="en-US" sz="1800" dirty="0"/>
              <a:t>  public void sum(</a:t>
            </a:r>
            <a:r>
              <a:rPr lang="en-US" sz="1800" dirty="0" err="1"/>
              <a:t>int</a:t>
            </a:r>
            <a:r>
              <a:rPr lang="en-US" sz="1800" dirty="0"/>
              <a:t> </a:t>
            </a:r>
            <a:r>
              <a:rPr lang="en-US" sz="1800" dirty="0" err="1"/>
              <a:t>userValue</a:t>
            </a:r>
            <a:r>
              <a:rPr lang="en-US" sz="1800" dirty="0"/>
              <a:t>) {</a:t>
            </a:r>
          </a:p>
          <a:p>
            <a:r>
              <a:rPr lang="en-US" sz="1800" dirty="0"/>
              <a:t>    </a:t>
            </a:r>
            <a:r>
              <a:rPr lang="en-US" sz="1800" dirty="0" err="1"/>
              <a:t>this.calcValue</a:t>
            </a:r>
            <a:r>
              <a:rPr lang="en-US" sz="1800" dirty="0"/>
              <a:t> += </a:t>
            </a:r>
            <a:r>
              <a:rPr lang="en-US" sz="1800" dirty="0" err="1"/>
              <a:t>userValue</a:t>
            </a:r>
            <a:r>
              <a:rPr lang="en-US" sz="1800" dirty="0"/>
              <a:t>;</a:t>
            </a:r>
          </a:p>
          <a:p>
            <a:r>
              <a:rPr lang="en-US" sz="1800" dirty="0"/>
              <a:t>  }</a:t>
            </a:r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05689A-A443-4263-B00C-176628B33E4F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CalcModel: subtract and multiply</a:t>
            </a:r>
            <a:endParaRPr lang="en-US" smtClean="0"/>
          </a:p>
        </p:txBody>
      </p:sp>
      <p:sp>
        <p:nvSpPr>
          <p:cNvPr id="2457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endParaRPr lang="en-US" sz="1800" dirty="0" smtClean="0"/>
          </a:p>
          <a:p>
            <a:r>
              <a:rPr lang="en-US" sz="1800" dirty="0"/>
              <a:t> </a:t>
            </a:r>
            <a:r>
              <a:rPr lang="en-US" sz="1800" dirty="0" smtClean="0"/>
              <a:t> public </a:t>
            </a:r>
            <a:r>
              <a:rPr lang="en-US" sz="1800" dirty="0"/>
              <a:t>void subtract(</a:t>
            </a:r>
            <a:r>
              <a:rPr lang="en-US" sz="1800" dirty="0" err="1"/>
              <a:t>int</a:t>
            </a:r>
            <a:r>
              <a:rPr lang="en-US" sz="1800" dirty="0"/>
              <a:t> </a:t>
            </a:r>
            <a:r>
              <a:rPr lang="en-US" sz="1800" dirty="0" err="1"/>
              <a:t>userValue</a:t>
            </a:r>
            <a:r>
              <a:rPr lang="en-US" sz="1800" dirty="0"/>
              <a:t>) {</a:t>
            </a:r>
          </a:p>
          <a:p>
            <a:r>
              <a:rPr lang="en-US" sz="1800" dirty="0"/>
              <a:t>    </a:t>
            </a:r>
            <a:r>
              <a:rPr lang="en-US" sz="1800" dirty="0" err="1"/>
              <a:t>this.calcValue</a:t>
            </a:r>
            <a:r>
              <a:rPr lang="en-US" sz="1800" dirty="0"/>
              <a:t> -= </a:t>
            </a:r>
            <a:r>
              <a:rPr lang="en-US" sz="1800" dirty="0" err="1"/>
              <a:t>userValue</a:t>
            </a:r>
            <a:r>
              <a:rPr lang="en-US" sz="1800" dirty="0"/>
              <a:t>;</a:t>
            </a:r>
          </a:p>
          <a:p>
            <a:r>
              <a:rPr lang="en-US" sz="1800" dirty="0"/>
              <a:t>  }</a:t>
            </a:r>
          </a:p>
          <a:p>
            <a:endParaRPr lang="en-US" sz="1800" dirty="0" smtClean="0"/>
          </a:p>
          <a:p>
            <a:endParaRPr lang="en-US" sz="1800" dirty="0" smtClean="0"/>
          </a:p>
          <a:p>
            <a:r>
              <a:rPr lang="en-US" sz="1800" dirty="0" smtClean="0"/>
              <a:t>  public </a:t>
            </a:r>
            <a:r>
              <a:rPr lang="en-US" sz="1800" dirty="0"/>
              <a:t>void multiply(</a:t>
            </a:r>
            <a:r>
              <a:rPr lang="en-US" sz="1800" dirty="0" err="1"/>
              <a:t>int</a:t>
            </a:r>
            <a:r>
              <a:rPr lang="en-US" sz="1800" dirty="0"/>
              <a:t> </a:t>
            </a:r>
            <a:r>
              <a:rPr lang="en-US" sz="1800" dirty="0" err="1"/>
              <a:t>userValue</a:t>
            </a:r>
            <a:r>
              <a:rPr lang="en-US" sz="1800" dirty="0"/>
              <a:t>) {</a:t>
            </a:r>
          </a:p>
          <a:p>
            <a:r>
              <a:rPr lang="en-US" sz="1800" dirty="0"/>
              <a:t>    </a:t>
            </a:r>
            <a:r>
              <a:rPr lang="en-US" sz="1800" dirty="0" err="1"/>
              <a:t>this.calcValue</a:t>
            </a:r>
            <a:r>
              <a:rPr lang="en-US" sz="1800" dirty="0"/>
              <a:t> *= </a:t>
            </a:r>
            <a:r>
              <a:rPr lang="en-US" sz="1800" dirty="0" err="1"/>
              <a:t>userValue</a:t>
            </a:r>
            <a:r>
              <a:rPr lang="en-US" sz="1800" dirty="0"/>
              <a:t>;</a:t>
            </a:r>
          </a:p>
          <a:p>
            <a:r>
              <a:rPr lang="en-US" sz="1800" dirty="0"/>
              <a:t>  }</a:t>
            </a:r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2E7B33-AD79-4D85-BA2E-041063A9EE53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CalcModel: divide</a:t>
            </a:r>
            <a:endParaRPr lang="en-US" smtClean="0"/>
          </a:p>
        </p:txBody>
      </p:sp>
      <p:sp>
        <p:nvSpPr>
          <p:cNvPr id="2560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endParaRPr lang="en-CA" sz="1800" dirty="0" smtClean="0"/>
          </a:p>
          <a:p>
            <a:r>
              <a:rPr lang="en-US" sz="1800" dirty="0"/>
              <a:t> </a:t>
            </a:r>
            <a:r>
              <a:rPr lang="en-US" sz="1800" dirty="0">
                <a:solidFill>
                  <a:srgbClr val="0070C0"/>
                </a:solidFill>
              </a:rPr>
              <a:t>/**</a:t>
            </a:r>
          </a:p>
          <a:p>
            <a:r>
              <a:rPr lang="en-US" sz="1800" dirty="0">
                <a:solidFill>
                  <a:srgbClr val="0070C0"/>
                </a:solidFill>
              </a:rPr>
              <a:t>   * Divides the calculated value by a user value.</a:t>
            </a:r>
          </a:p>
          <a:p>
            <a:r>
              <a:rPr lang="en-US" sz="1800" dirty="0">
                <a:solidFill>
                  <a:srgbClr val="0070C0"/>
                </a:solidFill>
              </a:rPr>
              <a:t>   * </a:t>
            </a:r>
          </a:p>
          <a:p>
            <a:r>
              <a:rPr lang="en-US" sz="1800" dirty="0">
                <a:solidFill>
                  <a:srgbClr val="0070C0"/>
                </a:solidFill>
              </a:rPr>
              <a:t>   * @</a:t>
            </a:r>
            <a:r>
              <a:rPr lang="en-US" sz="1800" dirty="0" err="1">
                <a:solidFill>
                  <a:srgbClr val="0070C0"/>
                </a:solidFill>
              </a:rPr>
              <a:t>param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userValue</a:t>
            </a:r>
            <a:endParaRPr lang="en-US" sz="1800" dirty="0">
              <a:solidFill>
                <a:srgbClr val="0070C0"/>
              </a:solidFill>
            </a:endParaRPr>
          </a:p>
          <a:p>
            <a:r>
              <a:rPr lang="en-US" sz="1800" dirty="0">
                <a:solidFill>
                  <a:srgbClr val="0070C0"/>
                </a:solidFill>
              </a:rPr>
              <a:t>   *          The value to multiply the current </a:t>
            </a:r>
            <a:r>
              <a:rPr lang="en-US" sz="1800" dirty="0" smtClean="0">
                <a:solidFill>
                  <a:srgbClr val="0070C0"/>
                </a:solidFill>
              </a:rPr>
              <a:t>calculated</a:t>
            </a:r>
            <a:br>
              <a:rPr lang="en-US" sz="1800" dirty="0" smtClean="0">
                <a:solidFill>
                  <a:srgbClr val="0070C0"/>
                </a:solidFill>
              </a:rPr>
            </a:br>
            <a:r>
              <a:rPr lang="en-US" sz="1800" dirty="0" smtClean="0">
                <a:solidFill>
                  <a:srgbClr val="0070C0"/>
                </a:solidFill>
              </a:rPr>
              <a:t> *          </a:t>
            </a:r>
            <a:r>
              <a:rPr lang="en-US" sz="1800" dirty="0">
                <a:solidFill>
                  <a:srgbClr val="0070C0"/>
                </a:solidFill>
              </a:rPr>
              <a:t>value by.</a:t>
            </a:r>
          </a:p>
          <a:p>
            <a:r>
              <a:rPr lang="en-US" sz="1800" dirty="0">
                <a:solidFill>
                  <a:srgbClr val="0070C0"/>
                </a:solidFill>
              </a:rPr>
              <a:t>   * @pre. </a:t>
            </a:r>
            <a:r>
              <a:rPr lang="en-US" sz="1800" dirty="0" err="1">
                <a:solidFill>
                  <a:srgbClr val="0070C0"/>
                </a:solidFill>
              </a:rPr>
              <a:t>userValue</a:t>
            </a:r>
            <a:r>
              <a:rPr lang="en-US" sz="1800" dirty="0">
                <a:solidFill>
                  <a:srgbClr val="0070C0"/>
                </a:solidFill>
              </a:rPr>
              <a:t> is not equivalent to zero.</a:t>
            </a:r>
          </a:p>
          <a:p>
            <a:r>
              <a:rPr lang="en-US" sz="1800" dirty="0">
                <a:solidFill>
                  <a:srgbClr val="0070C0"/>
                </a:solidFill>
              </a:rPr>
              <a:t>   */</a:t>
            </a:r>
          </a:p>
          <a:p>
            <a:r>
              <a:rPr lang="en-US" sz="1800" dirty="0"/>
              <a:t>  public void divide(</a:t>
            </a:r>
            <a:r>
              <a:rPr lang="en-US" sz="1800" dirty="0" err="1"/>
              <a:t>int</a:t>
            </a:r>
            <a:r>
              <a:rPr lang="en-US" sz="1800" dirty="0"/>
              <a:t> </a:t>
            </a:r>
            <a:r>
              <a:rPr lang="en-US" sz="1800" dirty="0" err="1"/>
              <a:t>userValue</a:t>
            </a:r>
            <a:r>
              <a:rPr lang="en-US" sz="1800" dirty="0"/>
              <a:t>) {</a:t>
            </a:r>
          </a:p>
          <a:p>
            <a:r>
              <a:rPr lang="en-US" sz="1800" dirty="0"/>
              <a:t>    </a:t>
            </a:r>
            <a:r>
              <a:rPr lang="en-US" sz="1800" dirty="0" err="1"/>
              <a:t>this.calcValue</a:t>
            </a:r>
            <a:r>
              <a:rPr lang="en-US" sz="1800" dirty="0"/>
              <a:t> /= </a:t>
            </a:r>
            <a:r>
              <a:rPr lang="en-US" sz="1800" dirty="0" err="1"/>
              <a:t>userValue</a:t>
            </a:r>
            <a:r>
              <a:rPr lang="en-US" sz="1800" dirty="0"/>
              <a:t>;</a:t>
            </a:r>
          </a:p>
          <a:p>
            <a:r>
              <a:rPr lang="en-US" sz="1800" dirty="0"/>
              <a:t>  }</a:t>
            </a:r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9B0A51-4BD9-4C07-B3CE-594EC1CB556E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Other model examples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consider the Boggle app from CSE1030 last term</a:t>
            </a:r>
          </a:p>
          <a:p>
            <a:pPr lvl="1"/>
            <a:r>
              <a:rPr lang="en-CA" sz="1800" dirty="0">
                <a:hlinkClick r:id="rId2"/>
              </a:rPr>
              <a:t>http://</a:t>
            </a:r>
            <a:r>
              <a:rPr lang="en-CA" sz="1800" dirty="0" smtClean="0">
                <a:hlinkClick r:id="rId2"/>
              </a:rPr>
              <a:t>www.eecs.yorku.ca/course_archive/2013-14/F/1030/labs/07/lab7.html</a:t>
            </a:r>
            <a:endParaRPr lang="en-CA" sz="1800" dirty="0" smtClean="0"/>
          </a:p>
          <a:p>
            <a:endParaRPr lang="en-CA" dirty="0"/>
          </a:p>
          <a:p>
            <a:r>
              <a:rPr lang="en-CA" dirty="0" smtClean="0"/>
              <a:t>consider Eclipse</a:t>
            </a:r>
          </a:p>
          <a:p>
            <a:endParaRPr lang="en-CA" dirty="0"/>
          </a:p>
          <a:p>
            <a:r>
              <a:rPr lang="en-CA" dirty="0" smtClean="0"/>
              <a:t>pick your favourite game and design a model for the game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24231C-E6C4-4827-A2CE-2C0E95D528E2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259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 to Roll a Die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0290DE-61AD-4583-9346-90B119F38FE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simple application that lets the user roll a die</a:t>
            </a:r>
          </a:p>
          <a:p>
            <a:pPr lvl="1"/>
            <a:r>
              <a:rPr lang="en-US" dirty="0" smtClean="0"/>
              <a:t>when the user clicks the “Roll” button the die is rolled to a new random value</a:t>
            </a:r>
          </a:p>
          <a:p>
            <a:pPr lvl="2"/>
            <a:r>
              <a:rPr lang="en-US" dirty="0" smtClean="0"/>
              <a:t>“event driven programming”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1319" y="2680109"/>
            <a:ext cx="2765136" cy="3479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5997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 to Roll a Die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0290DE-61AD-4583-9346-90B119F38FE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this application is simple enough to write as a single class</a:t>
            </a:r>
          </a:p>
          <a:p>
            <a:pPr lvl="1"/>
            <a:r>
              <a:rPr lang="en-US" dirty="0" smtClean="0">
                <a:hlinkClick r:id="rId2"/>
              </a:rPr>
              <a:t>SimpleRoll.java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4891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Model-View-Controller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model</a:t>
            </a:r>
          </a:p>
          <a:p>
            <a:pPr lvl="1">
              <a:defRPr/>
            </a:pPr>
            <a:r>
              <a:rPr lang="en-CA" dirty="0" smtClean="0"/>
              <a:t>represents state of the application and the rules that govern access to and updates of state</a:t>
            </a:r>
          </a:p>
          <a:p>
            <a:pPr>
              <a:defRPr/>
            </a:pPr>
            <a:r>
              <a:rPr lang="en-CA" dirty="0" smtClean="0"/>
              <a:t>view</a:t>
            </a:r>
          </a:p>
          <a:p>
            <a:pPr lvl="1">
              <a:defRPr/>
            </a:pPr>
            <a:r>
              <a:rPr lang="en-CA" dirty="0" smtClean="0"/>
              <a:t>presents the user with a sensory (visual, audio, </a:t>
            </a:r>
            <a:r>
              <a:rPr lang="en-CA" dirty="0" err="1" smtClean="0"/>
              <a:t>haptic</a:t>
            </a:r>
            <a:r>
              <a:rPr lang="en-CA" dirty="0" smtClean="0"/>
              <a:t>) representation of the model state</a:t>
            </a:r>
          </a:p>
          <a:p>
            <a:pPr lvl="1">
              <a:defRPr/>
            </a:pPr>
            <a:r>
              <a:rPr lang="en-CA" dirty="0" smtClean="0"/>
              <a:t>a user interface element (the user interface for simple applications)</a:t>
            </a:r>
          </a:p>
          <a:p>
            <a:pPr>
              <a:defRPr/>
            </a:pPr>
            <a:r>
              <a:rPr lang="en-CA" dirty="0" smtClean="0"/>
              <a:t>controller</a:t>
            </a:r>
          </a:p>
          <a:p>
            <a:pPr lvl="1">
              <a:defRPr/>
            </a:pPr>
            <a:r>
              <a:rPr lang="en-CA" dirty="0" smtClean="0"/>
              <a:t>processes and responds to events (such as user actions) from the view and translates them to model method calls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6864B-32FB-430C-BDC0-6DE29FCE344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Model—View—Controller 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1A0237-4578-40E2-8680-61CE04FF89A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10244" name="Picture 2" descr="C:\Users\mab\AppData\Local\Microsoft\Windows\Temporary Internet Files\Content.IE5\YNZ1GS70\MCj0197761000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4900" y="1322388"/>
            <a:ext cx="3810000" cy="294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C:\Users\mab\AppData\Local\Microsoft\Windows\Temporary Internet Files\Content.IE5\OXWIXQ0Y\MCj0356959000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4057650"/>
            <a:ext cx="1749425" cy="267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571500" y="1397000"/>
          <a:ext cx="3200400" cy="23467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0400"/>
              </a:tblGrid>
              <a:tr h="335189">
                <a:tc>
                  <a:txBody>
                    <a:bodyPr/>
                    <a:lstStyle/>
                    <a:p>
                      <a:r>
                        <a:rPr lang="en-CA" sz="16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TV</a:t>
                      </a:r>
                      <a:endParaRPr lang="en-US" sz="16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08" marB="4570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5189">
                <a:tc>
                  <a:txBody>
                    <a:bodyPr/>
                    <a:lstStyle/>
                    <a:p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- on : </a:t>
                      </a:r>
                      <a:r>
                        <a:rPr lang="en-CA" sz="1600" b="1" dirty="0" err="1" smtClean="0">
                          <a:latin typeface="Courier New" pitchFamily="49" charset="0"/>
                          <a:cs typeface="Courier New" pitchFamily="49" charset="0"/>
                        </a:rPr>
                        <a:t>boolean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08" marB="4570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5189">
                <a:tc>
                  <a:txBody>
                    <a:bodyPr/>
                    <a:lstStyle/>
                    <a:p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- channel : </a:t>
                      </a:r>
                      <a:r>
                        <a:rPr lang="en-CA" sz="1600" b="1" dirty="0" err="1" smtClean="0"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08" marB="4570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5189">
                <a:tc>
                  <a:txBody>
                    <a:bodyPr/>
                    <a:lstStyle/>
                    <a:p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-</a:t>
                      </a:r>
                      <a:r>
                        <a:rPr lang="en-CA" sz="1600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volume : </a:t>
                      </a:r>
                      <a:r>
                        <a:rPr lang="en-CA" sz="1600" b="1" baseline="0" dirty="0" err="1" smtClean="0"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08" marB="4570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5189">
                <a:tc>
                  <a:txBody>
                    <a:bodyPr/>
                    <a:lstStyle/>
                    <a:p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+ power(</a:t>
                      </a:r>
                      <a:r>
                        <a:rPr lang="en-CA" sz="1600" b="1" dirty="0" err="1" smtClean="0">
                          <a:latin typeface="Courier New" pitchFamily="49" charset="0"/>
                          <a:cs typeface="Courier New" pitchFamily="49" charset="0"/>
                        </a:rPr>
                        <a:t>boolean</a:t>
                      </a:r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r>
                        <a:rPr lang="en-CA" sz="1600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: void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08" marB="4570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5189">
                <a:tc>
                  <a:txBody>
                    <a:bodyPr/>
                    <a:lstStyle/>
                    <a:p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+ channel(</a:t>
                      </a:r>
                      <a:r>
                        <a:rPr lang="en-CA" sz="1600" b="1" dirty="0" err="1" smtClean="0"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r>
                        <a:rPr lang="en-CA" sz="1600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: void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08" marB="4570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5189">
                <a:tc>
                  <a:txBody>
                    <a:bodyPr/>
                    <a:lstStyle/>
                    <a:p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+ volume(</a:t>
                      </a:r>
                      <a:r>
                        <a:rPr lang="en-CA" sz="1600" b="1" dirty="0" err="1" smtClean="0"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r>
                        <a:rPr lang="en-CA" sz="1600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: void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08" marB="4570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4743450" y="4811713"/>
          <a:ext cx="3200400" cy="13414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0400"/>
              </a:tblGrid>
              <a:tr h="335359">
                <a:tc>
                  <a:txBody>
                    <a:bodyPr/>
                    <a:lstStyle/>
                    <a:p>
                      <a:r>
                        <a:rPr lang="en-CA" sz="1600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RemoteControl</a:t>
                      </a:r>
                      <a:endParaRPr lang="en-US" sz="16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31" marB="4573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5359">
                <a:tc>
                  <a:txBody>
                    <a:bodyPr/>
                    <a:lstStyle/>
                    <a:p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+ </a:t>
                      </a:r>
                      <a:r>
                        <a:rPr lang="en-CA" sz="1600" b="1" dirty="0" err="1" smtClean="0">
                          <a:latin typeface="Courier New" pitchFamily="49" charset="0"/>
                          <a:cs typeface="Courier New" pitchFamily="49" charset="0"/>
                        </a:rPr>
                        <a:t>togglePower</a:t>
                      </a:r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()</a:t>
                      </a:r>
                      <a:r>
                        <a:rPr lang="en-CA" sz="1600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: void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31" marB="4573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5359">
                <a:tc>
                  <a:txBody>
                    <a:bodyPr/>
                    <a:lstStyle/>
                    <a:p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+ </a:t>
                      </a:r>
                      <a:r>
                        <a:rPr lang="en-CA" sz="1600" b="1" dirty="0" err="1" smtClean="0">
                          <a:latin typeface="Courier New" pitchFamily="49" charset="0"/>
                          <a:cs typeface="Courier New" pitchFamily="49" charset="0"/>
                        </a:rPr>
                        <a:t>channelUp</a:t>
                      </a:r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()</a:t>
                      </a:r>
                      <a:r>
                        <a:rPr lang="en-CA" sz="1600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: void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31" marB="4573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5359">
                <a:tc>
                  <a:txBody>
                    <a:bodyPr/>
                    <a:lstStyle/>
                    <a:p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+ </a:t>
                      </a:r>
                      <a:r>
                        <a:rPr lang="en-CA" sz="1600" b="1" dirty="0" err="1" smtClean="0">
                          <a:latin typeface="Courier New" pitchFamily="49" charset="0"/>
                          <a:cs typeface="Courier New" pitchFamily="49" charset="0"/>
                        </a:rPr>
                        <a:t>volumeUp</a:t>
                      </a:r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()</a:t>
                      </a:r>
                      <a:r>
                        <a:rPr lang="en-CA" sz="1600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: void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31" marB="4573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71500" y="3829050"/>
            <a:ext cx="1033463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2400" dirty="0">
                <a:solidFill>
                  <a:srgbClr val="0070C0"/>
                </a:solidFill>
                <a:latin typeface="+mn-lt"/>
              </a:rPr>
              <a:t>Model</a:t>
            </a:r>
            <a:endParaRPr lang="en-US" sz="24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058150" y="4057650"/>
            <a:ext cx="850900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2400" dirty="0">
                <a:solidFill>
                  <a:srgbClr val="0070C0"/>
                </a:solidFill>
                <a:latin typeface="+mn-lt"/>
              </a:rPr>
              <a:t>View</a:t>
            </a:r>
            <a:endParaRPr lang="en-US" sz="24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43000" y="5829300"/>
            <a:ext cx="155733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2400" dirty="0">
                <a:solidFill>
                  <a:srgbClr val="0070C0"/>
                </a:solidFill>
                <a:latin typeface="+mn-lt"/>
              </a:rPr>
              <a:t>Controller</a:t>
            </a:r>
            <a:endParaRPr lang="en-US" sz="2400" dirty="0">
              <a:solidFill>
                <a:srgbClr val="0070C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Model-View-Controller</a:t>
            </a:r>
            <a:endParaRPr lang="en-CA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F50DD8-03C7-45FB-8A69-F5552850C8B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2934" y="1470362"/>
            <a:ext cx="4456665" cy="45023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reeform 4"/>
          <p:cNvSpPr/>
          <p:nvPr/>
        </p:nvSpPr>
        <p:spPr>
          <a:xfrm>
            <a:off x="4503634" y="3050849"/>
            <a:ext cx="1683681" cy="855870"/>
          </a:xfrm>
          <a:custGeom>
            <a:avLst/>
            <a:gdLst>
              <a:gd name="connsiteX0" fmla="*/ 0 w 1683681"/>
              <a:gd name="connsiteY0" fmla="*/ 341831 h 855870"/>
              <a:gd name="connsiteX1" fmla="*/ 25637 w 1683681"/>
              <a:gd name="connsiteY1" fmla="*/ 299102 h 855870"/>
              <a:gd name="connsiteX2" fmla="*/ 76912 w 1683681"/>
              <a:gd name="connsiteY2" fmla="*/ 230736 h 855870"/>
              <a:gd name="connsiteX3" fmla="*/ 136732 w 1683681"/>
              <a:gd name="connsiteY3" fmla="*/ 145278 h 855870"/>
              <a:gd name="connsiteX4" fmla="*/ 179461 w 1683681"/>
              <a:gd name="connsiteY4" fmla="*/ 119641 h 855870"/>
              <a:gd name="connsiteX5" fmla="*/ 256373 w 1683681"/>
              <a:gd name="connsiteY5" fmla="*/ 34183 h 855870"/>
              <a:gd name="connsiteX6" fmla="*/ 290557 w 1683681"/>
              <a:gd name="connsiteY6" fmla="*/ 17091 h 855870"/>
              <a:gd name="connsiteX7" fmla="*/ 299102 w 1683681"/>
              <a:gd name="connsiteY7" fmla="*/ 51274 h 855870"/>
              <a:gd name="connsiteX8" fmla="*/ 307648 w 1683681"/>
              <a:gd name="connsiteY8" fmla="*/ 282011 h 855870"/>
              <a:gd name="connsiteX9" fmla="*/ 333286 w 1683681"/>
              <a:gd name="connsiteY9" fmla="*/ 256373 h 855870"/>
              <a:gd name="connsiteX10" fmla="*/ 350377 w 1683681"/>
              <a:gd name="connsiteY10" fmla="*/ 222190 h 855870"/>
              <a:gd name="connsiteX11" fmla="*/ 376015 w 1683681"/>
              <a:gd name="connsiteY11" fmla="*/ 205099 h 855870"/>
              <a:gd name="connsiteX12" fmla="*/ 410198 w 1683681"/>
              <a:gd name="connsiteY12" fmla="*/ 170915 h 855870"/>
              <a:gd name="connsiteX13" fmla="*/ 444381 w 1683681"/>
              <a:gd name="connsiteY13" fmla="*/ 145278 h 855870"/>
              <a:gd name="connsiteX14" fmla="*/ 495656 w 1683681"/>
              <a:gd name="connsiteY14" fmla="*/ 94003 h 855870"/>
              <a:gd name="connsiteX15" fmla="*/ 529839 w 1683681"/>
              <a:gd name="connsiteY15" fmla="*/ 42729 h 855870"/>
              <a:gd name="connsiteX16" fmla="*/ 581114 w 1683681"/>
              <a:gd name="connsiteY16" fmla="*/ 0 h 855870"/>
              <a:gd name="connsiteX17" fmla="*/ 589659 w 1683681"/>
              <a:gd name="connsiteY17" fmla="*/ 34183 h 855870"/>
              <a:gd name="connsiteX18" fmla="*/ 606751 w 1683681"/>
              <a:gd name="connsiteY18" fmla="*/ 367469 h 855870"/>
              <a:gd name="connsiteX19" fmla="*/ 632388 w 1683681"/>
              <a:gd name="connsiteY19" fmla="*/ 333286 h 855870"/>
              <a:gd name="connsiteX20" fmla="*/ 683663 w 1683681"/>
              <a:gd name="connsiteY20" fmla="*/ 282011 h 855870"/>
              <a:gd name="connsiteX21" fmla="*/ 760575 w 1683681"/>
              <a:gd name="connsiteY21" fmla="*/ 188007 h 855870"/>
              <a:gd name="connsiteX22" fmla="*/ 837487 w 1683681"/>
              <a:gd name="connsiteY22" fmla="*/ 111095 h 855870"/>
              <a:gd name="connsiteX23" fmla="*/ 846033 w 1683681"/>
              <a:gd name="connsiteY23" fmla="*/ 85458 h 855870"/>
              <a:gd name="connsiteX24" fmla="*/ 871671 w 1683681"/>
              <a:gd name="connsiteY24" fmla="*/ 76912 h 855870"/>
              <a:gd name="connsiteX25" fmla="*/ 837487 w 1683681"/>
              <a:gd name="connsiteY25" fmla="*/ 222190 h 855870"/>
              <a:gd name="connsiteX26" fmla="*/ 820396 w 1683681"/>
              <a:gd name="connsiteY26" fmla="*/ 273465 h 855870"/>
              <a:gd name="connsiteX27" fmla="*/ 811850 w 1683681"/>
              <a:gd name="connsiteY27" fmla="*/ 299102 h 855870"/>
              <a:gd name="connsiteX28" fmla="*/ 820396 w 1683681"/>
              <a:gd name="connsiteY28" fmla="*/ 333286 h 855870"/>
              <a:gd name="connsiteX29" fmla="*/ 854579 w 1683681"/>
              <a:gd name="connsiteY29" fmla="*/ 290557 h 855870"/>
              <a:gd name="connsiteX30" fmla="*/ 880216 w 1683681"/>
              <a:gd name="connsiteY30" fmla="*/ 273465 h 855870"/>
              <a:gd name="connsiteX31" fmla="*/ 922945 w 1683681"/>
              <a:gd name="connsiteY31" fmla="*/ 230736 h 855870"/>
              <a:gd name="connsiteX32" fmla="*/ 999858 w 1683681"/>
              <a:gd name="connsiteY32" fmla="*/ 179461 h 855870"/>
              <a:gd name="connsiteX33" fmla="*/ 1051132 w 1683681"/>
              <a:gd name="connsiteY33" fmla="*/ 136732 h 855870"/>
              <a:gd name="connsiteX34" fmla="*/ 1059678 w 1683681"/>
              <a:gd name="connsiteY34" fmla="*/ 170915 h 855870"/>
              <a:gd name="connsiteX35" fmla="*/ 1042587 w 1683681"/>
              <a:gd name="connsiteY35" fmla="*/ 196553 h 855870"/>
              <a:gd name="connsiteX36" fmla="*/ 1034041 w 1683681"/>
              <a:gd name="connsiteY36" fmla="*/ 239282 h 855870"/>
              <a:gd name="connsiteX37" fmla="*/ 1016949 w 1683681"/>
              <a:gd name="connsiteY37" fmla="*/ 282011 h 855870"/>
              <a:gd name="connsiteX38" fmla="*/ 1068224 w 1683681"/>
              <a:gd name="connsiteY38" fmla="*/ 273465 h 855870"/>
              <a:gd name="connsiteX39" fmla="*/ 1128045 w 1683681"/>
              <a:gd name="connsiteY39" fmla="*/ 213644 h 855870"/>
              <a:gd name="connsiteX40" fmla="*/ 1179319 w 1683681"/>
              <a:gd name="connsiteY40" fmla="*/ 162370 h 855870"/>
              <a:gd name="connsiteX41" fmla="*/ 1204957 w 1683681"/>
              <a:gd name="connsiteY41" fmla="*/ 145278 h 855870"/>
              <a:gd name="connsiteX42" fmla="*/ 1273323 w 1683681"/>
              <a:gd name="connsiteY42" fmla="*/ 68366 h 855870"/>
              <a:gd name="connsiteX43" fmla="*/ 1281869 w 1683681"/>
              <a:gd name="connsiteY43" fmla="*/ 94003 h 855870"/>
              <a:gd name="connsiteX44" fmla="*/ 1264777 w 1683681"/>
              <a:gd name="connsiteY44" fmla="*/ 188007 h 855870"/>
              <a:gd name="connsiteX45" fmla="*/ 1256231 w 1683681"/>
              <a:gd name="connsiteY45" fmla="*/ 239282 h 855870"/>
              <a:gd name="connsiteX46" fmla="*/ 1281869 w 1683681"/>
              <a:gd name="connsiteY46" fmla="*/ 213644 h 855870"/>
              <a:gd name="connsiteX47" fmla="*/ 1307506 w 1683681"/>
              <a:gd name="connsiteY47" fmla="*/ 196553 h 855870"/>
              <a:gd name="connsiteX48" fmla="*/ 1375873 w 1683681"/>
              <a:gd name="connsiteY48" fmla="*/ 128187 h 855870"/>
              <a:gd name="connsiteX49" fmla="*/ 1401510 w 1683681"/>
              <a:gd name="connsiteY49" fmla="*/ 111095 h 855870"/>
              <a:gd name="connsiteX50" fmla="*/ 1461330 w 1683681"/>
              <a:gd name="connsiteY50" fmla="*/ 51274 h 855870"/>
              <a:gd name="connsiteX51" fmla="*/ 1435693 w 1683681"/>
              <a:gd name="connsiteY51" fmla="*/ 119641 h 855870"/>
              <a:gd name="connsiteX52" fmla="*/ 1392964 w 1683681"/>
              <a:gd name="connsiteY52" fmla="*/ 179461 h 855870"/>
              <a:gd name="connsiteX53" fmla="*/ 1384418 w 1683681"/>
              <a:gd name="connsiteY53" fmla="*/ 222190 h 855870"/>
              <a:gd name="connsiteX54" fmla="*/ 1358781 w 1683681"/>
              <a:gd name="connsiteY54" fmla="*/ 307648 h 855870"/>
              <a:gd name="connsiteX55" fmla="*/ 1384418 w 1683681"/>
              <a:gd name="connsiteY55" fmla="*/ 324740 h 855870"/>
              <a:gd name="connsiteX56" fmla="*/ 1461330 w 1683681"/>
              <a:gd name="connsiteY56" fmla="*/ 264919 h 855870"/>
              <a:gd name="connsiteX57" fmla="*/ 1521151 w 1683681"/>
              <a:gd name="connsiteY57" fmla="*/ 230736 h 855870"/>
              <a:gd name="connsiteX58" fmla="*/ 1555334 w 1683681"/>
              <a:gd name="connsiteY58" fmla="*/ 213644 h 855870"/>
              <a:gd name="connsiteX59" fmla="*/ 1598063 w 1683681"/>
              <a:gd name="connsiteY59" fmla="*/ 188007 h 855870"/>
              <a:gd name="connsiteX60" fmla="*/ 1640792 w 1683681"/>
              <a:gd name="connsiteY60" fmla="*/ 179461 h 855870"/>
              <a:gd name="connsiteX61" fmla="*/ 1666430 w 1683681"/>
              <a:gd name="connsiteY61" fmla="*/ 170915 h 855870"/>
              <a:gd name="connsiteX62" fmla="*/ 1683521 w 1683681"/>
              <a:gd name="connsiteY62" fmla="*/ 196553 h 855870"/>
              <a:gd name="connsiteX63" fmla="*/ 1649338 w 1683681"/>
              <a:gd name="connsiteY63" fmla="*/ 282011 h 855870"/>
              <a:gd name="connsiteX64" fmla="*/ 1615155 w 1683681"/>
              <a:gd name="connsiteY64" fmla="*/ 307648 h 855870"/>
              <a:gd name="connsiteX65" fmla="*/ 1563880 w 1683681"/>
              <a:gd name="connsiteY65" fmla="*/ 384560 h 855870"/>
              <a:gd name="connsiteX66" fmla="*/ 1495514 w 1683681"/>
              <a:gd name="connsiteY66" fmla="*/ 461472 h 855870"/>
              <a:gd name="connsiteX67" fmla="*/ 1427147 w 1683681"/>
              <a:gd name="connsiteY67" fmla="*/ 521293 h 855870"/>
              <a:gd name="connsiteX68" fmla="*/ 1392964 w 1683681"/>
              <a:gd name="connsiteY68" fmla="*/ 564022 h 855870"/>
              <a:gd name="connsiteX69" fmla="*/ 1418602 w 1683681"/>
              <a:gd name="connsiteY69" fmla="*/ 555476 h 855870"/>
              <a:gd name="connsiteX70" fmla="*/ 1461330 w 1683681"/>
              <a:gd name="connsiteY70" fmla="*/ 546930 h 855870"/>
              <a:gd name="connsiteX71" fmla="*/ 1495514 w 1683681"/>
              <a:gd name="connsiteY71" fmla="*/ 529839 h 855870"/>
              <a:gd name="connsiteX72" fmla="*/ 1478422 w 1683681"/>
              <a:gd name="connsiteY72" fmla="*/ 589659 h 855870"/>
              <a:gd name="connsiteX73" fmla="*/ 1444239 w 1683681"/>
              <a:gd name="connsiteY73" fmla="*/ 632388 h 855870"/>
              <a:gd name="connsiteX74" fmla="*/ 1401510 w 1683681"/>
              <a:gd name="connsiteY74" fmla="*/ 726392 h 855870"/>
              <a:gd name="connsiteX75" fmla="*/ 1392964 w 1683681"/>
              <a:gd name="connsiteY75" fmla="*/ 777667 h 855870"/>
              <a:gd name="connsiteX76" fmla="*/ 1435693 w 1683681"/>
              <a:gd name="connsiteY76" fmla="*/ 811850 h 855870"/>
              <a:gd name="connsiteX77" fmla="*/ 1469876 w 1683681"/>
              <a:gd name="connsiteY77" fmla="*/ 820396 h 855870"/>
              <a:gd name="connsiteX78" fmla="*/ 1452785 w 1683681"/>
              <a:gd name="connsiteY78" fmla="*/ 846033 h 855870"/>
              <a:gd name="connsiteX79" fmla="*/ 1504059 w 1683681"/>
              <a:gd name="connsiteY79" fmla="*/ 846033 h 855870"/>
              <a:gd name="connsiteX80" fmla="*/ 1512605 w 1683681"/>
              <a:gd name="connsiteY80" fmla="*/ 846033 h 8558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</a:cxnLst>
            <a:rect l="l" t="t" r="r" b="b"/>
            <a:pathLst>
              <a:path w="1683681" h="855870">
                <a:moveTo>
                  <a:pt x="0" y="341831"/>
                </a:moveTo>
                <a:cubicBezTo>
                  <a:pt x="8546" y="327588"/>
                  <a:pt x="16182" y="312759"/>
                  <a:pt x="25637" y="299102"/>
                </a:cubicBezTo>
                <a:cubicBezTo>
                  <a:pt x="41851" y="275681"/>
                  <a:pt x="62779" y="255469"/>
                  <a:pt x="76912" y="230736"/>
                </a:cubicBezTo>
                <a:cubicBezTo>
                  <a:pt x="97196" y="195238"/>
                  <a:pt x="105325" y="168833"/>
                  <a:pt x="136732" y="145278"/>
                </a:cubicBezTo>
                <a:cubicBezTo>
                  <a:pt x="150020" y="135312"/>
                  <a:pt x="165218" y="128187"/>
                  <a:pt x="179461" y="119641"/>
                </a:cubicBezTo>
                <a:cubicBezTo>
                  <a:pt x="197911" y="95042"/>
                  <a:pt x="231838" y="46450"/>
                  <a:pt x="256373" y="34183"/>
                </a:cubicBezTo>
                <a:lnTo>
                  <a:pt x="290557" y="17091"/>
                </a:lnTo>
                <a:cubicBezTo>
                  <a:pt x="293405" y="28485"/>
                  <a:pt x="298346" y="39553"/>
                  <a:pt x="299102" y="51274"/>
                </a:cubicBezTo>
                <a:cubicBezTo>
                  <a:pt x="304057" y="128079"/>
                  <a:pt x="294995" y="206093"/>
                  <a:pt x="307648" y="282011"/>
                </a:cubicBezTo>
                <a:cubicBezTo>
                  <a:pt x="309635" y="293932"/>
                  <a:pt x="324740" y="264919"/>
                  <a:pt x="333286" y="256373"/>
                </a:cubicBezTo>
                <a:cubicBezTo>
                  <a:pt x="338983" y="244979"/>
                  <a:pt x="342222" y="231976"/>
                  <a:pt x="350377" y="222190"/>
                </a:cubicBezTo>
                <a:cubicBezTo>
                  <a:pt x="356952" y="214300"/>
                  <a:pt x="368217" y="211783"/>
                  <a:pt x="376015" y="205099"/>
                </a:cubicBezTo>
                <a:cubicBezTo>
                  <a:pt x="388250" y="194612"/>
                  <a:pt x="398071" y="181526"/>
                  <a:pt x="410198" y="170915"/>
                </a:cubicBezTo>
                <a:cubicBezTo>
                  <a:pt x="420917" y="161536"/>
                  <a:pt x="433794" y="154806"/>
                  <a:pt x="444381" y="145278"/>
                </a:cubicBezTo>
                <a:cubicBezTo>
                  <a:pt x="462347" y="129108"/>
                  <a:pt x="482248" y="114115"/>
                  <a:pt x="495656" y="94003"/>
                </a:cubicBezTo>
                <a:cubicBezTo>
                  <a:pt x="507050" y="76912"/>
                  <a:pt x="512748" y="54124"/>
                  <a:pt x="529839" y="42729"/>
                </a:cubicBezTo>
                <a:cubicBezTo>
                  <a:pt x="565532" y="18933"/>
                  <a:pt x="548213" y="32899"/>
                  <a:pt x="581114" y="0"/>
                </a:cubicBezTo>
                <a:cubicBezTo>
                  <a:pt x="583962" y="11394"/>
                  <a:pt x="588842" y="22467"/>
                  <a:pt x="589659" y="34183"/>
                </a:cubicBezTo>
                <a:cubicBezTo>
                  <a:pt x="597401" y="145155"/>
                  <a:pt x="591019" y="257346"/>
                  <a:pt x="606751" y="367469"/>
                </a:cubicBezTo>
                <a:cubicBezTo>
                  <a:pt x="608765" y="381569"/>
                  <a:pt x="622860" y="343873"/>
                  <a:pt x="632388" y="333286"/>
                </a:cubicBezTo>
                <a:cubicBezTo>
                  <a:pt x="648558" y="315320"/>
                  <a:pt x="668357" y="300719"/>
                  <a:pt x="683663" y="282011"/>
                </a:cubicBezTo>
                <a:cubicBezTo>
                  <a:pt x="709300" y="250676"/>
                  <a:pt x="731947" y="216635"/>
                  <a:pt x="760575" y="188007"/>
                </a:cubicBezTo>
                <a:lnTo>
                  <a:pt x="837487" y="111095"/>
                </a:lnTo>
                <a:cubicBezTo>
                  <a:pt x="840336" y="102549"/>
                  <a:pt x="839663" y="91827"/>
                  <a:pt x="846033" y="85458"/>
                </a:cubicBezTo>
                <a:cubicBezTo>
                  <a:pt x="852403" y="79088"/>
                  <a:pt x="870554" y="67973"/>
                  <a:pt x="871671" y="76912"/>
                </a:cubicBezTo>
                <a:cubicBezTo>
                  <a:pt x="872312" y="82040"/>
                  <a:pt x="840530" y="213060"/>
                  <a:pt x="837487" y="222190"/>
                </a:cubicBezTo>
                <a:lnTo>
                  <a:pt x="820396" y="273465"/>
                </a:lnTo>
                <a:lnTo>
                  <a:pt x="811850" y="299102"/>
                </a:lnTo>
                <a:cubicBezTo>
                  <a:pt x="814699" y="310497"/>
                  <a:pt x="808879" y="335589"/>
                  <a:pt x="820396" y="333286"/>
                </a:cubicBezTo>
                <a:cubicBezTo>
                  <a:pt x="838282" y="329709"/>
                  <a:pt x="841682" y="303455"/>
                  <a:pt x="854579" y="290557"/>
                </a:cubicBezTo>
                <a:cubicBezTo>
                  <a:pt x="861841" y="283294"/>
                  <a:pt x="872487" y="280228"/>
                  <a:pt x="880216" y="273465"/>
                </a:cubicBezTo>
                <a:cubicBezTo>
                  <a:pt x="895375" y="260201"/>
                  <a:pt x="907106" y="243181"/>
                  <a:pt x="922945" y="230736"/>
                </a:cubicBezTo>
                <a:cubicBezTo>
                  <a:pt x="947174" y="211699"/>
                  <a:pt x="978070" y="201249"/>
                  <a:pt x="999858" y="179461"/>
                </a:cubicBezTo>
                <a:cubicBezTo>
                  <a:pt x="1032758" y="146561"/>
                  <a:pt x="1015439" y="160528"/>
                  <a:pt x="1051132" y="136732"/>
                </a:cubicBezTo>
                <a:cubicBezTo>
                  <a:pt x="1053981" y="148126"/>
                  <a:pt x="1061339" y="159288"/>
                  <a:pt x="1059678" y="170915"/>
                </a:cubicBezTo>
                <a:cubicBezTo>
                  <a:pt x="1058226" y="181083"/>
                  <a:pt x="1046193" y="186936"/>
                  <a:pt x="1042587" y="196553"/>
                </a:cubicBezTo>
                <a:cubicBezTo>
                  <a:pt x="1037487" y="210153"/>
                  <a:pt x="1038215" y="225370"/>
                  <a:pt x="1034041" y="239282"/>
                </a:cubicBezTo>
                <a:cubicBezTo>
                  <a:pt x="1029633" y="253975"/>
                  <a:pt x="1006102" y="271164"/>
                  <a:pt x="1016949" y="282011"/>
                </a:cubicBezTo>
                <a:cubicBezTo>
                  <a:pt x="1029201" y="294263"/>
                  <a:pt x="1051132" y="276314"/>
                  <a:pt x="1068224" y="273465"/>
                </a:cubicBezTo>
                <a:cubicBezTo>
                  <a:pt x="1153425" y="166963"/>
                  <a:pt x="1062115" y="272248"/>
                  <a:pt x="1128045" y="213644"/>
                </a:cubicBezTo>
                <a:cubicBezTo>
                  <a:pt x="1146111" y="197586"/>
                  <a:pt x="1159208" y="175778"/>
                  <a:pt x="1179319" y="162370"/>
                </a:cubicBezTo>
                <a:cubicBezTo>
                  <a:pt x="1187865" y="156673"/>
                  <a:pt x="1197280" y="152102"/>
                  <a:pt x="1204957" y="145278"/>
                </a:cubicBezTo>
                <a:cubicBezTo>
                  <a:pt x="1252848" y="102707"/>
                  <a:pt x="1247346" y="107330"/>
                  <a:pt x="1273323" y="68366"/>
                </a:cubicBezTo>
                <a:cubicBezTo>
                  <a:pt x="1276172" y="76912"/>
                  <a:pt x="1281869" y="84995"/>
                  <a:pt x="1281869" y="94003"/>
                </a:cubicBezTo>
                <a:cubicBezTo>
                  <a:pt x="1281869" y="106594"/>
                  <a:pt x="1267556" y="172725"/>
                  <a:pt x="1264777" y="188007"/>
                </a:cubicBezTo>
                <a:cubicBezTo>
                  <a:pt x="1261677" y="205055"/>
                  <a:pt x="1246619" y="224865"/>
                  <a:pt x="1256231" y="239282"/>
                </a:cubicBezTo>
                <a:cubicBezTo>
                  <a:pt x="1262935" y="249338"/>
                  <a:pt x="1272584" y="221381"/>
                  <a:pt x="1281869" y="213644"/>
                </a:cubicBezTo>
                <a:cubicBezTo>
                  <a:pt x="1289759" y="207069"/>
                  <a:pt x="1298960" y="202250"/>
                  <a:pt x="1307506" y="196553"/>
                </a:cubicBezTo>
                <a:cubicBezTo>
                  <a:pt x="1334839" y="155554"/>
                  <a:pt x="1321257" y="170666"/>
                  <a:pt x="1375873" y="128187"/>
                </a:cubicBezTo>
                <a:cubicBezTo>
                  <a:pt x="1383980" y="121881"/>
                  <a:pt x="1394248" y="118358"/>
                  <a:pt x="1401510" y="111095"/>
                </a:cubicBezTo>
                <a:cubicBezTo>
                  <a:pt x="1481269" y="31334"/>
                  <a:pt x="1370176" y="119642"/>
                  <a:pt x="1461330" y="51274"/>
                </a:cubicBezTo>
                <a:cubicBezTo>
                  <a:pt x="1455266" y="69467"/>
                  <a:pt x="1443645" y="106009"/>
                  <a:pt x="1435693" y="119641"/>
                </a:cubicBezTo>
                <a:cubicBezTo>
                  <a:pt x="1423346" y="140807"/>
                  <a:pt x="1407207" y="159521"/>
                  <a:pt x="1392964" y="179461"/>
                </a:cubicBezTo>
                <a:cubicBezTo>
                  <a:pt x="1390115" y="193704"/>
                  <a:pt x="1388592" y="208277"/>
                  <a:pt x="1384418" y="222190"/>
                </a:cubicBezTo>
                <a:cubicBezTo>
                  <a:pt x="1350689" y="334621"/>
                  <a:pt x="1380981" y="196648"/>
                  <a:pt x="1358781" y="307648"/>
                </a:cubicBezTo>
                <a:cubicBezTo>
                  <a:pt x="1367327" y="313345"/>
                  <a:pt x="1374937" y="328690"/>
                  <a:pt x="1384418" y="324740"/>
                </a:cubicBezTo>
                <a:cubicBezTo>
                  <a:pt x="1414399" y="312248"/>
                  <a:pt x="1433130" y="281033"/>
                  <a:pt x="1461330" y="264919"/>
                </a:cubicBezTo>
                <a:cubicBezTo>
                  <a:pt x="1481270" y="253525"/>
                  <a:pt x="1500989" y="241733"/>
                  <a:pt x="1521151" y="230736"/>
                </a:cubicBezTo>
                <a:cubicBezTo>
                  <a:pt x="1532335" y="224636"/>
                  <a:pt x="1544198" y="219831"/>
                  <a:pt x="1555334" y="213644"/>
                </a:cubicBezTo>
                <a:cubicBezTo>
                  <a:pt x="1569854" y="205577"/>
                  <a:pt x="1582641" y="194176"/>
                  <a:pt x="1598063" y="188007"/>
                </a:cubicBezTo>
                <a:cubicBezTo>
                  <a:pt x="1611549" y="182613"/>
                  <a:pt x="1626701" y="182984"/>
                  <a:pt x="1640792" y="179461"/>
                </a:cubicBezTo>
                <a:cubicBezTo>
                  <a:pt x="1649531" y="177276"/>
                  <a:pt x="1657884" y="173764"/>
                  <a:pt x="1666430" y="170915"/>
                </a:cubicBezTo>
                <a:cubicBezTo>
                  <a:pt x="1672127" y="179461"/>
                  <a:pt x="1682069" y="186385"/>
                  <a:pt x="1683521" y="196553"/>
                </a:cubicBezTo>
                <a:cubicBezTo>
                  <a:pt x="1686202" y="215319"/>
                  <a:pt x="1654421" y="275475"/>
                  <a:pt x="1649338" y="282011"/>
                </a:cubicBezTo>
                <a:cubicBezTo>
                  <a:pt x="1640594" y="293254"/>
                  <a:pt x="1625226" y="297577"/>
                  <a:pt x="1615155" y="307648"/>
                </a:cubicBezTo>
                <a:cubicBezTo>
                  <a:pt x="1591535" y="331267"/>
                  <a:pt x="1582869" y="357433"/>
                  <a:pt x="1563880" y="384560"/>
                </a:cubicBezTo>
                <a:cubicBezTo>
                  <a:pt x="1545938" y="410191"/>
                  <a:pt x="1519353" y="440613"/>
                  <a:pt x="1495514" y="461472"/>
                </a:cubicBezTo>
                <a:cubicBezTo>
                  <a:pt x="1444461" y="506144"/>
                  <a:pt x="1475902" y="466443"/>
                  <a:pt x="1427147" y="521293"/>
                </a:cubicBezTo>
                <a:cubicBezTo>
                  <a:pt x="1415029" y="534926"/>
                  <a:pt x="1397387" y="546327"/>
                  <a:pt x="1392964" y="564022"/>
                </a:cubicBezTo>
                <a:cubicBezTo>
                  <a:pt x="1390779" y="572761"/>
                  <a:pt x="1409863" y="557661"/>
                  <a:pt x="1418602" y="555476"/>
                </a:cubicBezTo>
                <a:cubicBezTo>
                  <a:pt x="1432693" y="551953"/>
                  <a:pt x="1447087" y="549779"/>
                  <a:pt x="1461330" y="546930"/>
                </a:cubicBezTo>
                <a:cubicBezTo>
                  <a:pt x="1472725" y="541233"/>
                  <a:pt x="1490783" y="518011"/>
                  <a:pt x="1495514" y="529839"/>
                </a:cubicBezTo>
                <a:cubicBezTo>
                  <a:pt x="1503216" y="549094"/>
                  <a:pt x="1487696" y="571110"/>
                  <a:pt x="1478422" y="589659"/>
                </a:cubicBezTo>
                <a:cubicBezTo>
                  <a:pt x="1470265" y="605973"/>
                  <a:pt x="1453798" y="616854"/>
                  <a:pt x="1444239" y="632388"/>
                </a:cubicBezTo>
                <a:cubicBezTo>
                  <a:pt x="1416450" y="677545"/>
                  <a:pt x="1414428" y="687638"/>
                  <a:pt x="1401510" y="726392"/>
                </a:cubicBezTo>
                <a:cubicBezTo>
                  <a:pt x="1398661" y="743484"/>
                  <a:pt x="1391050" y="760446"/>
                  <a:pt x="1392964" y="777667"/>
                </a:cubicBezTo>
                <a:cubicBezTo>
                  <a:pt x="1395821" y="803383"/>
                  <a:pt x="1417179" y="806560"/>
                  <a:pt x="1435693" y="811850"/>
                </a:cubicBezTo>
                <a:cubicBezTo>
                  <a:pt x="1446986" y="815077"/>
                  <a:pt x="1458482" y="817547"/>
                  <a:pt x="1469876" y="820396"/>
                </a:cubicBezTo>
                <a:cubicBezTo>
                  <a:pt x="1464179" y="828942"/>
                  <a:pt x="1450294" y="836069"/>
                  <a:pt x="1452785" y="846033"/>
                </a:cubicBezTo>
                <a:cubicBezTo>
                  <a:pt x="1458147" y="867482"/>
                  <a:pt x="1498697" y="847374"/>
                  <a:pt x="1504059" y="846033"/>
                </a:cubicBezTo>
                <a:cubicBezTo>
                  <a:pt x="1506823" y="845342"/>
                  <a:pt x="1509756" y="846033"/>
                  <a:pt x="1512605" y="846033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Rounded Rectangular Callout 6"/>
          <p:cNvSpPr/>
          <p:nvPr/>
        </p:nvSpPr>
        <p:spPr>
          <a:xfrm>
            <a:off x="597117" y="2378440"/>
            <a:ext cx="2073852" cy="1324961"/>
          </a:xfrm>
          <a:prstGeom prst="wedgeRoundRectCallout">
            <a:avLst>
              <a:gd name="adj1" fmla="val 63641"/>
              <a:gd name="adj2" fmla="val 2186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>
                <a:solidFill>
                  <a:schemeClr val="tx1"/>
                </a:solidFill>
              </a:rPr>
              <a:t>Client uses the application (GUI)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589751" y="4753961"/>
            <a:ext cx="2073852" cy="1324961"/>
          </a:xfrm>
          <a:prstGeom prst="wedgeRoundRectCallout">
            <a:avLst>
              <a:gd name="adj1" fmla="val 61169"/>
              <a:gd name="adj2" fmla="val -2005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>
                <a:solidFill>
                  <a:schemeClr val="tx1"/>
                </a:solidFill>
              </a:rPr>
              <a:t>GUI invokes Model methods and View methods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9" name="Rounded Rectangular Callout 8"/>
          <p:cNvSpPr/>
          <p:nvPr/>
        </p:nvSpPr>
        <p:spPr>
          <a:xfrm>
            <a:off x="6330075" y="4731494"/>
            <a:ext cx="2073852" cy="1324961"/>
          </a:xfrm>
          <a:prstGeom prst="wedgeRoundRectCallout">
            <a:avLst>
              <a:gd name="adj1" fmla="val -63278"/>
              <a:gd name="adj2" fmla="val -2070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>
                <a:solidFill>
                  <a:schemeClr val="tx1"/>
                </a:solidFill>
              </a:rPr>
              <a:t>Controller invokes Model methods and View methods</a:t>
            </a:r>
            <a:endParaRPr lang="en-C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6591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DD402F-574F-41D4-B1AD-99FA5FB16E6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1126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787" y="548650"/>
            <a:ext cx="8360213" cy="5852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6350"/>
            <a:ext cx="5845175" cy="365125"/>
          </a:xfrm>
        </p:spPr>
        <p:txBody>
          <a:bodyPr/>
          <a:lstStyle/>
          <a:p>
            <a:pPr>
              <a:defRPr/>
            </a:pPr>
            <a:r>
              <a:rPr lang="en-US" sz="1600" dirty="0" smtClean="0"/>
              <a:t>http://java.sun.com/developer/technicalArticles/javase/mvc/</a:t>
            </a:r>
            <a:endParaRPr lang="en-US" sz="1600" dirty="0"/>
          </a:p>
        </p:txBody>
      </p:sp>
      <p:sp>
        <p:nvSpPr>
          <p:cNvPr id="2" name="TextBox 1"/>
          <p:cNvSpPr txBox="1"/>
          <p:nvPr/>
        </p:nvSpPr>
        <p:spPr>
          <a:xfrm>
            <a:off x="136261" y="145400"/>
            <a:ext cx="2765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>
                <a:latin typeface="+mn-lt"/>
              </a:rPr>
              <a:t>a different MVC structure than in the notes</a:t>
            </a:r>
            <a:endParaRPr lang="en-CA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 to Roll a Die: MVC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0290DE-61AD-4583-9346-90B119F38FE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we can also write the application using the model-view-controller pattern</a:t>
            </a:r>
          </a:p>
        </p:txBody>
      </p:sp>
    </p:spTree>
    <p:extLst>
      <p:ext uri="{BB962C8B-B14F-4D97-AF65-F5344CB8AC3E}">
        <p14:creationId xmlns:p14="http://schemas.microsoft.com/office/powerpoint/2010/main" val="2564296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>
    <a:lnDef>
      <a:spPr>
        <a:ln w="381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11219</TotalTime>
  <Words>939</Words>
  <Application>Microsoft Office PowerPoint</Application>
  <PresentationFormat>On-screen Show (4:3)</PresentationFormat>
  <Paragraphs>251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Origin</vt:lpstr>
      <vt:lpstr>Graphical User Interfaces</vt:lpstr>
      <vt:lpstr>Java Swing</vt:lpstr>
      <vt:lpstr>App to Roll a Die</vt:lpstr>
      <vt:lpstr>App to Roll a Die</vt:lpstr>
      <vt:lpstr>Model-View-Controller</vt:lpstr>
      <vt:lpstr>Model—View—Controller </vt:lpstr>
      <vt:lpstr>Model-View-Controller</vt:lpstr>
      <vt:lpstr>PowerPoint Presentation</vt:lpstr>
      <vt:lpstr>App to Roll a Die: MVC</vt:lpstr>
      <vt:lpstr>App to Roll a Die: Model</vt:lpstr>
      <vt:lpstr>App to Roll a Die: Model</vt:lpstr>
      <vt:lpstr>App to Roll a Die: View</vt:lpstr>
      <vt:lpstr>App to Roll a Die: View</vt:lpstr>
      <vt:lpstr>App to Roll a Die: Controller</vt:lpstr>
      <vt:lpstr>App to Roll a Die: MVC</vt:lpstr>
      <vt:lpstr>App to Roll a Die</vt:lpstr>
      <vt:lpstr>Simple Calculator</vt:lpstr>
      <vt:lpstr>Application Appearance</vt:lpstr>
      <vt:lpstr>Creating the Application</vt:lpstr>
      <vt:lpstr>CalcMVC Application</vt:lpstr>
      <vt:lpstr>Model</vt:lpstr>
      <vt:lpstr>PowerPoint Presentation</vt:lpstr>
      <vt:lpstr>CalcModel: Attributes and Ctor</vt:lpstr>
      <vt:lpstr>CalcModel: clear</vt:lpstr>
      <vt:lpstr>CalcModel: getCalcValue</vt:lpstr>
      <vt:lpstr>CalcModel: sum</vt:lpstr>
      <vt:lpstr>CalcModel: subtract and multiply</vt:lpstr>
      <vt:lpstr>CalcModel: divide</vt:lpstr>
      <vt:lpstr>Other model examples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Utilities</dc:title>
  <dc:creator>mab</dc:creator>
  <cp:lastModifiedBy>Burton Ma</cp:lastModifiedBy>
  <cp:revision>893</cp:revision>
  <dcterms:created xsi:type="dcterms:W3CDTF">2006-08-16T00:00:00Z</dcterms:created>
  <dcterms:modified xsi:type="dcterms:W3CDTF">2014-02-24T18:42:59Z</dcterms:modified>
</cp:coreProperties>
</file>