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47"/>
  </p:notesMasterIdLst>
  <p:sldIdLst>
    <p:sldId id="454" r:id="rId2"/>
    <p:sldId id="455" r:id="rId3"/>
    <p:sldId id="457" r:id="rId4"/>
    <p:sldId id="459" r:id="rId5"/>
    <p:sldId id="460" r:id="rId6"/>
    <p:sldId id="458" r:id="rId7"/>
    <p:sldId id="461" r:id="rId8"/>
    <p:sldId id="462" r:id="rId9"/>
    <p:sldId id="463" r:id="rId10"/>
    <p:sldId id="464" r:id="rId11"/>
    <p:sldId id="465" r:id="rId12"/>
    <p:sldId id="466" r:id="rId13"/>
    <p:sldId id="467" r:id="rId14"/>
    <p:sldId id="468" r:id="rId15"/>
    <p:sldId id="478" r:id="rId16"/>
    <p:sldId id="469" r:id="rId17"/>
    <p:sldId id="470" r:id="rId18"/>
    <p:sldId id="475" r:id="rId19"/>
    <p:sldId id="472" r:id="rId20"/>
    <p:sldId id="479" r:id="rId21"/>
    <p:sldId id="471" r:id="rId22"/>
    <p:sldId id="473" r:id="rId23"/>
    <p:sldId id="476" r:id="rId24"/>
    <p:sldId id="477" r:id="rId25"/>
    <p:sldId id="474" r:id="rId26"/>
    <p:sldId id="480" r:id="rId27"/>
    <p:sldId id="481" r:id="rId28"/>
    <p:sldId id="482" r:id="rId29"/>
    <p:sldId id="483" r:id="rId30"/>
    <p:sldId id="484" r:id="rId31"/>
    <p:sldId id="485" r:id="rId32"/>
    <p:sldId id="486" r:id="rId33"/>
    <p:sldId id="487" r:id="rId34"/>
    <p:sldId id="488" r:id="rId35"/>
    <p:sldId id="489" r:id="rId36"/>
    <p:sldId id="490" r:id="rId37"/>
    <p:sldId id="491" r:id="rId38"/>
    <p:sldId id="492" r:id="rId39"/>
    <p:sldId id="493" r:id="rId40"/>
    <p:sldId id="494" r:id="rId41"/>
    <p:sldId id="495" r:id="rId42"/>
    <p:sldId id="496" r:id="rId43"/>
    <p:sldId id="497" r:id="rId44"/>
    <p:sldId id="498" r:id="rId45"/>
    <p:sldId id="499" r:id="rId4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 showGuides="1">
      <p:cViewPr varScale="1">
        <p:scale>
          <a:sx n="111" d="100"/>
          <a:sy n="111" d="100"/>
        </p:scale>
        <p:origin x="-1620" y="-78"/>
      </p:cViewPr>
      <p:guideLst>
        <p:guide orient="horz" pos="2160"/>
        <p:guide orient="horz" pos="1761"/>
        <p:guide orient="horz" pos="3031"/>
        <p:guide pos="2880"/>
        <p:guide pos="4622"/>
        <p:guide pos="19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84F376-8A1D-41DD-A7D7-AAA34010B1E4}" type="datetimeFigureOut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114A55-6C56-4E60-9BD6-466248A12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16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BC79030-24DF-487B-8F94-BB854B6315CC}" type="datetime1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94973-1294-4CD3-8E8B-FB6B11A08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DBCA0-E115-4784-8476-99FA3B94439F}" type="datetime1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D4CAB-32B2-48AD-A74D-7AB75AA95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A6F20-DF7A-4E43-A2E4-DA09CB62B2BB}" type="datetime1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0E771-66F3-4E61-ADA4-3D988D7364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09E6A-AB70-4732-B495-BE1FFB9A2ADE}" type="datetime1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2F7BB-6CC4-4875-9D66-562F4B1B9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FA6A1-E235-45BA-947B-6C16ED4EE933}" type="datetime1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7B073-D1DB-490F-8C2E-C04F53C377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56160-D0C8-4266-9798-4B167F691F31}" type="datetime1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D8FE8-322E-4534-B97A-7EAEC60AE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FB67A-1144-41C4-A29D-D06785D9F477}" type="datetime1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E8FA4-0EA5-48AA-9398-28B47C6C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1E5FF-5FE1-4065-9E00-E31EB3D8E36D}" type="datetime1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5C332-C870-4261-99B4-A6A9AD21CF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C1EC9-676E-496C-B696-CAE6A87C38E6}" type="datetime1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31F19-D449-4B8F-AB0C-7AB7F7150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2C3C2-24AA-4A52-8C8D-FA5C5DD1B6A1}" type="datetime1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1DA6A-3C0F-42AB-AE65-17666D080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210B4-7E64-40CD-B201-961AB9B5EE3C}" type="datetime1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181BE-9A96-4836-89EE-3F690F538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368DD-16B7-4895-A744-C2FED6B49807}" type="datetime1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324C-401E-499A-B916-E7406861B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01BD4C-9B37-499C-98A3-74D3CBDABCD0}" type="datetime1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7128AF-7C18-4A1C-AA6E-25DC4DBCD9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  <p:sldLayoutId id="2147484149" r:id="rId2"/>
    <p:sldLayoutId id="2147484150" r:id="rId3"/>
    <p:sldLayoutId id="2147484155" r:id="rId4"/>
    <p:sldLayoutId id="2147484151" r:id="rId5"/>
    <p:sldLayoutId id="2147484152" r:id="rId6"/>
    <p:sldLayoutId id="2147484156" r:id="rId7"/>
    <p:sldLayoutId id="2147484157" r:id="rId8"/>
    <p:sldLayoutId id="2147484158" r:id="rId9"/>
    <p:sldLayoutId id="2147484159" r:id="rId10"/>
    <p:sldLayoutId id="2147484153" r:id="rId11"/>
    <p:sldLayoutId id="214748416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rashift.com/c++-faq-lite/proper-inheritance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Inheritance</a:t>
            </a:r>
            <a:endParaRPr lang="en-US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Notes Chapter </a:t>
            </a:r>
            <a:r>
              <a:rPr lang="en-CA" dirty="0" smtClean="0"/>
              <a:t>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82F09-218D-423F-ABFC-DE72F562224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b="1" smtClean="0">
                <a:latin typeface="Courier New" pitchFamily="49" charset="0"/>
                <a:cs typeface="Courier New" pitchFamily="49" charset="0"/>
              </a:rPr>
              <a:t>Circle</a:t>
            </a:r>
            <a:r>
              <a:rPr lang="en-US" smtClean="0"/>
              <a:t> is-a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Ellipse</a:t>
            </a:r>
            <a:r>
              <a:rPr lang="en-US" smtClean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Ellipse</a:t>
            </a:r>
            <a:r>
              <a:rPr lang="en-US" dirty="0" smtClean="0"/>
              <a:t> can do something that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Circle</a:t>
            </a:r>
            <a:r>
              <a:rPr lang="en-US" dirty="0" smtClean="0"/>
              <a:t> cannot, then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Circle</a:t>
            </a:r>
            <a:r>
              <a:rPr lang="en-US" dirty="0" smtClean="0"/>
              <a:t> is-a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Ellipse</a:t>
            </a:r>
            <a:r>
              <a:rPr lang="en-US" dirty="0" smtClean="0"/>
              <a:t> is false</a:t>
            </a:r>
          </a:p>
          <a:p>
            <a:pPr lvl="1">
              <a:defRPr/>
            </a:pPr>
            <a:r>
              <a:rPr lang="en-US" dirty="0" smtClean="0"/>
              <a:t>remember: is-a means you can substitute a derived class instance for one of its ancestor instances</a:t>
            </a:r>
          </a:p>
          <a:p>
            <a:pPr lvl="2">
              <a:defRPr/>
            </a:pPr>
            <a:r>
              <a:rPr lang="en-US" dirty="0" smtClean="0"/>
              <a:t>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Circle</a:t>
            </a:r>
            <a:r>
              <a:rPr lang="en-US" dirty="0" smtClean="0"/>
              <a:t> cannot do something that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Ellipse</a:t>
            </a:r>
            <a:r>
              <a:rPr lang="en-US" dirty="0" smtClean="0"/>
              <a:t> can do then you cannot (safely) substitute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Circle</a:t>
            </a:r>
            <a:r>
              <a:rPr lang="en-US" dirty="0" smtClean="0"/>
              <a:t> instance for an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Ellipse</a:t>
            </a:r>
            <a:r>
              <a:rPr lang="en-US" dirty="0" smtClean="0"/>
              <a:t> instance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D3ECF6-408F-45B7-88D4-0CF1D87590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9459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US" smtClean="0"/>
              <a:t>// method in Ellipse</a:t>
            </a:r>
          </a:p>
          <a:p>
            <a:r>
              <a:rPr lang="en-US" smtClean="0"/>
              <a:t>/*</a:t>
            </a:r>
          </a:p>
          <a:p>
            <a:r>
              <a:rPr lang="en-US" smtClean="0"/>
              <a:t> * Change the width and height of the ellipse.</a:t>
            </a:r>
          </a:p>
          <a:p>
            <a:r>
              <a:rPr lang="en-US" smtClean="0"/>
              <a:t> * @param width The desired width.</a:t>
            </a:r>
          </a:p>
          <a:p>
            <a:r>
              <a:rPr lang="en-US" smtClean="0"/>
              <a:t> * @param height The desired height.</a:t>
            </a:r>
          </a:p>
          <a:p>
            <a:r>
              <a:rPr lang="en-US" smtClean="0"/>
              <a:t> * @pre. width &gt; 0 &amp;&amp; height &gt; 0</a:t>
            </a:r>
          </a:p>
          <a:p>
            <a:r>
              <a:rPr lang="en-US" smtClean="0"/>
              <a:t> */</a:t>
            </a:r>
          </a:p>
          <a:p>
            <a:r>
              <a:rPr lang="en-US" smtClean="0"/>
              <a:t>public void setSize(double width, double height)</a:t>
            </a:r>
          </a:p>
          <a:p>
            <a:r>
              <a:rPr lang="en-US" smtClean="0"/>
              <a:t>{</a:t>
            </a:r>
          </a:p>
          <a:p>
            <a:r>
              <a:rPr lang="en-US" smtClean="0"/>
              <a:t>  this.width = width;</a:t>
            </a:r>
          </a:p>
          <a:p>
            <a:r>
              <a:rPr lang="en-US" smtClean="0"/>
              <a:t>  this.height = height;</a:t>
            </a:r>
          </a:p>
          <a:p>
            <a:r>
              <a:rPr lang="en-US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0623E-B76E-42FC-A8D5-9B19528ED21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there is no good way for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Circle</a:t>
            </a:r>
            <a:r>
              <a:rPr lang="en-US" dirty="0" smtClean="0"/>
              <a:t> to support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dirty="0" smtClean="0"/>
              <a:t> (assuming that the attributes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width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dirty="0" smtClean="0"/>
              <a:t> are always the same for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Circle</a:t>
            </a:r>
            <a:r>
              <a:rPr lang="en-US" dirty="0" smtClean="0"/>
              <a:t>) because clients expect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dirty="0" smtClean="0"/>
              <a:t> to set both the width and height</a:t>
            </a:r>
          </a:p>
          <a:p>
            <a:pPr>
              <a:defRPr/>
            </a:pPr>
            <a:r>
              <a:rPr lang="en-US" dirty="0" smtClean="0"/>
              <a:t>can't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Circle</a:t>
            </a:r>
            <a:r>
              <a:rPr lang="en-US" dirty="0" smtClean="0"/>
              <a:t> override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dirty="0" smtClean="0"/>
              <a:t> so that it throws an exception 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width != height</a:t>
            </a:r>
            <a:r>
              <a:rPr lang="en-US" dirty="0" smtClean="0"/>
              <a:t>?</a:t>
            </a:r>
          </a:p>
          <a:p>
            <a:pPr lvl="1">
              <a:defRPr/>
            </a:pPr>
            <a:r>
              <a:rPr lang="en-US" dirty="0" smtClean="0"/>
              <a:t>no; this will surprise clients because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Ellipse</a:t>
            </a:r>
            <a:r>
              <a:rPr lang="en-US" dirty="0" smtClean="0"/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dirty="0" smtClean="0"/>
              <a:t> does not throw an exception 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width != height</a:t>
            </a:r>
            <a:r>
              <a:rPr lang="en-US" dirty="0" smtClean="0"/>
              <a:t> </a:t>
            </a:r>
          </a:p>
          <a:p>
            <a:pPr>
              <a:defRPr/>
            </a:pPr>
            <a:r>
              <a:rPr lang="en-US" dirty="0" smtClean="0"/>
              <a:t>can't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Circle</a:t>
            </a:r>
            <a:r>
              <a:rPr lang="en-US" dirty="0" smtClean="0"/>
              <a:t> override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dirty="0" smtClean="0"/>
              <a:t> so that it sets </a:t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width == height</a:t>
            </a:r>
            <a:r>
              <a:rPr lang="en-US" dirty="0" smtClean="0"/>
              <a:t>?</a:t>
            </a:r>
          </a:p>
          <a:p>
            <a:pPr lvl="1">
              <a:defRPr/>
            </a:pPr>
            <a:r>
              <a:rPr lang="en-US" dirty="0" smtClean="0"/>
              <a:t>no; this will surprise clients because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Ellipse</a:t>
            </a:r>
            <a:r>
              <a:rPr lang="en-US" dirty="0" smtClean="0"/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dirty="0" smtClean="0"/>
              <a:t> says that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width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dirty="0" smtClean="0"/>
              <a:t> can be different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A46BD2-30B4-48F4-A29C-E0CA336DCC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But I have a Ph.D. in Mathematics, and I'm </a:t>
            </a:r>
            <a:r>
              <a:rPr lang="en-US" i="1" dirty="0" smtClean="0"/>
              <a:t>sure</a:t>
            </a:r>
            <a:r>
              <a:rPr lang="en-US" dirty="0" smtClean="0"/>
              <a:t> a Circle is a kind of an Ellipse! Does this mean Marshall Cline is stupid? Or that C++ is stupid? Or that OO is stupid? </a:t>
            </a:r>
            <a:r>
              <a:rPr lang="en-US" sz="1400" dirty="0" smtClean="0"/>
              <a:t>[C++ FAQs </a:t>
            </a:r>
            <a:r>
              <a:rPr lang="en-US" sz="1400" dirty="0" smtClean="0">
                <a:hlinkClick r:id="rId2"/>
              </a:rPr>
              <a:t>http://www.parashift.com/c++-faq-lite/proper-inheritance.html#faq-21.8</a:t>
            </a:r>
            <a:r>
              <a:rPr lang="en-US" sz="1400" dirty="0" smtClean="0"/>
              <a:t> ]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Actually, it doesn't mean any of these things. But I'll tell you what it does mean — you may not like what I'm about to say: it means your intuitive notion of "kind of" is leading you to make bad inheritance decisions. Your tummy is lying to you about what good inheritance really means — stop believing those lies.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A76401-D533-4518-94E3-735380D32DE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what if there is no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dirty="0" smtClean="0"/>
              <a:t> method?</a:t>
            </a:r>
          </a:p>
          <a:p>
            <a:pPr lvl="1">
              <a:defRPr/>
            </a:pPr>
            <a:r>
              <a:rPr lang="en-US" dirty="0" smtClean="0"/>
              <a:t>if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Circle</a:t>
            </a:r>
            <a:r>
              <a:rPr lang="en-US" dirty="0" smtClean="0"/>
              <a:t> can do everything an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Ellipse</a:t>
            </a:r>
            <a:r>
              <a:rPr lang="en-US" dirty="0" smtClean="0"/>
              <a:t> can do then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Circle</a:t>
            </a:r>
            <a:r>
              <a:rPr lang="en-US" dirty="0" smtClean="0"/>
              <a:t> can extend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Ellipse</a:t>
            </a:r>
            <a:r>
              <a:rPr lang="en-US" dirty="0" smtClean="0"/>
              <a:t>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5D5B4B-8AA4-4B5C-9879-F6BABEC201D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Implementing Inheritance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suppose you want to implement an inheritance hierarchy that represents breeds of dogs for the purpose of helping people decide what kind of dog would be appropriate for them</a:t>
            </a:r>
          </a:p>
          <a:p>
            <a:pPr>
              <a:defRPr/>
            </a:pPr>
            <a:r>
              <a:rPr lang="en-CA" dirty="0" smtClean="0"/>
              <a:t>many possible </a:t>
            </a:r>
            <a:r>
              <a:rPr lang="en-CA" dirty="0" smtClean="0"/>
              <a:t>fields:</a:t>
            </a:r>
            <a:endParaRPr lang="en-CA" dirty="0" smtClean="0"/>
          </a:p>
          <a:p>
            <a:pPr lvl="1">
              <a:defRPr/>
            </a:pPr>
            <a:r>
              <a:rPr lang="en-CA" dirty="0" smtClean="0"/>
              <a:t>appearance, size, energy, grooming requirements, amount of exercise needed, protectiveness, compatibility with children, etc.</a:t>
            </a:r>
          </a:p>
          <a:p>
            <a:pPr lvl="1">
              <a:defRPr/>
            </a:pPr>
            <a:r>
              <a:rPr lang="en-CA" dirty="0" smtClean="0"/>
              <a:t>we will assume two </a:t>
            </a:r>
            <a:r>
              <a:rPr lang="en-CA" dirty="0" smtClean="0"/>
              <a:t>fields measured </a:t>
            </a:r>
            <a:r>
              <a:rPr lang="en-CA" dirty="0" smtClean="0"/>
              <a:t>on a 10 point scale</a:t>
            </a:r>
          </a:p>
          <a:p>
            <a:pPr lvl="2">
              <a:defRPr/>
            </a:pPr>
            <a:r>
              <a:rPr lang="en-CA" dirty="0" smtClean="0"/>
              <a:t>size from 1 (small) to 10 (giant)</a:t>
            </a:r>
          </a:p>
          <a:p>
            <a:pPr lvl="2">
              <a:defRPr/>
            </a:pPr>
            <a:r>
              <a:rPr lang="en-CA" dirty="0" smtClean="0"/>
              <a:t>energy from 1 (lazy) to 10 (high energy)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42F96F-5EA7-4C42-B390-BF56AC76C0A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Dog</a:t>
            </a:r>
          </a:p>
        </p:txBody>
      </p:sp>
      <p:sp>
        <p:nvSpPr>
          <p:cNvPr id="24579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US" dirty="0" smtClean="0"/>
              <a:t>public class Dog extends Object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private </a:t>
            </a:r>
            <a:r>
              <a:rPr lang="en-US" dirty="0" err="1" smtClean="0"/>
              <a:t>int</a:t>
            </a:r>
            <a:r>
              <a:rPr lang="en-US" dirty="0" smtClean="0"/>
              <a:t> size;</a:t>
            </a:r>
          </a:p>
          <a:p>
            <a:r>
              <a:rPr lang="en-US" dirty="0" smtClean="0"/>
              <a:t>  private </a:t>
            </a:r>
            <a:r>
              <a:rPr lang="en-US" dirty="0" err="1" smtClean="0"/>
              <a:t>int</a:t>
            </a:r>
            <a:r>
              <a:rPr lang="en-US" dirty="0" smtClean="0"/>
              <a:t> energy;</a:t>
            </a:r>
          </a:p>
          <a:p>
            <a:endParaRPr lang="en-US" dirty="0" smtClean="0"/>
          </a:p>
          <a:p>
            <a:r>
              <a:rPr lang="en-US" dirty="0" smtClean="0"/>
              <a:t>  // creates an "average" dog</a:t>
            </a:r>
          </a:p>
          <a:p>
            <a:r>
              <a:rPr lang="en-US" dirty="0" smtClean="0"/>
              <a:t>  Dog()</a:t>
            </a:r>
          </a:p>
          <a:p>
            <a:r>
              <a:rPr lang="en-US" dirty="0" smtClean="0"/>
              <a:t>  {  this(5, 5); }</a:t>
            </a:r>
          </a:p>
          <a:p>
            <a:endParaRPr lang="en-US" dirty="0" smtClean="0"/>
          </a:p>
          <a:p>
            <a:r>
              <a:rPr lang="en-US" dirty="0" smtClean="0"/>
              <a:t>  Dog(</a:t>
            </a:r>
            <a:r>
              <a:rPr lang="en-US" dirty="0" err="1" smtClean="0"/>
              <a:t>int</a:t>
            </a:r>
            <a:r>
              <a:rPr lang="en-US" dirty="0" smtClean="0"/>
              <a:t> size, </a:t>
            </a:r>
            <a:r>
              <a:rPr lang="en-US" dirty="0" err="1" smtClean="0"/>
              <a:t>int</a:t>
            </a:r>
            <a:r>
              <a:rPr lang="en-US" dirty="0" smtClean="0"/>
              <a:t> energy)</a:t>
            </a:r>
          </a:p>
          <a:p>
            <a:r>
              <a:rPr lang="en-US" dirty="0" smtClean="0"/>
              <a:t>  {  </a:t>
            </a:r>
            <a:r>
              <a:rPr lang="en-US" dirty="0" err="1" smtClean="0"/>
              <a:t>this.setSize</a:t>
            </a:r>
            <a:r>
              <a:rPr lang="en-US" dirty="0" smtClean="0"/>
              <a:t>(size);  </a:t>
            </a:r>
            <a:r>
              <a:rPr lang="en-US" dirty="0" err="1" smtClean="0"/>
              <a:t>this.setEnergy</a:t>
            </a:r>
            <a:r>
              <a:rPr lang="en-US" dirty="0" smtClean="0"/>
              <a:t>(energy); 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CB72F-65AF-4AC5-AA4C-F559DE51D96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  public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getSize</a:t>
            </a:r>
            <a:r>
              <a:rPr lang="en-US" dirty="0" smtClean="0"/>
              <a:t>()</a:t>
            </a:r>
          </a:p>
          <a:p>
            <a:pPr>
              <a:defRPr/>
            </a:pPr>
            <a:r>
              <a:rPr lang="en-US" dirty="0" smtClean="0"/>
              <a:t>  { return </a:t>
            </a:r>
            <a:r>
              <a:rPr lang="en-US" dirty="0" err="1" smtClean="0"/>
              <a:t>this.size</a:t>
            </a:r>
            <a:r>
              <a:rPr lang="en-US" dirty="0" smtClean="0"/>
              <a:t>; }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  public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getEnergy</a:t>
            </a:r>
            <a:r>
              <a:rPr lang="en-US" dirty="0" smtClean="0"/>
              <a:t>()</a:t>
            </a:r>
          </a:p>
          <a:p>
            <a:pPr>
              <a:defRPr/>
            </a:pPr>
            <a:r>
              <a:rPr lang="en-US" dirty="0" smtClean="0"/>
              <a:t>  { return </a:t>
            </a:r>
            <a:r>
              <a:rPr lang="en-US" dirty="0" err="1" smtClean="0"/>
              <a:t>this.energy</a:t>
            </a:r>
            <a:r>
              <a:rPr lang="en-US" dirty="0" smtClean="0"/>
              <a:t>; }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  public </a:t>
            </a:r>
            <a:r>
              <a:rPr lang="en-US" dirty="0" smtClean="0">
                <a:solidFill>
                  <a:srgbClr val="FF0000"/>
                </a:solidFill>
              </a:rPr>
              <a:t>final</a:t>
            </a:r>
            <a:r>
              <a:rPr lang="en-US" dirty="0" smtClean="0"/>
              <a:t> void </a:t>
            </a:r>
            <a:r>
              <a:rPr lang="en-US" dirty="0" err="1" smtClean="0"/>
              <a:t>setSize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size)</a:t>
            </a:r>
          </a:p>
          <a:p>
            <a:pPr>
              <a:defRPr/>
            </a:pPr>
            <a:r>
              <a:rPr lang="en-US" dirty="0" smtClean="0"/>
              <a:t>  { </a:t>
            </a:r>
            <a:r>
              <a:rPr lang="en-US" dirty="0" err="1" smtClean="0"/>
              <a:t>this.size</a:t>
            </a:r>
            <a:r>
              <a:rPr lang="en-US" dirty="0" smtClean="0"/>
              <a:t> = size; }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  public </a:t>
            </a:r>
            <a:r>
              <a:rPr lang="en-US" dirty="0" smtClean="0">
                <a:solidFill>
                  <a:srgbClr val="FF0000"/>
                </a:solidFill>
              </a:rPr>
              <a:t>final</a:t>
            </a:r>
            <a:r>
              <a:rPr lang="en-US" dirty="0" smtClean="0"/>
              <a:t> void </a:t>
            </a:r>
            <a:r>
              <a:rPr lang="en-US" dirty="0" err="1" smtClean="0"/>
              <a:t>setEnergy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energy)</a:t>
            </a:r>
          </a:p>
          <a:p>
            <a:pPr>
              <a:defRPr/>
            </a:pPr>
            <a:r>
              <a:rPr lang="en-US" dirty="0" smtClean="0"/>
              <a:t>  { </a:t>
            </a:r>
            <a:r>
              <a:rPr lang="en-US" dirty="0" err="1" smtClean="0"/>
              <a:t>this.energy</a:t>
            </a:r>
            <a:r>
              <a:rPr lang="en-US" dirty="0" smtClean="0"/>
              <a:t> = energy; }</a:t>
            </a:r>
          </a:p>
          <a:p>
            <a:pPr>
              <a:defRPr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B234A2-D5BF-4DD8-9DAB-06E05C578AB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15050" y="5772150"/>
            <a:ext cx="2457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+mn-lt"/>
              </a:rPr>
              <a:t>why final? stay tuned…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What is a Subclass?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subclass looks like a new class that has the same API as its superclass with perhaps some additional methods and </a:t>
            </a:r>
            <a:r>
              <a:rPr lang="en-CA" dirty="0" smtClean="0"/>
              <a:t>fields</a:t>
            </a:r>
            <a:endParaRPr lang="en-CA" dirty="0" smtClean="0"/>
          </a:p>
          <a:p>
            <a:pPr>
              <a:defRPr/>
            </a:pPr>
            <a:r>
              <a:rPr lang="en-CA" dirty="0" smtClean="0"/>
              <a:t>inheritance does more than copy the API of the </a:t>
            </a:r>
            <a:r>
              <a:rPr lang="en-CA" dirty="0" err="1" smtClean="0"/>
              <a:t>superclass</a:t>
            </a:r>
            <a:endParaRPr lang="en-CA" dirty="0" smtClean="0"/>
          </a:p>
          <a:p>
            <a:pPr lvl="1">
              <a:defRPr/>
            </a:pPr>
            <a:r>
              <a:rPr lang="en-CA" dirty="0" smtClean="0"/>
              <a:t>the derived class contains a </a:t>
            </a:r>
            <a:r>
              <a:rPr lang="en-CA" dirty="0" err="1" smtClean="0"/>
              <a:t>subobject</a:t>
            </a:r>
            <a:r>
              <a:rPr lang="en-CA" dirty="0" smtClean="0"/>
              <a:t> of the parent class</a:t>
            </a:r>
          </a:p>
          <a:p>
            <a:pPr lvl="1">
              <a:defRPr/>
            </a:pPr>
            <a:r>
              <a:rPr lang="en-CA" dirty="0" smtClean="0"/>
              <a:t>the </a:t>
            </a:r>
            <a:r>
              <a:rPr lang="en-CA" dirty="0" err="1" smtClean="0"/>
              <a:t>superclass</a:t>
            </a:r>
            <a:r>
              <a:rPr lang="en-CA" dirty="0" smtClean="0"/>
              <a:t> </a:t>
            </a:r>
            <a:r>
              <a:rPr lang="en-CA" dirty="0" err="1" smtClean="0"/>
              <a:t>subobject</a:t>
            </a:r>
            <a:r>
              <a:rPr lang="en-CA" dirty="0" smtClean="0"/>
              <a:t> needs to be constructed (just like a regular object)</a:t>
            </a:r>
          </a:p>
          <a:p>
            <a:pPr lvl="2">
              <a:defRPr/>
            </a:pPr>
            <a:r>
              <a:rPr lang="en-CA" dirty="0" smtClean="0"/>
              <a:t>the mechanism to perform the construction of the  </a:t>
            </a:r>
            <a:r>
              <a:rPr lang="en-CA" dirty="0" err="1" smtClean="0"/>
              <a:t>superclass</a:t>
            </a:r>
            <a:r>
              <a:rPr lang="en-CA" dirty="0" smtClean="0"/>
              <a:t> </a:t>
            </a:r>
            <a:r>
              <a:rPr lang="en-CA" dirty="0" err="1" smtClean="0"/>
              <a:t>subobject</a:t>
            </a:r>
            <a:r>
              <a:rPr lang="en-CA" dirty="0" smtClean="0"/>
              <a:t> is to call the </a:t>
            </a:r>
            <a:r>
              <a:rPr lang="en-CA" dirty="0" err="1" smtClean="0"/>
              <a:t>superclass</a:t>
            </a:r>
            <a:r>
              <a:rPr lang="en-CA" dirty="0" smtClean="0"/>
              <a:t> constructor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18F09-D235-4773-ABDD-FA42142B31A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Constructors of Subclasses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the first line in the body of every constructor </a:t>
            </a:r>
            <a:r>
              <a:rPr lang="en-CA" b="1" i="1" dirty="0" smtClean="0"/>
              <a:t>must</a:t>
            </a:r>
            <a:r>
              <a:rPr lang="en-CA" dirty="0" smtClean="0"/>
              <a:t> be a call to another constructor</a:t>
            </a:r>
          </a:p>
          <a:p>
            <a:pPr lvl="1">
              <a:defRPr/>
            </a:pPr>
            <a:r>
              <a:rPr lang="en-CA" dirty="0" smtClean="0"/>
              <a:t>if it is not then Java will insert a call to the </a:t>
            </a:r>
            <a:r>
              <a:rPr lang="en-CA" dirty="0" err="1" smtClean="0"/>
              <a:t>superclass</a:t>
            </a:r>
            <a:r>
              <a:rPr lang="en-CA" dirty="0" smtClean="0"/>
              <a:t> default constructor</a:t>
            </a:r>
          </a:p>
          <a:p>
            <a:pPr lvl="2">
              <a:defRPr/>
            </a:pPr>
            <a:r>
              <a:rPr lang="en-CA" dirty="0" smtClean="0"/>
              <a:t>if the </a:t>
            </a:r>
            <a:r>
              <a:rPr lang="en-CA" dirty="0" err="1" smtClean="0"/>
              <a:t>superclass</a:t>
            </a:r>
            <a:r>
              <a:rPr lang="en-CA" dirty="0" smtClean="0"/>
              <a:t> default constructor does not exist or is private then a compilation error occurs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a call to another constructor can only occur on the first line in the body of a constructor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the </a:t>
            </a:r>
            <a:r>
              <a:rPr lang="en-CA" dirty="0" err="1" smtClean="0"/>
              <a:t>superclass</a:t>
            </a:r>
            <a:r>
              <a:rPr lang="en-CA" dirty="0" smtClean="0"/>
              <a:t> constructor must be called during construction of the derived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635E0-155E-43AB-886E-B7C6491C950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Inheritance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you know a lot about an object by knowing its class</a:t>
            </a:r>
          </a:p>
          <a:p>
            <a:pPr lvl="1">
              <a:defRPr/>
            </a:pPr>
            <a:r>
              <a:rPr lang="en-CA" dirty="0" smtClean="0"/>
              <a:t>for example what is a </a:t>
            </a:r>
            <a:r>
              <a:rPr lang="en-CA" dirty="0" err="1" smtClean="0"/>
              <a:t>Komondor</a:t>
            </a:r>
            <a:r>
              <a:rPr lang="en-CA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AE9A19-3639-47C5-A681-002A8EF7FBA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6763" y="2286000"/>
            <a:ext cx="5124450" cy="38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400300" y="5772150"/>
            <a:ext cx="45021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bg1"/>
                </a:solidFill>
                <a:latin typeface="+mn-lt"/>
              </a:rPr>
              <a:t>http://en.wikipedia.org/wiki/File:Komondor_delvin.jpg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Mix UML Diagram</a:t>
            </a:r>
            <a:endParaRPr lang="en-US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524AEC-756F-4962-A3E2-5B23A339634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1897063" y="2395538"/>
            <a:ext cx="2338387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Dog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TextBox 5"/>
          <p:cNvSpPr txBox="1">
            <a:spLocks noChangeArrowheads="1"/>
          </p:cNvSpPr>
          <p:nvPr/>
        </p:nvSpPr>
        <p:spPr bwMode="auto">
          <a:xfrm>
            <a:off x="1885950" y="3771900"/>
            <a:ext cx="2376488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Mix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28676" idx="2"/>
            <a:endCxn id="28677" idx="0"/>
          </p:cNvCxnSpPr>
          <p:nvPr/>
        </p:nvCxnSpPr>
        <p:spPr>
          <a:xfrm rot="16200000" flipH="1">
            <a:off x="2582070" y="3278981"/>
            <a:ext cx="976312" cy="952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9" name="TextBox 9"/>
          <p:cNvSpPr txBox="1">
            <a:spLocks noChangeArrowheads="1"/>
          </p:cNvSpPr>
          <p:nvPr/>
        </p:nvSpPr>
        <p:spPr bwMode="auto">
          <a:xfrm>
            <a:off x="5262563" y="3371850"/>
            <a:ext cx="338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1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80" name="TextBox 10"/>
          <p:cNvSpPr txBox="1">
            <a:spLocks noChangeArrowheads="1"/>
          </p:cNvSpPr>
          <p:nvPr/>
        </p:nvSpPr>
        <p:spPr bwMode="auto">
          <a:xfrm>
            <a:off x="5543550" y="3767138"/>
            <a:ext cx="280035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ArrayList&lt;String&gt;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Straight Arrow Connector 12"/>
          <p:cNvCxnSpPr>
            <a:stCxn id="14" idx="3"/>
            <a:endCxn id="28680" idx="1"/>
          </p:cNvCxnSpPr>
          <p:nvPr/>
        </p:nvCxnSpPr>
        <p:spPr>
          <a:xfrm flipV="1">
            <a:off x="4686300" y="3967163"/>
            <a:ext cx="857250" cy="476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iamond 13"/>
          <p:cNvSpPr/>
          <p:nvPr/>
        </p:nvSpPr>
        <p:spPr>
          <a:xfrm>
            <a:off x="4286250" y="3829050"/>
            <a:ext cx="400050" cy="285750"/>
          </a:xfrm>
          <a:prstGeom prst="diamond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683" name="TextBox 18"/>
          <p:cNvSpPr txBox="1">
            <a:spLocks noChangeArrowheads="1"/>
          </p:cNvSpPr>
          <p:nvPr/>
        </p:nvSpPr>
        <p:spPr bwMode="auto">
          <a:xfrm>
            <a:off x="4572000" y="4171950"/>
            <a:ext cx="1108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breeds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Isosceles Triangle 11"/>
          <p:cNvSpPr/>
          <p:nvPr/>
        </p:nvSpPr>
        <p:spPr>
          <a:xfrm>
            <a:off x="2966293" y="2787042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595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Mix (version 1)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1900" dirty="0" smtClean="0"/>
              <a:t>public final class Mix extends Dog</a:t>
            </a:r>
          </a:p>
          <a:p>
            <a:pPr>
              <a:defRPr/>
            </a:pPr>
            <a:r>
              <a:rPr lang="en-US" sz="1900" dirty="0" smtClean="0"/>
              <a:t>{ </a:t>
            </a:r>
            <a:r>
              <a:rPr lang="en-US" sz="1900" dirty="0" smtClean="0">
                <a:solidFill>
                  <a:srgbClr val="0070C0"/>
                </a:solidFill>
              </a:rPr>
              <a:t>// no declaration of size or energy; inherited from Dog</a:t>
            </a:r>
          </a:p>
          <a:p>
            <a:pPr>
              <a:defRPr/>
            </a:pPr>
            <a:r>
              <a:rPr lang="en-US" sz="1900" dirty="0" smtClean="0"/>
              <a:t>  private </a:t>
            </a:r>
            <a:r>
              <a:rPr lang="en-US" sz="1900" dirty="0" err="1" smtClean="0"/>
              <a:t>ArrayList</a:t>
            </a:r>
            <a:r>
              <a:rPr lang="en-US" sz="1900" dirty="0" smtClean="0"/>
              <a:t>&lt;String&gt; breeds;</a:t>
            </a:r>
          </a:p>
          <a:p>
            <a:pPr>
              <a:defRPr/>
            </a:pPr>
            <a:endParaRPr lang="en-US" sz="1900" dirty="0" smtClean="0"/>
          </a:p>
          <a:p>
            <a:pPr>
              <a:defRPr/>
            </a:pPr>
            <a:r>
              <a:rPr lang="en-US" sz="1900" dirty="0" smtClean="0"/>
              <a:t>  public Mix ()</a:t>
            </a:r>
          </a:p>
          <a:p>
            <a:pPr>
              <a:defRPr/>
            </a:pPr>
            <a:r>
              <a:rPr lang="en-US" sz="1900" dirty="0" smtClean="0"/>
              <a:t>  { </a:t>
            </a:r>
            <a:r>
              <a:rPr lang="en-US" sz="1900" dirty="0" smtClean="0">
                <a:solidFill>
                  <a:srgbClr val="0070C0"/>
                </a:solidFill>
              </a:rPr>
              <a:t>// call to a Dog constructor</a:t>
            </a:r>
          </a:p>
          <a:p>
            <a:pPr>
              <a:defRPr/>
            </a:pPr>
            <a:r>
              <a:rPr lang="en-US" sz="1900" dirty="0" smtClean="0"/>
              <a:t>    super();</a:t>
            </a:r>
          </a:p>
          <a:p>
            <a:pPr>
              <a:defRPr/>
            </a:pPr>
            <a:r>
              <a:rPr lang="en-CA" sz="1900" dirty="0" smtClean="0"/>
              <a:t>    </a:t>
            </a:r>
            <a:r>
              <a:rPr lang="en-CA" sz="1900" dirty="0" err="1" smtClean="0"/>
              <a:t>this.breeds</a:t>
            </a:r>
            <a:r>
              <a:rPr lang="en-CA" sz="1900" dirty="0" smtClean="0"/>
              <a:t> = new </a:t>
            </a:r>
            <a:r>
              <a:rPr lang="en-CA" sz="1900" dirty="0" err="1" smtClean="0"/>
              <a:t>ArrayList</a:t>
            </a:r>
            <a:r>
              <a:rPr lang="en-CA" sz="1900" dirty="0" smtClean="0"/>
              <a:t>&lt;String&gt;();</a:t>
            </a:r>
            <a:endParaRPr lang="en-US" sz="1900" dirty="0" smtClean="0"/>
          </a:p>
          <a:p>
            <a:pPr>
              <a:defRPr/>
            </a:pPr>
            <a:r>
              <a:rPr lang="en-US" sz="1900" dirty="0" smtClean="0"/>
              <a:t>  }</a:t>
            </a:r>
          </a:p>
          <a:p>
            <a:pPr>
              <a:defRPr/>
            </a:pPr>
            <a:endParaRPr lang="en-US" sz="1900" dirty="0" smtClean="0"/>
          </a:p>
          <a:p>
            <a:pPr>
              <a:defRPr/>
            </a:pPr>
            <a:r>
              <a:rPr lang="en-US" sz="1900" dirty="0" smtClean="0"/>
              <a:t>  public Mix(</a:t>
            </a:r>
            <a:r>
              <a:rPr lang="en-US" sz="1900" dirty="0" err="1" smtClean="0"/>
              <a:t>int</a:t>
            </a:r>
            <a:r>
              <a:rPr lang="en-US" sz="1900" dirty="0" smtClean="0"/>
              <a:t> size, </a:t>
            </a:r>
            <a:r>
              <a:rPr lang="en-US" sz="1900" dirty="0" err="1" smtClean="0"/>
              <a:t>int</a:t>
            </a:r>
            <a:r>
              <a:rPr lang="en-US" sz="1900" dirty="0" smtClean="0"/>
              <a:t> energy)</a:t>
            </a:r>
          </a:p>
          <a:p>
            <a:pPr>
              <a:defRPr/>
            </a:pPr>
            <a:r>
              <a:rPr lang="en-US" sz="1900" dirty="0" smtClean="0"/>
              <a:t>  { </a:t>
            </a:r>
            <a:r>
              <a:rPr lang="en-US" sz="1900" dirty="0" smtClean="0">
                <a:solidFill>
                  <a:srgbClr val="0070C0"/>
                </a:solidFill>
              </a:rPr>
              <a:t>// call to a Dog constructor</a:t>
            </a:r>
          </a:p>
          <a:p>
            <a:pPr>
              <a:defRPr/>
            </a:pPr>
            <a:r>
              <a:rPr lang="en-US" sz="1900" dirty="0" smtClean="0"/>
              <a:t>    super(size, energy);</a:t>
            </a:r>
          </a:p>
          <a:p>
            <a:pPr>
              <a:defRPr/>
            </a:pPr>
            <a:r>
              <a:rPr lang="en-CA" sz="1900" dirty="0" smtClean="0"/>
              <a:t>    </a:t>
            </a:r>
            <a:r>
              <a:rPr lang="en-CA" sz="1900" dirty="0" err="1" smtClean="0"/>
              <a:t>this.breeds</a:t>
            </a:r>
            <a:r>
              <a:rPr lang="en-CA" sz="1900" dirty="0" smtClean="0"/>
              <a:t> = new </a:t>
            </a:r>
            <a:r>
              <a:rPr lang="en-CA" sz="1900" dirty="0" err="1" smtClean="0"/>
              <a:t>ArrayList</a:t>
            </a:r>
            <a:r>
              <a:rPr lang="en-CA" sz="1900" dirty="0" smtClean="0"/>
              <a:t>&lt;String&gt;();</a:t>
            </a:r>
            <a:endParaRPr lang="en-US" sz="1900" dirty="0" smtClean="0"/>
          </a:p>
          <a:p>
            <a:pPr>
              <a:defRPr/>
            </a:pPr>
            <a:r>
              <a:rPr lang="en-US" sz="1900" dirty="0" smtClean="0"/>
              <a:t>  }</a:t>
            </a:r>
          </a:p>
          <a:p>
            <a:pPr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5EA13E-A114-41A5-B1ED-9EF664885AF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dirty="0" smtClean="0"/>
          </a:p>
          <a:p>
            <a:r>
              <a:rPr lang="en-CA" dirty="0" smtClean="0"/>
              <a:t>  public Mix(</a:t>
            </a:r>
            <a:r>
              <a:rPr lang="en-CA" dirty="0" err="1" smtClean="0"/>
              <a:t>int</a:t>
            </a:r>
            <a:r>
              <a:rPr lang="en-CA" dirty="0" smtClean="0"/>
              <a:t> size, </a:t>
            </a:r>
            <a:r>
              <a:rPr lang="en-CA" dirty="0" err="1" smtClean="0"/>
              <a:t>int</a:t>
            </a:r>
            <a:r>
              <a:rPr lang="en-CA" dirty="0" smtClean="0"/>
              <a:t> energy,</a:t>
            </a:r>
          </a:p>
          <a:p>
            <a:r>
              <a:rPr lang="en-CA" dirty="0" smtClean="0"/>
              <a:t>             </a:t>
            </a:r>
            <a:r>
              <a:rPr lang="en-US" dirty="0" err="1" smtClean="0"/>
              <a:t>ArrayList</a:t>
            </a:r>
            <a:r>
              <a:rPr lang="en-US" dirty="0" smtClean="0"/>
              <a:t>&lt;String&gt; breeds)</a:t>
            </a:r>
          </a:p>
          <a:p>
            <a:r>
              <a:rPr lang="en-CA" dirty="0" smtClean="0"/>
              <a:t>  { </a:t>
            </a:r>
            <a:r>
              <a:rPr lang="en-CA" dirty="0" smtClean="0">
                <a:solidFill>
                  <a:srgbClr val="0070C0"/>
                </a:solidFill>
              </a:rPr>
              <a:t>// call to a Dog constructor</a:t>
            </a:r>
          </a:p>
          <a:p>
            <a:r>
              <a:rPr lang="en-CA" dirty="0" smtClean="0"/>
              <a:t>    super(size, energy);</a:t>
            </a:r>
          </a:p>
          <a:p>
            <a:r>
              <a:rPr lang="en-CA" dirty="0" smtClean="0"/>
              <a:t>    </a:t>
            </a:r>
            <a:r>
              <a:rPr lang="en-CA" dirty="0" err="1" smtClean="0"/>
              <a:t>this.breeds</a:t>
            </a:r>
            <a:r>
              <a:rPr lang="en-CA" dirty="0" smtClean="0"/>
              <a:t> = new </a:t>
            </a:r>
            <a:r>
              <a:rPr lang="en-CA" dirty="0" err="1" smtClean="0"/>
              <a:t>ArrayList</a:t>
            </a:r>
            <a:r>
              <a:rPr lang="en-CA" dirty="0" smtClean="0"/>
              <a:t>&lt;String&gt;(breeds);</a:t>
            </a:r>
          </a:p>
          <a:p>
            <a:r>
              <a:rPr lang="en-CA" dirty="0" smtClean="0"/>
              <a:t>  }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713DD-05D5-44F4-835C-5D584011534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Mix (version 2)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public final class Mix extends Dog</a:t>
            </a:r>
          </a:p>
          <a:p>
            <a:pPr>
              <a:defRPr/>
            </a:pPr>
            <a:r>
              <a:rPr lang="en-US" dirty="0" smtClean="0"/>
              <a:t>{ </a:t>
            </a:r>
            <a:r>
              <a:rPr lang="en-US" sz="1800" dirty="0" smtClean="0">
                <a:solidFill>
                  <a:srgbClr val="0070C0"/>
                </a:solidFill>
              </a:rPr>
              <a:t>// no declaration of size or energy; inherited from Dog</a:t>
            </a:r>
            <a:endParaRPr lang="en-US" sz="1800" dirty="0" smtClean="0"/>
          </a:p>
          <a:p>
            <a:pPr>
              <a:defRPr/>
            </a:pPr>
            <a:r>
              <a:rPr lang="en-US" dirty="0" smtClean="0"/>
              <a:t>  private </a:t>
            </a:r>
            <a:r>
              <a:rPr lang="en-US" dirty="0" err="1" smtClean="0"/>
              <a:t>ArrayList</a:t>
            </a:r>
            <a:r>
              <a:rPr lang="en-US" dirty="0" smtClean="0"/>
              <a:t>&lt;String&gt; breeds;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  public Mix ()</a:t>
            </a:r>
          </a:p>
          <a:p>
            <a:pPr>
              <a:defRPr/>
            </a:pPr>
            <a:r>
              <a:rPr lang="en-US" dirty="0" smtClean="0"/>
              <a:t>  { </a:t>
            </a:r>
            <a:r>
              <a:rPr lang="en-US" dirty="0" smtClean="0">
                <a:solidFill>
                  <a:srgbClr val="0070C0"/>
                </a:solidFill>
              </a:rPr>
              <a:t>// call to a Mix constructor</a:t>
            </a:r>
          </a:p>
          <a:p>
            <a:pPr>
              <a:defRPr/>
            </a:pPr>
            <a:r>
              <a:rPr lang="en-US" dirty="0" smtClean="0"/>
              <a:t>    this(5, 5); </a:t>
            </a:r>
          </a:p>
          <a:p>
            <a:pPr>
              <a:defRPr/>
            </a:pPr>
            <a:r>
              <a:rPr lang="en-US" dirty="0" smtClean="0"/>
              <a:t>  }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  public Mix(</a:t>
            </a:r>
            <a:r>
              <a:rPr lang="en-US" dirty="0" err="1" smtClean="0"/>
              <a:t>int</a:t>
            </a:r>
            <a:r>
              <a:rPr lang="en-US" dirty="0" smtClean="0"/>
              <a:t> size, </a:t>
            </a:r>
            <a:r>
              <a:rPr lang="en-US" dirty="0" err="1" smtClean="0"/>
              <a:t>int</a:t>
            </a:r>
            <a:r>
              <a:rPr lang="en-US" dirty="0" smtClean="0"/>
              <a:t> energy)</a:t>
            </a:r>
          </a:p>
          <a:p>
            <a:pPr>
              <a:defRPr/>
            </a:pPr>
            <a:r>
              <a:rPr lang="en-US" dirty="0" smtClean="0"/>
              <a:t>  { </a:t>
            </a:r>
            <a:r>
              <a:rPr lang="en-US" dirty="0" smtClean="0">
                <a:solidFill>
                  <a:srgbClr val="0070C0"/>
                </a:solidFill>
              </a:rPr>
              <a:t>// call to a Mix constructor</a:t>
            </a:r>
          </a:p>
          <a:p>
            <a:pPr>
              <a:defRPr/>
            </a:pPr>
            <a:r>
              <a:rPr lang="en-US" dirty="0" smtClean="0"/>
              <a:t>    this(size, energy, new </a:t>
            </a:r>
            <a:r>
              <a:rPr lang="en-US" dirty="0" err="1" smtClean="0"/>
              <a:t>ArrayList</a:t>
            </a:r>
            <a:r>
              <a:rPr lang="en-US" dirty="0" smtClean="0"/>
              <a:t>&lt;String&gt;());</a:t>
            </a:r>
          </a:p>
          <a:p>
            <a:pPr>
              <a:defRPr/>
            </a:pPr>
            <a:r>
              <a:rPr lang="en-US" dirty="0" smtClean="0"/>
              <a:t>  }</a:t>
            </a:r>
          </a:p>
          <a:p>
            <a:pPr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AA5460-4C38-4DD3-BAEF-321034C9AC9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mtClean="0"/>
          </a:p>
          <a:p>
            <a:r>
              <a:rPr lang="en-CA" smtClean="0"/>
              <a:t>  public Mix(int size, int energy,</a:t>
            </a:r>
          </a:p>
          <a:p>
            <a:r>
              <a:rPr lang="en-CA" smtClean="0"/>
              <a:t>             </a:t>
            </a:r>
            <a:r>
              <a:rPr lang="en-US" smtClean="0"/>
              <a:t>ArrayList&lt;String&gt; breeds)</a:t>
            </a:r>
          </a:p>
          <a:p>
            <a:r>
              <a:rPr lang="en-CA" smtClean="0"/>
              <a:t>  { </a:t>
            </a:r>
            <a:r>
              <a:rPr lang="en-CA" smtClean="0">
                <a:solidFill>
                  <a:srgbClr val="0070C0"/>
                </a:solidFill>
              </a:rPr>
              <a:t>// call to a Dog constructor</a:t>
            </a:r>
          </a:p>
          <a:p>
            <a:r>
              <a:rPr lang="en-CA" smtClean="0"/>
              <a:t>    super(size, energy);</a:t>
            </a:r>
          </a:p>
          <a:p>
            <a:r>
              <a:rPr lang="en-CA" smtClean="0"/>
              <a:t>    this.breeds = new ArrayList&lt;String&gt;(breeds);</a:t>
            </a:r>
          </a:p>
          <a:p>
            <a:r>
              <a:rPr lang="en-CA" smtClean="0"/>
              <a:t>  }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6FDE7B-704E-4134-92B1-EB41A77F599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why is the constructor call to the </a:t>
            </a:r>
            <a:r>
              <a:rPr lang="en-CA" dirty="0" err="1" smtClean="0"/>
              <a:t>superclass</a:t>
            </a:r>
            <a:r>
              <a:rPr lang="en-CA" dirty="0" smtClean="0"/>
              <a:t> needed?</a:t>
            </a:r>
          </a:p>
          <a:p>
            <a:pPr lvl="1">
              <a:defRPr/>
            </a:pPr>
            <a:r>
              <a:rPr lang="en-CA" dirty="0" smtClean="0"/>
              <a:t>because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is-a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and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part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needs to be constructed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77CD79-3C40-41BD-8512-58EC7DB41E2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5F6DE-6F64-4B44-A198-2FF4861D2DD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514600" y="525463"/>
          <a:ext cx="401955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955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Dog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size :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energy :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setSize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setEnergy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equals(Object)</a:t>
                      </a:r>
                      <a:r>
                        <a:rPr lang="en-CA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sz="1600" b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hashCode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sz="1600" b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toString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String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4600" y="4171950"/>
          <a:ext cx="401955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955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Mix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breeds :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&lt;String&gt;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equals(Object)</a:t>
                      </a:r>
                      <a:r>
                        <a:rPr lang="en-CA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sz="1600" b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hashCode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sz="1600" b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toString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String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rot="5400000" flipH="1" flipV="1">
            <a:off x="4256088" y="3857625"/>
            <a:ext cx="630238" cy="1587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Isosceles Triangle 7"/>
          <p:cNvSpPr/>
          <p:nvPr/>
        </p:nvSpPr>
        <p:spPr>
          <a:xfrm>
            <a:off x="4461717" y="3544533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05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403700-4FE3-4932-A9A8-6DF4D62CB75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205677" y="894292"/>
            <a:ext cx="3514027" cy="4896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Mix</a:t>
            </a:r>
            <a:r>
              <a:rPr lang="en-US" dirty="0" smtClean="0">
                <a:solidFill>
                  <a:schemeClr val="tx1"/>
                </a:solidFill>
              </a:rPr>
              <a:t> object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36105" y="1355149"/>
            <a:ext cx="3053171" cy="32835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US" dirty="0" smtClean="0"/>
              <a:t> object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67303" y="1816005"/>
            <a:ext cx="2591545" cy="167060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object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09696" y="3717035"/>
          <a:ext cx="2702358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6156"/>
                <a:gridCol w="1666202"/>
              </a:tblGrid>
              <a:tr h="250545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size</a:t>
                      </a:r>
                      <a:endParaRPr lang="en-US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3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energy</a:t>
                      </a:r>
                      <a:endParaRPr lang="en-US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en-US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608926" y="4869176"/>
          <a:ext cx="2702358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6156"/>
                <a:gridCol w="1666202"/>
              </a:tblGrid>
              <a:tr h="250545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breeds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3868" y="894292"/>
            <a:ext cx="3768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Mix mutt = new Mix(1, 10);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6261" y="1816004"/>
            <a:ext cx="510267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US" dirty="0" smtClean="0"/>
              <a:t> constructor starts running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creates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US" dirty="0" smtClean="0"/>
              <a:t> </a:t>
            </a:r>
            <a:r>
              <a:rPr lang="en-US" dirty="0" err="1" smtClean="0"/>
              <a:t>subobject</a:t>
            </a:r>
            <a:r>
              <a:rPr lang="en-US" dirty="0" smtClean="0"/>
              <a:t> by invoking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US" dirty="0" smtClean="0"/>
              <a:t> constructor</a:t>
            </a:r>
          </a:p>
          <a:p>
            <a:pPr marL="1257300" lvl="2" indent="-342900">
              <a:buFont typeface="+mj-lt"/>
              <a:buAutoNum type="arabicPeriod" startAt="2"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Dog</a:t>
            </a:r>
            <a:r>
              <a:rPr lang="en-US" dirty="0" smtClean="0">
                <a:solidFill>
                  <a:srgbClr val="0070C0"/>
                </a:solidFill>
              </a:rPr>
              <a:t> constructor starts running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creates new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subobject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by (silently) invoking the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>
                <a:solidFill>
                  <a:srgbClr val="0070C0"/>
                </a:solidFill>
              </a:rPr>
              <a:t> constructor</a:t>
            </a:r>
          </a:p>
          <a:p>
            <a:pPr marL="2171700" lvl="4" indent="-342900">
              <a:buFont typeface="+mj-lt"/>
              <a:buAutoNum type="arabicPeriod" startAt="3"/>
            </a:pPr>
            <a:r>
              <a:rPr lang="en-US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>
                <a:solidFill>
                  <a:srgbClr val="FFC000"/>
                </a:solidFill>
              </a:rPr>
              <a:t> constructor runs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sets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dirty="0" smtClean="0">
                <a:solidFill>
                  <a:srgbClr val="0070C0"/>
                </a:solidFill>
              </a:rPr>
              <a:t> and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energy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creates a new empty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and</a:t>
            </a:r>
            <a:br>
              <a:rPr lang="en-US" dirty="0" smtClean="0"/>
            </a:br>
            <a:r>
              <a:rPr lang="en-US" dirty="0" smtClean="0"/>
              <a:t>assigns it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breeds</a:t>
            </a:r>
          </a:p>
        </p:txBody>
      </p:sp>
    </p:spTree>
    <p:extLst>
      <p:ext uri="{BB962C8B-B14F-4D97-AF65-F5344CB8AC3E}">
        <p14:creationId xmlns:p14="http://schemas.microsoft.com/office/powerpoint/2010/main" val="50259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Invoking the </a:t>
            </a:r>
            <a:r>
              <a:rPr lang="en-US" dirty="0" err="1" smtClean="0"/>
              <a:t>Superclass</a:t>
            </a:r>
            <a:r>
              <a:rPr lang="en-US" dirty="0" smtClean="0"/>
              <a:t> </a:t>
            </a:r>
            <a:r>
              <a:rPr lang="en-US" dirty="0" err="1" smtClean="0"/>
              <a:t>Ctor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why is the constructor call to the superclass needed?</a:t>
            </a:r>
          </a:p>
          <a:p>
            <a:pPr lvl="1">
              <a:defRPr/>
            </a:pPr>
            <a:r>
              <a:rPr lang="en-CA" dirty="0" smtClean="0"/>
              <a:t>because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is-a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and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part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needs to be constructed</a:t>
            </a:r>
          </a:p>
          <a:p>
            <a:pPr lvl="2">
              <a:defRPr/>
            </a:pPr>
            <a:r>
              <a:rPr lang="en-CA" dirty="0" smtClean="0"/>
              <a:t>similarly,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CA" dirty="0" smtClean="0"/>
              <a:t> part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needs to be constructed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20DE2-D46E-4240-A207-1ACE3EBDB05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5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Invoking the </a:t>
            </a:r>
            <a:r>
              <a:rPr lang="en-US" dirty="0" err="1" smtClean="0"/>
              <a:t>Superclass</a:t>
            </a:r>
            <a:r>
              <a:rPr lang="en-US" dirty="0" smtClean="0"/>
              <a:t> </a:t>
            </a:r>
            <a:r>
              <a:rPr lang="en-US" dirty="0" err="1" smtClean="0"/>
              <a:t>Ctor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derived class can only call its own constructors or the constructors of its immediate superclass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can call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constructors 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constructors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cannot call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CA" dirty="0" smtClean="0"/>
              <a:t> constructor</a:t>
            </a:r>
          </a:p>
          <a:p>
            <a:pPr lvl="2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CA" dirty="0" smtClean="0"/>
              <a:t> is not the immediate superclass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cannot call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PureBreed</a:t>
            </a:r>
            <a:r>
              <a:rPr lang="en-CA" dirty="0" smtClean="0"/>
              <a:t> constructors</a:t>
            </a:r>
          </a:p>
          <a:p>
            <a:pPr lvl="2">
              <a:defRPr/>
            </a:pPr>
            <a:r>
              <a:rPr lang="en-CA" dirty="0" smtClean="0"/>
              <a:t>cannot call constructors across the inheritance hierarchy</a:t>
            </a:r>
          </a:p>
          <a:p>
            <a:pPr lvl="1"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PureBreed</a:t>
            </a:r>
            <a:r>
              <a:rPr lang="en-CA" dirty="0" smtClean="0"/>
              <a:t> cannot call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Komondor</a:t>
            </a:r>
            <a:r>
              <a:rPr lang="en-CA" dirty="0" smtClean="0"/>
              <a:t> constructors</a:t>
            </a:r>
          </a:p>
          <a:p>
            <a:pPr lvl="2">
              <a:defRPr/>
            </a:pPr>
            <a:r>
              <a:rPr lang="en-CA" dirty="0" smtClean="0"/>
              <a:t>cannot call subclass constructors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20DE2-D46E-4240-A207-1ACE3EBDB05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97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98DE62-8774-45F8-B6F2-31B1868905B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57650" y="525780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65363" y="525780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Komondor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200" y="525780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BloodHound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86100" y="371475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PureBreed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72200" y="371475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Mix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71925" y="2195513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Dog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71925" y="62865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Arrow Connector 18"/>
          <p:cNvCxnSpPr>
            <a:stCxn id="17" idx="2"/>
            <a:endCxn id="16" idx="0"/>
          </p:cNvCxnSpPr>
          <p:nvPr/>
        </p:nvCxnSpPr>
        <p:spPr>
          <a:xfrm rot="5400000">
            <a:off x="4389437" y="1782763"/>
            <a:ext cx="823913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6" idx="2"/>
            <a:endCxn id="15" idx="0"/>
          </p:cNvCxnSpPr>
          <p:nvPr/>
        </p:nvCxnSpPr>
        <p:spPr>
          <a:xfrm rot="16200000" flipH="1">
            <a:off x="5512594" y="2226469"/>
            <a:ext cx="776287" cy="2200275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/>
          <p:nvPr/>
        </p:nvCxnSpPr>
        <p:spPr>
          <a:xfrm rot="5400000">
            <a:off x="3971372" y="2885979"/>
            <a:ext cx="776287" cy="885825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14" idx="2"/>
            <a:endCxn id="13" idx="0"/>
          </p:cNvCxnSpPr>
          <p:nvPr/>
        </p:nvCxnSpPr>
        <p:spPr>
          <a:xfrm rot="5400000">
            <a:off x="2200275" y="3543300"/>
            <a:ext cx="800100" cy="262890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14" idx="2"/>
            <a:endCxn id="11" idx="0"/>
          </p:cNvCxnSpPr>
          <p:nvPr/>
        </p:nvCxnSpPr>
        <p:spPr>
          <a:xfrm rot="16200000" flipH="1">
            <a:off x="4000500" y="4371975"/>
            <a:ext cx="800100" cy="97155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2874963" y="5057775"/>
            <a:ext cx="40005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576388" y="2400300"/>
            <a:ext cx="2252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Dog is-a Object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7150" y="3754438"/>
            <a:ext cx="3079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PureBreed is-a Dog</a:t>
            </a:r>
          </a:p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PureBreed is-a Object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673725" y="5191125"/>
            <a:ext cx="33559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Komondor is-a PureBreed</a:t>
            </a:r>
          </a:p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Komondor is-a Dog</a:t>
            </a:r>
          </a:p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Komondor is-a Object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Isosceles Triangle 2"/>
          <p:cNvSpPr/>
          <p:nvPr/>
        </p:nvSpPr>
        <p:spPr>
          <a:xfrm>
            <a:off x="4693492" y="1371600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Isosceles Triangle 19"/>
          <p:cNvSpPr/>
          <p:nvPr/>
        </p:nvSpPr>
        <p:spPr>
          <a:xfrm>
            <a:off x="4691903" y="2940748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Isosceles Triangle 20"/>
          <p:cNvSpPr/>
          <p:nvPr/>
        </p:nvSpPr>
        <p:spPr>
          <a:xfrm>
            <a:off x="3806079" y="4457700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39" grpId="0"/>
      <p:bldP spid="40" grpId="0"/>
      <p:bldP spid="4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Constructors &amp; Overridable Methods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if a class is intended to be extended then its constructor must not call an overridable method</a:t>
            </a:r>
          </a:p>
          <a:p>
            <a:pPr lvl="1">
              <a:defRPr/>
            </a:pPr>
            <a:r>
              <a:rPr lang="en-CA" dirty="0" smtClean="0"/>
              <a:t>Java does not enforce this guideline</a:t>
            </a:r>
          </a:p>
          <a:p>
            <a:pPr>
              <a:defRPr/>
            </a:pPr>
            <a:r>
              <a:rPr lang="en-CA" dirty="0" smtClean="0"/>
              <a:t>why?</a:t>
            </a:r>
          </a:p>
          <a:p>
            <a:pPr lvl="1">
              <a:defRPr/>
            </a:pPr>
            <a:r>
              <a:rPr lang="en-CA" dirty="0" smtClean="0"/>
              <a:t>recall that a derived class object has inside of it an object of the superclass</a:t>
            </a:r>
          </a:p>
          <a:p>
            <a:pPr lvl="1">
              <a:defRPr/>
            </a:pPr>
            <a:r>
              <a:rPr lang="en-CA" dirty="0" smtClean="0"/>
              <a:t>the superclass object is always constructed first, then the subclass constructor completes construction of the subclass object</a:t>
            </a:r>
          </a:p>
          <a:p>
            <a:pPr lvl="1">
              <a:defRPr/>
            </a:pPr>
            <a:r>
              <a:rPr lang="en-CA" dirty="0" smtClean="0"/>
              <a:t>the superclass constructor will call the overridden version of the method (the subclass version) even though the subclass object has not yet been constructed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A1EE6-55E3-4306-9014-6853F4D046E7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Superclass Ctor &amp; Overridable Method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CA" dirty="0" smtClean="0"/>
              <a:t>public class </a:t>
            </a:r>
            <a:r>
              <a:rPr lang="en-CA" dirty="0" err="1" smtClean="0"/>
              <a:t>SuperDuper</a:t>
            </a:r>
            <a:endParaRPr lang="en-CA" dirty="0" smtClean="0"/>
          </a:p>
          <a:p>
            <a:pPr>
              <a:defRPr/>
            </a:pPr>
            <a:r>
              <a:rPr lang="en-CA" dirty="0" smtClean="0"/>
              <a:t>{</a:t>
            </a:r>
          </a:p>
          <a:p>
            <a:pPr>
              <a:defRPr/>
            </a:pPr>
            <a:r>
              <a:rPr lang="en-CA" dirty="0" smtClean="0"/>
              <a:t>  public </a:t>
            </a:r>
            <a:r>
              <a:rPr lang="en-CA" dirty="0" err="1" smtClean="0"/>
              <a:t>SuperDuper</a:t>
            </a:r>
            <a:r>
              <a:rPr lang="en-CA" dirty="0" smtClean="0"/>
              <a:t>()</a:t>
            </a:r>
          </a:p>
          <a:p>
            <a:pPr>
              <a:defRPr/>
            </a:pPr>
            <a:r>
              <a:rPr lang="en-CA" dirty="0" smtClean="0"/>
              <a:t>  {</a:t>
            </a:r>
          </a:p>
          <a:p>
            <a:pPr>
              <a:defRPr/>
            </a:pPr>
            <a:r>
              <a:rPr lang="en-CA" dirty="0" smtClean="0"/>
              <a:t>    </a:t>
            </a:r>
            <a:r>
              <a:rPr lang="en-CA" dirty="0" smtClean="0">
                <a:solidFill>
                  <a:srgbClr val="0070C0"/>
                </a:solidFill>
              </a:rPr>
              <a:t>// call to an over-</a:t>
            </a:r>
            <a:r>
              <a:rPr lang="en-CA" dirty="0" err="1" smtClean="0">
                <a:solidFill>
                  <a:srgbClr val="0070C0"/>
                </a:solidFill>
              </a:rPr>
              <a:t>ridable</a:t>
            </a:r>
            <a:r>
              <a:rPr lang="en-CA" dirty="0" smtClean="0">
                <a:solidFill>
                  <a:srgbClr val="0070C0"/>
                </a:solidFill>
              </a:rPr>
              <a:t> method; bad</a:t>
            </a:r>
          </a:p>
          <a:p>
            <a:pPr>
              <a:defRPr/>
            </a:pPr>
            <a:r>
              <a:rPr lang="en-CA" dirty="0" smtClean="0"/>
              <a:t>    </a:t>
            </a:r>
            <a:r>
              <a:rPr lang="en-CA" dirty="0" err="1" smtClean="0"/>
              <a:t>this.overrideMe</a:t>
            </a:r>
            <a:r>
              <a:rPr lang="en-CA" dirty="0" smtClean="0"/>
              <a:t>();</a:t>
            </a:r>
          </a:p>
          <a:p>
            <a:pPr>
              <a:defRPr/>
            </a:pPr>
            <a:r>
              <a:rPr lang="en-CA" dirty="0" smtClean="0"/>
              <a:t>  }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  public void </a:t>
            </a:r>
            <a:r>
              <a:rPr lang="en-CA" dirty="0" err="1" smtClean="0"/>
              <a:t>overrideMe</a:t>
            </a:r>
            <a:r>
              <a:rPr lang="en-CA" dirty="0" smtClean="0"/>
              <a:t>()</a:t>
            </a:r>
          </a:p>
          <a:p>
            <a:pPr>
              <a:defRPr/>
            </a:pPr>
            <a:r>
              <a:rPr lang="en-CA" dirty="0" smtClean="0"/>
              <a:t>  { </a:t>
            </a:r>
          </a:p>
          <a:p>
            <a:pPr>
              <a:defRPr/>
            </a:pPr>
            <a:r>
              <a:rPr lang="en-CA" dirty="0" smtClean="0"/>
              <a:t>    </a:t>
            </a:r>
            <a:r>
              <a:rPr lang="en-CA" dirty="0" err="1" smtClean="0"/>
              <a:t>System.out.println</a:t>
            </a:r>
            <a:r>
              <a:rPr lang="en-CA" dirty="0" smtClean="0"/>
              <a:t>("</a:t>
            </a:r>
            <a:r>
              <a:rPr lang="en-CA" dirty="0" err="1" smtClean="0"/>
              <a:t>SuperDuper</a:t>
            </a:r>
            <a:r>
              <a:rPr lang="en-CA" dirty="0" smtClean="0"/>
              <a:t> </a:t>
            </a:r>
            <a:r>
              <a:rPr lang="en-CA" dirty="0" err="1" smtClean="0"/>
              <a:t>overrideMe</a:t>
            </a:r>
            <a:r>
              <a:rPr lang="en-CA" dirty="0" smtClean="0"/>
              <a:t>");</a:t>
            </a:r>
          </a:p>
          <a:p>
            <a:pPr>
              <a:defRPr/>
            </a:pPr>
            <a:r>
              <a:rPr lang="en-CA" dirty="0" smtClean="0"/>
              <a:t>  }</a:t>
            </a:r>
          </a:p>
          <a:p>
            <a:pPr>
              <a:defRPr/>
            </a:pPr>
            <a:r>
              <a:rPr lang="en-CA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EAA64D-EDD3-43C0-A4C2-D7F8ECBEB48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6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Subclass Overrides Method</a:t>
            </a:r>
            <a:endParaRPr lang="en-US" smtClean="0"/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z="1800" smtClean="0"/>
              <a:t>public class SubbyDubby extends SuperDuper {</a:t>
            </a:r>
          </a:p>
          <a:p>
            <a:r>
              <a:rPr lang="en-CA" sz="1800" smtClean="0"/>
              <a:t>  private </a:t>
            </a:r>
            <a:r>
              <a:rPr lang="en-CA" sz="1800" smtClean="0">
                <a:solidFill>
                  <a:srgbClr val="0070C0"/>
                </a:solidFill>
              </a:rPr>
              <a:t>final</a:t>
            </a:r>
            <a:r>
              <a:rPr lang="en-CA" sz="1800" smtClean="0"/>
              <a:t> Date date;</a:t>
            </a:r>
          </a:p>
          <a:p>
            <a:endParaRPr lang="en-CA" sz="1800" smtClean="0"/>
          </a:p>
          <a:p>
            <a:r>
              <a:rPr lang="en-CA" sz="1800" smtClean="0"/>
              <a:t>  public SubbyDubby()</a:t>
            </a:r>
          </a:p>
          <a:p>
            <a:r>
              <a:rPr lang="en-CA" sz="1800" smtClean="0"/>
              <a:t>  {  super();  this.date = new Date();  }</a:t>
            </a:r>
          </a:p>
          <a:p>
            <a:endParaRPr lang="en-CA" sz="1800" smtClean="0"/>
          </a:p>
          <a:p>
            <a:r>
              <a:rPr lang="en-CA" sz="1800" smtClean="0"/>
              <a:t>  @Override public void overrideMe()</a:t>
            </a:r>
          </a:p>
          <a:p>
            <a:r>
              <a:rPr lang="en-CA" sz="1800" smtClean="0"/>
              <a:t>  {  System.out.print("SubbyDubby overrideMe : ");</a:t>
            </a:r>
          </a:p>
          <a:p>
            <a:r>
              <a:rPr lang="en-CA" sz="1800" smtClean="0"/>
              <a:t>     System.out.println( this.date );  }</a:t>
            </a:r>
          </a:p>
          <a:p>
            <a:endParaRPr lang="en-CA" sz="1800" smtClean="0"/>
          </a:p>
          <a:p>
            <a:r>
              <a:rPr lang="en-CA" sz="1800" smtClean="0"/>
              <a:t>  public static void main(String[] args)</a:t>
            </a:r>
          </a:p>
          <a:p>
            <a:r>
              <a:rPr lang="en-CA" sz="1800" smtClean="0"/>
              <a:t>  {  SubbyDubby sub = new SubbyDubby();</a:t>
            </a:r>
          </a:p>
          <a:p>
            <a:r>
              <a:rPr lang="en-CA" sz="1800" smtClean="0"/>
              <a:t>     sub.overrideMe();                    }</a:t>
            </a:r>
          </a:p>
          <a:p>
            <a:r>
              <a:rPr lang="en-CA" sz="1800" smtClean="0"/>
              <a:t>}</a:t>
            </a:r>
            <a:endParaRPr lang="en-US" sz="1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5F4F13-7024-4A43-AEAF-90FEC6D2B68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13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 programmer's intent was probably to have the program print:</a:t>
            </a:r>
          </a:p>
          <a:p>
            <a:pPr>
              <a:defRPr/>
            </a:pPr>
            <a:endParaRPr lang="en-CA" sz="800" dirty="0" smtClean="0"/>
          </a:p>
          <a:p>
            <a:pPr lvl="2">
              <a:buFont typeface="Wingdings 3" pitchFamily="18" charset="2"/>
              <a:buNone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SuperDuper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overrideMe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lvl="2">
              <a:buFont typeface="Wingdings 3" pitchFamily="18" charset="2"/>
              <a:buNone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overrideMe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:</a:t>
            </a:r>
            <a:r>
              <a:rPr lang="en-CA" dirty="0" smtClean="0"/>
              <a:t> </a:t>
            </a:r>
            <a:r>
              <a:rPr lang="en-CA" i="1" dirty="0" smtClean="0"/>
              <a:t>&lt;the date&gt;</a:t>
            </a:r>
            <a:r>
              <a:rPr lang="en-CA" dirty="0" smtClean="0"/>
              <a:t>  </a:t>
            </a:r>
          </a:p>
          <a:p>
            <a:pPr lvl="2">
              <a:buFont typeface="Wingdings 3" pitchFamily="18" charset="2"/>
              <a:buNone/>
              <a:defRPr/>
            </a:pPr>
            <a:endParaRPr lang="en-CA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CA" dirty="0" smtClean="0"/>
              <a:t>or, if the call to the overridden method was intentional</a:t>
            </a:r>
          </a:p>
          <a:p>
            <a:pPr lvl="2">
              <a:buFont typeface="Wingdings 3" pitchFamily="18" charset="2"/>
              <a:buNone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overrideMe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:</a:t>
            </a:r>
            <a:r>
              <a:rPr lang="en-CA" dirty="0" smtClean="0"/>
              <a:t> </a:t>
            </a:r>
            <a:r>
              <a:rPr lang="en-CA" i="1" dirty="0" smtClean="0"/>
              <a:t>&lt;the date&gt;</a:t>
            </a:r>
          </a:p>
          <a:p>
            <a:pPr lvl="2">
              <a:buFont typeface="Wingdings 3" pitchFamily="18" charset="2"/>
              <a:buNone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overrideMe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:</a:t>
            </a:r>
            <a:r>
              <a:rPr lang="en-CA" dirty="0" smtClean="0"/>
              <a:t> </a:t>
            </a:r>
            <a:r>
              <a:rPr lang="en-CA" i="1" dirty="0" smtClean="0"/>
              <a:t>&lt;the date&gt;</a:t>
            </a:r>
            <a:endParaRPr lang="en-CA" dirty="0" smtClean="0"/>
          </a:p>
          <a:p>
            <a:pPr lvl="2">
              <a:buFont typeface="Wingdings 3" pitchFamily="18" charset="2"/>
              <a:buNone/>
              <a:defRPr/>
            </a:pPr>
            <a:endParaRPr lang="en-CA" sz="800" i="1" dirty="0" smtClean="0"/>
          </a:p>
          <a:p>
            <a:pPr>
              <a:defRPr/>
            </a:pPr>
            <a:r>
              <a:rPr lang="en-CA" dirty="0" smtClean="0"/>
              <a:t>but the program prints:</a:t>
            </a:r>
          </a:p>
          <a:p>
            <a:pPr>
              <a:defRPr/>
            </a:pPr>
            <a:endParaRPr lang="en-CA" sz="800" dirty="0" smtClean="0"/>
          </a:p>
          <a:p>
            <a:pPr lvl="2">
              <a:buFont typeface="Wingdings 3" pitchFamily="18" charset="2"/>
              <a:buNone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overrideMe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: null</a:t>
            </a:r>
          </a:p>
          <a:p>
            <a:pPr lvl="2">
              <a:buFont typeface="Wingdings 3" pitchFamily="18" charset="2"/>
              <a:buNone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overrideMe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:</a:t>
            </a:r>
            <a:r>
              <a:rPr lang="en-CA" dirty="0" smtClean="0"/>
              <a:t> </a:t>
            </a:r>
            <a:r>
              <a:rPr lang="en-CA" i="1" dirty="0" smtClean="0"/>
              <a:t>&lt;the date&gt;</a:t>
            </a:r>
            <a:r>
              <a:rPr lang="en-CA" dirty="0" smtClean="0"/>
              <a:t>  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8108BB-10BE-4A7A-9763-3D2E00C46D2B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65863" y="5429250"/>
            <a:ext cx="214312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final attribute in</a:t>
            </a:r>
          </a:p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two different states!</a:t>
            </a:r>
            <a:endParaRPr lang="en-US" dirty="0">
              <a:solidFill>
                <a:srgbClr val="0070C0"/>
              </a:solidFill>
              <a:latin typeface="+mn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08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What's Going On?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sz="2400" dirty="0" smtClean="0"/>
              <a:t> calls the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sz="2400" dirty="0" smtClean="0"/>
              <a:t> constructor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sz="2400" dirty="0" smtClean="0"/>
              <a:t>the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sz="2400" dirty="0" smtClean="0"/>
              <a:t> constructor calls the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SuperDuper</a:t>
            </a:r>
            <a:r>
              <a:rPr lang="en-CA" sz="2400" dirty="0" smtClean="0"/>
              <a:t> constructor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sz="2400" dirty="0" smtClean="0"/>
              <a:t>the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SuperDuper</a:t>
            </a:r>
            <a:r>
              <a:rPr lang="en-CA" sz="2400" dirty="0" smtClean="0"/>
              <a:t> constructor calls the method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overrideMe</a:t>
            </a:r>
            <a:r>
              <a:rPr lang="en-CA" sz="2400" dirty="0" smtClean="0"/>
              <a:t> which is overridden by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endParaRPr lang="en-CA" sz="24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CA" sz="2400" dirty="0" smtClean="0"/>
              <a:t>the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sz="2400" dirty="0" smtClean="0"/>
              <a:t> version of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overrideMe</a:t>
            </a:r>
            <a:r>
              <a:rPr lang="en-CA" sz="2400" dirty="0" smtClean="0"/>
              <a:t> prints the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sz="2400" dirty="0" smtClean="0"/>
              <a:t>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sz="2400" dirty="0" smtClean="0"/>
              <a:t> attribute which has not yet been assigned to by the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sz="2400" dirty="0" smtClean="0"/>
              <a:t> constructor (so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sz="2400" dirty="0" smtClean="0"/>
              <a:t> is null)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sz="2400" dirty="0" smtClean="0"/>
              <a:t>the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sz="2400" dirty="0" smtClean="0"/>
              <a:t> constructor assigns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sz="2400" dirty="0" smtClean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SubbyDubby</a:t>
            </a:r>
            <a:r>
              <a:rPr lang="en-CA" sz="2400" dirty="0" smtClean="0"/>
              <a:t>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overrideMe</a:t>
            </a:r>
            <a:r>
              <a:rPr lang="en-CA" sz="2400" dirty="0" smtClean="0"/>
              <a:t> is called by the client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114EF8-4D52-4818-B80C-45429419CD9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remember to make sure that your base class constructors only call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methods 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methods</a:t>
            </a:r>
          </a:p>
          <a:p>
            <a:pPr lvl="1">
              <a:defRPr/>
            </a:pPr>
            <a:r>
              <a:rPr lang="en-CA" dirty="0" smtClean="0"/>
              <a:t>if a base class constructor calls an overridden method, the method will run in an unconstructed derived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C7787-3C5B-484E-A9A8-7303BEEED010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Other Methods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methods in a subclass will often need or want to call methods in the immediate superclass</a:t>
            </a:r>
          </a:p>
          <a:p>
            <a:pPr lvl="1">
              <a:defRPr/>
            </a:pPr>
            <a:r>
              <a:rPr lang="en-CA" dirty="0" smtClean="0"/>
              <a:t>a new method in the subclass can call any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CA" dirty="0" smtClean="0"/>
              <a:t> method in the superclass without using any special syntax</a:t>
            </a:r>
          </a:p>
          <a:p>
            <a:pPr>
              <a:defRPr/>
            </a:pPr>
            <a:r>
              <a:rPr lang="en-CA" dirty="0" smtClean="0"/>
              <a:t>a subclass can override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CA" dirty="0" smtClean="0"/>
              <a:t> method in the superclass by declaring a method that has the same signature as the one in the superclass</a:t>
            </a:r>
          </a:p>
          <a:p>
            <a:pPr lvl="1">
              <a:defRPr/>
            </a:pPr>
            <a:r>
              <a:rPr lang="en-CA" dirty="0" smtClean="0"/>
              <a:t>a subclass method that overrides a superclass method can call the overridden superclass method using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super</a:t>
            </a:r>
            <a:r>
              <a:rPr lang="en-CA" dirty="0" smtClean="0"/>
              <a:t> keyword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3D049-B99E-44D5-AD14-FA39D224431C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Dog equals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we will assume that two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s are equal if their size and energy are the same</a:t>
            </a:r>
          </a:p>
          <a:p>
            <a:pPr>
              <a:defRPr/>
            </a:pPr>
            <a:endParaRPr lang="en-CA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 public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equals(Object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= false;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if(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!= null &amp;&amp;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this.getClass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obj.getClass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())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Dog other = (Dog)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this.getSize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other.getSize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&amp;&amp;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this.getEnergy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other.getEnergy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4E4742-5A04-44E7-AA5B-E529DC4FA17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46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Mix equals (version 1)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two Mix instances are equal if their Dog </a:t>
            </a:r>
            <a:r>
              <a:rPr lang="en-CA" dirty="0" err="1" smtClean="0"/>
              <a:t>subobjects</a:t>
            </a:r>
            <a:r>
              <a:rPr lang="en-CA" dirty="0" smtClean="0"/>
              <a:t> are equal and they have the same breeds</a:t>
            </a:r>
            <a:endParaRPr lang="en-US" dirty="0" smtClean="0"/>
          </a:p>
          <a:p>
            <a:pPr>
              <a:defRPr/>
            </a:pPr>
            <a:endParaRPr lang="en-CA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 public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equals(Object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 the hard way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= false;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if(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!= null &amp;&amp;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this.getClass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obj.getClass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Mix other = (Mix)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8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this.getSize</a:t>
            </a:r>
            <a:r>
              <a:rPr lang="en-CA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CA" sz="18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other.getSize</a:t>
            </a:r>
            <a:r>
              <a:rPr lang="en-CA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CA" sz="18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this.getEnergy</a:t>
            </a:r>
            <a:r>
              <a:rPr lang="en-CA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CA" sz="18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other.getEnergy</a:t>
            </a:r>
            <a:r>
              <a:rPr lang="en-CA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this.breeds.size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other.breeds.size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&amp;&amp;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this.breeds.containsAll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other.breeds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E9FA2-C208-4942-81DB-0CCE0D8C83F2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250113" y="3887788"/>
            <a:ext cx="1893887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7030A0"/>
                </a:solidFill>
                <a:latin typeface="+mn-lt"/>
                <a:cs typeface="Courier New" pitchFamily="49" charset="0"/>
              </a:rPr>
              <a:t>subclass can call</a:t>
            </a:r>
          </a:p>
          <a:p>
            <a:pPr>
              <a:defRPr/>
            </a:pPr>
            <a:r>
              <a:rPr lang="en-CA" dirty="0">
                <a:solidFill>
                  <a:srgbClr val="7030A0"/>
                </a:solidFill>
                <a:latin typeface="+mn-lt"/>
                <a:cs typeface="Courier New" pitchFamily="49" charset="0"/>
              </a:rPr>
              <a:t>public method of</a:t>
            </a:r>
          </a:p>
          <a:p>
            <a:pPr>
              <a:defRPr/>
            </a:pPr>
            <a:r>
              <a:rPr lang="en-CA" dirty="0">
                <a:solidFill>
                  <a:srgbClr val="7030A0"/>
                </a:solidFill>
                <a:latin typeface="+mn-lt"/>
                <a:cs typeface="Courier New" pitchFamily="49" charset="0"/>
              </a:rPr>
              <a:t>the superclass</a:t>
            </a:r>
            <a:endParaRPr lang="en-US" dirty="0">
              <a:solidFill>
                <a:srgbClr val="7030A0"/>
              </a:solidFill>
              <a:latin typeface="+mn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43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Mix equals (version 2)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two Mix instances are equal if their Dog </a:t>
            </a:r>
            <a:r>
              <a:rPr lang="en-CA" dirty="0" err="1" smtClean="0"/>
              <a:t>subobjects</a:t>
            </a:r>
            <a:r>
              <a:rPr lang="en-CA" dirty="0" smtClean="0"/>
              <a:t> are equal and they have the same breeds</a:t>
            </a:r>
            <a:endParaRPr lang="en-US" dirty="0" smtClean="0"/>
          </a:p>
          <a:p>
            <a:pPr lvl="1">
              <a:defRPr/>
            </a:pPr>
            <a:r>
              <a:rPr lang="en-CA" dirty="0" smtClean="0"/>
              <a:t>Dog equals already tests if two Dog instances are equal</a:t>
            </a:r>
          </a:p>
          <a:p>
            <a:pPr lvl="1">
              <a:defRPr/>
            </a:pPr>
            <a:r>
              <a:rPr lang="en-CA" dirty="0" smtClean="0"/>
              <a:t>Mix equals can call Dog equals to test if the Dog </a:t>
            </a:r>
            <a:r>
              <a:rPr lang="en-CA" dirty="0" err="1" smtClean="0"/>
              <a:t>subobjects</a:t>
            </a:r>
            <a:r>
              <a:rPr lang="en-CA" dirty="0" smtClean="0"/>
              <a:t> are equal, and then test if the breeds are equal</a:t>
            </a:r>
          </a:p>
          <a:p>
            <a:pPr>
              <a:defRPr/>
            </a:pPr>
            <a:r>
              <a:rPr lang="en-CA" dirty="0" smtClean="0"/>
              <a:t>also notice that Dog equals already checks that the Object argument is not null and that the classes are the same</a:t>
            </a:r>
          </a:p>
          <a:p>
            <a:pPr lvl="1">
              <a:defRPr/>
            </a:pPr>
            <a:r>
              <a:rPr lang="en-CA" dirty="0" smtClean="0"/>
              <a:t>Mix equals does not have to do these checks again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065300-AA42-461C-A6AF-CD7EA97E8B3B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8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30976C-89EC-40A2-9E39-F3472051BFD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57650" y="525780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65363" y="525780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Komondor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200" y="525780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BloodHound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86100" y="371475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PureBreed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72200" y="371475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Mix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71925" y="2195513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Dog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71925" y="62865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Arrow Connector 18"/>
          <p:cNvCxnSpPr>
            <a:stCxn id="17" idx="2"/>
            <a:endCxn id="16" idx="0"/>
          </p:cNvCxnSpPr>
          <p:nvPr/>
        </p:nvCxnSpPr>
        <p:spPr>
          <a:xfrm rot="5400000">
            <a:off x="4389437" y="1782763"/>
            <a:ext cx="823913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6" idx="2"/>
            <a:endCxn id="15" idx="0"/>
          </p:cNvCxnSpPr>
          <p:nvPr/>
        </p:nvCxnSpPr>
        <p:spPr>
          <a:xfrm rot="16200000" flipH="1">
            <a:off x="5512594" y="2226469"/>
            <a:ext cx="776287" cy="2200275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6" idx="2"/>
            <a:endCxn id="14" idx="0"/>
          </p:cNvCxnSpPr>
          <p:nvPr/>
        </p:nvCxnSpPr>
        <p:spPr>
          <a:xfrm rot="5400000">
            <a:off x="3969544" y="2883694"/>
            <a:ext cx="776287" cy="885825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14" idx="2"/>
            <a:endCxn id="13" idx="0"/>
          </p:cNvCxnSpPr>
          <p:nvPr/>
        </p:nvCxnSpPr>
        <p:spPr>
          <a:xfrm rot="5400000">
            <a:off x="2200275" y="3543300"/>
            <a:ext cx="800100" cy="262890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14" idx="2"/>
            <a:endCxn id="11" idx="0"/>
          </p:cNvCxnSpPr>
          <p:nvPr/>
        </p:nvCxnSpPr>
        <p:spPr>
          <a:xfrm rot="16200000" flipH="1">
            <a:off x="4000500" y="4371975"/>
            <a:ext cx="800100" cy="97155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2874963" y="5057775"/>
            <a:ext cx="40005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57200" y="2211388"/>
            <a:ext cx="33559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subclass of Object</a:t>
            </a:r>
          </a:p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superclass of PureBreed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7150" y="3754438"/>
            <a:ext cx="307657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subclass of Dog</a:t>
            </a:r>
          </a:p>
          <a:p>
            <a:r>
              <a:rPr lang="en-CA" sz="17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superclass of Komondor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15925" y="668338"/>
            <a:ext cx="33559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superclass of Dog</a:t>
            </a:r>
          </a:p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(and all other classes)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524625" y="720725"/>
            <a:ext cx="23907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superclass ==</a:t>
            </a:r>
          </a:p>
          <a:p>
            <a:r>
              <a:rPr lang="en-US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base class</a:t>
            </a:r>
          </a:p>
          <a:p>
            <a:r>
              <a:rPr lang="en-US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parent class</a:t>
            </a:r>
          </a:p>
          <a:p>
            <a:endParaRPr lang="en-US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subclass ==</a:t>
            </a:r>
          </a:p>
          <a:p>
            <a:r>
              <a:rPr lang="en-US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derived class</a:t>
            </a:r>
          </a:p>
          <a:p>
            <a:r>
              <a:rPr lang="en-US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extended class</a:t>
            </a:r>
          </a:p>
          <a:p>
            <a:r>
              <a:rPr lang="en-US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child class</a:t>
            </a:r>
          </a:p>
        </p:txBody>
      </p:sp>
      <p:sp>
        <p:nvSpPr>
          <p:cNvPr id="24" name="Isosceles Triangle 23"/>
          <p:cNvSpPr/>
          <p:nvPr/>
        </p:nvSpPr>
        <p:spPr>
          <a:xfrm>
            <a:off x="4693492" y="1371600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Isosceles Triangle 24"/>
          <p:cNvSpPr/>
          <p:nvPr/>
        </p:nvSpPr>
        <p:spPr>
          <a:xfrm>
            <a:off x="4691903" y="2940748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Isosceles Triangle 25"/>
          <p:cNvSpPr/>
          <p:nvPr/>
        </p:nvSpPr>
        <p:spPr>
          <a:xfrm>
            <a:off x="3806079" y="4457700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20" grpId="0"/>
      <p:bldP spid="2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2531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43900" cy="4937125"/>
          </a:xfrm>
        </p:spPr>
        <p:txBody>
          <a:bodyPr/>
          <a:lstStyle/>
          <a:p>
            <a:r>
              <a:rPr lang="en-CA" dirty="0" smtClean="0"/>
              <a:t>@Override public </a:t>
            </a:r>
            <a:r>
              <a:rPr lang="en-CA" dirty="0" err="1" smtClean="0"/>
              <a:t>boolean</a:t>
            </a:r>
            <a:r>
              <a:rPr lang="en-CA" dirty="0" smtClean="0"/>
              <a:t> equals(Object </a:t>
            </a:r>
            <a:r>
              <a:rPr lang="en-CA" dirty="0" err="1" smtClean="0"/>
              <a:t>obj</a:t>
            </a:r>
            <a:r>
              <a:rPr lang="en-CA" dirty="0" smtClean="0"/>
              <a:t>)</a:t>
            </a:r>
          </a:p>
          <a:p>
            <a:r>
              <a:rPr lang="en-CA" dirty="0" smtClean="0"/>
              <a:t>{</a:t>
            </a:r>
          </a:p>
          <a:p>
            <a:r>
              <a:rPr lang="en-CA" dirty="0" smtClean="0"/>
              <a:t>  </a:t>
            </a:r>
            <a:r>
              <a:rPr lang="en-CA" dirty="0" err="1" smtClean="0"/>
              <a:t>boolean</a:t>
            </a:r>
            <a:r>
              <a:rPr lang="en-CA" dirty="0" smtClean="0"/>
              <a:t> </a:t>
            </a:r>
            <a:r>
              <a:rPr lang="en-CA" dirty="0" err="1" smtClean="0"/>
              <a:t>eq</a:t>
            </a:r>
            <a:r>
              <a:rPr lang="en-CA" dirty="0" smtClean="0"/>
              <a:t> = false;</a:t>
            </a:r>
          </a:p>
          <a:p>
            <a:r>
              <a:rPr lang="en-CA" dirty="0" smtClean="0"/>
              <a:t>  if(</a:t>
            </a:r>
            <a:r>
              <a:rPr lang="en-CA" dirty="0" err="1" smtClean="0">
                <a:solidFill>
                  <a:srgbClr val="7030A0"/>
                </a:solidFill>
              </a:rPr>
              <a:t>super.equals</a:t>
            </a:r>
            <a:r>
              <a:rPr lang="en-CA" dirty="0" smtClean="0"/>
              <a:t>(</a:t>
            </a:r>
            <a:r>
              <a:rPr lang="en-CA" dirty="0" err="1" smtClean="0"/>
              <a:t>obj</a:t>
            </a:r>
            <a:r>
              <a:rPr lang="en-CA" dirty="0" smtClean="0"/>
              <a:t>))</a:t>
            </a:r>
          </a:p>
          <a:p>
            <a:r>
              <a:rPr lang="en-CA" dirty="0" smtClean="0"/>
              <a:t>  { </a:t>
            </a:r>
            <a:r>
              <a:rPr lang="en-CA" dirty="0" smtClean="0">
                <a:solidFill>
                  <a:srgbClr val="0070C0"/>
                </a:solidFill>
              </a:rPr>
              <a:t>// the Dog </a:t>
            </a:r>
            <a:r>
              <a:rPr lang="en-CA" dirty="0" err="1" smtClean="0">
                <a:solidFill>
                  <a:srgbClr val="0070C0"/>
                </a:solidFill>
              </a:rPr>
              <a:t>subobjects</a:t>
            </a:r>
            <a:r>
              <a:rPr lang="en-CA" dirty="0" smtClean="0">
                <a:solidFill>
                  <a:srgbClr val="0070C0"/>
                </a:solidFill>
              </a:rPr>
              <a:t> are equal</a:t>
            </a:r>
          </a:p>
          <a:p>
            <a:r>
              <a:rPr lang="en-CA" dirty="0" smtClean="0">
                <a:solidFill>
                  <a:srgbClr val="0070C0"/>
                </a:solidFill>
              </a:rPr>
              <a:t>    </a:t>
            </a:r>
            <a:r>
              <a:rPr lang="en-CA" dirty="0" smtClean="0"/>
              <a:t>Mix other = (Mix) </a:t>
            </a:r>
            <a:r>
              <a:rPr lang="en-CA" dirty="0" err="1" smtClean="0"/>
              <a:t>obj</a:t>
            </a:r>
            <a:r>
              <a:rPr lang="en-CA" dirty="0" smtClean="0"/>
              <a:t>;</a:t>
            </a:r>
            <a:endParaRPr lang="en-CA" dirty="0" smtClean="0">
              <a:solidFill>
                <a:srgbClr val="0070C0"/>
              </a:solidFill>
            </a:endParaRPr>
          </a:p>
          <a:p>
            <a:r>
              <a:rPr lang="en-CA" dirty="0" smtClean="0"/>
              <a:t>    </a:t>
            </a:r>
            <a:r>
              <a:rPr lang="en-CA" dirty="0" err="1" smtClean="0"/>
              <a:t>eq</a:t>
            </a:r>
            <a:r>
              <a:rPr lang="en-CA" dirty="0" smtClean="0"/>
              <a:t> = </a:t>
            </a:r>
            <a:r>
              <a:rPr lang="en-CA" dirty="0" err="1" smtClean="0"/>
              <a:t>this.breeds.size</a:t>
            </a:r>
            <a:r>
              <a:rPr lang="en-CA" dirty="0" smtClean="0"/>
              <a:t>() == </a:t>
            </a:r>
            <a:r>
              <a:rPr lang="en-CA" dirty="0" err="1" smtClean="0"/>
              <a:t>other.breeds.size</a:t>
            </a:r>
            <a:r>
              <a:rPr lang="en-CA" dirty="0" smtClean="0"/>
              <a:t>() &amp;&amp;</a:t>
            </a:r>
          </a:p>
          <a:p>
            <a:r>
              <a:rPr lang="en-CA" dirty="0" smtClean="0"/>
              <a:t>         </a:t>
            </a:r>
            <a:r>
              <a:rPr lang="en-CA" dirty="0" err="1" smtClean="0"/>
              <a:t>this.breeds.containsAll</a:t>
            </a:r>
            <a:r>
              <a:rPr lang="en-CA" dirty="0" smtClean="0"/>
              <a:t>(</a:t>
            </a:r>
            <a:r>
              <a:rPr lang="en-CA" dirty="0" err="1" smtClean="0"/>
              <a:t>other.breeds</a:t>
            </a:r>
            <a:r>
              <a:rPr lang="en-CA" dirty="0" smtClean="0"/>
              <a:t>);</a:t>
            </a:r>
          </a:p>
          <a:p>
            <a:r>
              <a:rPr lang="en-CA" dirty="0" smtClean="0"/>
              <a:t>  }</a:t>
            </a:r>
          </a:p>
          <a:p>
            <a:r>
              <a:rPr lang="en-CA" dirty="0" smtClean="0"/>
              <a:t>  return </a:t>
            </a:r>
            <a:r>
              <a:rPr lang="en-CA" dirty="0" err="1" smtClean="0"/>
              <a:t>eq</a:t>
            </a:r>
            <a:r>
              <a:rPr lang="en-CA" dirty="0" smtClean="0"/>
              <a:t>;</a:t>
            </a:r>
          </a:p>
          <a:p>
            <a:r>
              <a:rPr lang="en-CA" dirty="0" smtClean="0"/>
              <a:t>}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B16462-9C8F-4D95-A2F7-92B7CE5B8F65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71900" y="1714500"/>
            <a:ext cx="518160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7030A0"/>
                </a:solidFill>
                <a:latin typeface="+mn-lt"/>
                <a:cs typeface="Courier New" pitchFamily="49" charset="0"/>
              </a:rPr>
              <a:t>subclass method that overrides a superclass</a:t>
            </a:r>
          </a:p>
          <a:p>
            <a:pPr>
              <a:defRPr/>
            </a:pPr>
            <a:r>
              <a:rPr lang="en-CA" dirty="0">
                <a:solidFill>
                  <a:srgbClr val="7030A0"/>
                </a:solidFill>
                <a:latin typeface="+mn-lt"/>
                <a:cs typeface="Courier New" pitchFamily="49" charset="0"/>
              </a:rPr>
              <a:t>method can call the overridden superclass method</a:t>
            </a:r>
            <a:endParaRPr lang="en-US" dirty="0">
              <a:solidFill>
                <a:srgbClr val="7030A0"/>
              </a:solidFill>
              <a:latin typeface="+mn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01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Dog toString</a:t>
            </a:r>
            <a:endParaRPr lang="en-US" smtClean="0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mtClean="0"/>
          </a:p>
          <a:p>
            <a:endParaRPr lang="en-CA" smtClean="0"/>
          </a:p>
          <a:p>
            <a:r>
              <a:rPr lang="en-CA" smtClean="0"/>
              <a:t>@Override public String toString()</a:t>
            </a:r>
          </a:p>
          <a:p>
            <a:r>
              <a:rPr lang="en-CA" smtClean="0"/>
              <a:t>{</a:t>
            </a:r>
          </a:p>
          <a:p>
            <a:r>
              <a:rPr lang="en-CA" smtClean="0"/>
              <a:t>  String s = "size " + this.getSize() +</a:t>
            </a:r>
          </a:p>
          <a:p>
            <a:r>
              <a:rPr lang="en-CA" smtClean="0"/>
              <a:t>             "energy " + this.getEnergy();</a:t>
            </a:r>
          </a:p>
          <a:p>
            <a:r>
              <a:rPr lang="en-CA" smtClean="0"/>
              <a:t>  return s;</a:t>
            </a:r>
          </a:p>
          <a:p>
            <a:r>
              <a:rPr lang="en-CA" smtClean="0"/>
              <a:t>}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BDD590-0F51-4A0C-B77C-0E53B2AC2075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81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Mix toString</a:t>
            </a:r>
            <a:endParaRPr lang="en-US" smtClean="0"/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mtClean="0"/>
          </a:p>
          <a:p>
            <a:endParaRPr lang="en-CA" smtClean="0"/>
          </a:p>
          <a:p>
            <a:r>
              <a:rPr lang="en-CA" smtClean="0"/>
              <a:t>@Override public String toString()</a:t>
            </a:r>
          </a:p>
          <a:p>
            <a:r>
              <a:rPr lang="en-CA" smtClean="0"/>
              <a:t>{</a:t>
            </a:r>
          </a:p>
          <a:p>
            <a:r>
              <a:rPr lang="en-CA" smtClean="0"/>
              <a:t>  StringBuffer b = new StringBuffer();</a:t>
            </a:r>
          </a:p>
          <a:p>
            <a:r>
              <a:rPr lang="en-CA" smtClean="0"/>
              <a:t>  b.append(super.toString());</a:t>
            </a:r>
          </a:p>
          <a:p>
            <a:r>
              <a:rPr lang="en-CA" smtClean="0"/>
              <a:t>  for(String s : this.breeds)</a:t>
            </a:r>
          </a:p>
          <a:p>
            <a:r>
              <a:rPr lang="en-CA" smtClean="0"/>
              <a:t>    b.append(" " + s);</a:t>
            </a:r>
          </a:p>
          <a:p>
            <a:r>
              <a:rPr lang="en-CA" smtClean="0"/>
              <a:t>  b.append(" mix");</a:t>
            </a:r>
          </a:p>
          <a:p>
            <a:r>
              <a:rPr lang="en-CA" smtClean="0"/>
              <a:t>  return b.toString();</a:t>
            </a:r>
          </a:p>
          <a:p>
            <a:r>
              <a:rPr lang="en-CA" smtClean="0"/>
              <a:t>}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4CC58-B041-4DAD-85DF-A84AF5A310E9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5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Dog hashCode</a:t>
            </a:r>
            <a:endParaRPr lang="en-US" smtClean="0"/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mtClean="0"/>
          </a:p>
          <a:p>
            <a:endParaRPr lang="en-CA" smtClean="0"/>
          </a:p>
          <a:p>
            <a:r>
              <a:rPr lang="en-CA" smtClean="0"/>
              <a:t>// similar to code generated by Eclipse</a:t>
            </a:r>
          </a:p>
          <a:p>
            <a:r>
              <a:rPr lang="en-CA" smtClean="0"/>
              <a:t>@Override public int hashCode()</a:t>
            </a:r>
          </a:p>
          <a:p>
            <a:r>
              <a:rPr lang="en-CA" smtClean="0"/>
              <a:t>{</a:t>
            </a:r>
          </a:p>
          <a:p>
            <a:r>
              <a:rPr lang="en-CA" smtClean="0"/>
              <a:t>  </a:t>
            </a:r>
            <a:r>
              <a:rPr lang="en-US" smtClean="0"/>
              <a:t>final int prime = 31;</a:t>
            </a:r>
          </a:p>
          <a:p>
            <a:r>
              <a:rPr lang="en-US" smtClean="0"/>
              <a:t>  int result = 1;</a:t>
            </a:r>
          </a:p>
          <a:p>
            <a:r>
              <a:rPr lang="en-US" smtClean="0"/>
              <a:t>  result = prime * result + this.getEnergy();</a:t>
            </a:r>
          </a:p>
          <a:p>
            <a:r>
              <a:rPr lang="en-US" smtClean="0"/>
              <a:t>  result = prime * result + this.getSize();</a:t>
            </a:r>
          </a:p>
          <a:p>
            <a:r>
              <a:rPr lang="en-US" smtClean="0"/>
              <a:t>  return result;</a:t>
            </a:r>
          </a:p>
          <a:p>
            <a:r>
              <a:rPr lang="en-CA" smtClean="0"/>
              <a:t>}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D6B012-D61B-4836-AE21-AB071E727C0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2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Mix hashCode</a:t>
            </a:r>
            <a:endParaRPr lang="en-US" smtClean="0"/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mtClean="0"/>
          </a:p>
          <a:p>
            <a:endParaRPr lang="en-CA" smtClean="0"/>
          </a:p>
          <a:p>
            <a:r>
              <a:rPr lang="en-CA" smtClean="0"/>
              <a:t>// similar to code generated by Eclipse</a:t>
            </a:r>
          </a:p>
          <a:p>
            <a:r>
              <a:rPr lang="en-CA" smtClean="0"/>
              <a:t>@Override public int hashCode()</a:t>
            </a:r>
          </a:p>
          <a:p>
            <a:r>
              <a:rPr lang="en-CA" smtClean="0"/>
              <a:t>{</a:t>
            </a:r>
          </a:p>
          <a:p>
            <a:r>
              <a:rPr lang="en-CA" smtClean="0"/>
              <a:t>  </a:t>
            </a:r>
            <a:r>
              <a:rPr lang="en-US" smtClean="0"/>
              <a:t>final int prime = 31;</a:t>
            </a:r>
          </a:p>
          <a:p>
            <a:r>
              <a:rPr lang="en-US" smtClean="0"/>
              <a:t>  int result = super.hashCode();</a:t>
            </a:r>
          </a:p>
          <a:p>
            <a:r>
              <a:rPr lang="en-US" smtClean="0"/>
              <a:t>  result = prime * result + this.breeds.hashCode();</a:t>
            </a:r>
          </a:p>
          <a:p>
            <a:r>
              <a:rPr lang="en-US" smtClean="0"/>
              <a:t>  return result;</a:t>
            </a:r>
          </a:p>
          <a:p>
            <a:r>
              <a:rPr lang="en-CA" smtClean="0"/>
              <a:t>}</a:t>
            </a:r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09DB0-FC62-48F8-B276-1BCF55230230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2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Mix Memory Diagram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9182D9-E3AD-4D97-8B7E-87556B1C75B0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600450" y="2316163"/>
          <a:ext cx="43053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509"/>
                <a:gridCol w="3282791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Mix object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i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size</a:t>
                      </a:r>
                      <a:endParaRPr lang="en-US" b="1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en-US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i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energy</a:t>
                      </a:r>
                      <a:endParaRPr lang="en-US" b="1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en-US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breeds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1750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5750" y="2905125"/>
            <a:ext cx="3217863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CA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inherited from superclass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CA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private in superclass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CA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not accessible by name to Mix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163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A21C0-ADAC-4253-8775-16A91D7D0F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57650" y="525780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65363" y="525780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Komondor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200" y="525780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BloodHound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86100" y="371475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PureBreed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72200" y="371475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Mix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71925" y="2195513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Dog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71925" y="62865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Arrow Connector 18"/>
          <p:cNvCxnSpPr>
            <a:stCxn id="17" idx="2"/>
            <a:endCxn id="16" idx="0"/>
          </p:cNvCxnSpPr>
          <p:nvPr/>
        </p:nvCxnSpPr>
        <p:spPr>
          <a:xfrm rot="5400000">
            <a:off x="4389437" y="1782763"/>
            <a:ext cx="823913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6" idx="2"/>
            <a:endCxn id="15" idx="0"/>
          </p:cNvCxnSpPr>
          <p:nvPr/>
        </p:nvCxnSpPr>
        <p:spPr>
          <a:xfrm rot="16200000" flipH="1">
            <a:off x="5512594" y="2226469"/>
            <a:ext cx="776287" cy="2200275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6" idx="2"/>
            <a:endCxn id="14" idx="0"/>
          </p:cNvCxnSpPr>
          <p:nvPr/>
        </p:nvCxnSpPr>
        <p:spPr>
          <a:xfrm rot="5400000">
            <a:off x="3969544" y="2883694"/>
            <a:ext cx="776287" cy="885825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14" idx="2"/>
            <a:endCxn id="13" idx="0"/>
          </p:cNvCxnSpPr>
          <p:nvPr/>
        </p:nvCxnSpPr>
        <p:spPr>
          <a:xfrm rot="5400000">
            <a:off x="2200275" y="3543300"/>
            <a:ext cx="800100" cy="262890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14" idx="2"/>
            <a:endCxn id="11" idx="0"/>
          </p:cNvCxnSpPr>
          <p:nvPr/>
        </p:nvCxnSpPr>
        <p:spPr>
          <a:xfrm rot="16200000" flipH="1">
            <a:off x="4000500" y="4371975"/>
            <a:ext cx="800100" cy="97155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2874963" y="5057775"/>
            <a:ext cx="40005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57200" y="2373313"/>
            <a:ext cx="26654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Dog extends Object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7150" y="3886200"/>
            <a:ext cx="3079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PureBreed extends Dog</a:t>
            </a:r>
            <a:endParaRPr lang="en-CA" sz="1700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892800" y="5314950"/>
            <a:ext cx="23907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Komondor extends</a:t>
            </a:r>
          </a:p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PureBreed</a:t>
            </a:r>
            <a:endParaRPr lang="en-CA" sz="1700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4693492" y="1371600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Isosceles Triangle 23"/>
          <p:cNvSpPr/>
          <p:nvPr/>
        </p:nvSpPr>
        <p:spPr>
          <a:xfrm>
            <a:off x="4691903" y="2940748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Isosceles Triangle 24"/>
          <p:cNvSpPr/>
          <p:nvPr/>
        </p:nvSpPr>
        <p:spPr>
          <a:xfrm>
            <a:off x="3806079" y="4457700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Definitions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we say that a subclass is derived from its </a:t>
            </a:r>
            <a:r>
              <a:rPr lang="en-US" dirty="0" err="1" smtClean="0"/>
              <a:t>superclass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with the exception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/>
              <a:t>, every class in Java has one and only one </a:t>
            </a:r>
            <a:r>
              <a:rPr lang="en-US" dirty="0" err="1" smtClean="0"/>
              <a:t>superclass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Java only supports </a:t>
            </a:r>
            <a:r>
              <a:rPr lang="en-US" i="1" dirty="0" smtClean="0"/>
              <a:t>single inheritance</a:t>
            </a:r>
            <a:r>
              <a:rPr lang="en-US" dirty="0" smtClean="0"/>
              <a:t> </a:t>
            </a:r>
          </a:p>
          <a:p>
            <a:pPr>
              <a:defRPr/>
            </a:pPr>
            <a:r>
              <a:rPr lang="en-US" dirty="0" smtClean="0"/>
              <a:t>a 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can be derived from a class that is derived from a class, and so on, all the way back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/>
              <a:t> </a:t>
            </a:r>
          </a:p>
          <a:p>
            <a:pPr lvl="1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is said to be descended from all of the classes in the inheritance chain going back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/>
              <a:t> </a:t>
            </a:r>
          </a:p>
          <a:p>
            <a:pPr lvl="1">
              <a:defRPr/>
            </a:pPr>
            <a:r>
              <a:rPr lang="en-US" dirty="0" smtClean="0"/>
              <a:t>all of the classes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is derived from are called ancestors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767A8-3D40-4F1A-BAF2-ACD17FFC225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Inheritance?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 subclass inherits all of the non-private members (attributes and methods </a:t>
            </a:r>
            <a:r>
              <a:rPr lang="en-US" b="1" i="1" dirty="0" smtClean="0"/>
              <a:t>but not constructors</a:t>
            </a:r>
            <a:r>
              <a:rPr lang="en-US" dirty="0" smtClean="0"/>
              <a:t>) from its </a:t>
            </a:r>
            <a:r>
              <a:rPr lang="en-US" dirty="0" err="1" smtClean="0"/>
              <a:t>superclass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if there is an existing class that provides some of the functionality you need you can derive a new class from the existing class</a:t>
            </a:r>
          </a:p>
          <a:p>
            <a:pPr lvl="1">
              <a:defRPr/>
            </a:pPr>
            <a:r>
              <a:rPr lang="en-US" dirty="0" smtClean="0"/>
              <a:t>the new class has direct access to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dirty="0" smtClean="0"/>
              <a:t> attributes and methods without having to re-declare or re-implement them</a:t>
            </a:r>
          </a:p>
          <a:p>
            <a:pPr lvl="1">
              <a:defRPr/>
            </a:pPr>
            <a:r>
              <a:rPr lang="en-US" dirty="0" smtClean="0"/>
              <a:t>the new class can introduce new </a:t>
            </a:r>
            <a:r>
              <a:rPr lang="en-US" dirty="0" smtClean="0"/>
              <a:t>fields and </a:t>
            </a:r>
            <a:r>
              <a:rPr lang="en-US" dirty="0" smtClean="0"/>
              <a:t>methods</a:t>
            </a:r>
          </a:p>
          <a:p>
            <a:pPr lvl="1">
              <a:defRPr/>
            </a:pPr>
            <a:r>
              <a:rPr lang="en-US" dirty="0" smtClean="0"/>
              <a:t>the new class can re-define (override) its </a:t>
            </a:r>
            <a:r>
              <a:rPr lang="en-US" dirty="0" err="1" smtClean="0"/>
              <a:t>superclass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0C63EF-A7FA-4B85-BE1E-8E1B0ECE52D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Is-A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inheritance models the is-a relationship between classes</a:t>
            </a:r>
          </a:p>
          <a:p>
            <a:pPr>
              <a:defRPr/>
            </a:pPr>
            <a:r>
              <a:rPr lang="en-US" dirty="0" smtClean="0"/>
              <a:t>from a Java point of view, is-a means you can use a derived class instance in place of an ancestor class instance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CE6FB-7A6A-4C73-96C5-43D62801256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857250" y="3543300"/>
            <a:ext cx="4733925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public someMethod(Dog dog)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{ // does something with dog }</a:t>
            </a:r>
          </a:p>
          <a:p>
            <a:endParaRPr lang="en-US" b="1">
              <a:latin typeface="Courier New" pitchFamily="49" charset="0"/>
              <a:cs typeface="Courier New" pitchFamily="49" charset="0"/>
            </a:endParaRP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// client code of someMethod</a:t>
            </a:r>
          </a:p>
          <a:p>
            <a:endParaRPr lang="en-US" sz="800" b="1">
              <a:latin typeface="Courier New" pitchFamily="49" charset="0"/>
              <a:cs typeface="Courier New" pitchFamily="49" charset="0"/>
            </a:endParaRP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Komondor shaggy = new Komondor();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someMethod( shaggy );</a:t>
            </a:r>
          </a:p>
          <a:p>
            <a:endParaRPr lang="en-US" sz="800" b="1">
              <a:latin typeface="Courier New" pitchFamily="49" charset="0"/>
              <a:cs typeface="Courier New" pitchFamily="49" charset="0"/>
            </a:endParaRP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Mix mutt = new Mix ();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someMethod( mutt 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Is-A Pitfalls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is-a has nothing to do with the real world</a:t>
            </a:r>
          </a:p>
          <a:p>
            <a:pPr>
              <a:defRPr/>
            </a:pPr>
            <a:r>
              <a:rPr lang="en-US" dirty="0" smtClean="0"/>
              <a:t>is-a has everything to do with how the implementer has </a:t>
            </a:r>
            <a:r>
              <a:rPr lang="en-US" dirty="0" err="1" smtClean="0"/>
              <a:t>modelled</a:t>
            </a:r>
            <a:r>
              <a:rPr lang="en-US" dirty="0" smtClean="0"/>
              <a:t> the inheritance hierarchy</a:t>
            </a:r>
          </a:p>
          <a:p>
            <a:pPr>
              <a:defRPr/>
            </a:pPr>
            <a:r>
              <a:rPr lang="en-US" dirty="0" smtClean="0"/>
              <a:t>the classic example:</a:t>
            </a:r>
          </a:p>
          <a:p>
            <a:pPr lvl="1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Circle</a:t>
            </a:r>
            <a:r>
              <a:rPr lang="en-US" dirty="0" smtClean="0"/>
              <a:t> is-a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Ellipse</a:t>
            </a:r>
            <a:r>
              <a:rPr lang="en-US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721B72-10A1-41BA-817A-C99013A329D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86200" y="531495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Circle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86200" y="3748088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Ellipse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Arrow Connector 6"/>
          <p:cNvCxnSpPr>
            <a:stCxn id="6" idx="2"/>
            <a:endCxn id="5" idx="0"/>
          </p:cNvCxnSpPr>
          <p:nvPr/>
        </p:nvCxnSpPr>
        <p:spPr>
          <a:xfrm rot="5400000">
            <a:off x="4303713" y="4902200"/>
            <a:ext cx="823912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440" name="Picture 8" descr="C:\Users\mab\AppData\Local\Microsoft\Windows\Temporary Internet Files\Content.IE5\02X351K2\MCj0431560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0700" y="4308475"/>
            <a:ext cx="10064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Isosceles Triangle 8"/>
          <p:cNvSpPr/>
          <p:nvPr/>
        </p:nvSpPr>
        <p:spPr>
          <a:xfrm>
            <a:off x="4607767" y="4491038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8025</TotalTime>
  <Words>2568</Words>
  <Application>Microsoft Office PowerPoint</Application>
  <PresentationFormat>On-screen Show (4:3)</PresentationFormat>
  <Paragraphs>472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Origin</vt:lpstr>
      <vt:lpstr>Inheritance</vt:lpstr>
      <vt:lpstr>Inheritance</vt:lpstr>
      <vt:lpstr>PowerPoint Presentation</vt:lpstr>
      <vt:lpstr>PowerPoint Presentation</vt:lpstr>
      <vt:lpstr>PowerPoint Presentation</vt:lpstr>
      <vt:lpstr>Some Definitions</vt:lpstr>
      <vt:lpstr>Why Inheritance?</vt:lpstr>
      <vt:lpstr>Is-A</vt:lpstr>
      <vt:lpstr>Is-A Pitfalls</vt:lpstr>
      <vt:lpstr>Circle is-a Ellipse?</vt:lpstr>
      <vt:lpstr>PowerPoint Presentation</vt:lpstr>
      <vt:lpstr>PowerPoint Presentation</vt:lpstr>
      <vt:lpstr>PowerPoint Presentation</vt:lpstr>
      <vt:lpstr>PowerPoint Presentation</vt:lpstr>
      <vt:lpstr>Implementing Inheritance</vt:lpstr>
      <vt:lpstr>Dog</vt:lpstr>
      <vt:lpstr>PowerPoint Presentation</vt:lpstr>
      <vt:lpstr>What is a Subclass?</vt:lpstr>
      <vt:lpstr>Constructors of Subclasses</vt:lpstr>
      <vt:lpstr>Mix UML Diagram</vt:lpstr>
      <vt:lpstr>Mix (version 1)</vt:lpstr>
      <vt:lpstr>PowerPoint Presentation</vt:lpstr>
      <vt:lpstr>Mix (version 2)</vt:lpstr>
      <vt:lpstr>PowerPoint Presentation</vt:lpstr>
      <vt:lpstr>PowerPoint Presentation</vt:lpstr>
      <vt:lpstr>PowerPoint Presentation</vt:lpstr>
      <vt:lpstr>PowerPoint Presentation</vt:lpstr>
      <vt:lpstr>Invoking the Superclass Ctor</vt:lpstr>
      <vt:lpstr>Invoking the Superclass Ctor</vt:lpstr>
      <vt:lpstr>Constructors &amp; Overridable Methods</vt:lpstr>
      <vt:lpstr>Superclass Ctor &amp; Overridable Method</vt:lpstr>
      <vt:lpstr>Subclass Overrides Method</vt:lpstr>
      <vt:lpstr>PowerPoint Presentation</vt:lpstr>
      <vt:lpstr>What's Going On?</vt:lpstr>
      <vt:lpstr>PowerPoint Presentation</vt:lpstr>
      <vt:lpstr>Other Methods</vt:lpstr>
      <vt:lpstr>Dog equals</vt:lpstr>
      <vt:lpstr>Mix equals (version 1)</vt:lpstr>
      <vt:lpstr>Mix equals (version 2)</vt:lpstr>
      <vt:lpstr>PowerPoint Presentation</vt:lpstr>
      <vt:lpstr>Dog toString</vt:lpstr>
      <vt:lpstr>Mix toString</vt:lpstr>
      <vt:lpstr>Dog hashCode</vt:lpstr>
      <vt:lpstr>Mix hashCode</vt:lpstr>
      <vt:lpstr>Mix Memory Diagram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710</cp:revision>
  <dcterms:created xsi:type="dcterms:W3CDTF">2006-08-16T00:00:00Z</dcterms:created>
  <dcterms:modified xsi:type="dcterms:W3CDTF">2013-10-15T17:59:29Z</dcterms:modified>
</cp:coreProperties>
</file>