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2"/>
  </p:notesMasterIdLst>
  <p:sldIdLst>
    <p:sldId id="351" r:id="rId2"/>
    <p:sldId id="317" r:id="rId3"/>
    <p:sldId id="318" r:id="rId4"/>
    <p:sldId id="319" r:id="rId5"/>
    <p:sldId id="320" r:id="rId6"/>
    <p:sldId id="321" r:id="rId7"/>
    <p:sldId id="364" r:id="rId8"/>
    <p:sldId id="324" r:id="rId9"/>
    <p:sldId id="365" r:id="rId10"/>
    <p:sldId id="326" r:id="rId11"/>
    <p:sldId id="322" r:id="rId12"/>
    <p:sldId id="323" r:id="rId13"/>
    <p:sldId id="325" r:id="rId14"/>
    <p:sldId id="327" r:id="rId15"/>
    <p:sldId id="328" r:id="rId16"/>
    <p:sldId id="335" r:id="rId17"/>
    <p:sldId id="353" r:id="rId18"/>
    <p:sldId id="329" r:id="rId19"/>
    <p:sldId id="330" r:id="rId20"/>
    <p:sldId id="331" r:id="rId21"/>
    <p:sldId id="332" r:id="rId22"/>
    <p:sldId id="347" r:id="rId23"/>
    <p:sldId id="336" r:id="rId24"/>
    <p:sldId id="344" r:id="rId25"/>
    <p:sldId id="345" r:id="rId26"/>
    <p:sldId id="337" r:id="rId27"/>
    <p:sldId id="348" r:id="rId28"/>
    <p:sldId id="349" r:id="rId29"/>
    <p:sldId id="350" r:id="rId30"/>
    <p:sldId id="352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27" d="100"/>
          <a:sy n="127" d="100"/>
        </p:scale>
        <p:origin x="-1080" y="-96"/>
      </p:cViewPr>
      <p:guideLst>
        <p:guide orient="horz" pos="2160"/>
        <p:guide orient="horz" pos="1776"/>
        <p:guide orient="horz" pos="2305"/>
        <p:guide pos="2880"/>
        <p:guide pos="4608"/>
        <p:guide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161BF5-4407-4746-B16D-5312C5D9F933}" type="datetimeFigureOut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4E90FF5-5887-4B34-93A9-37E035A42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092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429B770-DB58-4C8D-8353-0CAD3280C713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727E-BB8E-4398-9554-4EF7CEF25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4FFF-EDE0-4288-9EEE-6A9941AA7982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28D3-176C-4618-B54F-48CB9F4D2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56EF-A2A4-4CE0-8B67-2FF0FF056A43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2335-6191-406F-9076-6941A2B84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AFF5E-0168-415A-8EAA-B03C3F76EE1C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8975-1AE3-4AF3-A818-E6424B3DA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BC76-6EF1-4720-993F-88C94CEC1E47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A8F5-6B32-46B8-90E2-714CF2D3C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7352-BE7A-4598-80D6-2D7E98964D4F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EA04-2024-4D99-9F6E-EDA3250F1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B4FE-9DC6-4AD0-8A18-36C44D4EDE46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42132-C040-4E43-9517-BDEC0C947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9B0E-A436-47C4-8B3B-89FDDA15FC73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7535-FB3D-4CCB-A198-8868CC51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707F-703D-4D41-BEF9-EBE04708876F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F405-0874-426C-B83C-6BF724DA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67BA-6187-4746-AB21-4A84D19B755A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AA687-F537-4EB8-B71B-58BF6C191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F3BF-799A-49A7-BDCD-E5491FE916A3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C62B-C00C-4D53-B40F-68A12B657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EAF9-696F-4F80-9B5E-2A826BDA9905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728B-E8F1-4D42-BF9C-B1010FC6E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B5721-30E6-4524-A8F9-B60E89A48592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E923A9-7D5C-4DD6-8E2B-AC4FF687A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hashCode</a:t>
            </a:r>
            <a:r>
              <a:rPr lang="en-US" dirty="0" smtClean="0"/>
              <a:t> and </a:t>
            </a:r>
            <a:r>
              <a:rPr lang="en-US" dirty="0" err="1" smtClean="0"/>
              <a:t>compareTo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561D9C-850E-4280-9ED3-E9571DA3E4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457200"/>
            <a:ext cx="8229600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searching a hash table is usually much faster than linear search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doubling the number of elements in the hash table usually does not </a:t>
            </a:r>
            <a:r>
              <a:rPr lang="en-CA" dirty="0" err="1" smtClean="0"/>
              <a:t>noticably</a:t>
            </a:r>
            <a:r>
              <a:rPr lang="en-CA" dirty="0" smtClean="0"/>
              <a:t> increase the amount of search needed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there are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r>
              <a:rPr lang="en-CA" dirty="0" smtClean="0"/>
              <a:t> in the hash table: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bucket is empty, or the first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in the bucket is the one we are searching for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0 or 1 call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worst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of the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r>
              <a:rPr lang="en-CA" dirty="0" smtClean="0"/>
              <a:t> are in the same bucket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n calls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average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is in a bucket with a small number of other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PhoneNumbers</a:t>
            </a:r>
            <a:r>
              <a:rPr lang="en-CA" dirty="0" smtClean="0"/>
              <a:t> 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a small number of calls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Object hashCode()</a:t>
            </a:r>
            <a:r>
              <a:rPr lang="en-CA" smtClean="0"/>
              <a:t> 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9CA1B0-7186-421A-B8BF-98E434D58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don't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, you get the implementation from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Object.hashCode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Object.hashCode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uses the memory address of the object to compute the hash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B2343C-1B6A-414D-9A64-F2A9644077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pizza</a:t>
            </a:r>
            <a:r>
              <a:rPr lang="en-CA" dirty="0" smtClean="0"/>
              <a:t> and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pizzapizza</a:t>
            </a:r>
            <a:r>
              <a:rPr lang="en-CA" dirty="0" smtClean="0"/>
              <a:t> are distinct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memory locations must be different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hash codes are different (probably)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 hash table looks in the wrong bucket (probably) and does not find the phone number even though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pizzapizza.equals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(pizza)</a:t>
            </a:r>
            <a:r>
              <a:rPr lang="en-CA" dirty="0" smtClean="0"/>
              <a:t> *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4350" y="1295400"/>
            <a:ext cx="8172450" cy="23622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pizza = new PhoneNumber(416, 967, 1111);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HashSet&lt;PhoneNumber&gt; h = new HashSet&lt;PhoneNumber&gt;();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h.add(pizza);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pizzapizza = new PhoneNumber(416, 967, 1111);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h.contains(pizzapizza) );  // false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35625" y="6286500"/>
            <a:ext cx="2936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* unless you're from Naples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Bad (but legal)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hashCode()</a:t>
            </a:r>
            <a:r>
              <a:rPr lang="en-CA" smtClean="0"/>
              <a:t> 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AF9DEE-33A2-47A0-B50F-DDFD6B7BD2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final class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attributes, constructors, methods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return 1;  // or any other constant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will cause a hashed container to put all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r>
              <a:rPr lang="en-CA" dirty="0" smtClean="0"/>
              <a:t> in the same bucket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Slightly Better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hashCode()</a:t>
            </a:r>
            <a:r>
              <a:rPr lang="en-CA" smtClean="0"/>
              <a:t> </a:t>
            </a:r>
            <a:endParaRPr lang="en-US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final class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attributes, constructors, methods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return 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this.getAreaCode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+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this.getExchangeCode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+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this.getStationCode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31EA0B-73A6-48C9-B4C8-2A187DAF5C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basic idea is generate a hash code using the attributes of the object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would be nice if two distinct objects had two distinct hash codes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this is not required; two different objects can have the same hash code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required that: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then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y.hashCode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always returns the same value if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does not change its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Something to Think About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8F706D-E35C-468B-9727-8AEE60BCAB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819400"/>
            <a:ext cx="8229600" cy="193516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 you need to be careful of when putting a mutable object into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dirty="0" smtClean="0"/>
              <a:t>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can you avoid the problem by using immutable objects?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compareTo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Objects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89804E-2694-4957-9636-7A9F2242BC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value types have a natural ordering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is, for two objects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is less than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is meaningful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Short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, etc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s can be compared in dictionary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s can be compared in chronological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might compare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CA" dirty="0" smtClean="0"/>
              <a:t>s </a:t>
            </a:r>
            <a:r>
              <a:rPr lang="en-CA" dirty="0" smtClean="0"/>
              <a:t>by their length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Die</a:t>
            </a:r>
            <a:r>
              <a:rPr lang="en-CA" dirty="0" smtClean="0"/>
              <a:t>s can be compared by their face value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your class has a natural ordering, consider implementing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doing so allows clients to sort arrays or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s of your object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</a:t>
            </a:r>
            <a:endParaRPr lang="en-US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C89DF8-59F3-4355-9201-2AFCFADC30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interface is (usually) a group of related methods with empty bodies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 has just one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interface Comparable&lt;T&gt;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 class that implements an interfaces promises to provide an implementation for every method in the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hashCode()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E65A6F-5B68-4F5C-8EF5-71B24AAC3B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override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you must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otherwise, the hashed containers won't work properly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we did not override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for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971800"/>
            <a:ext cx="7702550" cy="3200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pizza = new PhoneNumber(416, 967, 1111);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HashSet&lt;PhoneNumber&gt; h = new HashSet&lt;PhoneNumber&gt;();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h.add(pizza);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h.contains(pizza) );       // true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pizzapizza =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              new PhoneNumber(416, 967, 1111);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h.contains(pizzapizza) );  // false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086600" y="6343650"/>
            <a:ext cx="1385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2.3.5]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compareTo()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C8C736-2ED6-4B17-BBC5-3A2B456444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Compares this object with the specified object for order. Returns a negative integer, zero, or a positive integer as this object is less than, equal to, or greater than the specified object.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Throws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ClassCastException</a:t>
            </a:r>
            <a:r>
              <a:rPr lang="en-CA" dirty="0" smtClean="0"/>
              <a:t> if the specified object type cannot be compared to this object.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Die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/>
          </a:bodyPr>
          <a:lstStyle/>
          <a:p>
            <a:r>
              <a:rPr lang="en-CA" sz="1600" dirty="0" smtClean="0"/>
              <a:t>public class Die </a:t>
            </a:r>
            <a:r>
              <a:rPr lang="en-CA" sz="1600" dirty="0" smtClean="0">
                <a:solidFill>
                  <a:srgbClr val="FF0000"/>
                </a:solidFill>
              </a:rPr>
              <a:t>implements Comparable&lt;Die&gt;</a:t>
            </a:r>
            <a:r>
              <a:rPr lang="en-CA" sz="1600" dirty="0" smtClean="0"/>
              <a:t> {</a:t>
            </a:r>
          </a:p>
          <a:p>
            <a:r>
              <a:rPr lang="en-CA" sz="1600" dirty="0" smtClean="0"/>
              <a:t>  // attributes, constructors, methods ...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  </a:t>
            </a:r>
            <a:r>
              <a:rPr lang="en-CA" sz="1600" dirty="0" smtClean="0">
                <a:solidFill>
                  <a:srgbClr val="FF0000"/>
                </a:solidFill>
              </a:rPr>
              <a:t>public </a:t>
            </a:r>
            <a:r>
              <a:rPr lang="en-CA" sz="1600" dirty="0" err="1" smtClean="0">
                <a:solidFill>
                  <a:srgbClr val="FF0000"/>
                </a:solidFill>
              </a:rPr>
              <a:t>int</a:t>
            </a:r>
            <a:r>
              <a:rPr lang="en-CA" sz="1600" dirty="0" smtClean="0">
                <a:solidFill>
                  <a:srgbClr val="FF0000"/>
                </a:solidFill>
              </a:rPr>
              <a:t> </a:t>
            </a:r>
            <a:r>
              <a:rPr lang="en-CA" sz="1600" dirty="0" err="1" smtClean="0">
                <a:solidFill>
                  <a:srgbClr val="FF0000"/>
                </a:solidFill>
              </a:rPr>
              <a:t>compareTo</a:t>
            </a:r>
            <a:r>
              <a:rPr lang="en-CA" sz="1600" dirty="0" smtClean="0">
                <a:solidFill>
                  <a:srgbClr val="FF0000"/>
                </a:solidFill>
              </a:rPr>
              <a:t>(Die other)</a:t>
            </a:r>
            <a:r>
              <a:rPr lang="en-CA" sz="1600" dirty="0" smtClean="0"/>
              <a:t> {</a:t>
            </a:r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int</a:t>
            </a:r>
            <a:r>
              <a:rPr lang="en-CA" sz="1600" dirty="0" smtClean="0"/>
              <a:t> result = 0;</a:t>
            </a:r>
          </a:p>
          <a:p>
            <a:r>
              <a:rPr lang="en-CA" sz="1600" dirty="0" smtClean="0"/>
              <a:t>    if (</a:t>
            </a:r>
            <a:r>
              <a:rPr lang="en-CA" sz="1600" dirty="0" err="1" smtClean="0"/>
              <a:t>this.getValue</a:t>
            </a:r>
            <a:r>
              <a:rPr lang="en-CA" sz="1600" dirty="0" smtClean="0"/>
              <a:t>() &lt; </a:t>
            </a:r>
            <a:r>
              <a:rPr lang="en-CA" sz="1600" dirty="0" err="1" smtClean="0"/>
              <a:t>other.getValue</a:t>
            </a:r>
            <a:r>
              <a:rPr lang="en-CA" sz="1600" dirty="0" smtClean="0"/>
              <a:t>()) {</a:t>
            </a:r>
          </a:p>
          <a:p>
            <a:r>
              <a:rPr lang="en-CA" sz="1600" dirty="0" smtClean="0"/>
              <a:t>      result = -1;</a:t>
            </a:r>
          </a:p>
          <a:p>
            <a:r>
              <a:rPr lang="en-CA" sz="1600" dirty="0" smtClean="0"/>
              <a:t>    }</a:t>
            </a:r>
          </a:p>
          <a:p>
            <a:r>
              <a:rPr lang="en-CA" sz="1600" dirty="0" smtClean="0"/>
              <a:t>    else if (</a:t>
            </a:r>
            <a:r>
              <a:rPr lang="en-CA" sz="1600" dirty="0" err="1" smtClean="0"/>
              <a:t>this.getValue</a:t>
            </a:r>
            <a:r>
              <a:rPr lang="en-CA" sz="1600" dirty="0" smtClean="0"/>
              <a:t>() &gt; </a:t>
            </a:r>
            <a:r>
              <a:rPr lang="en-CA" sz="1600" dirty="0" err="1" smtClean="0"/>
              <a:t>other.getValue</a:t>
            </a:r>
            <a:r>
              <a:rPr lang="en-CA" sz="1600" dirty="0" smtClean="0"/>
              <a:t>()) {</a:t>
            </a:r>
          </a:p>
          <a:p>
            <a:r>
              <a:rPr lang="en-CA" sz="1600" dirty="0" smtClean="0"/>
              <a:t>      result = 1;</a:t>
            </a:r>
          </a:p>
          <a:p>
            <a:r>
              <a:rPr lang="en-CA" sz="1600" dirty="0" smtClean="0"/>
              <a:t>    }</a:t>
            </a:r>
          </a:p>
          <a:p>
            <a:r>
              <a:rPr lang="en-CA" sz="1600" dirty="0" smtClean="0"/>
              <a:t>    return result;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Die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C8C736-2ED6-4B17-BBC5-3A2B456444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following also works for the Die class, but is dangerous in general: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lvl="0">
              <a:buClr>
                <a:srgbClr val="DDDDDD"/>
              </a:buClr>
              <a:buNone/>
            </a:pP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(Die other)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result = </a:t>
            </a:r>
            <a:r>
              <a:rPr lang="en-CA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this.getValue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– </a:t>
            </a:r>
            <a:r>
              <a:rPr lang="en-CA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other.getValue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the sign of the returned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must flip if the order of the two compared objects flip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sz="27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27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must be transitive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>
              <a:cs typeface="Courier New" pitchFamily="49" charset="0"/>
            </a:endParaRP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</a:t>
            </a: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if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the signs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and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y.compareTo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the same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Consistency with equals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implementation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is said to be consistent with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when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true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Not in the Comparable Contract</a:t>
            </a:r>
            <a:endParaRPr lang="en-US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not required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be consistent with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false</a:t>
            </a:r>
            <a:r>
              <a:rPr lang="en-CA" dirty="0" smtClean="0"/>
              <a:t> is acceptable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similarly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!= 0</a:t>
            </a:r>
            <a:r>
              <a:rPr lang="en-CA" dirty="0" smtClean="0"/>
              <a:t> is acceptable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try to come up with examples for both cases above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is similar to implementing equals</a:t>
            </a:r>
          </a:p>
          <a:p>
            <a:r>
              <a:rPr lang="en-US" dirty="0" smtClean="0"/>
              <a:t>you need to compare all of the fields</a:t>
            </a:r>
          </a:p>
          <a:p>
            <a:pPr lvl="1"/>
            <a:r>
              <a:rPr lang="en-US" dirty="0" smtClean="0"/>
              <a:t>starting with the field that is most significant for ordering purposes and working your way 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 lnSpcReduction="10000"/>
          </a:bodyPr>
          <a:lstStyle/>
          <a:p>
            <a:r>
              <a:rPr lang="en-CA" sz="1600" dirty="0" smtClean="0"/>
              <a:t>public class </a:t>
            </a:r>
            <a:r>
              <a:rPr lang="en-CA" sz="1600" dirty="0" err="1" smtClean="0"/>
              <a:t>PhoneNumber</a:t>
            </a:r>
            <a:r>
              <a:rPr lang="en-CA" sz="1600" dirty="0" smtClean="0"/>
              <a:t> implements Comparable&lt;</a:t>
            </a:r>
            <a:r>
              <a:rPr lang="en-CA" sz="1600" dirty="0" err="1" smtClean="0"/>
              <a:t>PhoneNumber</a:t>
            </a:r>
            <a:r>
              <a:rPr lang="en-CA" sz="1600" dirty="0" smtClean="0"/>
              <a:t>&gt; {</a:t>
            </a:r>
          </a:p>
          <a:p>
            <a:r>
              <a:rPr lang="en-CA" sz="1600" dirty="0" smtClean="0"/>
              <a:t>  // attributes, constructors, methods ...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  public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compareTo</a:t>
            </a:r>
            <a:r>
              <a:rPr lang="en-CA" sz="1600" dirty="0" smtClean="0"/>
              <a:t>(</a:t>
            </a:r>
            <a:r>
              <a:rPr lang="en-CA" sz="1600" dirty="0" err="1" smtClean="0"/>
              <a:t>PhoneNumber</a:t>
            </a:r>
            <a:r>
              <a:rPr lang="en-CA" sz="1600" dirty="0" smtClean="0"/>
              <a:t> other) {</a:t>
            </a:r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int</a:t>
            </a:r>
            <a:r>
              <a:rPr lang="en-CA" sz="1600" dirty="0" smtClean="0"/>
              <a:t> result = 0;</a:t>
            </a:r>
          </a:p>
          <a:p>
            <a:r>
              <a:rPr lang="en-CA" sz="1600" dirty="0" smtClean="0"/>
              <a:t>    result = </a:t>
            </a:r>
            <a:r>
              <a:rPr lang="en-CA" sz="1600" dirty="0" err="1" smtClean="0"/>
              <a:t>this.getAreaCode</a:t>
            </a:r>
            <a:r>
              <a:rPr lang="en-CA" sz="1600" dirty="0" smtClean="0"/>
              <a:t>() – </a:t>
            </a:r>
            <a:r>
              <a:rPr lang="en-CA" sz="1600" dirty="0" err="1" smtClean="0"/>
              <a:t>other.getAreaCode</a:t>
            </a:r>
            <a:r>
              <a:rPr lang="en-CA" sz="1600" dirty="0" smtClean="0"/>
              <a:t>();</a:t>
            </a:r>
          </a:p>
          <a:p>
            <a:r>
              <a:rPr lang="en-CA" sz="1600" dirty="0" smtClean="0"/>
              <a:t>    if (result == 0) {</a:t>
            </a:r>
          </a:p>
          <a:p>
            <a:r>
              <a:rPr lang="en-CA" sz="1600" dirty="0" smtClean="0"/>
              <a:t>      result = </a:t>
            </a:r>
            <a:r>
              <a:rPr lang="en-CA" sz="1600" dirty="0" err="1" smtClean="0"/>
              <a:t>this.getExchangeCode</a:t>
            </a:r>
            <a:r>
              <a:rPr lang="en-CA" sz="1600" dirty="0" smtClean="0"/>
              <a:t>() – </a:t>
            </a:r>
            <a:r>
              <a:rPr lang="en-CA" sz="1600" dirty="0" err="1" smtClean="0"/>
              <a:t>other.getExchangeCode</a:t>
            </a:r>
            <a:r>
              <a:rPr lang="en-CA" sz="1600" dirty="0" smtClean="0"/>
              <a:t>();</a:t>
            </a:r>
          </a:p>
          <a:p>
            <a:r>
              <a:rPr lang="en-CA" sz="1600" dirty="0" smtClean="0"/>
              <a:t>    }</a:t>
            </a:r>
          </a:p>
          <a:p>
            <a:r>
              <a:rPr lang="en-CA" sz="1600" dirty="0" smtClean="0"/>
              <a:t>    if (result == 0) {</a:t>
            </a:r>
          </a:p>
          <a:p>
            <a:r>
              <a:rPr lang="en-CA" sz="1600" dirty="0" smtClean="0"/>
              <a:t>      result = </a:t>
            </a:r>
            <a:r>
              <a:rPr lang="en-CA" sz="1600" dirty="0" err="1" smtClean="0"/>
              <a:t>this.getStationCode</a:t>
            </a:r>
            <a:r>
              <a:rPr lang="en-CA" sz="1600" dirty="0" smtClean="0"/>
              <a:t>() – </a:t>
            </a:r>
            <a:r>
              <a:rPr lang="en-CA" sz="1600" dirty="0" err="1" smtClean="0"/>
              <a:t>other.getStationCode</a:t>
            </a:r>
            <a:r>
              <a:rPr lang="en-CA" sz="1600" dirty="0" smtClean="0"/>
              <a:t>();</a:t>
            </a:r>
          </a:p>
          <a:p>
            <a:r>
              <a:rPr lang="en-CA" sz="1600" dirty="0" smtClean="0"/>
              <a:t>    }</a:t>
            </a:r>
          </a:p>
          <a:p>
            <a:r>
              <a:rPr lang="en-CA" sz="1600" dirty="0" smtClean="0"/>
              <a:t>    return result;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Arrays as Containers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D9BC7B-479C-4E36-83C1-74CED1DC46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have an array of unique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compute whether or not the array contains a particular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514600"/>
            <a:ext cx="7702550" cy="3657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static boolean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 hasPhoneNumber(PhoneNumber p,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                PhoneNumber[] numbers)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(numbers != null)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for( PhoneNumber num : numbers )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if (num.equals(p))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  return true;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are comparing fields of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you should 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Float.compare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/>
              <a:t>,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if your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implementation is broken, then any classes or methods that rely 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will behave erratically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TreeMap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many methods in the utility classes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Collections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Mixing Static and Non-Static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n-US"/>
          </a:p>
        </p:txBody>
      </p:sp>
      <p:sp>
        <p:nvSpPr>
          <p:cNvPr id="307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52E757-676A-4B76-B47E-AC12089ECD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310BC2-1B88-44BF-AD3C-C3BD8C73D9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fields are used when you really want only one common instance of the field for the class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less common than non-static fields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Example</a:t>
            </a:r>
            <a:endParaRPr lang="en-US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89AA8E-F9DF-4D9E-9510-7F771B6CE48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textbook example of a static field is a counter that counts the number of created instances of your class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514600"/>
            <a:ext cx="7702550" cy="3657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// adapted from Sun's Java Tutorial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// some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other fields here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getNumberOfBicyclesCreated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86350" y="4229100"/>
            <a:ext cx="3100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Constantia" pitchFamily="18" charset="0"/>
              </a:rPr>
              <a:t>note: </a:t>
            </a:r>
          </a:p>
          <a:p>
            <a:r>
              <a:rPr lang="en-CA">
                <a:solidFill>
                  <a:srgbClr val="FF0000"/>
                </a:solidFill>
                <a:latin typeface="Constantia" pitchFamily="18" charset="0"/>
              </a:rPr>
              <a:t>not this.numberOfBicycles++</a:t>
            </a:r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2775" name="TextBox 5"/>
          <p:cNvSpPr txBox="1">
            <a:spLocks noChangeArrowheads="1"/>
          </p:cNvSpPr>
          <p:nvPr/>
        </p:nvSpPr>
        <p:spPr bwMode="auto">
          <a:xfrm>
            <a:off x="7315200" y="6343650"/>
            <a:ext cx="1217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3.2]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56D769-9532-49EA-AF52-0BF1867617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another common example is to count the number of times a method has been called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28850"/>
            <a:ext cx="7702550" cy="394335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X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numTimesXCalled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numTimesYCalled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xMethod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X.numTimesXCalled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yMethod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X.numTimesYCalled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Mixing Static and Non-static Fields</a:t>
            </a:r>
            <a:endParaRPr lang="en-US" dirty="0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6CAB8F-27A5-44AE-9586-E75431C71F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can declare static (per class) and non-static (per instance)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common textbook example is giving each instance a unique serial number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serial number belongs to the instance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 it must be a non-static field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4000500"/>
            <a:ext cx="7702550" cy="21717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private static int numberOfBicycles = 0;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private int serialNumber;</a:t>
            </a:r>
          </a:p>
          <a:p>
            <a:endParaRPr lang="en-CA" sz="800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87A514-839D-485B-B3A7-43A8970106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assign each instance a unique serial number?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instance cannot give itself a unique serial number because it would need to know all the currently used serial numbers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could require that the client provide a serial number using the constructor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instance has no guarantee that the client has provided a valid (unique) serial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2D638-5F0B-4DC6-B2C2-BA4A9A3857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class can provide unique serial numbers using static fields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using the number of instances created as a serial number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971800"/>
            <a:ext cx="7702550" cy="3262313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// some attributes here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D50604-EA19-4BE8-972C-CAC0C3DDBB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more sophisticated implementation might use an object to generate serial numbers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171700"/>
            <a:ext cx="7966075" cy="4114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Bicycle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final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serialSource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Bicycle.serialSource.getNext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CBF51-F5F2-4B2A-B95A-99C189E199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is a per-class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to invoke the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only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 of the class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have no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 because a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be invoked without an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without a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parameter, there is no way to access non-static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non-static methods can use all of the fields of a class (including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ones)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2E1469-4D31-4FD6-8B84-D21C718140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en-CA" smtClean="0"/>
              <a:t>called </a:t>
            </a:r>
            <a:r>
              <a:rPr lang="en-CA" i="1" smtClean="0"/>
              <a:t>linear search</a:t>
            </a:r>
            <a:r>
              <a:rPr lang="en-CA" smtClean="0"/>
              <a:t> or </a:t>
            </a:r>
            <a:r>
              <a:rPr lang="en-CA" i="1" smtClean="0"/>
              <a:t>sequential search</a:t>
            </a:r>
            <a:r>
              <a:rPr lang="en-CA" smtClean="0"/>
              <a:t> </a:t>
            </a:r>
          </a:p>
          <a:p>
            <a:pPr lvl="1"/>
            <a:r>
              <a:rPr lang="en-CA" smtClean="0"/>
              <a:t>doubling the length of the array doubles the amount of searching we need to do </a:t>
            </a:r>
          </a:p>
          <a:p>
            <a:r>
              <a:rPr lang="en-CA" smtClean="0"/>
              <a:t>if there are </a:t>
            </a:r>
            <a:r>
              <a:rPr lang="en-CA" sz="2400" b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smtClean="0"/>
              <a:t> </a:t>
            </a:r>
            <a:r>
              <a:rPr lang="en-CA" sz="2400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s in the array:</a:t>
            </a:r>
          </a:p>
          <a:p>
            <a:pPr lvl="1"/>
            <a:r>
              <a:rPr lang="en-CA" smtClean="0"/>
              <a:t>best case</a:t>
            </a:r>
          </a:p>
          <a:p>
            <a:pPr lvl="2"/>
            <a:r>
              <a:rPr lang="en-CA" smtClean="0"/>
              <a:t>the first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is the one we are searching for</a:t>
            </a:r>
          </a:p>
          <a:p>
            <a:pPr lvl="3"/>
            <a:r>
              <a:rPr lang="en-CA" smtClean="0"/>
              <a:t>1 call to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mtClean="0"/>
              <a:t> </a:t>
            </a:r>
          </a:p>
          <a:p>
            <a:pPr lvl="1"/>
            <a:r>
              <a:rPr lang="en-CA" smtClean="0"/>
              <a:t>worst case</a:t>
            </a:r>
          </a:p>
          <a:p>
            <a:pPr lvl="2"/>
            <a:r>
              <a:rPr lang="en-CA" smtClean="0"/>
              <a:t>the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is not in the array</a:t>
            </a:r>
          </a:p>
          <a:p>
            <a:pPr lvl="3"/>
            <a:r>
              <a:rPr lang="en-CA" smtClean="0"/>
              <a:t>n calls to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mtClean="0"/>
              <a:t> </a:t>
            </a:r>
          </a:p>
          <a:p>
            <a:pPr lvl="1"/>
            <a:r>
              <a:rPr lang="en-CA" smtClean="0"/>
              <a:t>average case</a:t>
            </a:r>
          </a:p>
          <a:p>
            <a:pPr lvl="2"/>
            <a:r>
              <a:rPr lang="en-CA" smtClean="0"/>
              <a:t>the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is somewhere in the middle of the array</a:t>
            </a:r>
          </a:p>
          <a:p>
            <a:pPr lvl="3"/>
            <a:r>
              <a:rPr lang="en-CA" smtClean="0"/>
              <a:t>approximately (n/2) calls to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600D28-B107-4DA7-9C8A-1CFAA40235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8963" y="628650"/>
            <a:ext cx="7966075" cy="531495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// some attributes, constructors, methods here...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getNumberCreated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getSerialNumber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setNewSerialNumber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Bicycle.serialSource.getNext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46838" y="1485900"/>
            <a:ext cx="1736725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>
                <a:latin typeface="Constantia" pitchFamily="18" charset="0"/>
              </a:rPr>
              <a:t>static method</a:t>
            </a:r>
          </a:p>
          <a:p>
            <a:pPr algn="ctr"/>
            <a:r>
              <a:rPr lang="en-CA">
                <a:latin typeface="Constantia" pitchFamily="18" charset="0"/>
              </a:rPr>
              <a:t>can only use</a:t>
            </a:r>
          </a:p>
          <a:p>
            <a:pPr algn="ctr"/>
            <a:r>
              <a:rPr lang="en-CA">
                <a:latin typeface="Constantia" pitchFamily="18" charset="0"/>
              </a:rPr>
              <a:t>static attributes</a:t>
            </a:r>
            <a:endParaRPr lang="en-US"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88075" y="2914650"/>
            <a:ext cx="221297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>
                <a:latin typeface="Constantia" pitchFamily="18" charset="0"/>
              </a:rPr>
              <a:t>non-static method</a:t>
            </a:r>
          </a:p>
          <a:p>
            <a:pPr algn="ctr"/>
            <a:r>
              <a:rPr lang="en-CA">
                <a:latin typeface="Constantia" pitchFamily="18" charset="0"/>
              </a:rPr>
              <a:t>can use</a:t>
            </a:r>
          </a:p>
          <a:p>
            <a:pPr algn="ctr"/>
            <a:r>
              <a:rPr lang="en-CA">
                <a:latin typeface="Constantia" pitchFamily="18" charset="0"/>
              </a:rPr>
              <a:t>non-static attributes</a:t>
            </a:r>
          </a:p>
          <a:p>
            <a:pPr algn="ctr"/>
            <a:endParaRPr lang="en-CA">
              <a:latin typeface="Constantia" pitchFamily="18" charset="0"/>
            </a:endParaRPr>
          </a:p>
          <a:p>
            <a:pPr algn="ctr"/>
            <a:endParaRPr lang="en-CA">
              <a:latin typeface="Constantia" pitchFamily="18" charset="0"/>
            </a:endParaRPr>
          </a:p>
          <a:p>
            <a:pPr algn="ctr"/>
            <a:r>
              <a:rPr lang="en-CA">
                <a:latin typeface="Constantia" pitchFamily="18" charset="0"/>
              </a:rPr>
              <a:t>and static attributes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Hash Tables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D0D31F-0F99-47FF-B2E6-81633C0761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think of a hash table as being an array of buckets where each bucket holds the stored objects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572000" y="2590800"/>
            <a:ext cx="2390775" cy="369888"/>
            <a:chOff x="4572000" y="2590800"/>
            <a:chExt cx="2390398" cy="369332"/>
          </a:xfrm>
        </p:grpSpPr>
        <p:sp>
          <p:nvSpPr>
            <p:cNvPr id="13355" name="TextBox 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0" y="2590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105400" y="2209800"/>
            <a:ext cx="2390775" cy="369888"/>
            <a:chOff x="4572000" y="2590800"/>
            <a:chExt cx="2390398" cy="369332"/>
          </a:xfrm>
        </p:grpSpPr>
        <p:sp>
          <p:nvSpPr>
            <p:cNvPr id="13353" name="TextBox 11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b.hashCode()   0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5400" y="2209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1066800" y="2635250"/>
            <a:ext cx="2390775" cy="368300"/>
            <a:chOff x="4572000" y="2590800"/>
            <a:chExt cx="2390398" cy="369332"/>
          </a:xfrm>
        </p:grpSpPr>
        <p:sp>
          <p:nvSpPr>
            <p:cNvPr id="13351" name="TextBox 1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c.hashCode()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2635250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066800" y="2830513"/>
            <a:ext cx="2390775" cy="369887"/>
            <a:chOff x="4572000" y="2590800"/>
            <a:chExt cx="2390398" cy="369332"/>
          </a:xfrm>
        </p:grpSpPr>
        <p:sp>
          <p:nvSpPr>
            <p:cNvPr id="13349" name="TextBox 19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d.hashCode()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66800" y="28305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d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990600" y="5867400"/>
            <a:ext cx="228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90638" y="5715000"/>
            <a:ext cx="6562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means the hash table takes the hash code and does something to</a:t>
            </a:r>
          </a:p>
          <a:p>
            <a:r>
              <a:rPr lang="en-CA">
                <a:latin typeface="Constantia" pitchFamily="18" charset="0"/>
              </a:rPr>
              <a:t>it to make it fit in the range 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0—N</a:t>
            </a:r>
            <a:r>
              <a:rPr lang="en-CA">
                <a:latin typeface="Constantia" pitchFamily="18" charset="0"/>
              </a:rPr>
              <a:t> 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3 0.00278 L -0.0842 0.00648 L -0.08281 0.1287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-0.42587 0.0051 L -0.41702 0.18426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70486 -0.00555 L 0.70747 0.11852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0.70486 -0.00602 L 0.70747 0.13773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4" grpId="0"/>
      <p:bldP spid="14" grpId="1"/>
      <p:bldP spid="18" grpId="0"/>
      <p:bldP spid="18" grpId="1"/>
      <p:bldP spid="22" grpId="0"/>
      <p:bldP spid="22" grpId="1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9560440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3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6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4406</TotalTime>
  <Words>2275</Words>
  <Application>Microsoft Office PowerPoint</Application>
  <PresentationFormat>On-screen Show (4:3)</PresentationFormat>
  <Paragraphs>468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Origin</vt:lpstr>
      <vt:lpstr>hashCode and compareTo</vt:lpstr>
      <vt:lpstr>hashCode()</vt:lpstr>
      <vt:lpstr>Arrays as Containers</vt:lpstr>
      <vt:lpstr>Slide 4</vt:lpstr>
      <vt:lpstr>Hash Tables</vt:lpstr>
      <vt:lpstr>Insertion into a Hash Table</vt:lpstr>
      <vt:lpstr>Insertion into a Hash Table</vt:lpstr>
      <vt:lpstr>Search on a Hash Table</vt:lpstr>
      <vt:lpstr>Search on a Hash Table</vt:lpstr>
      <vt:lpstr>Slide 10</vt:lpstr>
      <vt:lpstr>Object hashCode() </vt:lpstr>
      <vt:lpstr>Slide 12</vt:lpstr>
      <vt:lpstr>A Bad (but legal) hashCode() </vt:lpstr>
      <vt:lpstr>A Slightly Better hashCode() </vt:lpstr>
      <vt:lpstr>Slide 15</vt:lpstr>
      <vt:lpstr>Something to Think About</vt:lpstr>
      <vt:lpstr>compareTo</vt:lpstr>
      <vt:lpstr>Comparable Objects</vt:lpstr>
      <vt:lpstr>Interfaces</vt:lpstr>
      <vt:lpstr>compareTo()</vt:lpstr>
      <vt:lpstr>Die compareTo()</vt:lpstr>
      <vt:lpstr>Die compareTo()</vt:lpstr>
      <vt:lpstr>Comparable Contract</vt:lpstr>
      <vt:lpstr>Comparable Contract</vt:lpstr>
      <vt:lpstr>Comparable Contract</vt:lpstr>
      <vt:lpstr>Consistency with equals</vt:lpstr>
      <vt:lpstr>Not in the Comparable Contract</vt:lpstr>
      <vt:lpstr>Implementing compareTo </vt:lpstr>
      <vt:lpstr>PhoneNumber compareTo()</vt:lpstr>
      <vt:lpstr>Implementing compareTo </vt:lpstr>
      <vt:lpstr>Mixing Static and Non-Static</vt:lpstr>
      <vt:lpstr>static Fields</vt:lpstr>
      <vt:lpstr>Example</vt:lpstr>
      <vt:lpstr>Slide 34</vt:lpstr>
      <vt:lpstr>Mixing Static and Non-static Fields</vt:lpstr>
      <vt:lpstr>Slide 36</vt:lpstr>
      <vt:lpstr>Slide 37</vt:lpstr>
      <vt:lpstr>Slide 38</vt:lpstr>
      <vt:lpstr>Static Methods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375</cp:revision>
  <dcterms:created xsi:type="dcterms:W3CDTF">2006-08-16T00:00:00Z</dcterms:created>
  <dcterms:modified xsi:type="dcterms:W3CDTF">2014-01-08T04:20:30Z</dcterms:modified>
</cp:coreProperties>
</file>