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0"/>
  </p:notesMasterIdLst>
  <p:sldIdLst>
    <p:sldId id="303" r:id="rId2"/>
    <p:sldId id="257" r:id="rId3"/>
    <p:sldId id="279" r:id="rId4"/>
    <p:sldId id="280" r:id="rId5"/>
    <p:sldId id="281" r:id="rId6"/>
    <p:sldId id="304" r:id="rId7"/>
    <p:sldId id="293" r:id="rId8"/>
    <p:sldId id="305" r:id="rId9"/>
    <p:sldId id="306" r:id="rId10"/>
    <p:sldId id="285" r:id="rId11"/>
    <p:sldId id="307" r:id="rId12"/>
    <p:sldId id="283" r:id="rId13"/>
    <p:sldId id="284" r:id="rId14"/>
    <p:sldId id="287" r:id="rId15"/>
    <p:sldId id="308" r:id="rId16"/>
    <p:sldId id="290" r:id="rId17"/>
    <p:sldId id="311" r:id="rId18"/>
    <p:sldId id="310" r:id="rId19"/>
    <p:sldId id="309" r:id="rId20"/>
    <p:sldId id="312" r:id="rId21"/>
    <p:sldId id="294" r:id="rId22"/>
    <p:sldId id="314" r:id="rId23"/>
    <p:sldId id="313" r:id="rId24"/>
    <p:sldId id="295" r:id="rId25"/>
    <p:sldId id="315" r:id="rId26"/>
    <p:sldId id="316" r:id="rId27"/>
    <p:sldId id="348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342" r:id="rId54"/>
    <p:sldId id="343" r:id="rId55"/>
    <p:sldId id="344" r:id="rId56"/>
    <p:sldId id="345" r:id="rId57"/>
    <p:sldId id="346" r:id="rId58"/>
    <p:sldId id="347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5" autoAdjust="0"/>
  </p:normalViewPr>
  <p:slideViewPr>
    <p:cSldViewPr showGuides="1">
      <p:cViewPr varScale="1">
        <p:scale>
          <a:sx n="127" d="100"/>
          <a:sy n="127" d="100"/>
        </p:scale>
        <p:origin x="-1080" y="-96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C4A7C-BA99-4FF1-8131-3865198F5ACA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3CDD37-876C-4828-B992-4F735CCC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4035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CC735C9-3F83-498B-AB7A-E3FCC44E3F36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F4FF-A448-4521-B242-F741BA449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BF14-561D-4F69-A9F0-E2F69E5845A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993F-DFF0-4007-BD8A-C4D5ED758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5658-F152-46E1-B41D-223B217D8AD0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A9C2-F928-4258-B8AB-317546B0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9A04-23C0-4926-A561-C32C92728AFF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A919-BF81-4E45-8A3A-55BB66BE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A5E-0AF9-4270-BEFD-324F2627D0F1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BDBE-149E-4F5D-B4EA-B76FAB98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C6C0-C3DD-414C-A8B7-794117E90981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AD4B-2D2D-4AF6-9871-DE7219664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481E-EFA0-4AFE-9740-55A16B8DF6FC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6819-10A6-466A-B236-AC8798BA7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C84D-6AA2-4F8A-9794-CA244995C0B2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BF01-2D0A-44BF-B7A6-9934C0AF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1A4A-C94F-4FB4-82AF-3B70467B803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449B9-002B-4B21-B076-8978610A3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0BC4-CAF6-48DC-AE95-507A1EB3584A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87F1-EFC0-4FC9-8C23-3609E110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6CD4-060D-4231-9DFB-DB8E752ED07B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7298-7F5B-41A0-9A75-59135221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253F-2907-4D3E-9DFE-3773E0749604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88D2-7ED7-4535-BE14-885091966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C84D-6AA2-4F8A-9794-CA244995C0B2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BF01-2D0A-44BF-B7A6-9934C0AF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71F902-688C-4D99-962E-667C3AEE3A9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DCE49-BD03-49A3-97BC-77FE13406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floating-point-gui.de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Classes (Part 2)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non-static features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1E3F9-1651-4E96-8466-D8F5B9CD17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1. An Instance is Equal to Itself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000AF-EF6E-467A-9DF5-F2D5B11DF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should always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should always be true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check if two references are equal using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2. An Instance is Never Equal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EDAA3-B1FD-4268-BCA0-9B6431E588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requires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>
                <a:cs typeface="Courier New" pitchFamily="49" charset="0"/>
              </a:rPr>
              <a:t>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and you must not throw an exception if the argument is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so it looks like we have to check for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argument...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pc="-150" dirty="0" smtClean="0"/>
              <a:t>3. Instances of the Same Type can be Equal</a:t>
            </a:r>
            <a:endParaRPr lang="en-US" spc="-150" dirty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B1702-CF82-48E8-9233-B0B49DDF6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implementation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used in the notes and the textbook is based on the rule that an instance can only be equal to another instance of the same type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find the class of an object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public final Class&lt;? extends Object&gt;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Returns the runtime class of an object.</a:t>
            </a:r>
            <a:endParaRPr lang="en-CA" sz="20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the value of the attributes of an object define the state of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instances are equal if all of their attributes are equal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unfortunately, we cannot yet retrieve the attributes of the parameter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dirty="0" smtClean="0"/>
              <a:t> because it is declared to be an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need a 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a recipe for checking equality of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primitive type other than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an array consider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 reference type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, but beware of attributes that might be null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finish implementing the immutable class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implement a mutable class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C70F0-C5B8-4F89-BBC8-72F624FF82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 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reference values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symmetric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transitive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consistent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must not throw an exception when passed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Reflexivity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: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object is equal to itself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456565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Symmetry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symmetric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objects must agree on whether they are equal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if and only 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Transitivity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transitive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first object is equal to a second, and the second object is equal to a third, then the first object must be equal to the third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,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, then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Consistency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consistent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repeatedly comparing two objects yields the same result (assuming the state of the objects does not change)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Non-nullity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/>
              <a:t> is always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and never does not throw an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CA" sz="3600" dirty="0" smtClean="0"/>
              <a:t>The </a:t>
            </a:r>
            <a:r>
              <a:rPr lang="en-CA" sz="36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3600" dirty="0" smtClean="0"/>
              <a:t> contract and </a:t>
            </a:r>
            <a:r>
              <a:rPr lang="en-CA" sz="36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3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makes it relatively easy to ensure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contract is obeyed</a:t>
            </a:r>
          </a:p>
          <a:p>
            <a:pPr lvl="1"/>
            <a:r>
              <a:rPr lang="en-US" dirty="0" smtClean="0"/>
              <a:t>e.g., symmetry and transitivity are easy to ensure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means that your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method won't work as expected in inheritance hierarchies</a:t>
            </a:r>
          </a:p>
          <a:p>
            <a:pPr lvl="1"/>
            <a:r>
              <a:rPr lang="en-US" dirty="0" smtClean="0"/>
              <a:t>more on this when we talk about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 more thing regarding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if you override </a:t>
            </a:r>
            <a:r>
              <a:rPr lang="en-CA" sz="2400" b="1" dirty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/>
              <a:t> you must override </a:t>
            </a:r>
            <a:r>
              <a:rPr lang="en-CA" sz="24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otherwise, the hashed containers won't work </a:t>
            </a:r>
            <a:r>
              <a:rPr lang="en-CA" dirty="0" smtClean="0"/>
              <a:t>properly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will see how to implement </a:t>
            </a:r>
            <a:r>
              <a:rPr lang="en-CA" sz="2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800" b="1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mtClean="0"/>
              <a:t>in </a:t>
            </a:r>
            <a:r>
              <a:rPr lang="en-CA" dirty="0" smtClean="0"/>
              <a:t>the next lecture or so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a discussion about how the hashed containers actually work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7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Mutable Classes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33404-3745-4C33-A80B-AF75583B85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Classes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2BF1D5-EE53-425E-8143-EA482F7251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mutable class can change how its state appears to clients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immutable classes are generally easier to implement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 why would we want a mutable class?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you need a separate immutable object for every value you need to represent</a:t>
            </a:r>
          </a:p>
          <a:p>
            <a:pPr marL="1097598" lvl="3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 is String concatenation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latin typeface="+mn-lt"/>
                <a:cs typeface="Courier New" pitchFamily="49" charset="0"/>
              </a:rPr>
              <a:t>Overriding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CECC7-3144-4949-9E17-6FE1CBBF03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write a value class that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>
                <a:cs typeface="Courier New" pitchFamily="49" charset="0"/>
              </a:rPr>
              <a:t> but you do not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when a client tries to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?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called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48000"/>
            <a:ext cx="7702550" cy="3124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PhoneNumber client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 = new PhoneNumber(416, 736, 5053);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cse.equals(cse) );   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cseToo = cse;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cseToo.equals(cse) );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cseAlso = new PhoneNumber(416, 736, 5053);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cseAlso.equals(cse) );   // false!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434520" y="6324600"/>
            <a:ext cx="1404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2.2.4]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 into a String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dirty="0" err="1" smtClean="0"/>
              <a:t>BufferedReader</a:t>
            </a:r>
            <a:r>
              <a:rPr lang="en-US" dirty="0" smtClean="0"/>
              <a:t> in =</a:t>
            </a:r>
          </a:p>
          <a:p>
            <a:r>
              <a:rPr lang="en-US" dirty="0" smtClean="0"/>
              <a:t>   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(file));</a:t>
            </a:r>
          </a:p>
          <a:p>
            <a:r>
              <a:rPr lang="en-US" dirty="0" smtClean="0"/>
              <a:t>String contents = "";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in.ready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contents = contents + </a:t>
            </a:r>
            <a:r>
              <a:rPr lang="en-US" dirty="0" err="1" smtClean="0"/>
              <a:t>in.readLine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4191000" y="1981200"/>
            <a:ext cx="304800" cy="3657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4114800"/>
            <a:ext cx="29610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creates a new String object</a:t>
            </a:r>
          </a:p>
          <a:p>
            <a:r>
              <a:rPr lang="en-US" dirty="0" smtClean="0">
                <a:latin typeface="+mj-lt"/>
              </a:rPr>
              <a:t>to perform the concatenation</a:t>
            </a:r>
          </a:p>
          <a:p>
            <a:r>
              <a:rPr lang="en-US" dirty="0" smtClean="0">
                <a:latin typeface="+mj-lt"/>
              </a:rPr>
              <a:t>each iteration of the loop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 into a </a:t>
            </a:r>
            <a:r>
              <a:rPr lang="en-US" dirty="0" err="1" smtClean="0"/>
              <a:t>StringBuilder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dirty="0" err="1" smtClean="0"/>
              <a:t>BufferedReader</a:t>
            </a:r>
            <a:r>
              <a:rPr lang="en-US" dirty="0" smtClean="0"/>
              <a:t> in =</a:t>
            </a:r>
          </a:p>
          <a:p>
            <a:r>
              <a:rPr lang="en-US" dirty="0" smtClean="0"/>
              <a:t>   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(file));</a:t>
            </a:r>
          </a:p>
          <a:p>
            <a:r>
              <a:rPr lang="en-US" dirty="0" err="1" smtClean="0"/>
              <a:t>StringBuilder</a:t>
            </a:r>
            <a:r>
              <a:rPr lang="en-US" dirty="0" smtClean="0"/>
              <a:t> contents = new </a:t>
            </a:r>
            <a:r>
              <a:rPr lang="en-US" dirty="0" err="1" smtClean="0"/>
              <a:t>StringBuilder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in.ready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contents.append</a:t>
            </a:r>
            <a:r>
              <a:rPr lang="en-US" dirty="0" smtClean="0"/>
              <a:t>(</a:t>
            </a:r>
            <a:r>
              <a:rPr lang="en-US" dirty="0" err="1" smtClean="0"/>
              <a:t>in.readLine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2971800" y="1600200"/>
            <a:ext cx="304800" cy="4419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4114800"/>
            <a:ext cx="23223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new String not created</a:t>
            </a:r>
          </a:p>
          <a:p>
            <a:r>
              <a:rPr lang="en-US" dirty="0" smtClean="0">
                <a:latin typeface="+mj-lt"/>
              </a:rPr>
              <a:t>for each iteration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Mutable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will create a class to represent 2-dimensional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Can Mathematical Vectors Do?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A10094-EE37-412C-8117-3854BB2F7A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subtract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multiply by scalar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set coordinates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get coordinates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equals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toString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1371600"/>
          <a:ext cx="5029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Vector2D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x: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- y: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- name: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String</a:t>
                      </a:r>
                      <a:endParaRPr lang="en-CA" sz="14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Vector2D()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Vector2D(double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Vector2D(String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, double, double)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Vector2D(Vector2D)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add(Vector2D): 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equals(Object):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getX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():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getY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(): double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length():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multiply(double):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void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Constructors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the role of the constructor is to initialize the attributes of a new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initialize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have 4 overloaded constructors</a:t>
            </a:r>
            <a:endParaRPr lang="en-US" dirty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7DEEF0-08AB-447C-BDC7-CEE38D5157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0" y="3352800"/>
          <a:ext cx="6096000" cy="2895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Vector2D()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(0, 0) with no</a:t>
                      </a:r>
                      <a:r>
                        <a:rPr lang="en-US" b="0" baseline="0" dirty="0" smtClean="0"/>
                        <a:t> name.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Vector2D(double x, 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(x, y) with no</a:t>
                      </a:r>
                      <a:r>
                        <a:rPr lang="en-US" b="0" baseline="0" dirty="0" smtClean="0"/>
                        <a:t> name.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Vector2D(String name, double x, 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(x, y)</a:t>
                      </a:r>
                      <a:r>
                        <a:rPr lang="en-US" b="0" baseline="0" dirty="0" smtClean="0"/>
                        <a:t> with the given name.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Vector2D(Vector2D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other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a new</a:t>
                      </a:r>
                      <a:r>
                        <a:rPr lang="en-US" b="0" baseline="0" dirty="0" smtClean="0"/>
                        <a:t> vector that is equal to the given vector.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600" dirty="0" smtClean="0"/>
              <a:t>public Vector2D()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  this.name = null;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CA" sz="1600" dirty="0" smtClean="0"/>
              <a:t>public Vector2D(double x, double y)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x;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y;</a:t>
            </a:r>
          </a:p>
          <a:p>
            <a:r>
              <a:rPr lang="en-US" sz="1600" dirty="0" smtClean="0"/>
              <a:t>  this.name = null;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600" dirty="0" smtClean="0"/>
              <a:t>public Vector2D(String name, double x, double y)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x;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y;</a:t>
            </a:r>
          </a:p>
          <a:p>
            <a:r>
              <a:rPr lang="en-US" sz="1600" dirty="0" smtClean="0"/>
              <a:t>  this.name = name;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CA" sz="1600" dirty="0" smtClean="0"/>
              <a:t>public Vector2D(Vector2D other)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</a:t>
            </a:r>
            <a:r>
              <a:rPr lang="en-US" sz="1600" dirty="0" err="1" smtClean="0"/>
              <a:t>other.x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</a:t>
            </a:r>
            <a:r>
              <a:rPr lang="en-US" sz="1600" dirty="0" err="1" smtClean="0"/>
              <a:t>other.y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this.name = other.name;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constructor bodies are almost identical to each other</a:t>
            </a:r>
          </a:p>
          <a:p>
            <a:r>
              <a:rPr lang="en-US" dirty="0" smtClean="0"/>
              <a:t>whenever you see duplicated code you should consider moving the duplicated code into a method</a:t>
            </a:r>
          </a:p>
          <a:p>
            <a:r>
              <a:rPr lang="en-US" dirty="0" smtClean="0"/>
              <a:t>in this case, one of the constructors already does everything we need to implement the other constructors…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400" dirty="0" smtClean="0"/>
              <a:t>public Vector2D(double x, double y, String name)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this.x</a:t>
            </a:r>
            <a:r>
              <a:rPr lang="en-US" sz="1400" dirty="0" smtClean="0"/>
              <a:t> = x;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this.y</a:t>
            </a:r>
            <a:r>
              <a:rPr lang="en-US" sz="1400" dirty="0" smtClean="0"/>
              <a:t> = y;</a:t>
            </a:r>
          </a:p>
          <a:p>
            <a:r>
              <a:rPr lang="en-US" sz="1400" dirty="0" smtClean="0"/>
              <a:t>  this.name = name;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CA" sz="1400" dirty="0" smtClean="0"/>
              <a:t>public Vector2D()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(0, 0, null);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public Vector2D(double x, double y) 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(x, y, null);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public Vector2D(Vector2D other) 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</a:t>
            </a:r>
            <a:r>
              <a:rPr lang="en-US" sz="1400" dirty="0" err="1" smtClean="0"/>
              <a:t>other.x</a:t>
            </a:r>
            <a:r>
              <a:rPr lang="en-US" sz="1400" dirty="0" smtClean="0"/>
              <a:t>, </a:t>
            </a:r>
            <a:r>
              <a:rPr lang="en-US" sz="1400" dirty="0" err="1" smtClean="0"/>
              <a:t>other.y</a:t>
            </a:r>
            <a:r>
              <a:rPr lang="en-US" sz="1400" dirty="0" smtClean="0"/>
              <a:t>, other.name);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5" name="Curved Left Arrow 4"/>
          <p:cNvSpPr/>
          <p:nvPr/>
        </p:nvSpPr>
        <p:spPr>
          <a:xfrm flipV="1">
            <a:off x="6400800" y="1295400"/>
            <a:ext cx="381000" cy="1905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V="1">
            <a:off x="6934200" y="1295400"/>
            <a:ext cx="381000" cy="297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flipV="1">
            <a:off x="7543800" y="1295400"/>
            <a:ext cx="381000" cy="411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2983468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03860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6205" y="518160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Chaining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constructor invokes another constructor it is called </a:t>
            </a:r>
            <a:r>
              <a:rPr lang="en-US" i="1" dirty="0" smtClean="0"/>
              <a:t>constructor chaining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invoke a constructor in the same class you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if you do this then it must occur on the first line of the constructor 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C289A-EA14-4B51-B846-F1748DF28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387600"/>
          <a:ext cx="36576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3274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cseToo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6830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cseAlso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1219200"/>
          <a:ext cx="4114800" cy="2179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416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5053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3551238"/>
          <a:ext cx="4114800" cy="2179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416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5053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82913" y="29718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82913" y="33528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00" y="37449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700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dirty="0" err="1" smtClean="0"/>
              <a:t>accessor</a:t>
            </a:r>
            <a:r>
              <a:rPr lang="en-US" dirty="0" smtClean="0"/>
              <a:t> methods return information about the state of the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return information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have 3 </a:t>
            </a:r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3183238"/>
              </p:ext>
            </p:extLst>
          </p:nvPr>
        </p:nvGraphicFramePr>
        <p:xfrm>
          <a:off x="1524000" y="3733800"/>
          <a:ext cx="6096000" cy="21717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double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getX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 the x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double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 the 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getName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</a:t>
                      </a:r>
                      <a:r>
                        <a:rPr lang="en-US" b="0" baseline="0" dirty="0" smtClean="0"/>
                        <a:t> the name of the vector.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cs typeface="Courier New" pitchFamily="49" charset="0"/>
              </a:rPr>
              <a:t>Accessor</a:t>
            </a:r>
            <a:r>
              <a:rPr lang="en-CA" dirty="0" smtClean="0">
                <a:cs typeface="Courier New" pitchFamily="49" charset="0"/>
              </a:rPr>
              <a:t> Methods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getX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</a:t>
            </a:r>
            <a:r>
              <a:rPr lang="en-US" sz="1800" dirty="0" err="1" smtClean="0"/>
              <a:t>this.x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getY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</a:t>
            </a:r>
            <a:r>
              <a:rPr lang="en-US" sz="1800" dirty="0" err="1" smtClean="0"/>
              <a:t>this.y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getName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this.name;</a:t>
            </a:r>
          </a:p>
          <a:p>
            <a:r>
              <a:rPr lang="en-US" sz="18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 that </a:t>
            </a:r>
            <a:r>
              <a:rPr lang="en-US" dirty="0" err="1" smtClean="0"/>
              <a:t>mutator</a:t>
            </a:r>
            <a:r>
              <a:rPr lang="en-US" dirty="0" smtClean="0"/>
              <a:t> methods allow a client to manipulate the state of the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allow the client to manipulate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5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66950"/>
          <a:ext cx="6096000" cy="36195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setX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 the x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setY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 the 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setName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(String name)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</a:t>
                      </a:r>
                      <a:r>
                        <a:rPr lang="en-US" b="0" baseline="0" dirty="0" smtClean="0"/>
                        <a:t> the name of the vector.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set(double x, double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Set the x</a:t>
                      </a:r>
                      <a:r>
                        <a:rPr lang="en-US" baseline="0" dirty="0" smtClean="0"/>
                        <a:t> and y </a:t>
                      </a:r>
                      <a:r>
                        <a:rPr lang="en-US" dirty="0" smtClean="0"/>
                        <a:t>coordinate of the vector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set(String name,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double x, double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Set the name, x,</a:t>
                      </a:r>
                      <a:r>
                        <a:rPr lang="en-US" baseline="0" dirty="0" smtClean="0"/>
                        <a:t> and y </a:t>
                      </a:r>
                      <a:r>
                        <a:rPr lang="en-US" dirty="0" smtClean="0"/>
                        <a:t>coordinate of the vector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setX()</a:t>
            </a:r>
            <a:r>
              <a:rPr lang="en-CA" smtClean="0"/>
              <a:t>,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setY()</a:t>
            </a:r>
            <a:r>
              <a:rPr lang="en-CA" smtClean="0"/>
              <a:t>, and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set()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5F49FC-A1EE-41D8-B707-A41BF2F5D2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CA" sz="1400" dirty="0" smtClean="0"/>
              <a:t>public void </a:t>
            </a:r>
            <a:r>
              <a:rPr lang="en-CA" sz="1400" dirty="0" err="1" smtClean="0"/>
              <a:t>setX</a:t>
            </a:r>
            <a:r>
              <a:rPr lang="en-CA" sz="1400" dirty="0" smtClean="0"/>
              <a:t>(double x)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this.x</a:t>
            </a:r>
            <a:r>
              <a:rPr lang="en-CA" sz="1400" dirty="0" smtClean="0"/>
              <a:t> = x;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</a:t>
            </a:r>
            <a:r>
              <a:rPr lang="en-CA" sz="1400" dirty="0" err="1" smtClean="0"/>
              <a:t>setY</a:t>
            </a:r>
            <a:r>
              <a:rPr lang="en-CA" sz="1400" dirty="0" smtClean="0"/>
              <a:t>(double y)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this.y</a:t>
            </a:r>
            <a:r>
              <a:rPr lang="en-CA" sz="1400" dirty="0" smtClean="0"/>
              <a:t> = y;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</a:t>
            </a:r>
            <a:r>
              <a:rPr lang="en-CA" sz="1400" dirty="0" err="1" smtClean="0"/>
              <a:t>setName</a:t>
            </a:r>
            <a:r>
              <a:rPr lang="en-CA" sz="1400" dirty="0" smtClean="0"/>
              <a:t>(String name) {</a:t>
            </a:r>
          </a:p>
          <a:p>
            <a:r>
              <a:rPr lang="en-CA" sz="1400" dirty="0" smtClean="0"/>
              <a:t>  this.name = name;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set(double x, double y) { 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this.setX</a:t>
            </a:r>
            <a:r>
              <a:rPr lang="en-CA" sz="1400" dirty="0" smtClean="0"/>
              <a:t>(x);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this.setY</a:t>
            </a:r>
            <a:r>
              <a:rPr lang="en-CA" sz="1400" dirty="0" smtClean="0"/>
              <a:t>(y);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set(String name, double x, double y)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this.setName</a:t>
            </a:r>
            <a:r>
              <a:rPr lang="en-CA" sz="1400" dirty="0" smtClean="0"/>
              <a:t>(name);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</a:t>
            </a:r>
            <a:r>
              <a:rPr lang="en-CA" sz="1400" dirty="0" smtClean="0"/>
              <a:t>(x, y);</a:t>
            </a:r>
          </a:p>
          <a:p>
            <a:r>
              <a:rPr lang="en-CA" sz="1400" dirty="0" smtClean="0"/>
              <a:t>}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most value type classes will want their own version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shall say that two vectors are equal if their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coordinates are equal</a:t>
            </a:r>
          </a:p>
          <a:p>
            <a:pPr lvl="2"/>
            <a:r>
              <a:rPr lang="en-US" dirty="0" smtClean="0"/>
              <a:t>i.e., two vectors might be equal even if their names are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equals(Object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Compares two</a:t>
                      </a:r>
                      <a:r>
                        <a:rPr lang="en-US" b="0" baseline="0" dirty="0" smtClean="0"/>
                        <a:t> vectors for equality.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600" dirty="0" smtClean="0"/>
              <a:t>@Override public </a:t>
            </a:r>
            <a:r>
              <a:rPr lang="en-CA" sz="1600" dirty="0" err="1" smtClean="0"/>
              <a:t>boolean</a:t>
            </a:r>
            <a:r>
              <a:rPr lang="en-CA" sz="1600" dirty="0" smtClean="0"/>
              <a:t> equals(Object </a:t>
            </a:r>
            <a:r>
              <a:rPr lang="en-CA" sz="1600" dirty="0" err="1" smtClean="0"/>
              <a:t>obj</a:t>
            </a:r>
            <a:r>
              <a:rPr lang="en-CA" sz="1600" dirty="0" smtClean="0"/>
              <a:t>) 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eq</a:t>
            </a:r>
            <a:r>
              <a:rPr lang="en-US" sz="1600" dirty="0" smtClean="0"/>
              <a:t> = false;</a:t>
            </a:r>
          </a:p>
          <a:p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if (</a:t>
            </a:r>
            <a:r>
              <a:rPr lang="en-US" sz="1600" dirty="0" err="1" smtClean="0">
                <a:solidFill>
                  <a:srgbClr val="FF0000"/>
                </a:solidFill>
              </a:rPr>
              <a:t>obj</a:t>
            </a:r>
            <a:r>
              <a:rPr lang="en-US" sz="1600" dirty="0" smtClean="0">
                <a:solidFill>
                  <a:srgbClr val="FF0000"/>
                </a:solidFill>
              </a:rPr>
              <a:t> == this) {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</a:rPr>
              <a:t>eq</a:t>
            </a:r>
            <a:r>
              <a:rPr lang="en-US" sz="1600" dirty="0" smtClean="0">
                <a:solidFill>
                  <a:srgbClr val="FF0000"/>
                </a:solidFill>
              </a:rPr>
              <a:t> = true;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}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 return </a:t>
            </a:r>
            <a:r>
              <a:rPr lang="en-US" sz="1600" dirty="0" err="1" smtClean="0"/>
              <a:t>eq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E45A8-C67A-454A-8E68-9BFDE66081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57200" y="381000"/>
            <a:ext cx="84582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9FC1F-2956-40EB-BFF9-A6974C7932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57200" y="381000"/>
            <a:ext cx="84582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Vector2d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F1E05-2394-4B71-AE8B-D72E0D4CD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381000"/>
            <a:ext cx="8458200" cy="57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dirty="0" smtClean="0">
              <a:latin typeface="+mj-lt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Vector2d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2100" y="457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version works most of the time (except when it doesn’t!)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Object.equals()</a:t>
            </a:r>
            <a:endParaRPr lang="en-US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checks if two references refer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true if and only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F1E05-2394-4B71-AE8B-D72E0D4CD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381000"/>
            <a:ext cx="8458200" cy="57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Vector2d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== 0 &amp;&amp;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== 0;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7550" y="457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version always works.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issue here is quite subtle</a:t>
            </a:r>
          </a:p>
          <a:p>
            <a:r>
              <a:rPr lang="en-CA" dirty="0" smtClean="0"/>
              <a:t>if you use == to compare the coordinates then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is always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NaN</a:t>
            </a:r>
            <a:r>
              <a:rPr lang="en-CA" dirty="0" smtClean="0"/>
              <a:t> means “not a number” and is </a:t>
            </a:r>
            <a:r>
              <a:rPr lang="en-CA" dirty="0"/>
              <a:t>used to represent a mathematically undefined </a:t>
            </a:r>
            <a:r>
              <a:rPr lang="en-CA" dirty="0" smtClean="0"/>
              <a:t>number</a:t>
            </a:r>
          </a:p>
          <a:p>
            <a:pPr lvl="2"/>
            <a:r>
              <a:rPr lang="en-CA" dirty="0" smtClean="0"/>
              <a:t>such as occurs when you divide zero by zero</a:t>
            </a:r>
          </a:p>
          <a:p>
            <a:pPr lvl="2"/>
            <a:r>
              <a:rPr lang="en-CA" dirty="0" smtClean="0"/>
              <a:t>the behavior of </a:t>
            </a:r>
            <a:r>
              <a:rPr lang="en-CA" dirty="0" err="1" smtClean="0"/>
              <a:t>NaN</a:t>
            </a:r>
            <a:r>
              <a:rPr lang="en-CA" dirty="0" smtClean="0"/>
              <a:t> is defined in the IEEE 754 standard for floating point arithmetic (i.e., this is not just a Java issue)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2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use == to compare the coordinates then all hash based collections and all sets will behave strangely with vectors having </a:t>
            </a:r>
            <a:r>
              <a:rPr lang="en-CA" dirty="0" err="1" smtClean="0"/>
              <a:t>NaN</a:t>
            </a:r>
            <a:r>
              <a:rPr lang="en-CA" dirty="0" smtClean="0"/>
              <a:t> as a component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Set&lt;Vector2D&gt; set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&lt;Vector2D&gt;();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(u);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set.size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             // prints 2</a:t>
            </a:r>
          </a:p>
          <a:p>
            <a:pPr marL="0" indent="0">
              <a:buNone/>
            </a:pPr>
            <a:endParaRPr lang="en-CA" sz="800" dirty="0" smtClean="0"/>
          </a:p>
          <a:p>
            <a:r>
              <a:rPr lang="en-CA" dirty="0" smtClean="0"/>
              <a:t>sets are supposed to reject duplicate elements but there are 2 identical vectors in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occurs 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/>
              <a:t> uses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to check for duplicates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48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to compare the coordinates then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is implemented to allow for equality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</a:t>
            </a:r>
          </a:p>
          <a:p>
            <a:r>
              <a:rPr lang="en-CA" dirty="0" smtClean="0"/>
              <a:t>checking for equality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can be useful when trying to track down errors in computations</a:t>
            </a:r>
          </a:p>
          <a:p>
            <a:r>
              <a:rPr lang="en-CA" dirty="0" smtClean="0"/>
              <a:t>also the hash based collections and sets will work as expected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6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there is a side effect of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to compare the coordinates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Vector2D(0.0, 1.0);    // (0.0,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Vector2D(-0.0, 1.0);   // (-0.0,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considers 0.0 and -0.0 to be unequal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can you see how to implement equals to allow for equality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and equality of 0.0 and -0.0?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9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real issue here is that floating point arithmetic is tricky and affects every programming language</a:t>
            </a:r>
          </a:p>
          <a:p>
            <a:r>
              <a:rPr lang="en-CA" dirty="0" smtClean="0"/>
              <a:t>a good starting point for learning more about some of the issues involved</a:t>
            </a:r>
          </a:p>
          <a:p>
            <a:pPr lvl="1"/>
            <a:r>
              <a:rPr lang="en-CA" dirty="0">
                <a:hlinkClick r:id="rId2"/>
              </a:rPr>
              <a:t>http://floating-point-gui.de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1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Observe That...</a:t>
            </a:r>
            <a:endParaRPr lang="en-US" smtClean="0"/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64D686-363A-40A3-A38B-95EA5B783D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instead of directly using the fields, we use </a:t>
            </a:r>
            <a:r>
              <a:rPr lang="en-CA" dirty="0" err="1" smtClean="0"/>
              <a:t>accessor</a:t>
            </a:r>
            <a:r>
              <a:rPr lang="en-CA" dirty="0" smtClean="0"/>
              <a:t> methods where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reduces code duplication, especially if accessing an field requires a lot of code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gives us the possibility to change the representation of the fields in the future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long as we update the </a:t>
            </a:r>
            <a:r>
              <a:rPr lang="en-CA" dirty="0" err="1" smtClean="0"/>
              <a:t>accessor</a:t>
            </a:r>
            <a:r>
              <a:rPr lang="en-CA" dirty="0" smtClean="0"/>
              <a:t> methods (but we would have to do that anyway to preserve the API)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example, instead of two attributes </a:t>
            </a:r>
            <a:r>
              <a:rPr lang="en-CA" sz="17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17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we might want to use an array or some sort of </a:t>
            </a:r>
            <a:r>
              <a:rPr lang="en-CA" sz="17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notes [notes 2.3.1] call this </a:t>
            </a:r>
            <a:r>
              <a:rPr lang="en-CA" i="1" dirty="0" smtClean="0"/>
              <a:t>delegating to </a:t>
            </a:r>
            <a:r>
              <a:rPr lang="en-CA" i="1" dirty="0" err="1" smtClean="0"/>
              <a:t>accessors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Observe That...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8245D7-3B06-44EC-A989-7B3727A798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instead of directly modifying the attributes, we use </a:t>
            </a:r>
            <a:r>
              <a:rPr lang="en-CA" dirty="0" err="1" smtClean="0"/>
              <a:t>mutator</a:t>
            </a:r>
            <a:r>
              <a:rPr lang="en-CA" dirty="0" smtClean="0"/>
              <a:t> methods where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reduces code duplication, especially if modifying an attribute requires a lot of code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gives us the possibility to change the representation of the attributes in the future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long as we update the </a:t>
            </a:r>
            <a:r>
              <a:rPr lang="en-CA" dirty="0" err="1" smtClean="0"/>
              <a:t>mutator</a:t>
            </a:r>
            <a:r>
              <a:rPr lang="en-CA" dirty="0" smtClean="0"/>
              <a:t> methods (but we would have to do that anyway to preserve the API)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example, instead of two attributes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we might want to use an array or some sort of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notes [notes 2.3.1] call this </a:t>
            </a:r>
            <a:r>
              <a:rPr lang="en-CA" i="1" dirty="0" smtClean="0"/>
              <a:t>delegating to </a:t>
            </a:r>
            <a:r>
              <a:rPr lang="en-CA" i="1" dirty="0" err="1" smtClean="0"/>
              <a:t>mutators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Things to Think About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23FA21-96B3-4122-BB04-A4739DB112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 using an array to store the coordinates?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 using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to store the coordinates?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VectorND</a:t>
            </a:r>
            <a:r>
              <a:rPr lang="en-CA" dirty="0" smtClean="0"/>
              <a:t>, an N-dimensional vector?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most value classes should support logical equality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to another instance if their states are equal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two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PhoneNumbers</a:t>
            </a:r>
            <a:r>
              <a:rPr lang="en-CA" dirty="0" smtClean="0"/>
              <a:t> are equal if their area, exchange, and station codes have the same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implementing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 surprisingly hard</a:t>
            </a:r>
          </a:p>
          <a:p>
            <a:pPr lvl="1" eaLnBrk="1" hangingPunct="1"/>
            <a:r>
              <a:rPr lang="en-CA" sz="2200" dirty="0" smtClean="0"/>
              <a:t>"One would expect that overriding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, since it is a fairly common task, should be a piece of cake. The reality is far from that. There is an amazing amount of disagreement in the Java community regarding correct implementation of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. Look into the best Java source code or open an arbitrary Java textbook and take a look at what you find. Chances are good that you will find several different approaches and a variety of recommendations."</a:t>
            </a:r>
          </a:p>
          <a:p>
            <a:pPr lvl="3" algn="r" eaLnBrk="1" hangingPunct="1"/>
            <a:r>
              <a:rPr lang="en-CA" dirty="0" smtClean="0"/>
              <a:t>Angelika Langer, Secrets of equals() – Part 1</a:t>
            </a:r>
          </a:p>
          <a:p>
            <a:pPr lvl="1" algn="r" eaLnBrk="1" hangingPunct="1"/>
            <a:r>
              <a:rPr lang="en-CA" sz="1200" dirty="0" smtClean="0">
                <a:latin typeface="Courier New" pitchFamily="49" charset="0"/>
                <a:cs typeface="Courier New" pitchFamily="49" charset="0"/>
              </a:rPr>
              <a:t>http://www.angelikalanger.com/Articles/JavaSolutions/SecretsOfEquals/Equals.html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what we are about to do does not always produce the result you might be looking for</a:t>
            </a:r>
          </a:p>
          <a:p>
            <a:pPr lvl="2" eaLnBrk="1" hangingPunct="1"/>
            <a:r>
              <a:rPr lang="en-CA" dirty="0" smtClean="0"/>
              <a:t>but it is always satisfies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</a:t>
            </a:r>
          </a:p>
          <a:p>
            <a:pPr lvl="2" eaLnBrk="1" hangingPunct="1"/>
            <a:r>
              <a:rPr lang="en-CA" dirty="0" smtClean="0"/>
              <a:t>and it's what the notes and textbook do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CSE1030 Requirements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equal to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never equal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instances of the exact same type can be 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instances with the same state are equal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EBF01-2D0A-44BF-B7A6-9934C0AF01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3012</TotalTime>
  <Words>3070</Words>
  <Application>Microsoft Office PowerPoint</Application>
  <PresentationFormat>On-screen Show (4:3)</PresentationFormat>
  <Paragraphs>614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Origin</vt:lpstr>
      <vt:lpstr>Classes (Part 2)</vt:lpstr>
      <vt:lpstr>Goals</vt:lpstr>
      <vt:lpstr>Overriding equals()</vt:lpstr>
      <vt:lpstr>Slide 4</vt:lpstr>
      <vt:lpstr>Object.equals()</vt:lpstr>
      <vt:lpstr>PhoneNumber.equals()</vt:lpstr>
      <vt:lpstr>Slide 7</vt:lpstr>
      <vt:lpstr>Slide 8</vt:lpstr>
      <vt:lpstr>CSE1030 Requirements for equals</vt:lpstr>
      <vt:lpstr>1. An Instance is Equal to Itself</vt:lpstr>
      <vt:lpstr>Slide 11</vt:lpstr>
      <vt:lpstr>2. An Instance is Never Equal to null </vt:lpstr>
      <vt:lpstr>Slide 13</vt:lpstr>
      <vt:lpstr>3. Instances of the Same Type can be Equal</vt:lpstr>
      <vt:lpstr>Slide 15</vt:lpstr>
      <vt:lpstr>Instances with Same State are Equal</vt:lpstr>
      <vt:lpstr>Slide 17</vt:lpstr>
      <vt:lpstr>Instances with Same State are Equal</vt:lpstr>
      <vt:lpstr>Slide 19</vt:lpstr>
      <vt:lpstr>The equals() Contract </vt:lpstr>
      <vt:lpstr>The equals() contract: Reflexivity</vt:lpstr>
      <vt:lpstr>The equals() contract: Symmetry</vt:lpstr>
      <vt:lpstr>The equals() contract: Transitivity</vt:lpstr>
      <vt:lpstr>The equals() contract: Consistency</vt:lpstr>
      <vt:lpstr>The equals() contract: Non-nullity</vt:lpstr>
      <vt:lpstr>The equals() contract and getClass()</vt:lpstr>
      <vt:lpstr>One more thing regarding equals()</vt:lpstr>
      <vt:lpstr>Mutable Classes</vt:lpstr>
      <vt:lpstr>Mutable Classes</vt:lpstr>
      <vt:lpstr>Reading a Text File into a String</vt:lpstr>
      <vt:lpstr>Reading a Text File into a StringBuilder</vt:lpstr>
      <vt:lpstr>Example Mutable class</vt:lpstr>
      <vt:lpstr>What Can Mathematical Vectors Do?</vt:lpstr>
      <vt:lpstr>Constructors</vt:lpstr>
      <vt:lpstr>Constructors</vt:lpstr>
      <vt:lpstr>Constructors</vt:lpstr>
      <vt:lpstr>Avoiding Code Duplication</vt:lpstr>
      <vt:lpstr>Constructors</vt:lpstr>
      <vt:lpstr>Constructor Chaining</vt:lpstr>
      <vt:lpstr>Accessor Methods</vt:lpstr>
      <vt:lpstr>Accessor Methods</vt:lpstr>
      <vt:lpstr>Mutator Methods</vt:lpstr>
      <vt:lpstr>Mutator Methods</vt:lpstr>
      <vt:lpstr>setX(), setY(), and set()</vt:lpstr>
      <vt:lpstr>Equals</vt:lpstr>
      <vt:lpstr>equals() </vt:lpstr>
      <vt:lpstr>Slide 47</vt:lpstr>
      <vt:lpstr>Slide 48</vt:lpstr>
      <vt:lpstr>Slide 49</vt:lpstr>
      <vt:lpstr>Slide 50</vt:lpstr>
      <vt:lpstr>== vs Double.compare</vt:lpstr>
      <vt:lpstr>== vs Double.compare</vt:lpstr>
      <vt:lpstr>== vs Double.compare</vt:lpstr>
      <vt:lpstr>== vs Double.compare</vt:lpstr>
      <vt:lpstr>== vs Double.compare</vt:lpstr>
      <vt:lpstr>Observe That...</vt:lpstr>
      <vt:lpstr>Observe That...</vt:lpstr>
      <vt:lpstr>Things to Think About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255</cp:revision>
  <dcterms:created xsi:type="dcterms:W3CDTF">2006-08-16T00:00:00Z</dcterms:created>
  <dcterms:modified xsi:type="dcterms:W3CDTF">2014-01-08T04:17:28Z</dcterms:modified>
</cp:coreProperties>
</file>