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9"/>
  </p:notesMasterIdLst>
  <p:sldIdLst>
    <p:sldId id="302" r:id="rId2"/>
    <p:sldId id="303" r:id="rId3"/>
    <p:sldId id="304" r:id="rId4"/>
    <p:sldId id="305" r:id="rId5"/>
    <p:sldId id="306" r:id="rId6"/>
    <p:sldId id="256" r:id="rId7"/>
    <p:sldId id="257" r:id="rId8"/>
    <p:sldId id="258" r:id="rId9"/>
    <p:sldId id="265" r:id="rId10"/>
    <p:sldId id="277" r:id="rId11"/>
    <p:sldId id="269" r:id="rId12"/>
    <p:sldId id="283" r:id="rId13"/>
    <p:sldId id="278" r:id="rId14"/>
    <p:sldId id="266" r:id="rId15"/>
    <p:sldId id="267" r:id="rId16"/>
    <p:sldId id="280" r:id="rId17"/>
    <p:sldId id="268" r:id="rId18"/>
    <p:sldId id="281" r:id="rId19"/>
    <p:sldId id="270" r:id="rId20"/>
    <p:sldId id="282" r:id="rId21"/>
    <p:sldId id="271" r:id="rId22"/>
    <p:sldId id="272" r:id="rId23"/>
    <p:sldId id="273" r:id="rId24"/>
    <p:sldId id="279" r:id="rId25"/>
    <p:sldId id="307" r:id="rId26"/>
    <p:sldId id="274" r:id="rId27"/>
    <p:sldId id="276" r:id="rId28"/>
    <p:sldId id="275" r:id="rId29"/>
    <p:sldId id="285" r:id="rId30"/>
    <p:sldId id="284" r:id="rId31"/>
    <p:sldId id="286" r:id="rId32"/>
    <p:sldId id="289" r:id="rId33"/>
    <p:sldId id="287" r:id="rId34"/>
    <p:sldId id="290" r:id="rId35"/>
    <p:sldId id="288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5617" autoAdjust="0"/>
  </p:normalViewPr>
  <p:slideViewPr>
    <p:cSldViewPr showGuides="1">
      <p:cViewPr varScale="1">
        <p:scale>
          <a:sx n="85" d="100"/>
          <a:sy n="85" d="100"/>
        </p:scale>
        <p:origin x="-714" y="-78"/>
      </p:cViewPr>
      <p:guideLst>
        <p:guide orient="horz" pos="2112"/>
        <p:guide pos="2880"/>
        <p:guide pos="4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DD9CC10-4A32-466C-BECA-A0E37A8A0334}" type="datetimeFigureOut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C02A783-AB76-42DD-90F1-AE2595931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2157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29A3ACA3-2F43-4408-9F1B-8EE43A2C7ABC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E95BA-5767-4121-9E0C-96D06C61F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D8AC-D81A-4075-9187-0045AB4DBFB3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9F0BF-6513-4DD9-B2BA-51162EBC0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E1942-D639-4278-9601-7FED5BF171EE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7BC53-1047-4002-B18F-B6174142D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6B746-08D8-4C02-973F-C3255E28B74C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90778-EB07-45A3-9231-F3B61A1C5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8E369-4FAA-4396-A1ED-961277AEC684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8C918-1ED7-4CFC-A415-7DD8F8ECE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E883B-0A9A-4345-8D1C-7D1B31F0609E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DF08-6423-41AC-9229-D5E1EEB9D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522CC-535A-4D39-A24C-569150077F28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62EE2-C017-45E0-860C-DCBAC0A3D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F4EF-173E-4E63-B3D2-495AADF1BBC9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1CAA-ED41-466F-809E-74530A0C1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3B00A-3764-461E-874D-974043267136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27F97-1367-4E77-840F-7A3EBD62A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7F844-0071-4767-BC3C-D98AA4261188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57AB8-FB59-4CAB-81D2-C02399A07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A6F6C-ADA5-400C-90D7-6541BD8C993D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AB3F8-F634-4D83-954F-88879AF979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88B2D-B9EA-4140-9EBA-2A32942A556D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CB607-9048-49AE-8FEB-7FD691EFC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3F4EF-173E-4E63-B3D2-495AADF1BBC9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1CAA-ED41-466F-809E-74530A0C1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955626-32E6-4EBB-95E7-0012CE6F1EE9}" type="datetime1">
              <a:rPr lang="en-US"/>
              <a:pPr>
                <a:defRPr/>
              </a:pPr>
              <a:t>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18F495-94CE-42EA-AC29-A0E7A2343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8" r:id="rId4"/>
    <p:sldLayoutId id="2147484022" r:id="rId5"/>
    <p:sldLayoutId id="2147484018" r:id="rId6"/>
    <p:sldLayoutId id="2147484019" r:id="rId7"/>
    <p:sldLayoutId id="2147484023" r:id="rId8"/>
    <p:sldLayoutId id="2147484024" r:id="rId9"/>
    <p:sldLayoutId id="2147484025" r:id="rId10"/>
    <p:sldLayoutId id="2147484026" r:id="rId11"/>
    <p:sldLayoutId id="2147484020" r:id="rId12"/>
    <p:sldLayoutId id="2147484027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acle.com/technetwork/java/javase/documentation/index-137868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Documenting Code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North American Phone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North American Numbering Plan is the standard used in Canada and the USA for telephone numbers</a:t>
            </a:r>
          </a:p>
          <a:p>
            <a:r>
              <a:rPr lang="en-US" dirty="0" smtClean="0"/>
              <a:t>telephone numbers look like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sz="8000" dirty="0" smtClean="0"/>
              <a:t>416-</a:t>
            </a:r>
            <a:r>
              <a:rPr lang="en-US" sz="8000" dirty="0" smtClean="0">
                <a:solidFill>
                  <a:srgbClr val="00B0F0"/>
                </a:solidFill>
              </a:rPr>
              <a:t>736</a:t>
            </a:r>
            <a:r>
              <a:rPr lang="en-US" sz="8000" dirty="0" smtClean="0"/>
              <a:t>-</a:t>
            </a:r>
            <a:r>
              <a:rPr lang="en-US" sz="8000" dirty="0" smtClean="0">
                <a:solidFill>
                  <a:srgbClr val="7030A0"/>
                </a:solidFill>
              </a:rPr>
              <a:t>2100</a:t>
            </a:r>
            <a:endParaRPr lang="en-US" sz="8000" dirty="0">
              <a:solidFill>
                <a:srgbClr val="7030A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33600" y="4419600"/>
            <a:ext cx="8102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+mn-lt"/>
              </a:rPr>
              <a:t>area</a:t>
            </a:r>
          </a:p>
          <a:p>
            <a:pPr algn="ctr"/>
            <a:r>
              <a:rPr lang="en-US" sz="2400" dirty="0" smtClean="0">
                <a:latin typeface="+mn-lt"/>
              </a:rPr>
              <a:t>code</a:t>
            </a:r>
            <a:endParaRPr lang="en-US" sz="24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6676" y="4419600"/>
            <a:ext cx="1416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exchange</a:t>
            </a:r>
          </a:p>
          <a:p>
            <a:pPr algn="ctr"/>
            <a:r>
              <a:rPr lang="en-US" sz="2400" dirty="0" smtClean="0">
                <a:solidFill>
                  <a:srgbClr val="00B0F0"/>
                </a:solidFill>
                <a:latin typeface="+mn-lt"/>
              </a:rPr>
              <a:t>code</a:t>
            </a:r>
            <a:endParaRPr lang="en-US" sz="24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22691" y="4419600"/>
            <a:ext cx="11079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  <a:latin typeface="+mn-lt"/>
              </a:rPr>
              <a:t>station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+mn-lt"/>
              </a:rPr>
              <a:t>code</a:t>
            </a:r>
            <a:endParaRPr lang="en-US" sz="2400" dirty="0">
              <a:solidFill>
                <a:srgbClr val="7030A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Designing a Simple Immutable Class</a:t>
            </a:r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6BA057-2757-4D37-BE24-38FDFFE2E3F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smtClean="0"/>
              <a:t> API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733800" y="2438400"/>
          <a:ext cx="4495800" cy="3078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</a:tblGrid>
              <a:tr h="426403">
                <a:tc>
                  <a:txBody>
                    <a:bodyPr/>
                    <a:lstStyle/>
                    <a:p>
                      <a:pPr algn="ctr"/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PhoneNumber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areaCode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exchangeCode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-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stationCode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PhoneNumber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CA" b="1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CA" b="1" baseline="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b="1" baseline="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b="1" baseline="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</a:t>
                      </a:r>
                      <a:r>
                        <a:rPr lang="en-CA" b="1" baseline="0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CA" b="1" dirty="0" smtClean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equals(</a:t>
                      </a:r>
                      <a:r>
                        <a:rPr lang="en-CA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Object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) : </a:t>
                      </a:r>
                      <a:r>
                        <a:rPr lang="en-CA" b="1" dirty="0" err="1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CA" b="1" dirty="0" smtClean="0">
                        <a:solidFill>
                          <a:srgbClr val="7030A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algn="l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getAreaCode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getExchangeCode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getStationCode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+ </a:t>
                      </a:r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toString</a:t>
                      </a:r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r>
                        <a:rPr lang="en-CA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: </a:t>
                      </a:r>
                      <a:r>
                        <a:rPr lang="en-CA" b="1" baseline="0" dirty="0" smtClean="0">
                          <a:solidFill>
                            <a:srgbClr val="7030A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String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>
            <a:off x="3124200" y="2971800"/>
            <a:ext cx="381000" cy="24384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130359" y="3849469"/>
            <a:ext cx="1917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none of these</a:t>
            </a:r>
          </a:p>
          <a:p>
            <a:r>
              <a:rPr lang="en-US" dirty="0" smtClean="0">
                <a:latin typeface="+mn-lt"/>
              </a:rPr>
              <a:t>features are static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cse1030;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for 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recipe for immutability in Java is described by Joshua Bloch in the book </a:t>
            </a:r>
            <a:r>
              <a:rPr lang="en-US" i="1" dirty="0" smtClean="0"/>
              <a:t>Effective Java</a:t>
            </a:r>
            <a:r>
              <a:rPr lang="en-US" dirty="0" smtClean="0"/>
              <a:t>*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Do not provide any methods that can alter the state of the object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Prevent the class from being extended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0070C0"/>
                </a:solidFill>
              </a:rPr>
              <a:t>Prevent clients from obtaining a reference to any mutable fields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624" y="6400800"/>
            <a:ext cx="673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*highly recommended reading if you plan on becoming a Java programmer</a:t>
            </a:r>
            <a:endParaRPr lang="en-US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3429000"/>
            <a:ext cx="192257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about inheritance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5334000"/>
            <a:ext cx="192257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about composition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Recipe for Immutability 1</a:t>
            </a:r>
            <a:endParaRPr lang="en-US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0DDEA9-841A-4359-921F-4A7BAC7FE7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Do not provide any methods that can alter the state of the object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methods that modify state are called </a:t>
            </a:r>
            <a:r>
              <a:rPr lang="en-CA" i="1" dirty="0" err="1" smtClean="0"/>
              <a:t>mutators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example of a </a:t>
            </a:r>
            <a:r>
              <a:rPr lang="en-CA" dirty="0" err="1" smtClean="0"/>
              <a:t>mutator</a:t>
            </a:r>
            <a:r>
              <a:rPr lang="en-CA" dirty="0" smtClean="0"/>
              <a:t>: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190875"/>
            <a:ext cx="7702550" cy="29813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java.util.Calendar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CalendarClient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void main(String[]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Calendar now =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Calendar.getInstance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// set hour to 5am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now.</a:t>
            </a:r>
            <a:r>
              <a:rPr lang="en-CA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Calendar.HOUR_OF_DAY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, 5);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Recipe for Immutability 2</a:t>
            </a:r>
            <a:endParaRPr lang="en-US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C390BC-6D01-4D97-B4CA-8A34F4CD397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smtClean="0"/>
              <a:t>Prevent the class from being extended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one way to do this is to mark the class as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800" dirty="0" smtClean="0"/>
              <a:t/>
            </a:r>
            <a:br>
              <a:rPr lang="en-CA" sz="800" dirty="0" smtClean="0"/>
            </a:br>
            <a:r>
              <a:rPr lang="en-CA" sz="800" dirty="0" smtClean="0"/>
              <a:t/>
            </a:r>
            <a:br>
              <a:rPr lang="en-CA" sz="800" dirty="0" smtClean="0"/>
            </a:br>
            <a:endParaRPr lang="en-CA" sz="800" dirty="0" smtClean="0"/>
          </a:p>
          <a:p>
            <a:pPr marL="514032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14032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class cannot be extended using inheritance</a:t>
            </a:r>
          </a:p>
          <a:p>
            <a:pPr marL="788353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don't confuse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variable and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classes </a:t>
            </a:r>
          </a:p>
          <a:p>
            <a:pPr marL="514032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14032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14032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reason for this step will become clear in a couple of weeks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cse1030;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Recipe for Immutability 3</a:t>
            </a:r>
            <a:endParaRPr lang="en-US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653D627-C484-44B4-9722-6C851659083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means that the field can only be assigned to once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make your intent clear that the class is immutable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cse1030;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 smtClean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Recipe for Immutability 4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289D3D-D4D7-4DE8-9B6D-0F588540A06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applies to all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classes (including mutable classes)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classes, strongly prefer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fields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and avoid using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sz="2400" dirty="0" smtClean="0"/>
              <a:t> </a:t>
            </a:r>
            <a:r>
              <a:rPr lang="en-CA" dirty="0" smtClean="0"/>
              <a:t>fields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fields support encapsulation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because they are not part of the API, you can change them (even remove them) without affecting any clients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class controls what happens to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fields</a:t>
            </a:r>
          </a:p>
          <a:p>
            <a:pPr marL="1097280" lvl="3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 smtClean="0"/>
              <a:t>it can prevent the fields from being modified to an inconsistent state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Javadoc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documenting code was not a new idea when Java was invented</a:t>
            </a:r>
          </a:p>
          <a:p>
            <a:pPr lvl="1"/>
            <a:r>
              <a:rPr lang="en-US" dirty="0" smtClean="0"/>
              <a:t>however, Java was the first major language to embed documentation in the code and extract the documentation into readable electronic APIs</a:t>
            </a:r>
          </a:p>
          <a:p>
            <a:endParaRPr lang="en-US" dirty="0" smtClean="0"/>
          </a:p>
          <a:p>
            <a:r>
              <a:rPr lang="en-US" dirty="0" smtClean="0"/>
              <a:t>the tool that generates API documents from comments embedded in the code is called </a:t>
            </a:r>
            <a:r>
              <a:rPr lang="en-US" dirty="0" err="1" smtClean="0"/>
              <a:t>Javadoc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cse1030;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 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 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u="sng" dirty="0" smtClean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 final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 smtClean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Recipe for Immutability 5</a:t>
            </a:r>
            <a:endParaRPr lang="en-US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00B927-3548-4DC0-A9E1-BDF03EC9474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r>
              <a:rPr lang="en-CA" dirty="0" smtClean="0"/>
              <a:t>Prevent clients from obtaining a reference to any mutable fields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 startAt="5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</a:t>
            </a: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have constant state only if the type of the attribute is a primitive or is immutable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 allow a client to get a reference to a mutable field, the client can change the state of the field, and hence, the state of your immutable class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revisit this point when we talk about composition</a:t>
            </a:r>
          </a:p>
          <a:p>
            <a:pPr marL="1063307" lvl="2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also, none of our fields are reference types so we don't have to worry about this point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smtClean="0">
                <a:latin typeface="Courier New" pitchFamily="49" charset="0"/>
                <a:cs typeface="Courier New" pitchFamily="49" charset="0"/>
              </a:rPr>
              <a:t>this</a:t>
            </a:r>
            <a:endParaRPr lang="en-US" b="1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3FA99EA-7C37-4573-9E65-C84132ED475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non-static method of a class has an implicit parameter called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a non-static method requires an object to call the method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inside </a:t>
            </a:r>
            <a:r>
              <a:rPr lang="en-CA" sz="2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getAreaCode</a:t>
            </a:r>
            <a:r>
              <a:rPr lang="en-CA" dirty="0" smtClean="0"/>
              <a:t>, </a:t>
            </a:r>
            <a:r>
              <a:rPr lang="en-CA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CA" dirty="0" smtClean="0"/>
              <a:t> is a reference to object used to invoke the method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886075"/>
            <a:ext cx="7702550" cy="19907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(416, 736, 2100);</a:t>
            </a: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areaCode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num.getAreaCode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//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get the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               // area code that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               // belongs to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num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getAreaCode</a:t>
            </a:r>
            <a:endParaRPr lang="en-US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E5B854-01AC-4622-BDC3-E61DC0EC46C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does the method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getAreaCode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get the area code for the correct instance?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CA" dirty="0" smtClean="0"/>
              <a:t> is a reference to the calling object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10200" y="4953000"/>
            <a:ext cx="3165034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return the area code belonging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to the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PhoneNumber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 object that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was used to invoke the method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Content Placeholder 4"/>
          <p:cNvSpPr>
            <a:spLocks noGrp="1"/>
          </p:cNvSpPr>
          <p:nvPr/>
        </p:nvSpPr>
        <p:spPr bwMode="auto">
          <a:xfrm>
            <a:off x="457200" y="2971800"/>
            <a:ext cx="8229600" cy="3002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/**</a:t>
            </a:r>
          </a:p>
          <a:p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   * Get the </a:t>
            </a:r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area code </a:t>
            </a:r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of this phone number.</a:t>
            </a:r>
          </a:p>
          <a:p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   * </a:t>
            </a:r>
          </a:p>
          <a:p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   * </a:t>
            </a:r>
            <a:r>
              <a:rPr lang="en-US" sz="2000" b="1" dirty="0" smtClean="0">
                <a:solidFill>
                  <a:srgbClr val="7F9FBF"/>
                </a:solidFill>
                <a:latin typeface="Consolas"/>
              </a:rPr>
              <a:t>@return</a:t>
            </a:r>
            <a:r>
              <a:rPr lang="en-US" sz="2000" b="1" dirty="0" smtClean="0">
                <a:solidFill>
                  <a:srgbClr val="3F5FBF"/>
                </a:solidFill>
                <a:latin typeface="Consolas"/>
              </a:rPr>
              <a:t> the </a:t>
            </a:r>
            <a:r>
              <a:rPr lang="en-US" sz="2000" b="1" dirty="0" smtClean="0">
                <a:solidFill>
                  <a:srgbClr val="3F5FBF"/>
                </a:solidFill>
                <a:latin typeface="Consolas"/>
              </a:rPr>
              <a:t>area code </a:t>
            </a:r>
            <a:r>
              <a:rPr lang="en-US" sz="2000" b="1" dirty="0" smtClean="0">
                <a:solidFill>
                  <a:srgbClr val="3F5FBF"/>
                </a:solidFill>
                <a:latin typeface="Consolas"/>
              </a:rPr>
              <a:t>of this phone number</a:t>
            </a:r>
          </a:p>
          <a:p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   */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getAreaCode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2000" dirty="0" smtClean="0">
              <a:solidFill>
                <a:srgbClr val="000000"/>
              </a:solidFill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endParaRPr lang="en-US" dirty="0" smtClean="0">
              <a:latin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getExchangeCode</a:t>
            </a:r>
            <a:r>
              <a:rPr lang="en-US" dirty="0" smtClean="0"/>
              <a:t> and </a:t>
            </a:r>
            <a:r>
              <a:rPr lang="en-US" dirty="0" err="1" smtClean="0"/>
              <a:t>getStationCode</a:t>
            </a:r>
            <a:endParaRPr lang="en-US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E5B854-01AC-4622-BDC3-E61DC0EC46C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getExchangeCode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and </a:t>
            </a:r>
            <a:r>
              <a:rPr lang="en-CA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getStationCode</a:t>
            </a:r>
            <a:r>
              <a:rPr lang="en-CA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>
                <a:solidFill>
                  <a:prstClr val="black"/>
                </a:solidFill>
                <a:cs typeface="Courier New" pitchFamily="49" charset="0"/>
              </a:rPr>
              <a:t> 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are very similar</a:t>
            </a:r>
            <a:endParaRPr lang="en-CA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257800" y="4960203"/>
            <a:ext cx="3332387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return the exchange code belonging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to the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PhoneNumber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 object that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was used to invoke the method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Content Placeholder 4"/>
          <p:cNvSpPr>
            <a:spLocks noGrp="1"/>
          </p:cNvSpPr>
          <p:nvPr/>
        </p:nvSpPr>
        <p:spPr bwMode="auto">
          <a:xfrm>
            <a:off x="457200" y="2971800"/>
            <a:ext cx="8229600" cy="3002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/**</a:t>
            </a:r>
          </a:p>
          <a:p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   * Get the exchange code of this phone number.</a:t>
            </a:r>
          </a:p>
          <a:p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   * </a:t>
            </a:r>
          </a:p>
          <a:p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   * </a:t>
            </a:r>
            <a:r>
              <a:rPr lang="en-US" sz="2000" b="1" dirty="0" smtClean="0">
                <a:solidFill>
                  <a:srgbClr val="7F9FBF"/>
                </a:solidFill>
                <a:latin typeface="Consolas"/>
              </a:rPr>
              <a:t>@return</a:t>
            </a:r>
            <a:r>
              <a:rPr lang="en-US" sz="2000" b="1" dirty="0" smtClean="0">
                <a:solidFill>
                  <a:srgbClr val="3F5FBF"/>
                </a:solidFill>
                <a:latin typeface="Consolas"/>
              </a:rPr>
              <a:t> the exchange code of this phone number</a:t>
            </a:r>
          </a:p>
          <a:p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   */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getExchangeCode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2000" dirty="0" smtClean="0">
              <a:solidFill>
                <a:srgbClr val="000000"/>
              </a:solidFill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endParaRPr lang="en-US" dirty="0" smtClean="0">
              <a:latin typeface="Consola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24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getExchangeCode</a:t>
            </a:r>
            <a:r>
              <a:rPr lang="en-US" dirty="0" smtClean="0"/>
              <a:t> and </a:t>
            </a:r>
            <a:r>
              <a:rPr lang="en-US" dirty="0" err="1" smtClean="0"/>
              <a:t>getStationCode</a:t>
            </a:r>
            <a:endParaRPr lang="en-US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E5B854-01AC-4622-BDC3-E61DC0EC46C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getExchangeCode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and </a:t>
            </a:r>
            <a:r>
              <a:rPr lang="en-CA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getStationCode</a:t>
            </a:r>
            <a:r>
              <a:rPr lang="en-CA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>
                <a:solidFill>
                  <a:prstClr val="black"/>
                </a:solidFill>
                <a:cs typeface="Courier New" pitchFamily="49" charset="0"/>
              </a:rPr>
              <a:t> </a:t>
            </a:r>
            <a:r>
              <a:rPr lang="en-CA" dirty="0" smtClean="0">
                <a:solidFill>
                  <a:prstClr val="black"/>
                </a:solidFill>
                <a:cs typeface="Courier New" pitchFamily="49" charset="0"/>
              </a:rPr>
              <a:t>are very similar</a:t>
            </a:r>
            <a:endParaRPr lang="en-CA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410200" y="4876800"/>
            <a:ext cx="3128933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return the station code belonging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to the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PhoneNumber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 object that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was used to invoke the method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Content Placeholder 4"/>
          <p:cNvSpPr>
            <a:spLocks noGrp="1"/>
          </p:cNvSpPr>
          <p:nvPr/>
        </p:nvSpPr>
        <p:spPr bwMode="auto">
          <a:xfrm>
            <a:off x="457200" y="2971800"/>
            <a:ext cx="8229600" cy="3002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/**</a:t>
            </a:r>
          </a:p>
          <a:p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   * Get the </a:t>
            </a:r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station code </a:t>
            </a:r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of this phone number.</a:t>
            </a:r>
          </a:p>
          <a:p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   * </a:t>
            </a:r>
          </a:p>
          <a:p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   * </a:t>
            </a:r>
            <a:r>
              <a:rPr lang="en-US" sz="2000" b="1" dirty="0" smtClean="0">
                <a:solidFill>
                  <a:srgbClr val="7F9FBF"/>
                </a:solidFill>
                <a:latin typeface="Consolas"/>
              </a:rPr>
              <a:t>@return</a:t>
            </a:r>
            <a:r>
              <a:rPr lang="en-US" sz="2000" b="1" dirty="0" smtClean="0">
                <a:solidFill>
                  <a:srgbClr val="3F5FBF"/>
                </a:solidFill>
                <a:latin typeface="Consolas"/>
              </a:rPr>
              <a:t> the </a:t>
            </a:r>
            <a:r>
              <a:rPr lang="en-US" sz="2000" b="1" dirty="0" smtClean="0">
                <a:solidFill>
                  <a:srgbClr val="3F5FBF"/>
                </a:solidFill>
                <a:latin typeface="Consolas"/>
              </a:rPr>
              <a:t>station </a:t>
            </a:r>
            <a:r>
              <a:rPr lang="en-US" sz="2000" b="1" dirty="0" smtClean="0">
                <a:solidFill>
                  <a:srgbClr val="3F5FBF"/>
                </a:solidFill>
                <a:latin typeface="Consolas"/>
              </a:rPr>
              <a:t>code of this phone number</a:t>
            </a:r>
          </a:p>
          <a:p>
            <a:r>
              <a:rPr lang="en-US" sz="2000" dirty="0" smtClean="0">
                <a:solidFill>
                  <a:srgbClr val="3F5FBF"/>
                </a:solidFill>
                <a:latin typeface="Consolas"/>
              </a:rPr>
              <a:t>   */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getStationCode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0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sz="20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2000" dirty="0" smtClean="0">
              <a:solidFill>
                <a:srgbClr val="000000"/>
              </a:solidFill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endParaRPr lang="en-US" dirty="0" smtClean="0">
              <a:latin typeface="Consola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24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906DF5-476A-433B-8B13-A046783AF43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every class extends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java.lang.Object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CA" dirty="0" smtClean="0"/>
              <a:t> defines a method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that returns a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representation of the calling object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can call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with our current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CA" dirty="0" smtClean="0"/>
              <a:t> class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prints something like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phonenumber.PhoneNumber@19821f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3343275"/>
            <a:ext cx="7702550" cy="13811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of PhoneNumber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PhoneNumber num = new PhoneNumber(416, 736, 2100);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System.out.println(num.toString());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2F4940-BA66-420F-BED6-A89DBDD3594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should return</a:t>
            </a:r>
            <a:r>
              <a:rPr lang="en-CA" dirty="0" smtClean="0"/>
              <a:t> a concise but informative representation that is easy for a person to read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recommended that all subclasses override this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this means that any non-utility class you write should redefine the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this case, our 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method has the same declaration as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in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java.lang.Object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dirty="0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423535-B1A8-44B7-87B5-AFAB36DC5E6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"easy" to override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CA" dirty="0" smtClean="0"/>
              <a:t> for our class</a:t>
            </a:r>
            <a:endParaRPr lang="en-CA" sz="18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/>
        </p:nvSpPr>
        <p:spPr bwMode="auto">
          <a:xfrm>
            <a:off x="457200" y="17526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/**</a:t>
            </a:r>
            <a:endParaRPr lang="en-US" dirty="0" smtClean="0">
              <a:solidFill>
                <a:srgbClr val="3F5FBF"/>
              </a:solidFill>
              <a:latin typeface="Consolas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* Returns a string representation of this phone number. The string starts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* with the area code inside of parenthesis, followed by a space, followed by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* the exchange code, followed by a hyphen, followed by the station code. The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* area code and exchange code always have three digits (zero</a:t>
            </a:r>
            <a:r>
              <a:rPr lang="en-US" dirty="0" smtClean="0">
                <a:solidFill>
                  <a:srgbClr val="7F7F9F"/>
                </a:solidFill>
                <a:latin typeface="Consolas"/>
              </a:rPr>
              <a:t>-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padded), and the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* station code always has four digits (zero</a:t>
            </a:r>
            <a:r>
              <a:rPr lang="en-US" dirty="0" smtClean="0">
                <a:solidFill>
                  <a:srgbClr val="7F7F9F"/>
                </a:solidFill>
                <a:latin typeface="Consolas"/>
              </a:rPr>
              <a:t>-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padded). For example, the string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* representation of the phone number 416</a:t>
            </a:r>
            <a:r>
              <a:rPr lang="en-US" dirty="0" smtClean="0">
                <a:solidFill>
                  <a:srgbClr val="7F7F9F"/>
                </a:solidFill>
                <a:latin typeface="Consolas"/>
              </a:rPr>
              <a:t>-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736</a:t>
            </a:r>
            <a:r>
              <a:rPr lang="en-US" dirty="0" smtClean="0">
                <a:solidFill>
                  <a:srgbClr val="7F7F9F"/>
                </a:solidFill>
                <a:latin typeface="Consolas"/>
              </a:rPr>
              <a:t>-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2100 is: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* </a:t>
            </a:r>
            <a:r>
              <a:rPr lang="en-US" dirty="0" smtClean="0">
                <a:solidFill>
                  <a:srgbClr val="7F7F9F"/>
                </a:solidFill>
                <a:latin typeface="Consolas"/>
              </a:rPr>
              <a:t>&lt;p&gt;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* </a:t>
            </a:r>
            <a:r>
              <a:rPr lang="en-US" dirty="0" smtClean="0">
                <a:solidFill>
                  <a:srgbClr val="7F7F9F"/>
                </a:solidFill>
                <a:latin typeface="Consolas"/>
              </a:rPr>
              <a:t>&lt;code&gt;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(416) 736</a:t>
            </a:r>
            <a:r>
              <a:rPr lang="en-US" dirty="0" smtClean="0">
                <a:solidFill>
                  <a:srgbClr val="7F7F9F"/>
                </a:solidFill>
                <a:latin typeface="Consolas"/>
              </a:rPr>
              <a:t>-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2100</a:t>
            </a:r>
            <a:r>
              <a:rPr lang="en-US" dirty="0" smtClean="0">
                <a:solidFill>
                  <a:srgbClr val="7F7F9F"/>
                </a:solidFill>
                <a:latin typeface="Consolas"/>
              </a:rPr>
              <a:t>&lt;/code&gt;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* </a:t>
            </a:r>
            <a:r>
              <a:rPr lang="en-US" b="1" dirty="0" smtClean="0">
                <a:solidFill>
                  <a:srgbClr val="7F9FBF"/>
                </a:solidFill>
                <a:latin typeface="Consolas"/>
              </a:rPr>
              <a:t>@return</a:t>
            </a:r>
            <a:r>
              <a:rPr lang="en-US" b="1" dirty="0" smtClean="0">
                <a:solidFill>
                  <a:srgbClr val="3F5FBF"/>
                </a:solidFill>
                <a:latin typeface="Consolas"/>
              </a:rPr>
              <a:t> a string representation of this phone number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* </a:t>
            </a:r>
            <a:r>
              <a:rPr lang="en-US" b="1" dirty="0" smtClean="0">
                <a:solidFill>
                  <a:srgbClr val="7F9FBF"/>
                </a:solidFill>
                <a:latin typeface="Consolas"/>
              </a:rPr>
              <a:t>@see</a:t>
            </a:r>
            <a:r>
              <a:rPr lang="en-US" b="1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3F5FBF"/>
                </a:solidFill>
                <a:latin typeface="Consolas"/>
              </a:rPr>
              <a:t>java.lang.Object#toString</a:t>
            </a:r>
            <a:r>
              <a:rPr lang="en-US" b="1" dirty="0" smtClean="0">
                <a:solidFill>
                  <a:srgbClr val="3F5FBF"/>
                </a:solidFill>
                <a:latin typeface="Consolas"/>
              </a:rPr>
              <a:t>()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*/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  </a:t>
            </a:r>
            <a:r>
              <a:rPr lang="en-US" sz="2600" dirty="0" smtClean="0">
                <a:solidFill>
                  <a:srgbClr val="646464"/>
                </a:solidFill>
                <a:latin typeface="Consolas"/>
              </a:rPr>
              <a:t>@</a:t>
            </a:r>
            <a:r>
              <a:rPr lang="en-US" sz="2600" dirty="0" smtClean="0">
                <a:solidFill>
                  <a:srgbClr val="646464"/>
                </a:solidFill>
                <a:latin typeface="Consolas"/>
              </a:rPr>
              <a:t>Override</a:t>
            </a:r>
          </a:p>
          <a:p>
            <a:r>
              <a:rPr lang="en-US" sz="26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2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2600" b="1" dirty="0" smtClean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2600" b="1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2600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sz="26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2600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2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600" b="1" dirty="0" err="1" smtClean="0">
                <a:solidFill>
                  <a:srgbClr val="000000"/>
                </a:solidFill>
                <a:latin typeface="Consolas"/>
              </a:rPr>
              <a:t>String.</a:t>
            </a:r>
            <a:r>
              <a:rPr lang="en-US" sz="2600" b="1" i="1" dirty="0" err="1" smtClean="0">
                <a:solidFill>
                  <a:srgbClr val="000000"/>
                </a:solidFill>
                <a:latin typeface="Consolas"/>
              </a:rPr>
              <a:t>format</a:t>
            </a:r>
            <a:r>
              <a:rPr lang="en-US" sz="2600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600" b="1" dirty="0" smtClean="0">
                <a:solidFill>
                  <a:srgbClr val="2A00FF"/>
                </a:solidFill>
                <a:latin typeface="Consolas"/>
              </a:rPr>
              <a:t>"(%1$03d) %2$03d-%3$04d"</a:t>
            </a:r>
            <a:r>
              <a:rPr lang="en-US" sz="2600" b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sz="2600" b="1" dirty="0" smtClean="0">
                <a:solidFill>
                  <a:srgbClr val="000000"/>
                </a:solidFill>
                <a:latin typeface="Consolas"/>
              </a:rPr>
              <a:t>                         </a:t>
            </a:r>
            <a:r>
              <a:rPr lang="en-US" sz="2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2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600" b="1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sz="2600" b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sz="2600" dirty="0" smtClean="0">
                <a:solidFill>
                  <a:srgbClr val="000000"/>
                </a:solidFill>
                <a:latin typeface="Consolas"/>
              </a:rPr>
              <a:t>                         </a:t>
            </a:r>
            <a:r>
              <a:rPr lang="en-US" sz="2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2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600" b="1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sz="2600" b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sz="2600" b="1" dirty="0" smtClean="0">
                <a:solidFill>
                  <a:srgbClr val="000000"/>
                </a:solidFill>
                <a:latin typeface="Consolas"/>
              </a:rPr>
              <a:t>                         </a:t>
            </a:r>
            <a:r>
              <a:rPr lang="en-US" sz="2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2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2600" b="1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sz="2600" b="1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2600" dirty="0" smtClean="0">
                <a:solidFill>
                  <a:srgbClr val="000000"/>
                </a:solidFill>
                <a:latin typeface="Consolas"/>
              </a:rPr>
              <a:t>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Constructors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Javadoc</a:t>
            </a:r>
            <a:endParaRPr lang="en-US" smtClean="0"/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CFF17A-E6DB-431C-9CB8-90A55E96F93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Javadoc</a:t>
            </a:r>
            <a:r>
              <a:rPr lang="en-CA" dirty="0" smtClean="0"/>
              <a:t> processes </a:t>
            </a:r>
            <a:r>
              <a:rPr lang="en-CA" i="1" dirty="0" smtClean="0"/>
              <a:t>doc comments</a:t>
            </a:r>
            <a:r>
              <a:rPr lang="en-CA" dirty="0" smtClean="0"/>
              <a:t> that immediately precede a class, attribute, constructor or method declaration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doc comments delimited by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/**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doc comment written in HTML and made up of two parts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a description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 smtClean="0"/>
              <a:t>first sentence of description gets copied to the summary section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 smtClean="0"/>
              <a:t>only one description block; can use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&lt;p&gt;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to create separate paragraphs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block tags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 smtClean="0"/>
              <a:t>begin with </a:t>
            </a:r>
            <a:r>
              <a:rPr lang="en-CA" sz="1600" b="1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dirty="0" smtClean="0"/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(@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@return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@exception</a:t>
            </a:r>
            <a:r>
              <a:rPr lang="en-CA" dirty="0" smtClean="0"/>
              <a:t>)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@pre.</a:t>
            </a:r>
            <a:r>
              <a:rPr lang="en-CA" dirty="0" smtClean="0"/>
              <a:t> is non-standard (custom tag used in CSE1030)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Constructors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5C6D6-562D-474E-8264-D6CEC417FF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constructors are responsible for initializing instances of a class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usually, a constructor will set the fields of the object to: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some reasonable default values, or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some client specified values,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or some combination of the two</a:t>
            </a: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457200" y="5867400"/>
            <a:ext cx="13886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2.2.3</a:t>
            </a:r>
            <a:r>
              <a:rPr lang="en-CA" dirty="0" smtClean="0">
                <a:latin typeface="Constantia" pitchFamily="18" charset="0"/>
              </a:rPr>
              <a:t>]</a:t>
            </a:r>
            <a:endParaRPr lang="en-US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Constructors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5C6D6-562D-474E-8264-D6CEC417FF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constructor declaration looks a little bit like a method declaration: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name of a constructor is the same as the class name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constructor may have an access modifier (but no other modifiers)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 smtClean="0"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35593" y="388203"/>
            <a:ext cx="2198807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the </a:t>
            </a:r>
            <a:r>
              <a:rPr lang="en-US" sz="1600" i="1" dirty="0" smtClean="0">
                <a:solidFill>
                  <a:srgbClr val="FF0000"/>
                </a:solidFill>
                <a:latin typeface="+mn-lt"/>
              </a:rPr>
              <a:t>default</a:t>
            </a:r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 constructor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(has no parameters)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46923" y="2667000"/>
            <a:ext cx="1787477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 constructor with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three parameters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Constructors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5C6D6-562D-474E-8264-D6CEC417FF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constructor has an implicit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CA" dirty="0" smtClean="0"/>
              <a:t> parameter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CA" dirty="0" smtClean="0"/>
              <a:t> parameter is a reference to the object that is currently being constructed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800;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555;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1111;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 {</a:t>
            </a:r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35593" y="939225"/>
            <a:ext cx="2030812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Bell Canada operator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phone number?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4600" y="3657600"/>
            <a:ext cx="1517531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client specified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phone number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Constructors</a:t>
            </a:r>
            <a:endParaRPr lang="en-US" smtClean="0"/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5C6D6-562D-474E-8264-D6CEC417FF5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constructor will often need to validate its arguments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because you generally should avoid creating objects with invalid state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what are valid area codes, exchange codes, and station codes?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we will assume: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must not be negative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area code and exchange codes &lt; 1,000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station code &lt; 10,000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reality is more complicated...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PhoneNumber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sz="18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800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endParaRPr lang="en-US" sz="18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&lt; 0 ||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&gt; 999) {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throw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IllegalArgumentException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</a:rPr>
              <a:t>"bad area code"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&lt; 0 ||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&gt; 999) {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throw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IllegalArgumentException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</a:rPr>
              <a:t>"bad exchange code"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&lt; 0 ||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&gt; 9999) {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throw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IllegalArgumentException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</a:rPr>
              <a:t>"bad station code"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}</a:t>
            </a:r>
            <a:endParaRPr lang="en-US" sz="1800" dirty="0" smtClean="0">
              <a:latin typeface="Consolas"/>
            </a:endParaRP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800" dirty="0" err="1" smtClean="0">
                <a:solidFill>
                  <a:srgbClr val="0000C0"/>
                </a:solidFill>
                <a:latin typeface="Consolas"/>
              </a:rPr>
              <a:t>areaCode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areaCode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800" dirty="0" err="1" smtClean="0">
                <a:solidFill>
                  <a:srgbClr val="0000C0"/>
                </a:solidFill>
                <a:latin typeface="Consolas"/>
              </a:rPr>
              <a:t>exchangeCode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exchangeCode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800" dirty="0" err="1" smtClean="0">
                <a:solidFill>
                  <a:srgbClr val="0000C0"/>
                </a:solidFill>
                <a:latin typeface="Consolas"/>
              </a:rPr>
              <a:t>stationCode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stationCode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}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Immutability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our constructors make it impossible for a client to create an invalid phone number</a:t>
            </a:r>
          </a:p>
          <a:p>
            <a:r>
              <a:rPr lang="en-US" dirty="0" smtClean="0"/>
              <a:t>also recall that our class is immutable</a:t>
            </a:r>
          </a:p>
          <a:p>
            <a:pPr lvl="1"/>
            <a:r>
              <a:rPr lang="en-US" dirty="0" smtClean="0"/>
              <a:t>i.e., the client cannot change a phone number once it is created</a:t>
            </a:r>
          </a:p>
          <a:p>
            <a:r>
              <a:rPr lang="en-US" dirty="0" smtClean="0"/>
              <a:t>the above two features guarantee that all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PhoneNumber</a:t>
            </a:r>
            <a:r>
              <a:rPr lang="en-US" dirty="0" smtClean="0"/>
              <a:t> objects will be valid phone numbers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Javadoc Guidelines</a:t>
            </a:r>
            <a:endParaRPr lang="en-US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4CC1C8-4964-4958-ADF8-508A2C31A26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>
                <a:hlinkClick r:id="rId2"/>
              </a:rPr>
              <a:t>http://www.oracle.com/technetwork/java/javase/documentation/index-137868.html</a:t>
            </a:r>
            <a:endParaRPr lang="en-US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[notes 1.5.1, 1.5.2]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precede every exported class, interface, constructor, method, and attribute with a doc comment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for methods the doc comment should describe the contract between the method and the client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preconditions ([notes 1.4], [JBA 2.3.3])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postconditions</a:t>
            </a:r>
            <a:r>
              <a:rPr lang="en-CA" dirty="0" smtClean="0"/>
              <a:t> ([notes 1.4], [JBA 2.3.3])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Javadoc</a:t>
            </a:r>
            <a:r>
              <a:rPr lang="en-US" dirty="0" smtClean="0"/>
              <a:t>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short in-class demo here</a:t>
            </a:r>
          </a:p>
          <a:p>
            <a:r>
              <a:rPr lang="en-US" dirty="0" smtClean="0"/>
              <a:t>see any lab 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Classes (Part 1)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Implementing non-static features</a:t>
            </a:r>
            <a:endParaRPr 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3D255E-8312-43C8-BF65-3903DB2B1A0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Goals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implement a small immutable class with </a:t>
            </a:r>
            <a:r>
              <a:rPr lang="en-CA" i="1" dirty="0" smtClean="0"/>
              <a:t>non-static</a:t>
            </a:r>
            <a:r>
              <a:rPr lang="en-CA" dirty="0" smtClean="0"/>
              <a:t> attributes and methods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recipe for immutability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dirty="0" smtClean="0">
                <a:cs typeface="Courier New" pitchFamily="49" charset="0"/>
              </a:rPr>
              <a:t>method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equals</a:t>
            </a:r>
            <a:r>
              <a:rPr lang="en-CA" dirty="0" smtClean="0"/>
              <a:t>   method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63BB58-C301-4EE5-A7E9-8A74C9C186F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Value Type Classes</a:t>
            </a:r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89F448-0A88-4478-80F3-81E20C26F24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i="1" dirty="0" smtClean="0"/>
              <a:t>value type</a:t>
            </a:r>
            <a:r>
              <a:rPr lang="en-CA" dirty="0" smtClean="0"/>
              <a:t> is a class that represents a value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examples of values: name, date, colour, mathematical vector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examples: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,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Date</a:t>
            </a:r>
            <a:r>
              <a:rPr lang="en-CA" dirty="0" smtClean="0"/>
              <a:t>,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objects created from a value type class can be: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mutable: the state of the object can change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Date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immutable: the state of the object is constant once it is created</a:t>
            </a:r>
          </a:p>
          <a:p>
            <a:pPr marL="823277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(and all of the other primitive wrapper classes)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Immutable Classes</a:t>
            </a:r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42D352-7F69-42CA-B2AB-706C72C8E5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defines an immutable type if an instance of the class cannot be modified after it is created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instance has its own constant state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more precisely, the externally visible state of each object appears to be constant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examples: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,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(and all of the other primitive wrapper classes)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advantages of immutability versus mutability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easier to design, implement, and use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can never be put into an inconsistent state after creation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2579</TotalTime>
  <Words>1952</Words>
  <Application>Microsoft Office PowerPoint</Application>
  <PresentationFormat>On-screen Show (4:3)</PresentationFormat>
  <Paragraphs>373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Origin</vt:lpstr>
      <vt:lpstr>Documenting Code</vt:lpstr>
      <vt:lpstr>Javadoc</vt:lpstr>
      <vt:lpstr>Javadoc</vt:lpstr>
      <vt:lpstr>Javadoc Guidelines</vt:lpstr>
      <vt:lpstr>Javadoc Examples</vt:lpstr>
      <vt:lpstr>Classes (Part 1)</vt:lpstr>
      <vt:lpstr>Goals</vt:lpstr>
      <vt:lpstr>Value Type Classes</vt:lpstr>
      <vt:lpstr>Immutable Classes</vt:lpstr>
      <vt:lpstr>North American Phone Numbers</vt:lpstr>
      <vt:lpstr>Designing a Simple Immutable Class</vt:lpstr>
      <vt:lpstr>Slide 12</vt:lpstr>
      <vt:lpstr>Recipe for Immutability</vt:lpstr>
      <vt:lpstr>Recipe for Immutability 1</vt:lpstr>
      <vt:lpstr>Recipe for Immutability 2</vt:lpstr>
      <vt:lpstr>Slide 16</vt:lpstr>
      <vt:lpstr>Recipe for Immutability 3</vt:lpstr>
      <vt:lpstr>Slide 18</vt:lpstr>
      <vt:lpstr>Recipe for Immutability 4</vt:lpstr>
      <vt:lpstr>Slide 20</vt:lpstr>
      <vt:lpstr>Recipe for Immutability 5</vt:lpstr>
      <vt:lpstr>this</vt:lpstr>
      <vt:lpstr>getAreaCode</vt:lpstr>
      <vt:lpstr>getExchangeCode and getStationCode</vt:lpstr>
      <vt:lpstr>getExchangeCode and getStationCode</vt:lpstr>
      <vt:lpstr>toString()</vt:lpstr>
      <vt:lpstr>toString()</vt:lpstr>
      <vt:lpstr>toString()</vt:lpstr>
      <vt:lpstr>Constructors</vt:lpstr>
      <vt:lpstr>Constructors</vt:lpstr>
      <vt:lpstr>Constructors</vt:lpstr>
      <vt:lpstr>Slide 32</vt:lpstr>
      <vt:lpstr>Constructors</vt:lpstr>
      <vt:lpstr>Slide 34</vt:lpstr>
      <vt:lpstr>Constructors</vt:lpstr>
      <vt:lpstr>Slide 36</vt:lpstr>
      <vt:lpstr>Comment on Immutability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198</cp:revision>
  <dcterms:created xsi:type="dcterms:W3CDTF">2006-08-16T00:00:00Z</dcterms:created>
  <dcterms:modified xsi:type="dcterms:W3CDTF">2014-01-03T21:27:17Z</dcterms:modified>
</cp:coreProperties>
</file>