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2"/>
  </p:notesMasterIdLst>
  <p:sldIdLst>
    <p:sldId id="304" r:id="rId2"/>
    <p:sldId id="331" r:id="rId3"/>
    <p:sldId id="334" r:id="rId4"/>
    <p:sldId id="305" r:id="rId5"/>
    <p:sldId id="316" r:id="rId6"/>
    <p:sldId id="310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3" r:id="rId15"/>
    <p:sldId id="342" r:id="rId16"/>
    <p:sldId id="344" r:id="rId17"/>
    <p:sldId id="345" r:id="rId18"/>
    <p:sldId id="346" r:id="rId19"/>
    <p:sldId id="317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5" r:id="rId36"/>
    <p:sldId id="364" r:id="rId37"/>
    <p:sldId id="366" r:id="rId38"/>
    <p:sldId id="368" r:id="rId39"/>
    <p:sldId id="369" r:id="rId40"/>
    <p:sldId id="370" r:id="rId41"/>
    <p:sldId id="371" r:id="rId42"/>
    <p:sldId id="372" r:id="rId43"/>
    <p:sldId id="373" r:id="rId44"/>
    <p:sldId id="374" r:id="rId45"/>
    <p:sldId id="348" r:id="rId46"/>
    <p:sldId id="315" r:id="rId47"/>
    <p:sldId id="318" r:id="rId48"/>
    <p:sldId id="319" r:id="rId49"/>
    <p:sldId id="320" r:id="rId50"/>
    <p:sldId id="321" r:id="rId51"/>
    <p:sldId id="322" r:id="rId52"/>
    <p:sldId id="323" r:id="rId53"/>
    <p:sldId id="324" r:id="rId54"/>
    <p:sldId id="325" r:id="rId55"/>
    <p:sldId id="326" r:id="rId56"/>
    <p:sldId id="327" r:id="rId57"/>
    <p:sldId id="328" r:id="rId58"/>
    <p:sldId id="329" r:id="rId59"/>
    <p:sldId id="330" r:id="rId60"/>
    <p:sldId id="347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CSE318</a:t>
            </a:r>
          </a:p>
          <a:p>
            <a:r>
              <a:rPr lang="en-US" dirty="0" smtClean="0"/>
              <a:t>49 + 48 +</a:t>
            </a:r>
            <a:r>
              <a:rPr lang="en-US" baseline="0" dirty="0" smtClean="0"/>
              <a:t> 51 + 48 + 122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085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(String s : t)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(s);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8701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Map.Entry</a:t>
            </a:r>
            <a:r>
              <a:rPr lang="en-US" dirty="0" smtClean="0"/>
              <a:t>&lt;String, Integer&gt; e : </a:t>
            </a:r>
            <a:r>
              <a:rPr lang="en-US" dirty="0" err="1" smtClean="0"/>
              <a:t>p.entrySet</a:t>
            </a:r>
            <a:r>
              <a:rPr lang="en-US" dirty="0" smtClean="0"/>
              <a:t>())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e.getKey</a:t>
            </a:r>
            <a:r>
              <a:rPr lang="en-US" dirty="0" smtClean="0"/>
              <a:t>() + ": " + </a:t>
            </a:r>
            <a:r>
              <a:rPr lang="en-US" dirty="0" err="1" smtClean="0"/>
              <a:t>e.getValue</a:t>
            </a:r>
            <a:r>
              <a:rPr lang="en-US" dirty="0" smtClean="0"/>
              <a:t>());</a:t>
            </a:r>
          </a:p>
          <a:p>
            <a:endParaRPr lang="en-US" dirty="0" smtClean="0"/>
          </a:p>
          <a:p>
            <a:r>
              <a:rPr lang="en-US" dirty="0" smtClean="0"/>
              <a:t>for</a:t>
            </a:r>
            <a:r>
              <a:rPr lang="en-US" baseline="0" dirty="0" smtClean="0"/>
              <a:t> (String s : </a:t>
            </a:r>
            <a:r>
              <a:rPr lang="en-US" baseline="0" dirty="0" err="1" smtClean="0"/>
              <a:t>p.keySet</a:t>
            </a:r>
            <a:r>
              <a:rPr lang="en-US" baseline="0" dirty="0" smtClean="0"/>
              <a:t>())</a:t>
            </a:r>
          </a:p>
          <a:p>
            <a:r>
              <a:rPr lang="en-US" baseline="0" dirty="0" smtClean="0"/>
              <a:t>  </a:t>
            </a:r>
            <a:r>
              <a:rPr lang="en-US" baseline="0" dirty="0" err="1" smtClean="0"/>
              <a:t>System.out.println</a:t>
            </a:r>
            <a:r>
              <a:rPr lang="en-US" baseline="0" dirty="0" smtClean="0"/>
              <a:t>(s + “: “ + </a:t>
            </a:r>
            <a:r>
              <a:rPr lang="en-US" baseline="0" dirty="0" err="1" smtClean="0"/>
              <a:t>p.get</a:t>
            </a:r>
            <a:r>
              <a:rPr lang="en-US" baseline="0" dirty="0" smtClean="0"/>
              <a:t>(s));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37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thune.yorku.ca/tutoring/" TargetMode="External"/><Relationship Id="rId2" Type="http://schemas.openxmlformats.org/officeDocument/2006/relationships/hyperlink" Target="http://bethune.yorku.ca/pas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ethune.yorku.ca/classrep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/1030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1-12/F/1020/practice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Introduction to Computer Science II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CSE1030E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primitive and reference types</a:t>
            </a:r>
          </a:p>
          <a:p>
            <a:pPr lvl="1"/>
            <a:r>
              <a:rPr lang="en-US" dirty="0" smtClean="0"/>
              <a:t>memory diagrams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 class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value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(2.0); 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 instance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s = "hello";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t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s.toUpperCase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</a:p>
          <a:p>
            <a:r>
              <a:rPr lang="en-US" dirty="0" smtClean="0">
                <a:cs typeface="Courier New" pitchFamily="49" charset="0"/>
              </a:rPr>
              <a:t>e.g.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(grade &gt;= 65)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("Go to second year");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("Try again");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68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each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(String s : t)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39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the difference between aggregation and composition</a:t>
            </a:r>
          </a:p>
          <a:p>
            <a:r>
              <a:rPr lang="en-US" dirty="0" smtClean="0">
                <a:cs typeface="Courier New" pitchFamily="49" charset="0"/>
              </a:rPr>
              <a:t>the differences between aliasing, shallow copying, and deep copying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978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inheritance and substitutability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5715000" y="1981200"/>
            <a:ext cx="2533650" cy="3609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2251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what an exception is</a:t>
            </a:r>
          </a:p>
          <a:p>
            <a:r>
              <a:rPr lang="en-US" dirty="0" smtClean="0">
                <a:cs typeface="Courier New" pitchFamily="49" charset="0"/>
              </a:rPr>
              <a:t>the difference between a checked and unchecked exception</a:t>
            </a:r>
          </a:p>
          <a:p>
            <a:r>
              <a:rPr lang="en-US" dirty="0" smtClean="0">
                <a:cs typeface="Courier New" pitchFamily="49" charset="0"/>
              </a:rPr>
              <a:t>how to handle exceptions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 smtClean="0">
                <a:cs typeface="Courier New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9750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Know from CSE1020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171D53-285D-4253-B3BC-39031E890F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style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hairsOnHead</a:t>
            </a:r>
            <a:endParaRPr lang="en-CA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Diameter = 17;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f = 0.5;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=f*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*Diameter*Diameter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 = 200;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* d;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("The number of hairs on a human head is ");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3107" y="2057400"/>
            <a:ext cx="318869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names should start with a capital letter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694801"/>
            <a:ext cx="21275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brace alignment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358895" y="2999601"/>
            <a:ext cx="467948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start with a lowercase letter; magic number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3352800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990201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4295001"/>
            <a:ext cx="278313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use </a:t>
            </a:r>
            <a:r>
              <a:rPr lang="en-US" sz="1200" dirty="0" err="1" smtClean="0"/>
              <a:t>camelcase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953000"/>
            <a:ext cx="165782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indenting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59661" y="3657600"/>
            <a:ext cx="193193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space around operators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having trouble with your FSC and LSE courses?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consider using the Academic Support Programs at Bethune College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informal, structured, facilitated study groups: </a:t>
            </a:r>
            <a:r>
              <a:rPr lang="en-US" u="sng" dirty="0" smtClean="0">
                <a:hlinkClick r:id="rId2"/>
              </a:rPr>
              <a:t>http://bethune.yorku.ca/pass/</a:t>
            </a:r>
            <a:endParaRPr lang="en-US" u="sng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peer tutoring	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one-on-one, drop-in tutoring: </a:t>
            </a:r>
            <a:r>
              <a:rPr lang="en-US" u="sng" dirty="0" smtClean="0">
                <a:hlinkClick r:id="rId3"/>
              </a:rPr>
              <a:t>http://bethune.yorku.ca/tutoring/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the use of eclipse by solving a CSE1020 </a:t>
            </a:r>
            <a:r>
              <a:rPr lang="en-US" dirty="0" err="1" smtClean="0"/>
              <a:t>eCheck</a:t>
            </a:r>
            <a:r>
              <a:rPr lang="en-US" dirty="0" smtClean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the organization of a typical CSE1020 Java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improve the organization of the program by writing a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 the organization of a typical Java program that uses packages and multiple classes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nutshell:</a:t>
            </a:r>
          </a:p>
          <a:p>
            <a:pPr lvl="1"/>
            <a:r>
              <a:rPr lang="en-US" dirty="0" smtClean="0"/>
              <a:t>write a program that computes the fraction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x, y, z, and t are proper fractions entered by a user from the command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37000" y="2336800"/>
          <a:ext cx="1270000" cy="787400"/>
        </p:xfrm>
        <a:graphic>
          <a:graphicData uri="http://schemas.openxmlformats.org/presentationml/2006/ole">
            <p:oleObj spid="_x0000_s1029" name="Equation" r:id="rId3" imgW="634725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 Sample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each fraction enter its numerator/denominator,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pressing ENTER after each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x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83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y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z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667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t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 = 12470/3 = 4156 2/3 = 4156.666666666667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Demo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you missed this class then you missed this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file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038600" y="2438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one 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810000" y="2362200"/>
            <a:ext cx="83820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/>
              <a:t>one class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38100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one class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</a:t>
            </a:r>
          </a:p>
          <a:p>
            <a:r>
              <a:rPr lang="en-US" dirty="0" smtClean="0"/>
              <a:t>one static method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3124200"/>
            <a:ext cx="20574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29000" y="4648200"/>
            <a:ext cx="12192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Bethune College is looking for Class Representatives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2"/>
              </a:rPr>
              <a:t>http://bethune.yorku.ca/classreps/</a:t>
            </a:r>
            <a:endParaRPr lang="en-US" sz="2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anonymous classes</a:t>
            </a:r>
          </a:p>
          <a:p>
            <a:pPr lvl="1"/>
            <a:r>
              <a:rPr lang="en-US" dirty="0" smtClean="0"/>
              <a:t>lambda expressions (in Java 8)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used to organize Java classes into namespaces</a:t>
            </a:r>
          </a:p>
          <a:p>
            <a:r>
              <a:rPr lang="en-US" dirty="0" smtClean="0"/>
              <a:t>a namespace is a container for names</a:t>
            </a:r>
          </a:p>
          <a:p>
            <a:pPr lvl="1"/>
            <a:r>
              <a:rPr lang="en-US" dirty="0" smtClean="0"/>
              <a:t>the namespace also has a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 to organize related classes and interfaces</a:t>
            </a:r>
          </a:p>
          <a:p>
            <a:pPr lvl="1"/>
            <a:r>
              <a:rPr lang="en-US" dirty="0" smtClean="0"/>
              <a:t>e.g., all of the Java API classes are in the package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991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err="1" smtClean="0"/>
              <a:t>subpackages</a:t>
            </a:r>
            <a:endParaRPr lang="en-US" sz="2582" dirty="0" smtClean="0"/>
          </a:p>
          <a:p>
            <a:pPr lvl="1"/>
            <a:r>
              <a:rPr lang="en-US" dirty="0" smtClean="0"/>
              <a:t>e.g., the package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contains packages named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util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</a:t>
            </a:r>
            <a:r>
              <a:rPr lang="en-US" dirty="0" err="1" smtClean="0"/>
              <a:t>subpackage</a:t>
            </a:r>
            <a:r>
              <a:rPr lang="en-US" dirty="0" smtClean="0"/>
              <a:t> is the fully qualified name of the parent package followed by a period followed by the </a:t>
            </a:r>
            <a:r>
              <a:rPr lang="en-US" dirty="0" err="1" smtClean="0"/>
              <a:t>subpackage</a:t>
            </a:r>
            <a:r>
              <a:rPr lang="en-US" dirty="0" smtClean="0"/>
              <a:t>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java.io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82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see syllabus on course web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smtClean="0"/>
              <a:t>classes and interfaces</a:t>
            </a:r>
          </a:p>
          <a:p>
            <a:pPr lvl="1"/>
            <a:r>
              <a:rPr lang="en-US" dirty="0" smtClean="0"/>
              <a:t>e.g., the package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err="1" smtClean="0"/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contains the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class is the fully qualified name of the containing package followed by a period followed by the class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java.lang.String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21593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supposed to ensure that fully qualified names are unique</a:t>
            </a:r>
          </a:p>
          <a:p>
            <a:r>
              <a:rPr lang="en-US" dirty="0" smtClean="0"/>
              <a:t>this allows the compiler to disambiguate classes with the same unqualified name, e.g.,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g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164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we ensure that fully qualified names are unique?</a:t>
            </a:r>
          </a:p>
          <a:p>
            <a:r>
              <a:rPr lang="en-US" dirty="0" smtClean="0"/>
              <a:t>package naming convention</a:t>
            </a:r>
          </a:p>
          <a:p>
            <a:pPr lvl="1"/>
            <a:r>
              <a:rPr lang="en-US" dirty="0" smtClean="0"/>
              <a:t>packages should be organized using your domain name in reverse, e.g.,</a:t>
            </a:r>
          </a:p>
          <a:p>
            <a:pPr lvl="2"/>
            <a:r>
              <a:rPr lang="en-US" dirty="0" smtClean="0"/>
              <a:t>EECS domain name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eecs.yorku.ca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package name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ca.yorku.eecs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  <a:p>
            <a:r>
              <a:rPr lang="en-US" dirty="0" smtClean="0"/>
              <a:t>we might consider putting everything for this course under the following package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ca.yorku.eecs.cse1030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68438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Java implementations assume that your directory structure matches the package structure, e.g.,</a:t>
            </a:r>
          </a:p>
          <a:p>
            <a:pPr lvl="1"/>
            <a:r>
              <a:rPr lang="en-US" dirty="0" smtClean="0"/>
              <a:t>there is a sequence of folders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yorku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eecs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\cse1030</a:t>
            </a:r>
            <a:r>
              <a:rPr lang="en-US" dirty="0" smtClean="0"/>
              <a:t> inside the project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/>
              <a:t>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1057" y="2857933"/>
            <a:ext cx="4114286" cy="34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046" y="2874540"/>
            <a:ext cx="186301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eclipse workspace folder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19930" y="3581400"/>
            <a:ext cx="107112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folder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39643" y="4591266"/>
            <a:ext cx="165141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sources folder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263192" y="6006408"/>
            <a:ext cx="13276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Java source files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0085689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For You to do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get a CSE account if you do not already have one</a:t>
            </a:r>
          </a:p>
          <a:p>
            <a:r>
              <a:rPr lang="en-US" dirty="0" smtClean="0"/>
              <a:t>do Lab 00 to get (re)acquainted with eclipse and the CSE labs</a:t>
            </a:r>
          </a:p>
          <a:p>
            <a:pPr lvl="1"/>
            <a:r>
              <a:rPr lang="en-US" dirty="0" smtClean="0"/>
              <a:t>available tomorrow</a:t>
            </a:r>
          </a:p>
          <a:p>
            <a:r>
              <a:rPr lang="en-US" dirty="0" smtClean="0"/>
              <a:t>review CSE1020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66594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CSE1020 Review Questions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2365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Puzzle01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("C" + "S" + "E");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('1' + '0' + '3' + '0' + 'z');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which of the following methods are associated with a class?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the return type for each of the following methods?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many parameters do each of the following methods have, and what are their types?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PrintStream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format, Object...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is on the course website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 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2"/>
              </a:rPr>
              <a:t>http://www.eecs.yorku.ca/course/1030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start next </a:t>
            </a:r>
            <a:r>
              <a:rPr lang="en-CA" dirty="0" smtClean="0"/>
              <a:t>Wednes</a:t>
            </a:r>
            <a:r>
              <a:rPr lang="en-CA" dirty="0" smtClean="0"/>
              <a:t>day (</a:t>
            </a:r>
            <a:r>
              <a:rPr lang="en-CA" dirty="0" smtClean="0"/>
              <a:t>Jan 15</a:t>
            </a:r>
            <a:r>
              <a:rPr lang="en-CA" dirty="0" smtClean="0"/>
              <a:t>) but you should do Lab 0 this week if you have not taken an EECS course before OR if you have not used eclipse before</a:t>
            </a: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precondition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</a:t>
            </a:r>
            <a:r>
              <a:rPr lang="en-CA" dirty="0" err="1" smtClean="0"/>
              <a:t>postcondition</a:t>
            </a:r>
            <a:r>
              <a:rPr lang="en-CA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if a precondition is violated?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who is responsible if a </a:t>
            </a:r>
            <a:r>
              <a:rPr lang="en-CA" dirty="0" err="1" smtClean="0"/>
              <a:t>postcondition</a:t>
            </a:r>
            <a:r>
              <a:rPr lang="en-CA" dirty="0" smtClean="0"/>
              <a:t> is false?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 object has two attributes: a numerator and a denominator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draw the memory diagram for the following program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1 completes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2 completes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Fraction1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Fraction f = new Fraction(1, 2);   // 1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f.add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(new Fraction(3, 4));         // 2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aggregation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has a reference to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furthermore,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immutable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UML diagram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which statements are true?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required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required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51204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1219200" y="2362200"/>
            <a:ext cx="2533650" cy="360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element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Map&lt;String, Integer&gt;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key-value pair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UML diagram for Java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checked exceptions are subclasses of … ?</a:t>
            </a:r>
          </a:p>
          <a:p>
            <a:r>
              <a:rPr lang="en-US" dirty="0" smtClean="0"/>
              <a:t>unchecked exceptions are subclasses of …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pic>
        <p:nvPicPr>
          <p:cNvPr id="59394" name="Picture 2" descr="http://www.cse.yorku.ca/course_archive/2011-12/F/1020/lectures/excepti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0256" y="1840985"/>
            <a:ext cx="5043488" cy="3023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consider the UML diagram for some common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will the following code fragment compile? </a:t>
            </a:r>
          </a:p>
          <a:p>
            <a:pPr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try { // some legal code not shown here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pic>
        <p:nvPicPr>
          <p:cNvPr id="62466" name="Picture 2" descr="http://www.cse.yorku.ca/course_archive/2011-12/F/1020/lectures/exsubstitutabil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1692258"/>
            <a:ext cx="6172200" cy="1660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CSE1030 Overview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831D16-189E-416E-945B-03DE1B31C6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CSE1020, you learned how to use objects to write Java programs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Java program is made up of one or more interacting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object is an instance of a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where do the classes come from?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CSE1030, you will learn how to design and implement classes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introduction to concepts in software engineering and computer science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more questions can be found here:</a:t>
            </a:r>
          </a:p>
          <a:p>
            <a:pPr lvl="1"/>
            <a:r>
              <a:rPr lang="en-US" sz="1300" b="1" dirty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  <a:hlinkClick r:id="rId2"/>
              </a:rPr>
              <a:t>www.eecs.yorku.ca/course_archive/2011-12/F/1020/practice.shtml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3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92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read an API</a:t>
            </a:r>
          </a:p>
          <a:p>
            <a:pPr lvl="1"/>
            <a:r>
              <a:rPr lang="en-US" dirty="0" smtClean="0"/>
              <a:t>determine what package a class is located in</a:t>
            </a:r>
          </a:p>
          <a:p>
            <a:pPr lvl="1"/>
            <a:r>
              <a:rPr lang="en-US" dirty="0" smtClean="0"/>
              <a:t>determine what the class/interface/field/method is supposed to do</a:t>
            </a:r>
          </a:p>
          <a:p>
            <a:pPr lvl="1"/>
            <a:r>
              <a:rPr lang="en-US" dirty="0" smtClean="0"/>
              <a:t>determine the name of a method</a:t>
            </a:r>
          </a:p>
          <a:p>
            <a:pPr lvl="1"/>
            <a:r>
              <a:rPr lang="en-US" dirty="0" smtClean="0"/>
              <a:t>determine what types a method requires for its parameters</a:t>
            </a:r>
          </a:p>
          <a:p>
            <a:pPr lvl="1"/>
            <a:r>
              <a:rPr lang="en-US" dirty="0" smtClean="0"/>
              <a:t>determine what type a method returns</a:t>
            </a:r>
          </a:p>
          <a:p>
            <a:pPr lvl="1"/>
            <a:r>
              <a:rPr lang="en-US" dirty="0" smtClean="0"/>
              <a:t>determine what exceptions might be thrown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and use primitive type variables and their associated operators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(using a constructor) and use reference variables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java.util.Date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2646</TotalTime>
  <Words>2016</Words>
  <Application>Microsoft Office PowerPoint</Application>
  <PresentationFormat>On-screen Show (4:3)</PresentationFormat>
  <Paragraphs>500</Paragraphs>
  <Slides>60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Origin</vt:lpstr>
      <vt:lpstr>Equation</vt:lpstr>
      <vt:lpstr>Introduction to Computer Science II </vt:lpstr>
      <vt:lpstr>Academic Support Programs: Bethune</vt:lpstr>
      <vt:lpstr>Academic Support Programs: Bethune</vt:lpstr>
      <vt:lpstr>Who Am I?</vt:lpstr>
      <vt:lpstr>Course Format</vt:lpstr>
      <vt:lpstr>CSE1030 Overview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Organization of a Java Program</vt:lpstr>
      <vt:lpstr>In This Lecture</vt:lpstr>
      <vt:lpstr>eCheck04A</vt:lpstr>
      <vt:lpstr>eCheck04A Sample Output</vt:lpstr>
      <vt:lpstr>eclipse Demo Here</vt:lpstr>
      <vt:lpstr>Organization of a CSE1020 Program</vt:lpstr>
      <vt:lpstr>Organization of a CSE1020 Program</vt:lpstr>
      <vt:lpstr>Organization of a CSE1020 Program</vt:lpstr>
      <vt:lpstr>Organization of a CSE1020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Things For You to do this Week</vt:lpstr>
      <vt:lpstr>CSE1020 Review Questions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198</cp:revision>
  <dcterms:created xsi:type="dcterms:W3CDTF">2006-08-16T00:00:00Z</dcterms:created>
  <dcterms:modified xsi:type="dcterms:W3CDTF">2014-01-03T20:17:22Z</dcterms:modified>
</cp:coreProperties>
</file>