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80" r:id="rId2"/>
    <p:sldId id="293" r:id="rId3"/>
    <p:sldId id="294" r:id="rId4"/>
    <p:sldId id="277" r:id="rId5"/>
    <p:sldId id="278" r:id="rId6"/>
    <p:sldId id="279" r:id="rId7"/>
    <p:sldId id="258" r:id="rId8"/>
    <p:sldId id="281" r:id="rId9"/>
    <p:sldId id="259" r:id="rId10"/>
    <p:sldId id="295" r:id="rId11"/>
    <p:sldId id="286" r:id="rId12"/>
    <p:sldId id="282" r:id="rId13"/>
    <p:sldId id="260" r:id="rId14"/>
    <p:sldId id="287" r:id="rId15"/>
    <p:sldId id="261" r:id="rId16"/>
    <p:sldId id="262" r:id="rId17"/>
    <p:sldId id="283" r:id="rId18"/>
    <p:sldId id="296" r:id="rId19"/>
    <p:sldId id="263" r:id="rId20"/>
    <p:sldId id="264" r:id="rId21"/>
    <p:sldId id="265" r:id="rId22"/>
    <p:sldId id="288" r:id="rId23"/>
    <p:sldId id="266" r:id="rId24"/>
    <p:sldId id="267" r:id="rId25"/>
    <p:sldId id="289" r:id="rId26"/>
    <p:sldId id="284" r:id="rId27"/>
    <p:sldId id="292" r:id="rId28"/>
    <p:sldId id="291" r:id="rId29"/>
    <p:sldId id="285" r:id="rId30"/>
    <p:sldId id="290" r:id="rId31"/>
    <p:sldId id="268" r:id="rId32"/>
    <p:sldId id="269" r:id="rId33"/>
    <p:sldId id="270" r:id="rId34"/>
    <p:sldId id="271" r:id="rId35"/>
    <p:sldId id="272" r:id="rId36"/>
    <p:sldId id="273" r:id="rId37"/>
    <p:sldId id="29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8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0BE1F-85EB-0143-9165-6AB3C2B77125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294A0-4D77-5344-ABE5-7F17BB7232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3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AE6F6-D256-7D46-89E6-B305BDA1F80A}" type="datetimeFigureOut">
              <a:rPr lang="en-US" smtClean="0"/>
              <a:pPr/>
              <a:t>7/23/2014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1BAEC-CB05-9042-88F6-ADA86D185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610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5FD9678-D80A-CD46-ADB6-5B1887AF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5FD9678-D80A-CD46-ADB6-5B1887AF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5FD9678-D80A-CD46-ADB6-5B1887AF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5FD9678-D80A-CD46-ADB6-5B1887AF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5FD9678-D80A-CD46-ADB6-5B1887AF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5FD9678-D80A-CD46-ADB6-5B1887AF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5FD9678-D80A-CD46-ADB6-5B1887AF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5FD9678-D80A-CD46-ADB6-5B1887AF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5FD9678-D80A-CD46-ADB6-5B1887AF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5FD9678-D80A-CD46-ADB6-5B1887AF7D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9110"/>
            <a:ext cx="8229600" cy="495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1031" name="Picture 7" descr="YorkULogoHor(large)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13525"/>
            <a:ext cx="1365250" cy="544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23263" y="6447263"/>
            <a:ext cx="2705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Last Updated:  </a:t>
            </a:r>
            <a:r>
              <a:rPr lang="en-CA" sz="1200" dirty="0" smtClean="0"/>
              <a:t>2014-01-28 12:34 PM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365250" y="6322237"/>
            <a:ext cx="874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CSE 2011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365250" y="6542901"/>
            <a:ext cx="107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Prof. J. Elder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292600" y="6447263"/>
            <a:ext cx="56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- </a:t>
            </a:r>
            <a:fld id="{B2C42470-DA64-F644-A452-83824504D888}" type="slidenum">
              <a:rPr lang="en-US" sz="1200" smtClean="0"/>
              <a:pPr/>
              <a:t>‹#›</a:t>
            </a:fld>
            <a:r>
              <a:rPr lang="en-US" sz="1200" dirty="0" smtClean="0"/>
              <a:t> -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Wingdings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Font typeface="Wingdings" charset="2"/>
        <a:buChar char="q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accent3"/>
        </a:buClr>
        <a:buFont typeface="Wingdings" charset="2"/>
        <a:buChar char="²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lr>
          <a:srgbClr val="FF00FF"/>
        </a:buClr>
        <a:buFont typeface="Wingdings" charset="2"/>
        <a:buChar char="v"/>
        <a:defRPr sz="16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Font typeface="Arial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0" y="-1"/>
            <a:ext cx="9144000" cy="683700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008000"/>
                </a:solidFill>
              </a:rPr>
              <a:t>Trees</a:t>
            </a:r>
            <a:endParaRPr lang="en-US" sz="5400" b="1" dirty="0">
              <a:solidFill>
                <a:srgbClr val="008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Chapter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Traversing trees</a:t>
            </a:r>
          </a:p>
          <a:p>
            <a:r>
              <a:rPr lang="en-US" dirty="0" smtClean="0"/>
              <a:t>Binary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Traversing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basic operations we require is to be able to traverse over the nodes of a tree.</a:t>
            </a:r>
          </a:p>
          <a:p>
            <a:r>
              <a:rPr lang="en-US" dirty="0" smtClean="0"/>
              <a:t>To do this, we will make use of a </a:t>
            </a:r>
            <a:r>
              <a:rPr lang="en-US" b="1" dirty="0" smtClean="0">
                <a:solidFill>
                  <a:srgbClr val="800000"/>
                </a:solidFill>
              </a:rPr>
              <a:t>Position ADT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1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ADT</a:t>
            </a:r>
            <a:r>
              <a:rPr lang="en-US" dirty="0" smtClean="0"/>
              <a:t> </a:t>
            </a:r>
            <a:endParaRPr lang="en-US" dirty="0">
              <a:ea typeface="Tahoma" pitchFamily="-110" charset="0"/>
              <a:cs typeface="Tahoma" pitchFamily="-110" charset="0"/>
            </a:endParaRPr>
          </a:p>
        </p:txBody>
      </p:sp>
      <p:sp>
        <p:nvSpPr>
          <p:cNvPr id="38915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15786"/>
            <a:ext cx="8229600" cy="51262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tx2"/>
                </a:solidFill>
              </a:rPr>
              <a:t>Position</a:t>
            </a:r>
            <a:r>
              <a:rPr lang="en-US" sz="2400" dirty="0"/>
              <a:t> ADT models the notion of place within a data structure where a single object is stored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It gives a unified view of diverse ways of storing data, such as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cell of an array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 node of a linked </a:t>
            </a:r>
            <a:r>
              <a:rPr lang="en-US" sz="2000" dirty="0" smtClean="0"/>
              <a:t>list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 node of a tree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Just one </a:t>
            </a:r>
            <a:r>
              <a:rPr lang="en-US" sz="2400" dirty="0" smtClean="0"/>
              <a:t>method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object </a:t>
            </a:r>
            <a:r>
              <a:rPr lang="en-US" sz="2000" b="1" dirty="0" err="1" smtClean="0">
                <a:solidFill>
                  <a:srgbClr val="800000"/>
                </a:solidFill>
              </a:rPr>
              <a:t>p.element</a:t>
            </a:r>
            <a:r>
              <a:rPr lang="en-US" sz="2000" b="1" dirty="0">
                <a:solidFill>
                  <a:srgbClr val="800000"/>
                </a:solidFill>
              </a:rPr>
              <a:t>()</a:t>
            </a:r>
            <a:r>
              <a:rPr lang="en-US" sz="2000" dirty="0"/>
              <a:t>: returns the element stored at the </a:t>
            </a:r>
            <a:r>
              <a:rPr lang="en-US" sz="2000" dirty="0" smtClean="0"/>
              <a:t>position </a:t>
            </a:r>
            <a:r>
              <a:rPr lang="en-US" sz="2000" b="1" dirty="0" smtClean="0">
                <a:solidFill>
                  <a:srgbClr val="800000"/>
                </a:solidFill>
              </a:rPr>
              <a:t>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</a:t>
            </a:r>
            <a:r>
              <a:rPr lang="en-US" dirty="0" smtClean="0"/>
              <a:t>ADT</a:t>
            </a:r>
            <a:endParaRPr lang="en-US" dirty="0">
              <a:ea typeface="Tahoma" pitchFamily="-110" charset="0"/>
              <a:cs typeface="Tahoma" pitchFamily="-110" charset="0"/>
            </a:endParaRP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457200" y="1160085"/>
            <a:ext cx="4532936" cy="4525963"/>
          </a:xfrm>
        </p:spPr>
        <p:txBody>
          <a:bodyPr/>
          <a:lstStyle/>
          <a:p>
            <a:r>
              <a:rPr lang="en-US" sz="2000" dirty="0"/>
              <a:t>We use positions to abstract </a:t>
            </a:r>
            <a:r>
              <a:rPr lang="en-US" sz="2000" dirty="0" smtClean="0"/>
              <a:t>the nodes of a tree.</a:t>
            </a:r>
            <a:endParaRPr lang="en-US" sz="2000" dirty="0"/>
          </a:p>
          <a:p>
            <a:r>
              <a:rPr lang="en-US" sz="2000" dirty="0"/>
              <a:t>Generic methods:</a:t>
            </a:r>
          </a:p>
          <a:p>
            <a:pPr lvl="1"/>
            <a:r>
              <a:rPr lang="en-US" sz="1800" dirty="0"/>
              <a:t>integer </a:t>
            </a:r>
            <a:r>
              <a:rPr lang="en-US" sz="1800" dirty="0">
                <a:solidFill>
                  <a:schemeClr val="tx2"/>
                </a:solidFill>
              </a:rPr>
              <a:t>size</a:t>
            </a:r>
            <a:r>
              <a:rPr lang="en-US" sz="1800" dirty="0"/>
              <a:t>()</a:t>
            </a:r>
          </a:p>
          <a:p>
            <a:pPr lvl="1"/>
            <a:r>
              <a:rPr lang="en-US" sz="1800" dirty="0" err="1"/>
              <a:t>boolean</a:t>
            </a:r>
            <a:r>
              <a:rPr lang="en-US" sz="1800" dirty="0"/>
              <a:t> </a:t>
            </a:r>
            <a:r>
              <a:rPr lang="en-US" sz="1800" dirty="0" err="1">
                <a:solidFill>
                  <a:schemeClr val="tx2"/>
                </a:solidFill>
              </a:rPr>
              <a:t>isEmpty</a:t>
            </a:r>
            <a:r>
              <a:rPr lang="en-US" sz="1800" dirty="0"/>
              <a:t>()</a:t>
            </a:r>
            <a:endParaRPr lang="en-US" sz="1800" dirty="0" smtClean="0"/>
          </a:p>
          <a:p>
            <a:pPr lvl="1"/>
            <a:r>
              <a:rPr lang="en-US" sz="1800" dirty="0" err="1" smtClean="0"/>
              <a:t>Iterator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800000"/>
                </a:solidFill>
              </a:rPr>
              <a:t>iterator</a:t>
            </a:r>
            <a:r>
              <a:rPr lang="en-US" sz="1800" dirty="0" smtClean="0"/>
              <a:t>()</a:t>
            </a:r>
          </a:p>
          <a:p>
            <a:pPr lvl="1"/>
            <a:r>
              <a:rPr lang="en-US" sz="1800" dirty="0" err="1" smtClean="0"/>
              <a:t>Iterable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chemeClr val="tx2"/>
                </a:solidFill>
              </a:rPr>
              <a:t>positions</a:t>
            </a:r>
            <a:r>
              <a:rPr lang="en-US" sz="1800" dirty="0"/>
              <a:t>(</a:t>
            </a:r>
            <a:r>
              <a:rPr lang="en-US" sz="1800" dirty="0" smtClean="0"/>
              <a:t>)</a:t>
            </a:r>
          </a:p>
          <a:p>
            <a:r>
              <a:rPr lang="en-US" sz="2000" dirty="0" err="1" smtClean="0"/>
              <a:t>Accessor</a:t>
            </a:r>
            <a:r>
              <a:rPr lang="en-US" sz="2000" dirty="0" smtClean="0"/>
              <a:t> </a:t>
            </a:r>
            <a:r>
              <a:rPr lang="en-US" sz="2000" dirty="0"/>
              <a:t>methods: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osition </a:t>
            </a:r>
            <a:r>
              <a:rPr lang="en-US" sz="1800" dirty="0">
                <a:solidFill>
                  <a:schemeClr val="tx2"/>
                </a:solidFill>
              </a:rPr>
              <a:t>root</a:t>
            </a:r>
            <a:r>
              <a:rPr lang="en-US" sz="1800" dirty="0"/>
              <a:t>()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osition </a:t>
            </a:r>
            <a:r>
              <a:rPr lang="en-US" sz="1800" dirty="0">
                <a:solidFill>
                  <a:schemeClr val="tx2"/>
                </a:solidFill>
              </a:rPr>
              <a:t>parent</a:t>
            </a:r>
            <a:r>
              <a:rPr lang="en-US" sz="1800" dirty="0"/>
              <a:t>(p)</a:t>
            </a:r>
          </a:p>
          <a:p>
            <a:pPr lvl="1"/>
            <a:r>
              <a:rPr lang="en-US" sz="1800" dirty="0" err="1" smtClean="0"/>
              <a:t>Iterable</a:t>
            </a:r>
            <a:r>
              <a:rPr lang="en-US" sz="1800" dirty="0" smtClean="0"/>
              <a:t> </a:t>
            </a:r>
            <a:r>
              <a:rPr lang="en-US" sz="1800" dirty="0">
                <a:solidFill>
                  <a:schemeClr val="tx2"/>
                </a:solidFill>
              </a:rPr>
              <a:t>children</a:t>
            </a:r>
            <a:r>
              <a:rPr lang="en-US" sz="1800" dirty="0"/>
              <a:t>(p)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8200" y="1640204"/>
            <a:ext cx="4282044" cy="4525963"/>
          </a:xfrm>
        </p:spPr>
        <p:txBody>
          <a:bodyPr/>
          <a:lstStyle/>
          <a:p>
            <a:r>
              <a:rPr lang="en-US" sz="2000" dirty="0" smtClean="0"/>
              <a:t>Query methods:</a:t>
            </a:r>
          </a:p>
          <a:p>
            <a:pPr lvl="1"/>
            <a:r>
              <a:rPr lang="en-US" sz="1800" dirty="0" err="1" smtClean="0"/>
              <a:t>boolean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800000"/>
                </a:solidFill>
              </a:rPr>
              <a:t>isInternal</a:t>
            </a:r>
            <a:r>
              <a:rPr lang="en-US" sz="1800" dirty="0" err="1" smtClean="0"/>
              <a:t>(p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err="1" smtClean="0"/>
              <a:t>boolean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800000"/>
                </a:solidFill>
              </a:rPr>
              <a:t>isExternal</a:t>
            </a:r>
            <a:r>
              <a:rPr lang="en-US" sz="1800" dirty="0" err="1" smtClean="0"/>
              <a:t>(p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err="1" smtClean="0"/>
              <a:t>boolean</a:t>
            </a:r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rgbClr val="800000"/>
                </a:solidFill>
              </a:rPr>
              <a:t>isRoot</a:t>
            </a:r>
            <a:r>
              <a:rPr lang="en-US" sz="1800" dirty="0" err="1" smtClean="0"/>
              <a:t>(p</a:t>
            </a:r>
            <a:r>
              <a:rPr lang="en-US" sz="1800" dirty="0" smtClean="0"/>
              <a:t>)</a:t>
            </a:r>
          </a:p>
          <a:p>
            <a:r>
              <a:rPr lang="en-US" sz="2000" dirty="0" smtClean="0"/>
              <a:t>Update method:</a:t>
            </a:r>
          </a:p>
          <a:p>
            <a:pPr lvl="1"/>
            <a:r>
              <a:rPr lang="en-US" sz="1800" dirty="0" smtClean="0"/>
              <a:t>object </a:t>
            </a:r>
            <a:r>
              <a:rPr lang="en-US" sz="1800" dirty="0" err="1" smtClean="0">
                <a:solidFill>
                  <a:srgbClr val="800000"/>
                </a:solidFill>
              </a:rPr>
              <a:t>replace</a:t>
            </a:r>
            <a:r>
              <a:rPr lang="en-US" sz="1800" dirty="0" err="1" smtClean="0"/>
              <a:t>(p</a:t>
            </a:r>
            <a:r>
              <a:rPr lang="en-US" sz="1800" dirty="0" smtClean="0"/>
              <a:t>, </a:t>
            </a:r>
            <a:r>
              <a:rPr lang="en-US" sz="1800" dirty="0" err="1" smtClean="0"/>
              <a:t>o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Additional update methods may be defined by data structures implementing the Tree ADT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Positions </a:t>
            </a:r>
            <a:r>
              <a:rPr lang="en-US" dirty="0" err="1" smtClean="0"/>
              <a:t>vs</a:t>
            </a:r>
            <a:r>
              <a:rPr lang="en-US" dirty="0" smtClean="0"/>
              <a:t> Elements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have both</a:t>
            </a:r>
          </a:p>
          <a:p>
            <a:pPr lvl="1"/>
            <a:r>
              <a:rPr lang="en-US" sz="1800" dirty="0"/>
              <a:t>Iterator </a:t>
            </a:r>
            <a:r>
              <a:rPr lang="en-US" sz="1800" dirty="0">
                <a:solidFill>
                  <a:srgbClr val="800000"/>
                </a:solidFill>
              </a:rPr>
              <a:t>iterator</a:t>
            </a:r>
            <a:r>
              <a:rPr lang="en-US" sz="1800" dirty="0"/>
              <a:t>()</a:t>
            </a:r>
          </a:p>
          <a:p>
            <a:pPr lvl="1"/>
            <a:r>
              <a:rPr lang="en-US" sz="1800" dirty="0" err="1"/>
              <a:t>Iterable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tx2"/>
                </a:solidFill>
              </a:rPr>
              <a:t>positions</a:t>
            </a:r>
            <a:r>
              <a:rPr lang="en-US" sz="1800" dirty="0"/>
              <a:t>()</a:t>
            </a:r>
          </a:p>
          <a:p>
            <a:r>
              <a:rPr lang="en-US" dirty="0" smtClean="0"/>
              <a:t>The iterator returned by </a:t>
            </a:r>
            <a:r>
              <a:rPr lang="en-US" dirty="0" smtClean="0">
                <a:solidFill>
                  <a:srgbClr val="800000"/>
                </a:solidFill>
              </a:rPr>
              <a:t>iterator</a:t>
            </a:r>
            <a:r>
              <a:rPr lang="en-US" dirty="0" smtClean="0"/>
              <a:t>() provides a means for stepping through the elements stored by the tree.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800000"/>
                </a:solidFill>
              </a:rPr>
              <a:t>positions</a:t>
            </a:r>
            <a:r>
              <a:rPr lang="en-US" dirty="0" smtClean="0"/>
              <a:t>() method returns a collection of the nodes of the tree.</a:t>
            </a:r>
          </a:p>
          <a:p>
            <a:r>
              <a:rPr lang="en-US" dirty="0" smtClean="0"/>
              <a:t>Each node includes the element but also the links connecting the node to its parent and its children.</a:t>
            </a:r>
          </a:p>
          <a:p>
            <a:r>
              <a:rPr lang="en-US" dirty="0" smtClean="0"/>
              <a:t>This allows you to move around the tree by following links to parents and children.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13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Preorder Traversal</a:t>
            </a:r>
          </a:p>
        </p:txBody>
      </p:sp>
      <p:sp>
        <p:nvSpPr>
          <p:cNvPr id="839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75100"/>
            <a:ext cx="4267200" cy="2286000"/>
          </a:xfrm>
        </p:spPr>
        <p:txBody>
          <a:bodyPr/>
          <a:lstStyle/>
          <a:p>
            <a:r>
              <a:rPr lang="en-US" sz="1800" dirty="0"/>
              <a:t>A traversal visits the nodes of a tree in a systematic </a:t>
            </a:r>
            <a:r>
              <a:rPr lang="en-US" sz="1800" dirty="0" smtClean="0"/>
              <a:t>manner</a:t>
            </a:r>
          </a:p>
          <a:p>
            <a:r>
              <a:rPr lang="en-US" sz="1800" dirty="0" smtClean="0"/>
              <a:t>Each time a node is visited, an action may be performed.</a:t>
            </a:r>
          </a:p>
          <a:p>
            <a:r>
              <a:rPr lang="en-US" sz="1800" dirty="0" smtClean="0"/>
              <a:t>Thus the order in which the nodes are visited is important.</a:t>
            </a:r>
            <a:endParaRPr lang="en-US" sz="1800" dirty="0"/>
          </a:p>
          <a:p>
            <a:r>
              <a:rPr lang="en-US" sz="1800" dirty="0"/>
              <a:t>In a preorder traversal, a node is visited before its descendants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83973" name="AutoShape 5"/>
          <p:cNvSpPr>
            <a:spLocks noChangeAspect="1" noChangeArrowheads="1"/>
          </p:cNvSpPr>
          <p:nvPr/>
        </p:nvSpPr>
        <p:spPr bwMode="auto">
          <a:xfrm>
            <a:off x="3960813" y="3891002"/>
            <a:ext cx="1890435" cy="3745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Make Money Fast!</a:t>
            </a:r>
          </a:p>
        </p:txBody>
      </p:sp>
      <p:sp>
        <p:nvSpPr>
          <p:cNvPr id="83974" name="AutoShape 6"/>
          <p:cNvSpPr>
            <a:spLocks noChangeAspect="1" noChangeArrowheads="1"/>
          </p:cNvSpPr>
          <p:nvPr/>
        </p:nvSpPr>
        <p:spPr bwMode="auto">
          <a:xfrm>
            <a:off x="1306513" y="4800600"/>
            <a:ext cx="1493837" cy="384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1. Motivations</a:t>
            </a:r>
          </a:p>
        </p:txBody>
      </p:sp>
      <p:sp>
        <p:nvSpPr>
          <p:cNvPr id="83975" name="AutoShape 7"/>
          <p:cNvSpPr>
            <a:spLocks noChangeAspect="1" noChangeArrowheads="1"/>
          </p:cNvSpPr>
          <p:nvPr/>
        </p:nvSpPr>
        <p:spPr bwMode="auto">
          <a:xfrm>
            <a:off x="7543800" y="4805402"/>
            <a:ext cx="1269732" cy="3745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References</a:t>
            </a:r>
          </a:p>
        </p:txBody>
      </p:sp>
      <p:sp>
        <p:nvSpPr>
          <p:cNvPr id="83976" name="AutoShape 8"/>
          <p:cNvSpPr>
            <a:spLocks noChangeAspect="1" noChangeArrowheads="1"/>
          </p:cNvSpPr>
          <p:nvPr/>
        </p:nvSpPr>
        <p:spPr bwMode="auto">
          <a:xfrm>
            <a:off x="5368925" y="4800600"/>
            <a:ext cx="1233488" cy="384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2. Methods</a:t>
            </a:r>
          </a:p>
        </p:txBody>
      </p:sp>
      <p:sp>
        <p:nvSpPr>
          <p:cNvPr id="83977" name="AutoShape 9"/>
          <p:cNvSpPr>
            <a:spLocks noChangeAspect="1" noChangeArrowheads="1"/>
          </p:cNvSpPr>
          <p:nvPr/>
        </p:nvSpPr>
        <p:spPr bwMode="auto">
          <a:xfrm>
            <a:off x="3886200" y="5575657"/>
            <a:ext cx="1118017" cy="6469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2.1 Stock</a:t>
            </a:r>
            <a:br>
              <a:rPr lang="en-US" sz="1600">
                <a:solidFill>
                  <a:srgbClr val="FDECB3"/>
                </a:solidFill>
              </a:rPr>
            </a:br>
            <a:r>
              <a:rPr lang="en-US" sz="1600">
                <a:solidFill>
                  <a:srgbClr val="FDECB3"/>
                </a:solidFill>
              </a:rPr>
              <a:t>Fraud</a:t>
            </a:r>
          </a:p>
        </p:txBody>
      </p:sp>
      <p:sp>
        <p:nvSpPr>
          <p:cNvPr id="83978" name="AutoShape 10"/>
          <p:cNvSpPr>
            <a:spLocks noChangeAspect="1" noChangeArrowheads="1"/>
          </p:cNvSpPr>
          <p:nvPr/>
        </p:nvSpPr>
        <p:spPr bwMode="auto">
          <a:xfrm>
            <a:off x="5451475" y="5575657"/>
            <a:ext cx="1100526" cy="6469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2.2 Ponzi</a:t>
            </a:r>
            <a:br>
              <a:rPr lang="en-US" sz="1600">
                <a:solidFill>
                  <a:srgbClr val="FDECB3"/>
                </a:solidFill>
              </a:rPr>
            </a:br>
            <a:r>
              <a:rPr lang="en-US" sz="1600">
                <a:solidFill>
                  <a:srgbClr val="FDECB3"/>
                </a:solidFill>
              </a:rPr>
              <a:t>Scheme</a:t>
            </a:r>
          </a:p>
        </p:txBody>
      </p:sp>
      <p:sp>
        <p:nvSpPr>
          <p:cNvPr id="83979" name="AutoShape 11"/>
          <p:cNvSpPr>
            <a:spLocks noChangeAspect="1" noChangeArrowheads="1"/>
          </p:cNvSpPr>
          <p:nvPr/>
        </p:nvSpPr>
        <p:spPr bwMode="auto">
          <a:xfrm>
            <a:off x="762000" y="5711865"/>
            <a:ext cx="1129008" cy="3745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1.1 Greed</a:t>
            </a:r>
          </a:p>
        </p:txBody>
      </p:sp>
      <p:sp>
        <p:nvSpPr>
          <p:cNvPr id="83980" name="AutoShape 12"/>
          <p:cNvSpPr>
            <a:spLocks noChangeAspect="1" noChangeArrowheads="1"/>
          </p:cNvSpPr>
          <p:nvPr/>
        </p:nvSpPr>
        <p:spPr bwMode="auto">
          <a:xfrm>
            <a:off x="2266950" y="5707063"/>
            <a:ext cx="1184275" cy="384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1.2 Avidity</a:t>
            </a:r>
          </a:p>
        </p:txBody>
      </p:sp>
      <p:cxnSp>
        <p:nvCxnSpPr>
          <p:cNvPr id="83981" name="AutoShape 13"/>
          <p:cNvCxnSpPr>
            <a:cxnSpLocks noChangeShapeType="1"/>
            <a:stCxn id="83973" idx="2"/>
            <a:endCxn id="83974" idx="0"/>
          </p:cNvCxnSpPr>
          <p:nvPr/>
        </p:nvCxnSpPr>
        <p:spPr bwMode="auto">
          <a:xfrm rot="5400000">
            <a:off x="3212219" y="3106787"/>
            <a:ext cx="535027" cy="285259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3982" name="AutoShape 14"/>
          <p:cNvCxnSpPr>
            <a:cxnSpLocks noChangeShapeType="1"/>
            <a:stCxn id="83973" idx="2"/>
            <a:endCxn id="83976" idx="0"/>
          </p:cNvCxnSpPr>
          <p:nvPr/>
        </p:nvCxnSpPr>
        <p:spPr bwMode="auto">
          <a:xfrm rot="16200000" flipH="1">
            <a:off x="5178337" y="3993267"/>
            <a:ext cx="535027" cy="10796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3983" name="AutoShape 15"/>
          <p:cNvCxnSpPr>
            <a:cxnSpLocks noChangeShapeType="1"/>
            <a:stCxn id="83973" idx="2"/>
            <a:endCxn id="83975" idx="0"/>
          </p:cNvCxnSpPr>
          <p:nvPr/>
        </p:nvCxnSpPr>
        <p:spPr bwMode="auto">
          <a:xfrm rot="16200000" flipH="1">
            <a:off x="6272434" y="2899169"/>
            <a:ext cx="539829" cy="327263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3984" name="AutoShape 16"/>
          <p:cNvCxnSpPr>
            <a:cxnSpLocks noChangeShapeType="1"/>
            <a:stCxn id="83976" idx="2"/>
            <a:endCxn id="83978" idx="0"/>
          </p:cNvCxnSpPr>
          <p:nvPr/>
        </p:nvCxnSpPr>
        <p:spPr bwMode="auto">
          <a:xfrm rot="16200000" flipH="1">
            <a:off x="5798262" y="5372181"/>
            <a:ext cx="390882" cy="1606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3985" name="AutoShape 17"/>
          <p:cNvCxnSpPr>
            <a:cxnSpLocks noChangeShapeType="1"/>
            <a:stCxn id="83976" idx="2"/>
            <a:endCxn id="83977" idx="0"/>
          </p:cNvCxnSpPr>
          <p:nvPr/>
        </p:nvCxnSpPr>
        <p:spPr bwMode="auto">
          <a:xfrm rot="5400000">
            <a:off x="5019998" y="4609986"/>
            <a:ext cx="390882" cy="15404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3986" name="AutoShape 18"/>
          <p:cNvCxnSpPr>
            <a:cxnSpLocks noChangeShapeType="1"/>
            <a:stCxn id="83974" idx="2"/>
            <a:endCxn id="83980" idx="0"/>
          </p:cNvCxnSpPr>
          <p:nvPr/>
        </p:nvCxnSpPr>
        <p:spPr bwMode="auto">
          <a:xfrm>
            <a:off x="2054225" y="5194300"/>
            <a:ext cx="804863" cy="5032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3987" name="AutoShape 19"/>
          <p:cNvCxnSpPr>
            <a:cxnSpLocks noChangeShapeType="1"/>
            <a:stCxn id="83974" idx="2"/>
            <a:endCxn id="83979" idx="0"/>
          </p:cNvCxnSpPr>
          <p:nvPr/>
        </p:nvCxnSpPr>
        <p:spPr bwMode="auto">
          <a:xfrm rot="5400000">
            <a:off x="1426423" y="5084856"/>
            <a:ext cx="527090" cy="72692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3995" name="AutoShape 27"/>
          <p:cNvSpPr>
            <a:spLocks noChangeAspect="1" noChangeArrowheads="1"/>
          </p:cNvSpPr>
          <p:nvPr/>
        </p:nvSpPr>
        <p:spPr bwMode="auto">
          <a:xfrm>
            <a:off x="6838950" y="5574070"/>
            <a:ext cx="1063744" cy="64698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2.3 Bank</a:t>
            </a:r>
            <a:br>
              <a:rPr lang="en-US" sz="1600">
                <a:solidFill>
                  <a:srgbClr val="FDECB3"/>
                </a:solidFill>
              </a:rPr>
            </a:br>
            <a:r>
              <a:rPr lang="en-US" sz="1600">
                <a:solidFill>
                  <a:srgbClr val="FDECB3"/>
                </a:solidFill>
              </a:rPr>
              <a:t>Robbery</a:t>
            </a:r>
          </a:p>
        </p:txBody>
      </p:sp>
      <p:cxnSp>
        <p:nvCxnSpPr>
          <p:cNvPr id="83996" name="AutoShape 28"/>
          <p:cNvCxnSpPr>
            <a:cxnSpLocks noChangeShapeType="1"/>
            <a:stCxn id="83976" idx="2"/>
            <a:endCxn id="83995" idx="0"/>
          </p:cNvCxnSpPr>
          <p:nvPr/>
        </p:nvCxnSpPr>
        <p:spPr bwMode="auto">
          <a:xfrm rot="16200000" flipH="1">
            <a:off x="6483598" y="4686845"/>
            <a:ext cx="389295" cy="138515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3997" name="Text Box 29"/>
          <p:cNvSpPr txBox="1">
            <a:spLocks noChangeArrowheads="1"/>
          </p:cNvSpPr>
          <p:nvPr/>
        </p:nvSpPr>
        <p:spPr bwMode="auto">
          <a:xfrm>
            <a:off x="3581400" y="3657600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1858963" y="4470400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1125538" y="5346700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5135563" y="4470400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2725738" y="5346700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84002" name="Text Box 34"/>
          <p:cNvSpPr txBox="1">
            <a:spLocks noChangeArrowheads="1"/>
          </p:cNvSpPr>
          <p:nvPr/>
        </p:nvSpPr>
        <p:spPr bwMode="auto">
          <a:xfrm>
            <a:off x="4030663" y="5213350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84003" name="Text Box 35"/>
          <p:cNvSpPr txBox="1">
            <a:spLocks noChangeArrowheads="1"/>
          </p:cNvSpPr>
          <p:nvPr/>
        </p:nvSpPr>
        <p:spPr bwMode="auto">
          <a:xfrm>
            <a:off x="5630863" y="5213350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84004" name="Text Box 36"/>
          <p:cNvSpPr txBox="1">
            <a:spLocks noChangeArrowheads="1"/>
          </p:cNvSpPr>
          <p:nvPr/>
        </p:nvSpPr>
        <p:spPr bwMode="auto">
          <a:xfrm>
            <a:off x="7231063" y="5213350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84005" name="Text Box 37"/>
          <p:cNvSpPr txBox="1">
            <a:spLocks noChangeArrowheads="1"/>
          </p:cNvSpPr>
          <p:nvPr/>
        </p:nvSpPr>
        <p:spPr bwMode="auto">
          <a:xfrm>
            <a:off x="8031163" y="4470400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84006" name="Text Box 38"/>
          <p:cNvSpPr txBox="1">
            <a:spLocks noChangeArrowheads="1"/>
          </p:cNvSpPr>
          <p:nvPr/>
        </p:nvSpPr>
        <p:spPr bwMode="auto">
          <a:xfrm>
            <a:off x="5181600" y="1051300"/>
            <a:ext cx="3352800" cy="12603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Algorithm</a:t>
            </a:r>
            <a:r>
              <a:rPr lang="en-US" dirty="0">
                <a:latin typeface="+mj-lt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+mj-lt"/>
              </a:rPr>
              <a:t>preOrder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(</a:t>
            </a:r>
            <a:r>
              <a:rPr lang="en-US" b="1" i="1" dirty="0" err="1">
                <a:solidFill>
                  <a:schemeClr val="tx2"/>
                </a:solidFill>
                <a:latin typeface="+mj-lt"/>
              </a:rPr>
              <a:t>v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)</a:t>
            </a:r>
            <a:endParaRPr lang="en-US" dirty="0">
              <a:latin typeface="+mj-lt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-110" charset="2"/>
              <a:buNone/>
            </a:pPr>
            <a:r>
              <a:rPr lang="en-US" b="1" i="1" dirty="0" err="1">
                <a:solidFill>
                  <a:schemeClr val="accent2"/>
                </a:solidFill>
                <a:latin typeface="+mj-lt"/>
              </a:rPr>
              <a:t>visit</a:t>
            </a:r>
            <a:r>
              <a:rPr lang="en-US" dirty="0" err="1">
                <a:solidFill>
                  <a:schemeClr val="accent2"/>
                </a:solidFill>
                <a:latin typeface="+mj-lt"/>
              </a:rPr>
              <a:t>(</a:t>
            </a:r>
            <a:r>
              <a:rPr lang="en-US" b="1" i="1" dirty="0" err="1">
                <a:solidFill>
                  <a:schemeClr val="accent2"/>
                </a:solidFill>
                <a:latin typeface="+mj-lt"/>
              </a:rPr>
              <a:t>v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)</a:t>
            </a:r>
            <a:endParaRPr lang="en-US" b="1" i="1" dirty="0">
              <a:solidFill>
                <a:schemeClr val="accent2"/>
              </a:solidFill>
              <a:latin typeface="+mj-lt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-110" charset="2"/>
              <a:buNone/>
            </a:pPr>
            <a:r>
              <a:rPr lang="en-US" b="1" dirty="0">
                <a:solidFill>
                  <a:srgbClr val="000000"/>
                </a:solidFill>
                <a:latin typeface="+mj-lt"/>
              </a:rPr>
              <a:t>for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each</a:t>
            </a: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child </a:t>
            </a:r>
            <a:r>
              <a:rPr lang="en-US" b="1" i="1" dirty="0" err="1">
                <a:solidFill>
                  <a:schemeClr val="accent2"/>
                </a:solidFill>
                <a:latin typeface="+mj-lt"/>
              </a:rPr>
              <a:t>w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of </a:t>
            </a:r>
            <a:r>
              <a:rPr lang="en-US" b="1" i="1" dirty="0" err="1">
                <a:solidFill>
                  <a:schemeClr val="accent2"/>
                </a:solidFill>
                <a:latin typeface="+mj-lt"/>
              </a:rPr>
              <a:t>v</a:t>
            </a:r>
            <a:endParaRPr lang="en-US" b="1" i="1" dirty="0">
              <a:solidFill>
                <a:schemeClr val="accent2"/>
              </a:solidFill>
              <a:latin typeface="+mj-lt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-110" charset="2"/>
              <a:buNone/>
            </a:pPr>
            <a:r>
              <a:rPr lang="en-US" b="1" i="1" dirty="0">
                <a:solidFill>
                  <a:schemeClr val="accent2"/>
                </a:solidFill>
                <a:latin typeface="+mj-lt"/>
              </a:rPr>
              <a:t>	</a:t>
            </a:r>
            <a:r>
              <a:rPr lang="en-US" b="1" i="1" dirty="0" err="1" smtClean="0">
                <a:solidFill>
                  <a:schemeClr val="accent2"/>
                </a:solidFill>
                <a:latin typeface="+mj-lt"/>
              </a:rPr>
              <a:t>preOrder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b="1" i="1" dirty="0" err="1">
                <a:solidFill>
                  <a:schemeClr val="accent2"/>
                </a:solidFill>
                <a:latin typeface="+mj-lt"/>
              </a:rPr>
              <a:t>w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  <p:bldP spid="83997" grpId="0"/>
      <p:bldP spid="83998" grpId="0"/>
      <p:bldP spid="83999" grpId="0"/>
      <p:bldP spid="84000" grpId="0"/>
      <p:bldP spid="84001" grpId="0"/>
      <p:bldP spid="84002" grpId="0"/>
      <p:bldP spid="84003" grpId="0"/>
      <p:bldP spid="84004" grpId="0"/>
      <p:bldP spid="840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Postorder Traversal</a:t>
            </a:r>
          </a:p>
        </p:txBody>
      </p:sp>
      <p:sp>
        <p:nvSpPr>
          <p:cNvPr id="84995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4038600" cy="2133600"/>
          </a:xfrm>
        </p:spPr>
        <p:txBody>
          <a:bodyPr/>
          <a:lstStyle/>
          <a:p>
            <a:r>
              <a:rPr lang="en-US" sz="2000" dirty="0"/>
              <a:t>In a </a:t>
            </a:r>
            <a:r>
              <a:rPr lang="en-US" sz="2000" dirty="0" err="1"/>
              <a:t>postorder</a:t>
            </a:r>
            <a:r>
              <a:rPr lang="en-US" sz="2000" dirty="0"/>
              <a:t> traversal, a node is visited after its </a:t>
            </a:r>
            <a:r>
              <a:rPr lang="en-US" sz="2000" dirty="0" smtClean="0"/>
              <a:t>descendants</a:t>
            </a:r>
            <a:endParaRPr lang="en-US" sz="2000" dirty="0"/>
          </a:p>
        </p:txBody>
      </p:sp>
      <p:sp>
        <p:nvSpPr>
          <p:cNvPr id="84996" name="Text Box 1028"/>
          <p:cNvSpPr txBox="1">
            <a:spLocks noChangeArrowheads="1"/>
          </p:cNvSpPr>
          <p:nvPr/>
        </p:nvSpPr>
        <p:spPr bwMode="auto">
          <a:xfrm>
            <a:off x="5181600" y="1676400"/>
            <a:ext cx="3352800" cy="12603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 b="1">
                <a:solidFill>
                  <a:srgbClr val="000000"/>
                </a:solidFill>
                <a:latin typeface="+mj-lt"/>
              </a:rPr>
              <a:t>Algorithm</a:t>
            </a:r>
            <a:r>
              <a:rPr lang="en-US">
                <a:latin typeface="+mj-lt"/>
              </a:rPr>
              <a:t> </a:t>
            </a:r>
            <a:r>
              <a:rPr lang="en-US" b="1" i="1">
                <a:solidFill>
                  <a:schemeClr val="tx2"/>
                </a:solidFill>
                <a:latin typeface="+mj-lt"/>
              </a:rPr>
              <a:t>postOrder</a:t>
            </a:r>
            <a:r>
              <a:rPr lang="en-US">
                <a:solidFill>
                  <a:schemeClr val="tx2"/>
                </a:solidFill>
                <a:latin typeface="+mj-lt"/>
              </a:rPr>
              <a:t>(</a:t>
            </a:r>
            <a:r>
              <a:rPr lang="en-US" b="1" i="1">
                <a:solidFill>
                  <a:schemeClr val="tx2"/>
                </a:solidFill>
                <a:latin typeface="+mj-lt"/>
              </a:rPr>
              <a:t>v</a:t>
            </a:r>
            <a:r>
              <a:rPr lang="en-US">
                <a:solidFill>
                  <a:schemeClr val="tx2"/>
                </a:solidFill>
                <a:latin typeface="+mj-lt"/>
              </a:rPr>
              <a:t>)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 b="1">
                <a:solidFill>
                  <a:srgbClr val="000000"/>
                </a:solidFill>
                <a:latin typeface="+mj-lt"/>
              </a:rPr>
              <a:t>for</a:t>
            </a:r>
            <a:r>
              <a:rPr lang="en-US">
                <a:solidFill>
                  <a:srgbClr val="000000"/>
                </a:solidFill>
                <a:latin typeface="+mj-lt"/>
              </a:rPr>
              <a:t> </a:t>
            </a:r>
            <a:r>
              <a:rPr lang="en-US" b="1">
                <a:solidFill>
                  <a:srgbClr val="000000"/>
                </a:solidFill>
                <a:latin typeface="+mj-lt"/>
              </a:rPr>
              <a:t>each</a:t>
            </a:r>
            <a:r>
              <a:rPr lang="en-US">
                <a:latin typeface="+mj-lt"/>
              </a:rPr>
              <a:t> </a:t>
            </a:r>
            <a:r>
              <a:rPr lang="en-US">
                <a:solidFill>
                  <a:schemeClr val="accent2"/>
                </a:solidFill>
                <a:latin typeface="+mj-lt"/>
              </a:rPr>
              <a:t>child </a:t>
            </a:r>
            <a:r>
              <a:rPr lang="en-US" b="1" i="1">
                <a:solidFill>
                  <a:schemeClr val="accent2"/>
                </a:solidFill>
                <a:latin typeface="+mj-lt"/>
              </a:rPr>
              <a:t>w</a:t>
            </a:r>
            <a:r>
              <a:rPr lang="en-US">
                <a:solidFill>
                  <a:schemeClr val="accent2"/>
                </a:solidFill>
                <a:latin typeface="+mj-lt"/>
              </a:rPr>
              <a:t> of </a:t>
            </a:r>
            <a:r>
              <a:rPr lang="en-US" b="1" i="1">
                <a:solidFill>
                  <a:schemeClr val="accent2"/>
                </a:solidFill>
                <a:latin typeface="+mj-lt"/>
              </a:rPr>
              <a:t>v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-110" charset="2"/>
              <a:buNone/>
            </a:pPr>
            <a:r>
              <a:rPr lang="en-US" b="1" i="1">
                <a:solidFill>
                  <a:schemeClr val="accent2"/>
                </a:solidFill>
                <a:latin typeface="+mj-lt"/>
              </a:rPr>
              <a:t>	postOrder</a:t>
            </a:r>
            <a:r>
              <a:rPr lang="en-US">
                <a:solidFill>
                  <a:schemeClr val="accent2"/>
                </a:solidFill>
                <a:latin typeface="+mj-lt"/>
              </a:rPr>
              <a:t> (</a:t>
            </a:r>
            <a:r>
              <a:rPr lang="en-US" b="1" i="1">
                <a:solidFill>
                  <a:schemeClr val="accent2"/>
                </a:solidFill>
                <a:latin typeface="+mj-lt"/>
              </a:rPr>
              <a:t>w</a:t>
            </a:r>
            <a:r>
              <a:rPr lang="en-US">
                <a:solidFill>
                  <a:schemeClr val="accent2"/>
                </a:solidFill>
                <a:latin typeface="+mj-lt"/>
              </a:rPr>
              <a:t>)</a:t>
            </a:r>
            <a:endParaRPr lang="en-US">
              <a:latin typeface="+mj-lt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-110" charset="2"/>
              <a:buNone/>
            </a:pPr>
            <a:r>
              <a:rPr lang="en-US" b="1" i="1">
                <a:solidFill>
                  <a:schemeClr val="accent2"/>
                </a:solidFill>
                <a:latin typeface="+mj-lt"/>
              </a:rPr>
              <a:t>visit</a:t>
            </a:r>
            <a:r>
              <a:rPr lang="en-US">
                <a:solidFill>
                  <a:schemeClr val="accent2"/>
                </a:solidFill>
                <a:latin typeface="+mj-lt"/>
              </a:rPr>
              <a:t>(</a:t>
            </a:r>
            <a:r>
              <a:rPr lang="en-US" b="1" i="1">
                <a:solidFill>
                  <a:schemeClr val="accent2"/>
                </a:solidFill>
                <a:latin typeface="+mj-lt"/>
              </a:rPr>
              <a:t>v</a:t>
            </a:r>
            <a:r>
              <a:rPr lang="en-US">
                <a:solidFill>
                  <a:schemeClr val="accent2"/>
                </a:solidFill>
                <a:latin typeface="+mj-lt"/>
              </a:rPr>
              <a:t>)</a:t>
            </a:r>
          </a:p>
        </p:txBody>
      </p:sp>
      <p:sp>
        <p:nvSpPr>
          <p:cNvPr id="84997" name="AutoShape 1029"/>
          <p:cNvSpPr>
            <a:spLocks noChangeAspect="1" noChangeArrowheads="1"/>
          </p:cNvSpPr>
          <p:nvPr/>
        </p:nvSpPr>
        <p:spPr bwMode="auto">
          <a:xfrm>
            <a:off x="4540250" y="3733800"/>
            <a:ext cx="715963" cy="384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cs16/</a:t>
            </a:r>
          </a:p>
        </p:txBody>
      </p:sp>
      <p:sp>
        <p:nvSpPr>
          <p:cNvPr id="84998" name="AutoShape 1030"/>
          <p:cNvSpPr>
            <a:spLocks noChangeAspect="1" noChangeArrowheads="1"/>
          </p:cNvSpPr>
          <p:nvPr/>
        </p:nvSpPr>
        <p:spPr bwMode="auto">
          <a:xfrm>
            <a:off x="1384300" y="4648200"/>
            <a:ext cx="1344613" cy="384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homeworks/</a:t>
            </a:r>
          </a:p>
        </p:txBody>
      </p:sp>
      <p:sp>
        <p:nvSpPr>
          <p:cNvPr id="84999" name="AutoShape 1031"/>
          <p:cNvSpPr>
            <a:spLocks noChangeAspect="1" noChangeArrowheads="1"/>
          </p:cNvSpPr>
          <p:nvPr/>
        </p:nvSpPr>
        <p:spPr bwMode="auto">
          <a:xfrm>
            <a:off x="7680325" y="4516795"/>
            <a:ext cx="915686" cy="646986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todo.txt</a:t>
            </a:r>
            <a:br>
              <a:rPr lang="en-US" sz="1600">
                <a:solidFill>
                  <a:srgbClr val="FDECB3"/>
                </a:solidFill>
              </a:rPr>
            </a:br>
            <a:r>
              <a:rPr lang="en-US" sz="1600">
                <a:solidFill>
                  <a:srgbClr val="FDECB3"/>
                </a:solidFill>
              </a:rPr>
              <a:t>1K</a:t>
            </a:r>
          </a:p>
        </p:txBody>
      </p:sp>
      <p:sp>
        <p:nvSpPr>
          <p:cNvPr id="85000" name="AutoShape 1032"/>
          <p:cNvSpPr>
            <a:spLocks noChangeAspect="1" noChangeArrowheads="1"/>
          </p:cNvSpPr>
          <p:nvPr/>
        </p:nvSpPr>
        <p:spPr bwMode="auto">
          <a:xfrm>
            <a:off x="5405438" y="4648200"/>
            <a:ext cx="1166812" cy="3841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programs/</a:t>
            </a:r>
          </a:p>
        </p:txBody>
      </p:sp>
      <p:sp>
        <p:nvSpPr>
          <p:cNvPr id="85001" name="AutoShape 1033"/>
          <p:cNvSpPr>
            <a:spLocks noChangeAspect="1" noChangeArrowheads="1"/>
          </p:cNvSpPr>
          <p:nvPr/>
        </p:nvSpPr>
        <p:spPr bwMode="auto">
          <a:xfrm>
            <a:off x="3886200" y="5567720"/>
            <a:ext cx="1124271" cy="646986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DDR.java</a:t>
            </a:r>
            <a:br>
              <a:rPr lang="en-US" sz="1600">
                <a:solidFill>
                  <a:srgbClr val="FDECB3"/>
                </a:solidFill>
              </a:rPr>
            </a:br>
            <a:r>
              <a:rPr lang="en-US" sz="1600">
                <a:solidFill>
                  <a:srgbClr val="FDECB3"/>
                </a:solidFill>
              </a:rPr>
              <a:t>10K</a:t>
            </a:r>
          </a:p>
        </p:txBody>
      </p:sp>
      <p:sp>
        <p:nvSpPr>
          <p:cNvPr id="85002" name="AutoShape 1034"/>
          <p:cNvSpPr>
            <a:spLocks noChangeAspect="1" noChangeArrowheads="1"/>
          </p:cNvSpPr>
          <p:nvPr/>
        </p:nvSpPr>
        <p:spPr bwMode="auto">
          <a:xfrm>
            <a:off x="5359400" y="5567720"/>
            <a:ext cx="1293494" cy="646986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Stocks.java</a:t>
            </a:r>
            <a:br>
              <a:rPr lang="en-US" sz="1600">
                <a:solidFill>
                  <a:srgbClr val="FDECB3"/>
                </a:solidFill>
              </a:rPr>
            </a:br>
            <a:r>
              <a:rPr lang="en-US" sz="1600">
                <a:solidFill>
                  <a:srgbClr val="FDECB3"/>
                </a:solidFill>
              </a:rPr>
              <a:t>25K</a:t>
            </a:r>
          </a:p>
        </p:txBody>
      </p:sp>
      <p:sp>
        <p:nvSpPr>
          <p:cNvPr id="85003" name="AutoShape 1035"/>
          <p:cNvSpPr>
            <a:spLocks noChangeAspect="1" noChangeArrowheads="1"/>
          </p:cNvSpPr>
          <p:nvPr/>
        </p:nvSpPr>
        <p:spPr bwMode="auto">
          <a:xfrm>
            <a:off x="846138" y="5567720"/>
            <a:ext cx="964465" cy="646986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h1c.doc</a:t>
            </a:r>
            <a:br>
              <a:rPr lang="en-US" sz="1600">
                <a:solidFill>
                  <a:srgbClr val="FDECB3"/>
                </a:solidFill>
              </a:rPr>
            </a:br>
            <a:r>
              <a:rPr lang="en-US" sz="1600">
                <a:solidFill>
                  <a:srgbClr val="FDECB3"/>
                </a:solidFill>
              </a:rPr>
              <a:t>3K</a:t>
            </a:r>
          </a:p>
        </p:txBody>
      </p:sp>
      <p:sp>
        <p:nvSpPr>
          <p:cNvPr id="85004" name="AutoShape 1036"/>
          <p:cNvSpPr>
            <a:spLocks noChangeAspect="1" noChangeArrowheads="1"/>
          </p:cNvSpPr>
          <p:nvPr/>
        </p:nvSpPr>
        <p:spPr bwMode="auto">
          <a:xfrm>
            <a:off x="2327275" y="5567720"/>
            <a:ext cx="1076464" cy="646986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h1nc.doc</a:t>
            </a:r>
            <a:br>
              <a:rPr lang="en-US" sz="1600">
                <a:solidFill>
                  <a:srgbClr val="FDECB3"/>
                </a:solidFill>
              </a:rPr>
            </a:br>
            <a:r>
              <a:rPr lang="en-US" sz="1600">
                <a:solidFill>
                  <a:srgbClr val="FDECB3"/>
                </a:solidFill>
              </a:rPr>
              <a:t>2K</a:t>
            </a:r>
          </a:p>
        </p:txBody>
      </p:sp>
      <p:cxnSp>
        <p:nvCxnSpPr>
          <p:cNvPr id="85005" name="AutoShape 1037"/>
          <p:cNvCxnSpPr>
            <a:cxnSpLocks noChangeShapeType="1"/>
            <a:stCxn id="84997" idx="2"/>
            <a:endCxn id="84998" idx="0"/>
          </p:cNvCxnSpPr>
          <p:nvPr/>
        </p:nvCxnSpPr>
        <p:spPr bwMode="auto">
          <a:xfrm flipH="1">
            <a:off x="2057400" y="4127500"/>
            <a:ext cx="2841625" cy="511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5006" name="AutoShape 1038"/>
          <p:cNvCxnSpPr>
            <a:cxnSpLocks noChangeShapeType="1"/>
            <a:stCxn id="84997" idx="2"/>
            <a:endCxn id="85000" idx="0"/>
          </p:cNvCxnSpPr>
          <p:nvPr/>
        </p:nvCxnSpPr>
        <p:spPr bwMode="auto">
          <a:xfrm>
            <a:off x="4899025" y="4127500"/>
            <a:ext cx="1090613" cy="511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5007" name="AutoShape 1039"/>
          <p:cNvCxnSpPr>
            <a:cxnSpLocks noChangeShapeType="1"/>
            <a:stCxn id="84997" idx="2"/>
            <a:endCxn id="84999" idx="0"/>
          </p:cNvCxnSpPr>
          <p:nvPr/>
        </p:nvCxnSpPr>
        <p:spPr bwMode="auto">
          <a:xfrm rot="16200000" flipH="1">
            <a:off x="6318790" y="2697417"/>
            <a:ext cx="398820" cy="323993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5008" name="AutoShape 1040"/>
          <p:cNvCxnSpPr>
            <a:cxnSpLocks noChangeShapeType="1"/>
            <a:stCxn id="85000" idx="2"/>
            <a:endCxn id="85002" idx="0"/>
          </p:cNvCxnSpPr>
          <p:nvPr/>
        </p:nvCxnSpPr>
        <p:spPr bwMode="auto">
          <a:xfrm rot="16200000" flipH="1">
            <a:off x="5729823" y="5291395"/>
            <a:ext cx="535345" cy="1730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5009" name="AutoShape 1041"/>
          <p:cNvCxnSpPr>
            <a:cxnSpLocks noChangeShapeType="1"/>
            <a:stCxn id="85000" idx="2"/>
            <a:endCxn id="85001" idx="0"/>
          </p:cNvCxnSpPr>
          <p:nvPr/>
        </p:nvCxnSpPr>
        <p:spPr bwMode="auto">
          <a:xfrm rot="5400000">
            <a:off x="4950918" y="4529793"/>
            <a:ext cx="535345" cy="154050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5010" name="AutoShape 1042"/>
          <p:cNvCxnSpPr>
            <a:cxnSpLocks noChangeShapeType="1"/>
            <a:stCxn id="84998" idx="2"/>
            <a:endCxn id="85004" idx="0"/>
          </p:cNvCxnSpPr>
          <p:nvPr/>
        </p:nvCxnSpPr>
        <p:spPr bwMode="auto">
          <a:xfrm rot="16200000" flipH="1">
            <a:off x="2193385" y="4895597"/>
            <a:ext cx="535345" cy="8089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5011" name="AutoShape 1043"/>
          <p:cNvCxnSpPr>
            <a:cxnSpLocks noChangeShapeType="1"/>
            <a:stCxn id="84998" idx="2"/>
            <a:endCxn id="85003" idx="0"/>
          </p:cNvCxnSpPr>
          <p:nvPr/>
        </p:nvCxnSpPr>
        <p:spPr bwMode="auto">
          <a:xfrm rot="5400000">
            <a:off x="1424817" y="4935929"/>
            <a:ext cx="535345" cy="72823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5012" name="AutoShape 1044"/>
          <p:cNvSpPr>
            <a:spLocks noChangeAspect="1" noChangeArrowheads="1"/>
          </p:cNvSpPr>
          <p:nvPr/>
        </p:nvSpPr>
        <p:spPr bwMode="auto">
          <a:xfrm>
            <a:off x="7010400" y="5562600"/>
            <a:ext cx="1219200" cy="6540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Robot.java</a:t>
            </a:r>
            <a:br>
              <a:rPr lang="en-US" sz="1600">
                <a:solidFill>
                  <a:srgbClr val="FDECB3"/>
                </a:solidFill>
              </a:rPr>
            </a:br>
            <a:r>
              <a:rPr lang="en-US" sz="1600">
                <a:solidFill>
                  <a:srgbClr val="FDECB3"/>
                </a:solidFill>
              </a:rPr>
              <a:t>20K</a:t>
            </a:r>
          </a:p>
        </p:txBody>
      </p:sp>
      <p:cxnSp>
        <p:nvCxnSpPr>
          <p:cNvPr id="85013" name="AutoShape 1045"/>
          <p:cNvCxnSpPr>
            <a:cxnSpLocks noChangeShapeType="1"/>
            <a:stCxn id="85000" idx="2"/>
            <a:endCxn id="85012" idx="0"/>
          </p:cNvCxnSpPr>
          <p:nvPr/>
        </p:nvCxnSpPr>
        <p:spPr bwMode="auto">
          <a:xfrm>
            <a:off x="5989638" y="5041900"/>
            <a:ext cx="1630362" cy="511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5014" name="Text Box 1046"/>
          <p:cNvSpPr txBox="1">
            <a:spLocks noChangeArrowheads="1"/>
          </p:cNvSpPr>
          <p:nvPr/>
        </p:nvSpPr>
        <p:spPr bwMode="auto">
          <a:xfrm>
            <a:off x="4191000" y="3505200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85015" name="Text Box 1047"/>
          <p:cNvSpPr txBox="1">
            <a:spLocks noChangeArrowheads="1"/>
          </p:cNvSpPr>
          <p:nvPr/>
        </p:nvSpPr>
        <p:spPr bwMode="auto">
          <a:xfrm>
            <a:off x="1858963" y="4318000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85016" name="Text Box 1048"/>
          <p:cNvSpPr txBox="1">
            <a:spLocks noChangeArrowheads="1"/>
          </p:cNvSpPr>
          <p:nvPr/>
        </p:nvSpPr>
        <p:spPr bwMode="auto">
          <a:xfrm>
            <a:off x="1125538" y="5194300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5017" name="Text Box 1049"/>
          <p:cNvSpPr txBox="1">
            <a:spLocks noChangeArrowheads="1"/>
          </p:cNvSpPr>
          <p:nvPr/>
        </p:nvSpPr>
        <p:spPr bwMode="auto">
          <a:xfrm>
            <a:off x="5181600" y="4318000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85018" name="Text Box 1050"/>
          <p:cNvSpPr txBox="1">
            <a:spLocks noChangeArrowheads="1"/>
          </p:cNvSpPr>
          <p:nvPr/>
        </p:nvSpPr>
        <p:spPr bwMode="auto">
          <a:xfrm>
            <a:off x="2725738" y="5194300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85019" name="Text Box 1051"/>
          <p:cNvSpPr txBox="1">
            <a:spLocks noChangeArrowheads="1"/>
          </p:cNvSpPr>
          <p:nvPr/>
        </p:nvSpPr>
        <p:spPr bwMode="auto">
          <a:xfrm>
            <a:off x="4030663" y="5181600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85020" name="Text Box 1052"/>
          <p:cNvSpPr txBox="1">
            <a:spLocks noChangeArrowheads="1"/>
          </p:cNvSpPr>
          <p:nvPr/>
        </p:nvSpPr>
        <p:spPr bwMode="auto">
          <a:xfrm>
            <a:off x="5630863" y="5181600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85021" name="Text Box 1053"/>
          <p:cNvSpPr txBox="1">
            <a:spLocks noChangeArrowheads="1"/>
          </p:cNvSpPr>
          <p:nvPr/>
        </p:nvSpPr>
        <p:spPr bwMode="auto">
          <a:xfrm>
            <a:off x="7486650" y="5181600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85022" name="Text Box 1054"/>
          <p:cNvSpPr txBox="1">
            <a:spLocks noChangeArrowheads="1"/>
          </p:cNvSpPr>
          <p:nvPr/>
        </p:nvSpPr>
        <p:spPr bwMode="auto">
          <a:xfrm>
            <a:off x="8031163" y="4114800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4" grpId="0"/>
      <p:bldP spid="85015" grpId="0"/>
      <p:bldP spid="85016" grpId="0"/>
      <p:bldP spid="85017" grpId="0"/>
      <p:bldP spid="85018" grpId="0"/>
      <p:bldP spid="85019" grpId="0"/>
      <p:bldP spid="85020" grpId="0"/>
      <p:bldP spid="85021" grpId="0"/>
      <p:bldP spid="850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4114800" y="1905000"/>
            <a:ext cx="1028700" cy="342900"/>
            <a:chOff x="2232" y="2244"/>
            <a:chExt cx="648" cy="216"/>
          </a:xfrm>
        </p:grpSpPr>
        <p:sp>
          <p:nvSpPr>
            <p:cNvPr id="95308" name="Rectangle 76"/>
            <p:cNvSpPr>
              <a:spLocks noChangeArrowheads="1"/>
            </p:cNvSpPr>
            <p:nvPr/>
          </p:nvSpPr>
          <p:spPr bwMode="auto">
            <a:xfrm>
              <a:off x="2232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DECB3"/>
                </a:solidFill>
              </a:endParaRPr>
            </a:p>
          </p:txBody>
        </p:sp>
        <p:sp>
          <p:nvSpPr>
            <p:cNvPr id="95309" name="Rectangle 77"/>
            <p:cNvSpPr>
              <a:spLocks noChangeArrowheads="1"/>
            </p:cNvSpPr>
            <p:nvPr/>
          </p:nvSpPr>
          <p:spPr bwMode="auto">
            <a:xfrm>
              <a:off x="2664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DECB3"/>
                </a:solidFill>
              </a:endParaRPr>
            </a:p>
          </p:txBody>
        </p:sp>
        <p:sp>
          <p:nvSpPr>
            <p:cNvPr id="95341" name="Rectangle 109"/>
            <p:cNvSpPr>
              <a:spLocks noChangeArrowheads="1"/>
            </p:cNvSpPr>
            <p:nvPr/>
          </p:nvSpPr>
          <p:spPr bwMode="auto">
            <a:xfrm>
              <a:off x="2448" y="2244"/>
              <a:ext cx="216" cy="21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dirty="0" smtClean="0">
                  <a:solidFill>
                    <a:srgbClr val="FDECB3"/>
                  </a:solidFill>
                  <a:sym typeface="Symbol" pitchFamily="-110" charset="2"/>
                </a:rPr>
                <a:t>Ø</a:t>
              </a:r>
              <a:endParaRPr lang="en-US" dirty="0">
                <a:solidFill>
                  <a:srgbClr val="FDECB3"/>
                </a:solidFill>
                <a:sym typeface="Symbol" pitchFamily="-110" charset="2"/>
              </a:endParaRPr>
            </a:p>
          </p:txBody>
        </p:sp>
      </p:grp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Linked Structure for Trees</a:t>
            </a:r>
          </a:p>
        </p:txBody>
      </p:sp>
      <p:sp>
        <p:nvSpPr>
          <p:cNvPr id="952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176338"/>
            <a:ext cx="35052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A node is represented by an object storing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Element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Parent node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Sequence of children nodes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Node objects implement the Position ADT</a:t>
            </a:r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2271713" y="3962400"/>
            <a:ext cx="501650" cy="5000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pPr algn="l"/>
            <a:r>
              <a:rPr lang="en-US" dirty="0">
                <a:solidFill>
                  <a:srgbClr val="FBEFD2"/>
                </a:solidFill>
                <a:sym typeface="Symbol" pitchFamily="-110" charset="2"/>
              </a:rPr>
              <a:t>B</a:t>
            </a:r>
            <a:endParaRPr lang="en-US" dirty="0">
              <a:solidFill>
                <a:srgbClr val="FBEFD2"/>
              </a:solidFill>
            </a:endParaRPr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2279650" y="4778375"/>
            <a:ext cx="501650" cy="5000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1133475" y="4778375"/>
            <a:ext cx="500063" cy="50006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DECB3"/>
                </a:solidFill>
              </a:rPr>
              <a:t> A</a:t>
            </a:r>
            <a:endParaRPr lang="en-US" dirty="0">
              <a:solidFill>
                <a:srgbClr val="FDECB3"/>
              </a:solidFill>
            </a:endParaRPr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1797050" y="5638800"/>
            <a:ext cx="500063" cy="50006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DECB3"/>
                </a:solidFill>
              </a:rPr>
              <a:t> C</a:t>
            </a:r>
            <a:endParaRPr lang="en-US" dirty="0">
              <a:solidFill>
                <a:srgbClr val="FDECB3"/>
              </a:solidFill>
            </a:endParaRP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2798763" y="5638800"/>
            <a:ext cx="500062" cy="50006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DECB3"/>
                </a:solidFill>
              </a:rPr>
              <a:t> E</a:t>
            </a:r>
            <a:endParaRPr lang="en-US" dirty="0">
              <a:solidFill>
                <a:srgbClr val="FDECB3"/>
              </a:solidFill>
            </a:endParaRPr>
          </a:p>
        </p:txBody>
      </p:sp>
      <p:cxnSp>
        <p:nvCxnSpPr>
          <p:cNvPr id="95250" name="AutoShape 18"/>
          <p:cNvCxnSpPr>
            <a:cxnSpLocks noChangeShapeType="1"/>
            <a:stCxn id="95243" idx="0"/>
            <a:endCxn id="95240" idx="5"/>
          </p:cNvCxnSpPr>
          <p:nvPr/>
        </p:nvCxnSpPr>
        <p:spPr bwMode="auto">
          <a:xfrm flipH="1" flipV="1">
            <a:off x="2708275" y="5214938"/>
            <a:ext cx="341313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5251" name="AutoShape 19"/>
          <p:cNvCxnSpPr>
            <a:cxnSpLocks noChangeShapeType="1"/>
            <a:stCxn id="95242" idx="0"/>
            <a:endCxn id="95240" idx="3"/>
          </p:cNvCxnSpPr>
          <p:nvPr/>
        </p:nvCxnSpPr>
        <p:spPr bwMode="auto">
          <a:xfrm flipV="1">
            <a:off x="2047875" y="5214938"/>
            <a:ext cx="304800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5252" name="AutoShape 20"/>
          <p:cNvCxnSpPr>
            <a:cxnSpLocks noChangeShapeType="1"/>
            <a:stCxn id="95241" idx="0"/>
            <a:endCxn id="95239" idx="3"/>
          </p:cNvCxnSpPr>
          <p:nvPr/>
        </p:nvCxnSpPr>
        <p:spPr bwMode="auto">
          <a:xfrm flipV="1">
            <a:off x="1384300" y="4398963"/>
            <a:ext cx="960438" cy="3698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5253" name="AutoShape 21"/>
          <p:cNvCxnSpPr>
            <a:cxnSpLocks noChangeShapeType="1"/>
            <a:stCxn id="95240" idx="0"/>
            <a:endCxn id="95239" idx="4"/>
          </p:cNvCxnSpPr>
          <p:nvPr/>
        </p:nvCxnSpPr>
        <p:spPr bwMode="auto">
          <a:xfrm flipH="1" flipV="1">
            <a:off x="2522538" y="4471988"/>
            <a:ext cx="7937" cy="2968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95270" name="Rectangle 38"/>
          <p:cNvSpPr>
            <a:spLocks noChangeArrowheads="1"/>
          </p:cNvSpPr>
          <p:nvPr/>
        </p:nvSpPr>
        <p:spPr bwMode="auto">
          <a:xfrm>
            <a:off x="3386138" y="4779963"/>
            <a:ext cx="500062" cy="50006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DECB3"/>
                </a:solidFill>
              </a:rPr>
              <a:t> F</a:t>
            </a:r>
            <a:endParaRPr lang="en-US" dirty="0">
              <a:solidFill>
                <a:srgbClr val="FDECB3"/>
              </a:solidFill>
            </a:endParaRPr>
          </a:p>
        </p:txBody>
      </p:sp>
      <p:cxnSp>
        <p:nvCxnSpPr>
          <p:cNvPr id="95271" name="AutoShape 39"/>
          <p:cNvCxnSpPr>
            <a:cxnSpLocks noChangeShapeType="1"/>
            <a:stCxn id="95270" idx="0"/>
            <a:endCxn id="95239" idx="5"/>
          </p:cNvCxnSpPr>
          <p:nvPr/>
        </p:nvCxnSpPr>
        <p:spPr bwMode="auto">
          <a:xfrm flipH="1" flipV="1">
            <a:off x="2700338" y="4398963"/>
            <a:ext cx="936625" cy="371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95285" name="AutoShape 53"/>
          <p:cNvSpPr>
            <a:spLocks noChangeArrowheads="1"/>
          </p:cNvSpPr>
          <p:nvPr/>
        </p:nvSpPr>
        <p:spPr bwMode="auto">
          <a:xfrm>
            <a:off x="5448300" y="1978025"/>
            <a:ext cx="1371600" cy="415925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5286" name="AutoShape 54"/>
          <p:cNvCxnSpPr>
            <a:cxnSpLocks noChangeShapeType="1"/>
            <a:stCxn id="95289" idx="2"/>
            <a:endCxn id="95287" idx="6"/>
          </p:cNvCxnSpPr>
          <p:nvPr/>
        </p:nvCxnSpPr>
        <p:spPr bwMode="auto">
          <a:xfrm flipH="1">
            <a:off x="5830888" y="2185988"/>
            <a:ext cx="60642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95287" name="Oval 55"/>
          <p:cNvSpPr>
            <a:spLocks noChangeArrowheads="1"/>
          </p:cNvSpPr>
          <p:nvPr/>
        </p:nvSpPr>
        <p:spPr bwMode="auto">
          <a:xfrm>
            <a:off x="5510213" y="2030413"/>
            <a:ext cx="312737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88" name="Oval 56"/>
          <p:cNvSpPr>
            <a:spLocks noChangeArrowheads="1"/>
          </p:cNvSpPr>
          <p:nvPr/>
        </p:nvSpPr>
        <p:spPr bwMode="auto">
          <a:xfrm>
            <a:off x="5978525" y="2030413"/>
            <a:ext cx="311150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89" name="Oval 57"/>
          <p:cNvSpPr>
            <a:spLocks noChangeArrowheads="1"/>
          </p:cNvSpPr>
          <p:nvPr/>
        </p:nvSpPr>
        <p:spPr bwMode="auto">
          <a:xfrm>
            <a:off x="6445250" y="2030413"/>
            <a:ext cx="312738" cy="31115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6934200" y="4683125"/>
            <a:ext cx="914400" cy="498475"/>
            <a:chOff x="4560" y="3216"/>
            <a:chExt cx="576" cy="314"/>
          </a:xfrm>
        </p:grpSpPr>
        <p:sp>
          <p:nvSpPr>
            <p:cNvPr id="95302" name="AutoShape 70"/>
            <p:cNvSpPr>
              <a:spLocks noChangeArrowheads="1"/>
            </p:cNvSpPr>
            <p:nvPr/>
          </p:nvSpPr>
          <p:spPr bwMode="auto">
            <a:xfrm>
              <a:off x="4560" y="3216"/>
              <a:ext cx="576" cy="314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5303" name="AutoShape 71"/>
            <p:cNvCxnSpPr>
              <a:cxnSpLocks noChangeShapeType="1"/>
              <a:stCxn id="95305" idx="2"/>
              <a:endCxn id="95304" idx="6"/>
            </p:cNvCxnSpPr>
            <p:nvPr/>
          </p:nvCxnSpPr>
          <p:spPr bwMode="auto">
            <a:xfrm flipH="1">
              <a:off x="4802" y="3373"/>
              <a:ext cx="8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95304" name="Oval 72"/>
            <p:cNvSpPr>
              <a:spLocks noChangeArrowheads="1"/>
            </p:cNvSpPr>
            <p:nvPr/>
          </p:nvSpPr>
          <p:spPr bwMode="auto">
            <a:xfrm>
              <a:off x="4599" y="3275"/>
              <a:ext cx="197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305" name="Oval 73"/>
            <p:cNvSpPr>
              <a:spLocks noChangeArrowheads="1"/>
            </p:cNvSpPr>
            <p:nvPr/>
          </p:nvSpPr>
          <p:spPr bwMode="auto">
            <a:xfrm>
              <a:off x="4894" y="3275"/>
              <a:ext cx="196" cy="19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5284" name="AutoShape 52"/>
          <p:cNvCxnSpPr>
            <a:cxnSpLocks noChangeShapeType="1"/>
            <a:endCxn id="95319" idx="0"/>
          </p:cNvCxnSpPr>
          <p:nvPr/>
        </p:nvCxnSpPr>
        <p:spPr bwMode="auto">
          <a:xfrm rot="16200000" flipH="1">
            <a:off x="4045744" y="2278856"/>
            <a:ext cx="457200" cy="14288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ffectLst/>
        </p:spPr>
      </p:cxnSp>
      <p:sp>
        <p:nvSpPr>
          <p:cNvPr id="95319" name="Text Box 87"/>
          <p:cNvSpPr txBox="1">
            <a:spLocks noChangeArrowheads="1"/>
          </p:cNvSpPr>
          <p:nvPr/>
        </p:nvSpPr>
        <p:spPr bwMode="auto">
          <a:xfrm>
            <a:off x="4114800" y="2514600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B</a:t>
            </a:r>
          </a:p>
        </p:txBody>
      </p:sp>
      <p:cxnSp>
        <p:nvCxnSpPr>
          <p:cNvPr id="95328" name="AutoShape 96"/>
          <p:cNvCxnSpPr>
            <a:cxnSpLocks noChangeShapeType="1"/>
          </p:cNvCxnSpPr>
          <p:nvPr/>
        </p:nvCxnSpPr>
        <p:spPr bwMode="auto">
          <a:xfrm>
            <a:off x="5000625" y="2079625"/>
            <a:ext cx="447675" cy="96838"/>
          </a:xfrm>
          <a:prstGeom prst="curvedConnector3">
            <a:avLst>
              <a:gd name="adj1" fmla="val 51065"/>
            </a:avLst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</p:cxnSp>
      <p:sp>
        <p:nvSpPr>
          <p:cNvPr id="95332" name="Oval 100"/>
          <p:cNvSpPr>
            <a:spLocks noChangeArrowheads="1"/>
          </p:cNvSpPr>
          <p:nvPr/>
        </p:nvSpPr>
        <p:spPr bwMode="auto">
          <a:xfrm>
            <a:off x="5619750" y="2108200"/>
            <a:ext cx="76200" cy="76200"/>
          </a:xfrm>
          <a:prstGeom prst="ellipse">
            <a:avLst/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33" name="Oval 101"/>
          <p:cNvSpPr>
            <a:spLocks noChangeArrowheads="1"/>
          </p:cNvSpPr>
          <p:nvPr/>
        </p:nvSpPr>
        <p:spPr bwMode="auto">
          <a:xfrm>
            <a:off x="6091238" y="2108200"/>
            <a:ext cx="76200" cy="76200"/>
          </a:xfrm>
          <a:prstGeom prst="ellipse">
            <a:avLst/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34" name="Oval 102"/>
          <p:cNvSpPr>
            <a:spLocks noChangeArrowheads="1"/>
          </p:cNvSpPr>
          <p:nvPr/>
        </p:nvSpPr>
        <p:spPr bwMode="auto">
          <a:xfrm>
            <a:off x="6562725" y="2108200"/>
            <a:ext cx="76200" cy="76200"/>
          </a:xfrm>
          <a:prstGeom prst="ellipse">
            <a:avLst/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5336" name="AutoShape 104"/>
          <p:cNvCxnSpPr>
            <a:cxnSpLocks noChangeShapeType="1"/>
            <a:stCxn id="95333" idx="4"/>
            <a:endCxn id="95350" idx="0"/>
          </p:cNvCxnSpPr>
          <p:nvPr/>
        </p:nvCxnSpPr>
        <p:spPr bwMode="auto">
          <a:xfrm rot="16200000" flipH="1">
            <a:off x="6041231" y="2272507"/>
            <a:ext cx="987425" cy="811212"/>
          </a:xfrm>
          <a:prstGeom prst="curvedConnector3">
            <a:avLst>
              <a:gd name="adj1" fmla="val 50481"/>
            </a:avLst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</p:cxnSp>
      <p:cxnSp>
        <p:nvCxnSpPr>
          <p:cNvPr id="95337" name="AutoShape 105"/>
          <p:cNvCxnSpPr>
            <a:cxnSpLocks noChangeShapeType="1"/>
            <a:stCxn id="95334" idx="4"/>
            <a:endCxn id="95354" idx="0"/>
          </p:cNvCxnSpPr>
          <p:nvPr/>
        </p:nvCxnSpPr>
        <p:spPr bwMode="auto">
          <a:xfrm rot="16200000" flipH="1">
            <a:off x="6897687" y="1887538"/>
            <a:ext cx="987425" cy="1581150"/>
          </a:xfrm>
          <a:prstGeom prst="curvedConnector3">
            <a:avLst>
              <a:gd name="adj1" fmla="val 50481"/>
            </a:avLst>
          </a:prstGeom>
          <a:noFill/>
          <a:ln w="1905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</p:cxnSp>
      <p:sp>
        <p:nvSpPr>
          <p:cNvPr id="95344" name="Rectangle 112"/>
          <p:cNvSpPr>
            <a:spLocks noChangeArrowheads="1"/>
          </p:cNvSpPr>
          <p:nvPr/>
        </p:nvSpPr>
        <p:spPr bwMode="auto">
          <a:xfrm>
            <a:off x="5184775" y="318135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45" name="Rectangle 113"/>
          <p:cNvSpPr>
            <a:spLocks noChangeArrowheads="1"/>
          </p:cNvSpPr>
          <p:nvPr/>
        </p:nvSpPr>
        <p:spPr bwMode="auto">
          <a:xfrm>
            <a:off x="5870575" y="318135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DECB3"/>
                </a:solidFill>
                <a:sym typeface="Symbol" pitchFamily="-110" charset="2"/>
              </a:rPr>
              <a:t>Ø</a:t>
            </a:r>
            <a:endParaRPr lang="en-US" dirty="0">
              <a:solidFill>
                <a:srgbClr val="FDECB3"/>
              </a:solidFill>
              <a:sym typeface="Symbol" pitchFamily="-110" charset="2"/>
            </a:endParaRPr>
          </a:p>
        </p:txBody>
      </p:sp>
      <p:sp>
        <p:nvSpPr>
          <p:cNvPr id="95346" name="Rectangle 114"/>
          <p:cNvSpPr>
            <a:spLocks noChangeArrowheads="1"/>
          </p:cNvSpPr>
          <p:nvPr/>
        </p:nvSpPr>
        <p:spPr bwMode="auto">
          <a:xfrm>
            <a:off x="5527675" y="318135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ym typeface="Symbol" pitchFamily="-110" charset="2"/>
            </a:endParaRPr>
          </a:p>
        </p:txBody>
      </p:sp>
      <p:sp>
        <p:nvSpPr>
          <p:cNvPr id="95348" name="Rectangle 116"/>
          <p:cNvSpPr>
            <a:spLocks noChangeArrowheads="1"/>
          </p:cNvSpPr>
          <p:nvPr/>
        </p:nvSpPr>
        <p:spPr bwMode="auto">
          <a:xfrm>
            <a:off x="6426200" y="318135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49" name="Rectangle 117"/>
          <p:cNvSpPr>
            <a:spLocks noChangeArrowheads="1"/>
          </p:cNvSpPr>
          <p:nvPr/>
        </p:nvSpPr>
        <p:spPr bwMode="auto">
          <a:xfrm>
            <a:off x="7112000" y="318135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ym typeface="Symbol" pitchFamily="-110" charset="2"/>
            </a:endParaRPr>
          </a:p>
        </p:txBody>
      </p:sp>
      <p:sp>
        <p:nvSpPr>
          <p:cNvPr id="95350" name="Rectangle 118"/>
          <p:cNvSpPr>
            <a:spLocks noChangeArrowheads="1"/>
          </p:cNvSpPr>
          <p:nvPr/>
        </p:nvSpPr>
        <p:spPr bwMode="auto">
          <a:xfrm>
            <a:off x="6769100" y="3181350"/>
            <a:ext cx="342900" cy="3429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ym typeface="Symbol" pitchFamily="-110" charset="2"/>
            </a:endParaRPr>
          </a:p>
        </p:txBody>
      </p:sp>
      <p:sp>
        <p:nvSpPr>
          <p:cNvPr id="95352" name="Rectangle 120"/>
          <p:cNvSpPr>
            <a:spLocks noChangeArrowheads="1"/>
          </p:cNvSpPr>
          <p:nvPr/>
        </p:nvSpPr>
        <p:spPr bwMode="auto">
          <a:xfrm>
            <a:off x="7667625" y="318135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53" name="Rectangle 121"/>
          <p:cNvSpPr>
            <a:spLocks noChangeArrowheads="1"/>
          </p:cNvSpPr>
          <p:nvPr/>
        </p:nvSpPr>
        <p:spPr bwMode="auto">
          <a:xfrm>
            <a:off x="8353425" y="318135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DECB3"/>
                </a:solidFill>
                <a:sym typeface="Symbol" pitchFamily="-110" charset="2"/>
              </a:rPr>
              <a:t>Ø</a:t>
            </a:r>
            <a:endParaRPr lang="en-US" dirty="0">
              <a:solidFill>
                <a:srgbClr val="FDECB3"/>
              </a:solidFill>
              <a:sym typeface="Symbol" pitchFamily="-110" charset="2"/>
            </a:endParaRPr>
          </a:p>
        </p:txBody>
      </p:sp>
      <p:sp>
        <p:nvSpPr>
          <p:cNvPr id="95354" name="Rectangle 122"/>
          <p:cNvSpPr>
            <a:spLocks noChangeArrowheads="1"/>
          </p:cNvSpPr>
          <p:nvPr/>
        </p:nvSpPr>
        <p:spPr bwMode="auto">
          <a:xfrm>
            <a:off x="8010525" y="3181350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ym typeface="Symbol" pitchFamily="-110" charset="2"/>
            </a:endParaRPr>
          </a:p>
        </p:txBody>
      </p:sp>
      <p:cxnSp>
        <p:nvCxnSpPr>
          <p:cNvPr id="95320" name="AutoShape 88"/>
          <p:cNvCxnSpPr>
            <a:cxnSpLocks noChangeShapeType="1"/>
            <a:endCxn id="95321" idx="0"/>
          </p:cNvCxnSpPr>
          <p:nvPr/>
        </p:nvCxnSpPr>
        <p:spPr bwMode="auto">
          <a:xfrm rot="16200000" flipH="1">
            <a:off x="5212557" y="3493293"/>
            <a:ext cx="438150" cy="138113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ffectLst/>
        </p:spPr>
      </p:cxnSp>
      <p:sp>
        <p:nvSpPr>
          <p:cNvPr id="95321" name="Text Box 89"/>
          <p:cNvSpPr txBox="1">
            <a:spLocks noChangeArrowheads="1"/>
          </p:cNvSpPr>
          <p:nvPr/>
        </p:nvSpPr>
        <p:spPr bwMode="auto">
          <a:xfrm>
            <a:off x="5334000" y="3781425"/>
            <a:ext cx="333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A</a:t>
            </a:r>
          </a:p>
        </p:txBody>
      </p:sp>
      <p:cxnSp>
        <p:nvCxnSpPr>
          <p:cNvPr id="95322" name="AutoShape 90"/>
          <p:cNvCxnSpPr>
            <a:cxnSpLocks noChangeShapeType="1"/>
            <a:endCxn id="95323" idx="0"/>
          </p:cNvCxnSpPr>
          <p:nvPr/>
        </p:nvCxnSpPr>
        <p:spPr bwMode="auto">
          <a:xfrm rot="16200000" flipH="1">
            <a:off x="6461919" y="3493294"/>
            <a:ext cx="438150" cy="138112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ffectLst/>
        </p:spPr>
      </p:cxnSp>
      <p:sp>
        <p:nvSpPr>
          <p:cNvPr id="95323" name="Text Box 91"/>
          <p:cNvSpPr txBox="1">
            <a:spLocks noChangeArrowheads="1"/>
          </p:cNvSpPr>
          <p:nvPr/>
        </p:nvSpPr>
        <p:spPr bwMode="auto">
          <a:xfrm>
            <a:off x="6570663" y="3781425"/>
            <a:ext cx="357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D</a:t>
            </a:r>
          </a:p>
        </p:txBody>
      </p:sp>
      <p:sp>
        <p:nvSpPr>
          <p:cNvPr id="95325" name="Text Box 93"/>
          <p:cNvSpPr txBox="1">
            <a:spLocks noChangeArrowheads="1"/>
          </p:cNvSpPr>
          <p:nvPr/>
        </p:nvSpPr>
        <p:spPr bwMode="auto">
          <a:xfrm>
            <a:off x="7818438" y="3781425"/>
            <a:ext cx="315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F</a:t>
            </a:r>
          </a:p>
        </p:txBody>
      </p:sp>
      <p:cxnSp>
        <p:nvCxnSpPr>
          <p:cNvPr id="95324" name="AutoShape 92"/>
          <p:cNvCxnSpPr>
            <a:cxnSpLocks noChangeShapeType="1"/>
            <a:endCxn id="95325" idx="0"/>
          </p:cNvCxnSpPr>
          <p:nvPr/>
        </p:nvCxnSpPr>
        <p:spPr bwMode="auto">
          <a:xfrm rot="16200000" flipH="1">
            <a:off x="7689057" y="3493293"/>
            <a:ext cx="438150" cy="138113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ffectLst/>
        </p:spPr>
      </p:cxnSp>
      <p:sp>
        <p:nvSpPr>
          <p:cNvPr id="95356" name="Oval 124"/>
          <p:cNvSpPr>
            <a:spLocks noChangeArrowheads="1"/>
          </p:cNvSpPr>
          <p:nvPr/>
        </p:nvSpPr>
        <p:spPr bwMode="auto">
          <a:xfrm>
            <a:off x="5695950" y="3309938"/>
            <a:ext cx="76200" cy="76200"/>
          </a:xfrm>
          <a:prstGeom prst="ellipse">
            <a:avLst/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57" name="Oval 125"/>
          <p:cNvSpPr>
            <a:spLocks noChangeArrowheads="1"/>
          </p:cNvSpPr>
          <p:nvPr/>
        </p:nvSpPr>
        <p:spPr bwMode="auto">
          <a:xfrm>
            <a:off x="6927850" y="3309938"/>
            <a:ext cx="76200" cy="76200"/>
          </a:xfrm>
          <a:prstGeom prst="ellipse">
            <a:avLst/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58" name="Oval 126"/>
          <p:cNvSpPr>
            <a:spLocks noChangeArrowheads="1"/>
          </p:cNvSpPr>
          <p:nvPr/>
        </p:nvSpPr>
        <p:spPr bwMode="auto">
          <a:xfrm>
            <a:off x="8159750" y="3309938"/>
            <a:ext cx="76200" cy="76200"/>
          </a:xfrm>
          <a:prstGeom prst="ellipse">
            <a:avLst/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61" name="Freeform 129"/>
          <p:cNvSpPr>
            <a:spLocks/>
          </p:cNvSpPr>
          <p:nvPr/>
        </p:nvSpPr>
        <p:spPr bwMode="auto">
          <a:xfrm>
            <a:off x="4924425" y="2257425"/>
            <a:ext cx="917575" cy="1976438"/>
          </a:xfrm>
          <a:custGeom>
            <a:avLst/>
            <a:gdLst/>
            <a:ahLst/>
            <a:cxnLst>
              <a:cxn ang="0">
                <a:pos x="486" y="684"/>
              </a:cxn>
              <a:cxn ang="0">
                <a:pos x="528" y="852"/>
              </a:cxn>
              <a:cxn ang="0">
                <a:pos x="552" y="1116"/>
              </a:cxn>
              <a:cxn ang="0">
                <a:pos x="372" y="1206"/>
              </a:cxn>
              <a:cxn ang="0">
                <a:pos x="174" y="1044"/>
              </a:cxn>
              <a:cxn ang="0">
                <a:pos x="0" y="0"/>
              </a:cxn>
            </a:cxnLst>
            <a:rect l="0" t="0" r="r" b="b"/>
            <a:pathLst>
              <a:path w="578" h="1245">
                <a:moveTo>
                  <a:pt x="486" y="684"/>
                </a:moveTo>
                <a:cubicBezTo>
                  <a:pt x="492" y="712"/>
                  <a:pt x="517" y="780"/>
                  <a:pt x="528" y="852"/>
                </a:cubicBezTo>
                <a:cubicBezTo>
                  <a:pt x="539" y="924"/>
                  <a:pt x="578" y="1057"/>
                  <a:pt x="552" y="1116"/>
                </a:cubicBezTo>
                <a:cubicBezTo>
                  <a:pt x="526" y="1175"/>
                  <a:pt x="435" y="1218"/>
                  <a:pt x="372" y="1206"/>
                </a:cubicBezTo>
                <a:cubicBezTo>
                  <a:pt x="309" y="1194"/>
                  <a:pt x="236" y="1245"/>
                  <a:pt x="174" y="1044"/>
                </a:cubicBezTo>
                <a:cubicBezTo>
                  <a:pt x="112" y="843"/>
                  <a:pt x="36" y="217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62" name="Freeform 130"/>
          <p:cNvSpPr>
            <a:spLocks/>
          </p:cNvSpPr>
          <p:nvPr/>
        </p:nvSpPr>
        <p:spPr bwMode="auto">
          <a:xfrm>
            <a:off x="4733925" y="2257425"/>
            <a:ext cx="2405063" cy="2159000"/>
          </a:xfrm>
          <a:custGeom>
            <a:avLst/>
            <a:gdLst/>
            <a:ahLst/>
            <a:cxnLst>
              <a:cxn ang="0">
                <a:pos x="1398" y="684"/>
              </a:cxn>
              <a:cxn ang="0">
                <a:pos x="1344" y="1260"/>
              </a:cxn>
              <a:cxn ang="0">
                <a:pos x="372" y="1284"/>
              </a:cxn>
              <a:cxn ang="0">
                <a:pos x="150" y="864"/>
              </a:cxn>
              <a:cxn ang="0">
                <a:pos x="0" y="0"/>
              </a:cxn>
            </a:cxnLst>
            <a:rect l="0" t="0" r="r" b="b"/>
            <a:pathLst>
              <a:path w="1515" h="1360">
                <a:moveTo>
                  <a:pt x="1398" y="684"/>
                </a:moveTo>
                <a:cubicBezTo>
                  <a:pt x="1389" y="779"/>
                  <a:pt x="1515" y="1160"/>
                  <a:pt x="1344" y="1260"/>
                </a:cubicBezTo>
                <a:cubicBezTo>
                  <a:pt x="1173" y="1360"/>
                  <a:pt x="571" y="1350"/>
                  <a:pt x="372" y="1284"/>
                </a:cubicBezTo>
                <a:cubicBezTo>
                  <a:pt x="173" y="1218"/>
                  <a:pt x="212" y="1078"/>
                  <a:pt x="150" y="864"/>
                </a:cubicBezTo>
                <a:cubicBezTo>
                  <a:pt x="88" y="650"/>
                  <a:pt x="31" y="180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63" name="Freeform 131"/>
          <p:cNvSpPr>
            <a:spLocks/>
          </p:cNvSpPr>
          <p:nvPr/>
        </p:nvSpPr>
        <p:spPr bwMode="auto">
          <a:xfrm>
            <a:off x="4516438" y="2266950"/>
            <a:ext cx="3824287" cy="2346325"/>
          </a:xfrm>
          <a:custGeom>
            <a:avLst/>
            <a:gdLst/>
            <a:ahLst/>
            <a:cxnLst>
              <a:cxn ang="0">
                <a:pos x="2309" y="684"/>
              </a:cxn>
              <a:cxn ang="0">
                <a:pos x="2291" y="1170"/>
              </a:cxn>
              <a:cxn ang="0">
                <a:pos x="1601" y="1380"/>
              </a:cxn>
              <a:cxn ang="0">
                <a:pos x="263" y="1248"/>
              </a:cxn>
              <a:cxn ang="0">
                <a:pos x="23" y="0"/>
              </a:cxn>
            </a:cxnLst>
            <a:rect l="0" t="0" r="r" b="b"/>
            <a:pathLst>
              <a:path w="2409" h="1478">
                <a:moveTo>
                  <a:pt x="2309" y="684"/>
                </a:moveTo>
                <a:cubicBezTo>
                  <a:pt x="2306" y="765"/>
                  <a:pt x="2409" y="1054"/>
                  <a:pt x="2291" y="1170"/>
                </a:cubicBezTo>
                <a:cubicBezTo>
                  <a:pt x="2173" y="1286"/>
                  <a:pt x="1939" y="1367"/>
                  <a:pt x="1601" y="1380"/>
                </a:cubicBezTo>
                <a:cubicBezTo>
                  <a:pt x="1263" y="1393"/>
                  <a:pt x="526" y="1478"/>
                  <a:pt x="263" y="1248"/>
                </a:cubicBezTo>
                <a:cubicBezTo>
                  <a:pt x="0" y="1018"/>
                  <a:pt x="73" y="260"/>
                  <a:pt x="23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64" name="Rectangle 132"/>
          <p:cNvSpPr>
            <a:spLocks noChangeArrowheads="1"/>
          </p:cNvSpPr>
          <p:nvPr/>
        </p:nvSpPr>
        <p:spPr bwMode="auto">
          <a:xfrm>
            <a:off x="6191250" y="5572125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65" name="Rectangle 133"/>
          <p:cNvSpPr>
            <a:spLocks noChangeArrowheads="1"/>
          </p:cNvSpPr>
          <p:nvPr/>
        </p:nvSpPr>
        <p:spPr bwMode="auto">
          <a:xfrm>
            <a:off x="6877050" y="5572125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DECB3"/>
                </a:solidFill>
                <a:sym typeface="Symbol" pitchFamily="-110" charset="2"/>
              </a:rPr>
              <a:t>Ø</a:t>
            </a:r>
            <a:endParaRPr lang="en-US" dirty="0">
              <a:solidFill>
                <a:srgbClr val="FDECB3"/>
              </a:solidFill>
              <a:sym typeface="Symbol" pitchFamily="-110" charset="2"/>
            </a:endParaRPr>
          </a:p>
        </p:txBody>
      </p:sp>
      <p:sp>
        <p:nvSpPr>
          <p:cNvPr id="95366" name="Rectangle 134"/>
          <p:cNvSpPr>
            <a:spLocks noChangeArrowheads="1"/>
          </p:cNvSpPr>
          <p:nvPr/>
        </p:nvSpPr>
        <p:spPr bwMode="auto">
          <a:xfrm>
            <a:off x="6534150" y="5572125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ym typeface="Symbol" pitchFamily="-110" charset="2"/>
            </a:endParaRPr>
          </a:p>
        </p:txBody>
      </p:sp>
      <p:sp>
        <p:nvSpPr>
          <p:cNvPr id="95367" name="Text Box 135"/>
          <p:cNvSpPr txBox="1">
            <a:spLocks noChangeArrowheads="1"/>
          </p:cNvSpPr>
          <p:nvPr/>
        </p:nvSpPr>
        <p:spPr bwMode="auto">
          <a:xfrm>
            <a:off x="6324600" y="6038850"/>
            <a:ext cx="33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C</a:t>
            </a:r>
          </a:p>
        </p:txBody>
      </p:sp>
      <p:cxnSp>
        <p:nvCxnSpPr>
          <p:cNvPr id="95368" name="AutoShape 136"/>
          <p:cNvCxnSpPr>
            <a:cxnSpLocks noChangeShapeType="1"/>
          </p:cNvCxnSpPr>
          <p:nvPr/>
        </p:nvCxnSpPr>
        <p:spPr bwMode="auto">
          <a:xfrm rot="16200000" flipH="1">
            <a:off x="6251575" y="5845175"/>
            <a:ext cx="361950" cy="1397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ffectLst/>
        </p:spPr>
      </p:cxnSp>
      <p:sp>
        <p:nvSpPr>
          <p:cNvPr id="95372" name="Freeform 140"/>
          <p:cNvSpPr>
            <a:spLocks/>
          </p:cNvSpPr>
          <p:nvPr/>
        </p:nvSpPr>
        <p:spPr bwMode="auto">
          <a:xfrm>
            <a:off x="7119938" y="3333750"/>
            <a:ext cx="290512" cy="1343025"/>
          </a:xfrm>
          <a:custGeom>
            <a:avLst/>
            <a:gdLst/>
            <a:ahLst/>
            <a:cxnLst>
              <a:cxn ang="0">
                <a:pos x="93" y="0"/>
              </a:cxn>
              <a:cxn ang="0">
                <a:pos x="3" y="240"/>
              </a:cxn>
              <a:cxn ang="0">
                <a:pos x="111" y="546"/>
              </a:cxn>
              <a:cxn ang="0">
                <a:pos x="183" y="846"/>
              </a:cxn>
            </a:cxnLst>
            <a:rect l="0" t="0" r="r" b="b"/>
            <a:pathLst>
              <a:path w="183" h="846">
                <a:moveTo>
                  <a:pt x="93" y="0"/>
                </a:moveTo>
                <a:cubicBezTo>
                  <a:pt x="78" y="40"/>
                  <a:pt x="0" y="149"/>
                  <a:pt x="3" y="240"/>
                </a:cubicBezTo>
                <a:cubicBezTo>
                  <a:pt x="6" y="331"/>
                  <a:pt x="81" y="445"/>
                  <a:pt x="111" y="546"/>
                </a:cubicBezTo>
                <a:cubicBezTo>
                  <a:pt x="141" y="647"/>
                  <a:pt x="168" y="784"/>
                  <a:pt x="183" y="846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73" name="Rectangle 141"/>
          <p:cNvSpPr>
            <a:spLocks noChangeArrowheads="1"/>
          </p:cNvSpPr>
          <p:nvPr/>
        </p:nvSpPr>
        <p:spPr bwMode="auto">
          <a:xfrm>
            <a:off x="7543800" y="5572125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74" name="Rectangle 142"/>
          <p:cNvSpPr>
            <a:spLocks noChangeArrowheads="1"/>
          </p:cNvSpPr>
          <p:nvPr/>
        </p:nvSpPr>
        <p:spPr bwMode="auto">
          <a:xfrm>
            <a:off x="8229600" y="5572125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DECB3"/>
                </a:solidFill>
                <a:sym typeface="Symbol" pitchFamily="-110" charset="2"/>
              </a:rPr>
              <a:t>Ø</a:t>
            </a:r>
            <a:endParaRPr lang="en-US" dirty="0">
              <a:solidFill>
                <a:srgbClr val="FDECB3"/>
              </a:solidFill>
              <a:sym typeface="Symbol" pitchFamily="-110" charset="2"/>
            </a:endParaRPr>
          </a:p>
        </p:txBody>
      </p:sp>
      <p:sp>
        <p:nvSpPr>
          <p:cNvPr id="95375" name="Rectangle 143"/>
          <p:cNvSpPr>
            <a:spLocks noChangeArrowheads="1"/>
          </p:cNvSpPr>
          <p:nvPr/>
        </p:nvSpPr>
        <p:spPr bwMode="auto">
          <a:xfrm>
            <a:off x="7886700" y="5572125"/>
            <a:ext cx="342900" cy="3429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ym typeface="Symbol" pitchFamily="-110" charset="2"/>
            </a:endParaRPr>
          </a:p>
        </p:txBody>
      </p:sp>
      <p:sp>
        <p:nvSpPr>
          <p:cNvPr id="95376" name="Text Box 144"/>
          <p:cNvSpPr txBox="1">
            <a:spLocks noChangeArrowheads="1"/>
          </p:cNvSpPr>
          <p:nvPr/>
        </p:nvSpPr>
        <p:spPr bwMode="auto">
          <a:xfrm>
            <a:off x="7691438" y="6038850"/>
            <a:ext cx="32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E</a:t>
            </a:r>
          </a:p>
        </p:txBody>
      </p:sp>
      <p:cxnSp>
        <p:nvCxnSpPr>
          <p:cNvPr id="95377" name="AutoShape 145"/>
          <p:cNvCxnSpPr>
            <a:cxnSpLocks noChangeShapeType="1"/>
          </p:cNvCxnSpPr>
          <p:nvPr/>
        </p:nvCxnSpPr>
        <p:spPr bwMode="auto">
          <a:xfrm rot="16200000" flipH="1">
            <a:off x="7608888" y="5840412"/>
            <a:ext cx="361950" cy="149225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round/>
            <a:headEnd type="oval" w="med" len="med"/>
            <a:tailEnd type="triangle" w="med" len="med"/>
          </a:ln>
          <a:effectLst/>
        </p:spPr>
      </p:cxnSp>
      <p:sp>
        <p:nvSpPr>
          <p:cNvPr id="95381" name="Freeform 149"/>
          <p:cNvSpPr>
            <a:spLocks/>
          </p:cNvSpPr>
          <p:nvPr/>
        </p:nvSpPr>
        <p:spPr bwMode="auto">
          <a:xfrm>
            <a:off x="7620000" y="4933950"/>
            <a:ext cx="447675" cy="619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" y="180"/>
              </a:cxn>
              <a:cxn ang="0">
                <a:pos x="234" y="252"/>
              </a:cxn>
              <a:cxn ang="0">
                <a:pos x="282" y="390"/>
              </a:cxn>
            </a:cxnLst>
            <a:rect l="0" t="0" r="r" b="b"/>
            <a:pathLst>
              <a:path w="282" h="390">
                <a:moveTo>
                  <a:pt x="0" y="0"/>
                </a:moveTo>
                <a:cubicBezTo>
                  <a:pt x="9" y="30"/>
                  <a:pt x="15" y="138"/>
                  <a:pt x="54" y="180"/>
                </a:cubicBezTo>
                <a:cubicBezTo>
                  <a:pt x="93" y="222"/>
                  <a:pt x="196" y="217"/>
                  <a:pt x="234" y="252"/>
                </a:cubicBezTo>
                <a:cubicBezTo>
                  <a:pt x="272" y="287"/>
                  <a:pt x="272" y="361"/>
                  <a:pt x="282" y="39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83" name="Freeform 151"/>
          <p:cNvSpPr>
            <a:spLocks/>
          </p:cNvSpPr>
          <p:nvPr/>
        </p:nvSpPr>
        <p:spPr bwMode="auto">
          <a:xfrm>
            <a:off x="6705600" y="4924425"/>
            <a:ext cx="460375" cy="647700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258" y="174"/>
              </a:cxn>
              <a:cxn ang="0">
                <a:pos x="96" y="216"/>
              </a:cxn>
              <a:cxn ang="0">
                <a:pos x="0" y="408"/>
              </a:cxn>
            </a:cxnLst>
            <a:rect l="0" t="0" r="r" b="b"/>
            <a:pathLst>
              <a:path w="290" h="408">
                <a:moveTo>
                  <a:pt x="288" y="0"/>
                </a:moveTo>
                <a:cubicBezTo>
                  <a:pt x="283" y="29"/>
                  <a:pt x="290" y="138"/>
                  <a:pt x="258" y="174"/>
                </a:cubicBezTo>
                <a:cubicBezTo>
                  <a:pt x="226" y="210"/>
                  <a:pt x="139" y="177"/>
                  <a:pt x="96" y="216"/>
                </a:cubicBezTo>
                <a:cubicBezTo>
                  <a:pt x="53" y="255"/>
                  <a:pt x="20" y="368"/>
                  <a:pt x="0" y="408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91" name="Freeform 159"/>
          <p:cNvSpPr>
            <a:spLocks/>
          </p:cNvSpPr>
          <p:nvPr/>
        </p:nvSpPr>
        <p:spPr bwMode="auto">
          <a:xfrm>
            <a:off x="5661025" y="2181225"/>
            <a:ext cx="130175" cy="10001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82" y="222"/>
              </a:cxn>
              <a:cxn ang="0">
                <a:pos x="10" y="414"/>
              </a:cxn>
              <a:cxn ang="0">
                <a:pos x="22" y="630"/>
              </a:cxn>
            </a:cxnLst>
            <a:rect l="0" t="0" r="r" b="b"/>
            <a:pathLst>
              <a:path w="82" h="630">
                <a:moveTo>
                  <a:pt x="10" y="0"/>
                </a:moveTo>
                <a:cubicBezTo>
                  <a:pt x="21" y="37"/>
                  <a:pt x="82" y="153"/>
                  <a:pt x="82" y="222"/>
                </a:cubicBezTo>
                <a:cubicBezTo>
                  <a:pt x="82" y="291"/>
                  <a:pt x="20" y="346"/>
                  <a:pt x="10" y="414"/>
                </a:cubicBezTo>
                <a:cubicBezTo>
                  <a:pt x="0" y="482"/>
                  <a:pt x="20" y="585"/>
                  <a:pt x="22" y="63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92" name="Freeform 160"/>
          <p:cNvSpPr>
            <a:spLocks/>
          </p:cNvSpPr>
          <p:nvPr/>
        </p:nvSpPr>
        <p:spPr bwMode="auto">
          <a:xfrm>
            <a:off x="5949950" y="3505200"/>
            <a:ext cx="866775" cy="2943225"/>
          </a:xfrm>
          <a:custGeom>
            <a:avLst/>
            <a:gdLst/>
            <a:ahLst/>
            <a:cxnLst>
              <a:cxn ang="0">
                <a:pos x="482" y="1404"/>
              </a:cxn>
              <a:cxn ang="0">
                <a:pos x="488" y="1782"/>
              </a:cxn>
              <a:cxn ang="0">
                <a:pos x="134" y="1728"/>
              </a:cxn>
              <a:cxn ang="0">
                <a:pos x="32" y="1026"/>
              </a:cxn>
              <a:cxn ang="0">
                <a:pos x="326" y="390"/>
              </a:cxn>
              <a:cxn ang="0">
                <a:pos x="362" y="0"/>
              </a:cxn>
            </a:cxnLst>
            <a:rect l="0" t="0" r="r" b="b"/>
            <a:pathLst>
              <a:path w="546" h="1854">
                <a:moveTo>
                  <a:pt x="482" y="1404"/>
                </a:moveTo>
                <a:cubicBezTo>
                  <a:pt x="483" y="1467"/>
                  <a:pt x="546" y="1728"/>
                  <a:pt x="488" y="1782"/>
                </a:cubicBezTo>
                <a:cubicBezTo>
                  <a:pt x="430" y="1836"/>
                  <a:pt x="210" y="1854"/>
                  <a:pt x="134" y="1728"/>
                </a:cubicBezTo>
                <a:cubicBezTo>
                  <a:pt x="58" y="1602"/>
                  <a:pt x="0" y="1249"/>
                  <a:pt x="32" y="1026"/>
                </a:cubicBezTo>
                <a:cubicBezTo>
                  <a:pt x="64" y="803"/>
                  <a:pt x="271" y="561"/>
                  <a:pt x="326" y="390"/>
                </a:cubicBezTo>
                <a:cubicBezTo>
                  <a:pt x="381" y="219"/>
                  <a:pt x="354" y="81"/>
                  <a:pt x="36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93" name="Freeform 161"/>
          <p:cNvSpPr>
            <a:spLocks/>
          </p:cNvSpPr>
          <p:nvPr/>
        </p:nvSpPr>
        <p:spPr bwMode="auto">
          <a:xfrm>
            <a:off x="7305675" y="3524250"/>
            <a:ext cx="1493838" cy="2635250"/>
          </a:xfrm>
          <a:custGeom>
            <a:avLst/>
            <a:gdLst/>
            <a:ahLst/>
            <a:cxnLst>
              <a:cxn ang="0">
                <a:pos x="478" y="1392"/>
              </a:cxn>
              <a:cxn ang="0">
                <a:pos x="690" y="1656"/>
              </a:cxn>
              <a:cxn ang="0">
                <a:pos x="936" y="1416"/>
              </a:cxn>
              <a:cxn ang="0">
                <a:pos x="720" y="954"/>
              </a:cxn>
              <a:cxn ang="0">
                <a:pos x="222" y="570"/>
              </a:cxn>
              <a:cxn ang="0">
                <a:pos x="0" y="0"/>
              </a:cxn>
            </a:cxnLst>
            <a:rect l="0" t="0" r="r" b="b"/>
            <a:pathLst>
              <a:path w="941" h="1660">
                <a:moveTo>
                  <a:pt x="478" y="1392"/>
                </a:moveTo>
                <a:cubicBezTo>
                  <a:pt x="513" y="1436"/>
                  <a:pt x="614" y="1652"/>
                  <a:pt x="690" y="1656"/>
                </a:cubicBezTo>
                <a:cubicBezTo>
                  <a:pt x="766" y="1660"/>
                  <a:pt x="931" y="1533"/>
                  <a:pt x="936" y="1416"/>
                </a:cubicBezTo>
                <a:cubicBezTo>
                  <a:pt x="941" y="1299"/>
                  <a:pt x="839" y="1095"/>
                  <a:pt x="720" y="954"/>
                </a:cubicBezTo>
                <a:cubicBezTo>
                  <a:pt x="601" y="813"/>
                  <a:pt x="342" y="729"/>
                  <a:pt x="222" y="570"/>
                </a:cubicBezTo>
                <a:cubicBezTo>
                  <a:pt x="102" y="411"/>
                  <a:pt x="46" y="119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Traversing trees</a:t>
            </a:r>
          </a:p>
          <a:p>
            <a:r>
              <a:rPr lang="en-US" b="1" dirty="0" smtClean="0">
                <a:solidFill>
                  <a:srgbClr val="800000"/>
                </a:solidFill>
              </a:rPr>
              <a:t>Binary trees</a:t>
            </a:r>
            <a:endParaRPr lang="en-US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  <a:r>
              <a:rPr lang="en-US" dirty="0" smtClean="0"/>
              <a:t> </a:t>
            </a:r>
            <a:endParaRPr lang="en-US" dirty="0">
              <a:ea typeface="Tahoma" pitchFamily="-110" charset="0"/>
              <a:cs typeface="Tahoma" pitchFamily="-110" charset="0"/>
            </a:endParaRPr>
          </a:p>
        </p:txBody>
      </p:sp>
      <p:sp>
        <p:nvSpPr>
          <p:cNvPr id="808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154213" y="1034143"/>
            <a:ext cx="4653643" cy="4525963"/>
          </a:xfrm>
        </p:spPr>
        <p:txBody>
          <a:bodyPr/>
          <a:lstStyle/>
          <a:p>
            <a:r>
              <a:rPr lang="en-US" sz="2000" dirty="0"/>
              <a:t>A </a:t>
            </a:r>
            <a:r>
              <a:rPr lang="en-US" sz="2000" b="1" dirty="0">
                <a:solidFill>
                  <a:srgbClr val="800000"/>
                </a:solidFill>
              </a:rPr>
              <a:t>binary tree </a:t>
            </a:r>
            <a:r>
              <a:rPr lang="en-US" sz="2000" dirty="0"/>
              <a:t>is a tree with the following properties:</a:t>
            </a:r>
          </a:p>
          <a:p>
            <a:pPr lvl="1"/>
            <a:r>
              <a:rPr lang="en-US" sz="1800" dirty="0"/>
              <a:t>Each internal node has at most two children (exactly two for </a:t>
            </a:r>
            <a:r>
              <a:rPr lang="en-US" sz="1800" b="1" dirty="0">
                <a:solidFill>
                  <a:srgbClr val="800000"/>
                </a:solidFill>
              </a:rPr>
              <a:t>proper</a:t>
            </a:r>
            <a:r>
              <a:rPr lang="en-US" sz="1800" dirty="0">
                <a:solidFill>
                  <a:srgbClr val="800000"/>
                </a:solidFill>
              </a:rPr>
              <a:t> </a:t>
            </a:r>
            <a:r>
              <a:rPr lang="en-US" sz="1800" dirty="0"/>
              <a:t>binary trees)</a:t>
            </a:r>
          </a:p>
          <a:p>
            <a:pPr lvl="1"/>
            <a:r>
              <a:rPr lang="en-US" sz="1800" dirty="0"/>
              <a:t>The children of a node are an ordered pair</a:t>
            </a:r>
          </a:p>
          <a:p>
            <a:r>
              <a:rPr lang="en-US" sz="2000" dirty="0"/>
              <a:t>We call the children of an internal node </a:t>
            </a:r>
            <a:r>
              <a:rPr lang="en-US" sz="2000" b="1" dirty="0">
                <a:solidFill>
                  <a:srgbClr val="800000"/>
                </a:solidFill>
              </a:rPr>
              <a:t>left child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800000"/>
                </a:solidFill>
              </a:rPr>
              <a:t>right </a:t>
            </a:r>
            <a:r>
              <a:rPr lang="en-US" sz="2000" b="1" dirty="0" smtClean="0">
                <a:solidFill>
                  <a:srgbClr val="800000"/>
                </a:solidFill>
              </a:rPr>
              <a:t>child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half" idx="2"/>
          </p:nvPr>
        </p:nvSpPr>
        <p:spPr>
          <a:xfrm>
            <a:off x="4648200" y="1034143"/>
            <a:ext cx="4038600" cy="4525963"/>
          </a:xfrm>
        </p:spPr>
        <p:txBody>
          <a:bodyPr/>
          <a:lstStyle/>
          <a:p>
            <a:pPr lvl="0"/>
            <a:r>
              <a:rPr lang="en-US" sz="2000" dirty="0" smtClean="0"/>
              <a:t>Applications:</a:t>
            </a:r>
          </a:p>
          <a:p>
            <a:pPr lvl="1"/>
            <a:r>
              <a:rPr lang="en-US" sz="1800" dirty="0" smtClean="0"/>
              <a:t>arithmetic expressions</a:t>
            </a:r>
          </a:p>
          <a:p>
            <a:pPr lvl="1"/>
            <a:r>
              <a:rPr lang="en-US" sz="1800" dirty="0" smtClean="0"/>
              <a:t>decision processes</a:t>
            </a:r>
          </a:p>
          <a:p>
            <a:pPr lvl="1"/>
            <a:r>
              <a:rPr lang="en-US" sz="1800" dirty="0" smtClean="0"/>
              <a:t>searching</a:t>
            </a:r>
          </a:p>
          <a:p>
            <a:endParaRPr lang="en-US" sz="2000" dirty="0"/>
          </a:p>
        </p:txBody>
      </p:sp>
      <p:sp>
        <p:nvSpPr>
          <p:cNvPr id="80903" name="AutoShape 7"/>
          <p:cNvSpPr>
            <a:spLocks noChangeAspect="1" noChangeArrowheads="1"/>
          </p:cNvSpPr>
          <p:nvPr/>
        </p:nvSpPr>
        <p:spPr bwMode="auto">
          <a:xfrm>
            <a:off x="6699123" y="2935466"/>
            <a:ext cx="346194" cy="3712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A</a:t>
            </a:r>
          </a:p>
        </p:txBody>
      </p:sp>
      <p:sp>
        <p:nvSpPr>
          <p:cNvPr id="80904" name="AutoShape 8"/>
          <p:cNvSpPr>
            <a:spLocks noChangeAspect="1" noChangeArrowheads="1"/>
          </p:cNvSpPr>
          <p:nvPr/>
        </p:nvSpPr>
        <p:spPr bwMode="auto">
          <a:xfrm>
            <a:off x="5713286" y="3849866"/>
            <a:ext cx="355727" cy="3712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B</a:t>
            </a:r>
          </a:p>
        </p:txBody>
      </p:sp>
      <p:sp>
        <p:nvSpPr>
          <p:cNvPr id="80906" name="AutoShape 10"/>
          <p:cNvSpPr>
            <a:spLocks noChangeAspect="1" noChangeArrowheads="1"/>
          </p:cNvSpPr>
          <p:nvPr/>
        </p:nvSpPr>
        <p:spPr bwMode="auto">
          <a:xfrm>
            <a:off x="7680198" y="3849867"/>
            <a:ext cx="368252" cy="3712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C</a:t>
            </a:r>
          </a:p>
        </p:txBody>
      </p:sp>
      <p:sp>
        <p:nvSpPr>
          <p:cNvPr id="80907" name="AutoShape 11"/>
          <p:cNvSpPr>
            <a:spLocks noChangeAspect="1" noChangeArrowheads="1"/>
          </p:cNvSpPr>
          <p:nvPr/>
        </p:nvSpPr>
        <p:spPr bwMode="auto">
          <a:xfrm>
            <a:off x="7199186" y="4764267"/>
            <a:ext cx="342980" cy="3712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F</a:t>
            </a:r>
          </a:p>
        </p:txBody>
      </p:sp>
      <p:sp>
        <p:nvSpPr>
          <p:cNvPr id="80908" name="AutoShape 12"/>
          <p:cNvSpPr>
            <a:spLocks noChangeAspect="1" noChangeArrowheads="1"/>
          </p:cNvSpPr>
          <p:nvPr/>
        </p:nvSpPr>
        <p:spPr bwMode="auto">
          <a:xfrm>
            <a:off x="8181848" y="4762629"/>
            <a:ext cx="377559" cy="37457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G</a:t>
            </a:r>
          </a:p>
        </p:txBody>
      </p:sp>
      <p:sp>
        <p:nvSpPr>
          <p:cNvPr id="80909" name="AutoShape 13"/>
          <p:cNvSpPr>
            <a:spLocks noChangeAspect="1" noChangeArrowheads="1"/>
          </p:cNvSpPr>
          <p:nvPr/>
        </p:nvSpPr>
        <p:spPr bwMode="auto">
          <a:xfrm>
            <a:off x="5197348" y="4762679"/>
            <a:ext cx="368252" cy="3712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D</a:t>
            </a:r>
          </a:p>
        </p:txBody>
      </p:sp>
      <p:sp>
        <p:nvSpPr>
          <p:cNvPr id="80910" name="AutoShape 14"/>
          <p:cNvSpPr>
            <a:spLocks noChangeAspect="1" noChangeArrowheads="1"/>
          </p:cNvSpPr>
          <p:nvPr/>
        </p:nvSpPr>
        <p:spPr bwMode="auto">
          <a:xfrm>
            <a:off x="6224461" y="4764267"/>
            <a:ext cx="355727" cy="3712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E</a:t>
            </a:r>
          </a:p>
        </p:txBody>
      </p:sp>
      <p:cxnSp>
        <p:nvCxnSpPr>
          <p:cNvPr id="80911" name="AutoShape 15"/>
          <p:cNvCxnSpPr>
            <a:cxnSpLocks noChangeShapeType="1"/>
            <a:stCxn id="80903" idx="2"/>
            <a:endCxn id="80904" idx="0"/>
          </p:cNvCxnSpPr>
          <p:nvPr/>
        </p:nvCxnSpPr>
        <p:spPr bwMode="auto">
          <a:xfrm rot="5400000">
            <a:off x="6110133" y="3087779"/>
            <a:ext cx="543104" cy="98107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0912" name="AutoShape 16"/>
          <p:cNvCxnSpPr>
            <a:cxnSpLocks noChangeShapeType="1"/>
            <a:stCxn id="80903" idx="2"/>
            <a:endCxn id="80906" idx="0"/>
          </p:cNvCxnSpPr>
          <p:nvPr/>
        </p:nvCxnSpPr>
        <p:spPr bwMode="auto">
          <a:xfrm rot="16200000" flipH="1">
            <a:off x="7096720" y="3082262"/>
            <a:ext cx="543105" cy="99210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0914" name="AutoShape 18"/>
          <p:cNvCxnSpPr>
            <a:cxnSpLocks noChangeShapeType="1"/>
            <a:stCxn id="80906" idx="2"/>
            <a:endCxn id="80908" idx="0"/>
          </p:cNvCxnSpPr>
          <p:nvPr/>
        </p:nvCxnSpPr>
        <p:spPr bwMode="auto">
          <a:xfrm rot="16200000" flipH="1">
            <a:off x="7846743" y="4238744"/>
            <a:ext cx="541466" cy="50630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0915" name="AutoShape 19"/>
          <p:cNvCxnSpPr>
            <a:cxnSpLocks noChangeShapeType="1"/>
            <a:stCxn id="80906" idx="2"/>
            <a:endCxn id="80907" idx="0"/>
          </p:cNvCxnSpPr>
          <p:nvPr/>
        </p:nvCxnSpPr>
        <p:spPr bwMode="auto">
          <a:xfrm rot="5400000">
            <a:off x="7345948" y="4245891"/>
            <a:ext cx="543104" cy="49364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0916" name="AutoShape 20"/>
          <p:cNvCxnSpPr>
            <a:cxnSpLocks noChangeShapeType="1"/>
            <a:stCxn id="80904" idx="2"/>
            <a:endCxn id="80910" idx="0"/>
          </p:cNvCxnSpPr>
          <p:nvPr/>
        </p:nvCxnSpPr>
        <p:spPr bwMode="auto">
          <a:xfrm rot="16200000" flipH="1">
            <a:off x="5875185" y="4237126"/>
            <a:ext cx="543105" cy="511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0917" name="AutoShape 21"/>
          <p:cNvCxnSpPr>
            <a:cxnSpLocks noChangeShapeType="1"/>
            <a:stCxn id="80904" idx="2"/>
            <a:endCxn id="80909" idx="0"/>
          </p:cNvCxnSpPr>
          <p:nvPr/>
        </p:nvCxnSpPr>
        <p:spPr bwMode="auto">
          <a:xfrm rot="5400000">
            <a:off x="5365554" y="4237082"/>
            <a:ext cx="541517" cy="50967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0918" name="AutoShape 22"/>
          <p:cNvSpPr>
            <a:spLocks noChangeAspect="1" noChangeArrowheads="1"/>
          </p:cNvSpPr>
          <p:nvPr/>
        </p:nvSpPr>
        <p:spPr bwMode="auto">
          <a:xfrm>
            <a:off x="5843461" y="5683429"/>
            <a:ext cx="368252" cy="37129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H</a:t>
            </a:r>
          </a:p>
        </p:txBody>
      </p:sp>
      <p:cxnSp>
        <p:nvCxnSpPr>
          <p:cNvPr id="80921" name="AutoShape 25"/>
          <p:cNvCxnSpPr>
            <a:cxnSpLocks noChangeShapeType="1"/>
            <a:stCxn id="80910" idx="2"/>
            <a:endCxn id="80918" idx="0"/>
          </p:cNvCxnSpPr>
          <p:nvPr/>
        </p:nvCxnSpPr>
        <p:spPr bwMode="auto">
          <a:xfrm rot="5400000">
            <a:off x="5941023" y="5222127"/>
            <a:ext cx="547866" cy="3747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0922" name="AutoShape 26"/>
          <p:cNvSpPr>
            <a:spLocks noChangeAspect="1" noChangeArrowheads="1"/>
          </p:cNvSpPr>
          <p:nvPr/>
        </p:nvSpPr>
        <p:spPr bwMode="auto">
          <a:xfrm>
            <a:off x="6580061" y="5688340"/>
            <a:ext cx="267383" cy="36147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DECB3"/>
                </a:solidFill>
              </a:rPr>
              <a:t>I</a:t>
            </a:r>
          </a:p>
        </p:txBody>
      </p:sp>
      <p:cxnSp>
        <p:nvCxnSpPr>
          <p:cNvPr id="80923" name="AutoShape 27"/>
          <p:cNvCxnSpPr>
            <a:cxnSpLocks noChangeShapeType="1"/>
            <a:stCxn id="80910" idx="2"/>
            <a:endCxn id="80922" idx="0"/>
          </p:cNvCxnSpPr>
          <p:nvPr/>
        </p:nvCxnSpPr>
        <p:spPr bwMode="auto">
          <a:xfrm rot="16200000" flipH="1">
            <a:off x="6281651" y="5256237"/>
            <a:ext cx="552777" cy="31142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5"/>
      <p:bldP spid="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Traversing trees</a:t>
            </a:r>
          </a:p>
          <a:p>
            <a:r>
              <a:rPr lang="en-US" dirty="0" smtClean="0"/>
              <a:t>Binary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Arithmetic Expression Tree</a:t>
            </a:r>
          </a:p>
        </p:txBody>
      </p:sp>
      <p:sp>
        <p:nvSpPr>
          <p:cNvPr id="819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70000"/>
            <a:ext cx="77724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Binary tree associated with an arithmetic expression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internal nodes: operators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external nodes: operands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Example: arithmetic expression tree for the expression (2</a:t>
            </a:r>
            <a:r>
              <a:rPr lang="en-US" sz="2400" dirty="0" smtClean="0"/>
              <a:t> ×</a:t>
            </a:r>
            <a:r>
              <a:rPr lang="en-US" sz="2400" dirty="0" smtClean="0">
                <a:latin typeface="Symbol" pitchFamily="-110" charset="2"/>
                <a:sym typeface="Symbol" pitchFamily="-110" charset="2"/>
              </a:rPr>
              <a:t> </a:t>
            </a:r>
            <a:r>
              <a:rPr lang="en-US" sz="2400" dirty="0">
                <a:latin typeface="Times New Roman" pitchFamily="-110" charset="0"/>
                <a:sym typeface="Symbol" pitchFamily="-110" charset="2"/>
              </a:rPr>
              <a:t>(</a:t>
            </a:r>
            <a:r>
              <a:rPr lang="en-US" sz="2400" dirty="0"/>
              <a:t>a </a:t>
            </a:r>
            <a:r>
              <a:rPr lang="en-US" sz="2400" dirty="0">
                <a:latin typeface="Symbol" pitchFamily="-110" charset="2"/>
              </a:rPr>
              <a:t>-</a:t>
            </a:r>
            <a:r>
              <a:rPr lang="en-US" sz="2400" dirty="0"/>
              <a:t> 1) </a:t>
            </a:r>
            <a:r>
              <a:rPr lang="en-US" sz="2400" dirty="0">
                <a:latin typeface="Symbol" pitchFamily="-110" charset="2"/>
              </a:rPr>
              <a:t>+</a:t>
            </a:r>
            <a:r>
              <a:rPr lang="en-US" sz="2400" dirty="0"/>
              <a:t> (3</a:t>
            </a:r>
            <a:r>
              <a:rPr lang="en-US" sz="2400" dirty="0" smtClean="0"/>
              <a:t> ×</a:t>
            </a:r>
            <a:r>
              <a:rPr lang="en-US" sz="2400" dirty="0" smtClean="0">
                <a:latin typeface="Symbol" pitchFamily="-110" charset="2"/>
                <a:sym typeface="Symbol" pitchFamily="-110" charset="2"/>
              </a:rPr>
              <a:t> </a:t>
            </a:r>
            <a:r>
              <a:rPr lang="en-US" sz="2400" dirty="0" err="1"/>
              <a:t>b</a:t>
            </a:r>
            <a:r>
              <a:rPr lang="en-US" sz="2400" dirty="0"/>
              <a:t>))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819400" y="3733800"/>
            <a:ext cx="3429000" cy="2286000"/>
            <a:chOff x="2928" y="2256"/>
            <a:chExt cx="2160" cy="1440"/>
          </a:xfrm>
        </p:grpSpPr>
        <p:sp>
          <p:nvSpPr>
            <p:cNvPr id="81924" name="Oval 4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rgbClr val="FDECB3"/>
                  </a:solidFill>
                  <a:latin typeface="Symbol" pitchFamily="-110" charset="2"/>
                </a:rPr>
                <a:t>+</a:t>
              </a:r>
            </a:p>
          </p:txBody>
        </p:sp>
        <p:sp>
          <p:nvSpPr>
            <p:cNvPr id="81925" name="Oval 5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 smtClean="0">
                  <a:solidFill>
                    <a:srgbClr val="FDECB3"/>
                  </a:solidFill>
                  <a:latin typeface="Symbol" pitchFamily="-110" charset="2"/>
                  <a:sym typeface="Symbol" pitchFamily="-110" charset="2"/>
                </a:rPr>
                <a:t>×</a:t>
              </a:r>
              <a:endParaRPr lang="en-US" dirty="0">
                <a:solidFill>
                  <a:srgbClr val="FDECB3"/>
                </a:solidFill>
                <a:latin typeface="Symbol" pitchFamily="-110" charset="2"/>
                <a:sym typeface="Symbol" pitchFamily="-110" charset="2"/>
              </a:endParaRPr>
            </a:p>
          </p:txBody>
        </p:sp>
        <p:sp>
          <p:nvSpPr>
            <p:cNvPr id="81926" name="Oval 6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 smtClean="0">
                  <a:solidFill>
                    <a:srgbClr val="FDECB3"/>
                  </a:solidFill>
                  <a:latin typeface="Symbol" pitchFamily="-110" charset="2"/>
                </a:rPr>
                <a:t>×</a:t>
              </a:r>
              <a:endParaRPr lang="en-US" dirty="0">
                <a:solidFill>
                  <a:srgbClr val="FDECB3"/>
                </a:solidFill>
                <a:latin typeface="Symbol" pitchFamily="-110" charset="2"/>
              </a:endParaRPr>
            </a:p>
          </p:txBody>
        </p:sp>
        <p:sp>
          <p:nvSpPr>
            <p:cNvPr id="81927" name="Oval 7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rgbClr val="FDECB3"/>
                  </a:solidFill>
                  <a:latin typeface="Symbol" pitchFamily="-110" charset="2"/>
                </a:rPr>
                <a:t>-</a:t>
              </a:r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rgbClr val="FDECB3"/>
                  </a:solidFill>
                </a:rPr>
                <a:t>2</a:t>
              </a:r>
            </a:p>
          </p:txBody>
        </p:sp>
        <p:sp>
          <p:nvSpPr>
            <p:cNvPr id="81929" name="Rectangle 9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rgbClr val="FDECB3"/>
                  </a:solidFill>
                </a:rPr>
                <a:t>a</a:t>
              </a:r>
            </a:p>
          </p:txBody>
        </p:sp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rgbClr val="FDECB3"/>
                  </a:solidFill>
                </a:rPr>
                <a:t>1</a:t>
              </a:r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rgbClr val="FDECB3"/>
                  </a:solidFill>
                </a:rPr>
                <a:t>3</a:t>
              </a:r>
            </a:p>
          </p:txBody>
        </p:sp>
        <p:sp>
          <p:nvSpPr>
            <p:cNvPr id="81932" name="Rectangle 12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rgbClr val="FDECB3"/>
                  </a:solidFill>
                </a:rPr>
                <a:t>b</a:t>
              </a:r>
            </a:p>
          </p:txBody>
        </p:sp>
        <p:cxnSp>
          <p:nvCxnSpPr>
            <p:cNvPr id="81933" name="AutoShape 13"/>
            <p:cNvCxnSpPr>
              <a:cxnSpLocks noChangeShapeType="1"/>
              <a:stCxn id="81924" idx="3"/>
              <a:endCxn id="81926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1934" name="AutoShape 14"/>
            <p:cNvCxnSpPr>
              <a:cxnSpLocks noChangeShapeType="1"/>
              <a:stCxn id="81925" idx="1"/>
              <a:endCxn id="81924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1935" name="AutoShape 15"/>
            <p:cNvCxnSpPr>
              <a:cxnSpLocks noChangeShapeType="1"/>
              <a:stCxn id="81932" idx="0"/>
              <a:endCxn id="81925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1936" name="AutoShape 16"/>
            <p:cNvCxnSpPr>
              <a:cxnSpLocks noChangeShapeType="1"/>
              <a:stCxn id="81931" idx="0"/>
              <a:endCxn id="81925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1937" name="AutoShape 17"/>
            <p:cNvCxnSpPr>
              <a:cxnSpLocks noChangeShapeType="1"/>
              <a:stCxn id="81930" idx="0"/>
              <a:endCxn id="81927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1938" name="AutoShape 18"/>
            <p:cNvCxnSpPr>
              <a:cxnSpLocks noChangeShapeType="1"/>
              <a:stCxn id="81929" idx="0"/>
              <a:endCxn id="81927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1939" name="AutoShape 19"/>
            <p:cNvCxnSpPr>
              <a:cxnSpLocks noChangeShapeType="1"/>
              <a:stCxn id="81928" idx="0"/>
              <a:endCxn id="81926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1940" name="AutoShape 20"/>
            <p:cNvCxnSpPr>
              <a:cxnSpLocks noChangeShapeType="1"/>
              <a:stCxn id="81927" idx="1"/>
              <a:endCxn id="81926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bldLvl="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</a:t>
            </a:r>
          </a:p>
        </p:txBody>
      </p:sp>
      <p:sp>
        <p:nvSpPr>
          <p:cNvPr id="82947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88143"/>
            <a:ext cx="7772400" cy="1828800"/>
          </a:xfrm>
        </p:spPr>
        <p:txBody>
          <a:bodyPr/>
          <a:lstStyle/>
          <a:p>
            <a:r>
              <a:rPr lang="en-US" sz="2400" dirty="0"/>
              <a:t>Binary tree associated with a decision process</a:t>
            </a:r>
          </a:p>
          <a:p>
            <a:pPr lvl="1"/>
            <a:r>
              <a:rPr lang="en-US" sz="2000" dirty="0"/>
              <a:t>internal nodes: questions with yes/no answer</a:t>
            </a:r>
          </a:p>
          <a:p>
            <a:pPr lvl="1"/>
            <a:r>
              <a:rPr lang="en-US" sz="2000" dirty="0"/>
              <a:t>external nodes: decisions</a:t>
            </a:r>
          </a:p>
          <a:p>
            <a:r>
              <a:rPr lang="en-US" sz="2400" dirty="0"/>
              <a:t>Example: dining decision</a:t>
            </a:r>
          </a:p>
        </p:txBody>
      </p:sp>
      <p:sp>
        <p:nvSpPr>
          <p:cNvPr id="82949" name="AutoShape 1029"/>
          <p:cNvSpPr>
            <a:spLocks noChangeArrowheads="1"/>
          </p:cNvSpPr>
          <p:nvPr/>
        </p:nvSpPr>
        <p:spPr bwMode="auto">
          <a:xfrm>
            <a:off x="3273425" y="3612039"/>
            <a:ext cx="2056092" cy="4086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DECB3"/>
                </a:solidFill>
              </a:rPr>
              <a:t>Want a fast meal?</a:t>
            </a:r>
          </a:p>
        </p:txBody>
      </p:sp>
      <p:sp>
        <p:nvSpPr>
          <p:cNvPr id="82950" name="AutoShape 1030"/>
          <p:cNvSpPr>
            <a:spLocks noChangeArrowheads="1"/>
          </p:cNvSpPr>
          <p:nvPr/>
        </p:nvSpPr>
        <p:spPr bwMode="auto">
          <a:xfrm>
            <a:off x="1444625" y="4642326"/>
            <a:ext cx="2125738" cy="4086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DECB3"/>
                </a:solidFill>
              </a:rPr>
              <a:t>How about coffee?</a:t>
            </a:r>
          </a:p>
        </p:txBody>
      </p:sp>
      <p:sp>
        <p:nvSpPr>
          <p:cNvPr id="82951" name="AutoShape 1031"/>
          <p:cNvSpPr>
            <a:spLocks noChangeArrowheads="1"/>
          </p:cNvSpPr>
          <p:nvPr/>
        </p:nvSpPr>
        <p:spPr bwMode="auto">
          <a:xfrm>
            <a:off x="4876800" y="4642326"/>
            <a:ext cx="2453941" cy="40862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DECB3"/>
                </a:solidFill>
              </a:rPr>
              <a:t>On expense account?</a:t>
            </a:r>
          </a:p>
        </p:txBody>
      </p:sp>
      <p:sp>
        <p:nvSpPr>
          <p:cNvPr id="82953" name="Rectangle 1033"/>
          <p:cNvSpPr>
            <a:spLocks noChangeArrowheads="1"/>
          </p:cNvSpPr>
          <p:nvPr/>
        </p:nvSpPr>
        <p:spPr bwMode="auto">
          <a:xfrm>
            <a:off x="838200" y="5706547"/>
            <a:ext cx="1455146" cy="36933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DECB3"/>
                </a:solidFill>
              </a:rPr>
              <a:t>Second Cup</a:t>
            </a:r>
            <a:endParaRPr lang="en-US" dirty="0">
              <a:solidFill>
                <a:srgbClr val="FDECB3"/>
              </a:solidFill>
            </a:endParaRPr>
          </a:p>
        </p:txBody>
      </p:sp>
      <p:sp>
        <p:nvSpPr>
          <p:cNvPr id="82954" name="Rectangle 1034"/>
          <p:cNvSpPr>
            <a:spLocks noChangeArrowheads="1"/>
          </p:cNvSpPr>
          <p:nvPr/>
        </p:nvSpPr>
        <p:spPr bwMode="auto">
          <a:xfrm>
            <a:off x="2747962" y="5706547"/>
            <a:ext cx="1557262" cy="36933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DECB3"/>
                </a:solidFill>
              </a:rPr>
              <a:t>Blueberry Hill</a:t>
            </a:r>
            <a:endParaRPr lang="en-US" dirty="0">
              <a:solidFill>
                <a:srgbClr val="FDECB3"/>
              </a:solidFill>
            </a:endParaRPr>
          </a:p>
        </p:txBody>
      </p:sp>
      <p:sp>
        <p:nvSpPr>
          <p:cNvPr id="82955" name="Rectangle 1035"/>
          <p:cNvSpPr>
            <a:spLocks noChangeArrowheads="1"/>
          </p:cNvSpPr>
          <p:nvPr/>
        </p:nvSpPr>
        <p:spPr bwMode="auto">
          <a:xfrm>
            <a:off x="4724400" y="5706547"/>
            <a:ext cx="864878" cy="36933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DECB3"/>
                </a:solidFill>
              </a:rPr>
              <a:t>Canoe</a:t>
            </a:r>
            <a:endParaRPr lang="en-US" dirty="0">
              <a:solidFill>
                <a:srgbClr val="FDECB3"/>
              </a:solidFill>
            </a:endParaRPr>
          </a:p>
        </p:txBody>
      </p:sp>
      <p:sp>
        <p:nvSpPr>
          <p:cNvPr id="82956" name="Rectangle 1036"/>
          <p:cNvSpPr>
            <a:spLocks noChangeArrowheads="1"/>
          </p:cNvSpPr>
          <p:nvPr/>
        </p:nvSpPr>
        <p:spPr bwMode="auto">
          <a:xfrm>
            <a:off x="6442075" y="5706547"/>
            <a:ext cx="1942284" cy="36933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DECB3"/>
                </a:solidFill>
              </a:rPr>
              <a:t>Cafe </a:t>
            </a:r>
            <a:r>
              <a:rPr lang="en-US" dirty="0" err="1" smtClean="0">
                <a:solidFill>
                  <a:srgbClr val="FDECB3"/>
                </a:solidFill>
              </a:rPr>
              <a:t>Diplomatico</a:t>
            </a:r>
            <a:endParaRPr lang="en-US" dirty="0">
              <a:solidFill>
                <a:srgbClr val="FDECB3"/>
              </a:solidFill>
            </a:endParaRPr>
          </a:p>
        </p:txBody>
      </p:sp>
      <p:cxnSp>
        <p:nvCxnSpPr>
          <p:cNvPr id="82957" name="AutoShape 1037"/>
          <p:cNvCxnSpPr>
            <a:cxnSpLocks noChangeShapeType="1"/>
            <a:stCxn id="82949" idx="2"/>
            <a:endCxn id="82950" idx="0"/>
          </p:cNvCxnSpPr>
          <p:nvPr/>
        </p:nvCxnSpPr>
        <p:spPr bwMode="auto">
          <a:xfrm rot="5400000">
            <a:off x="3093651" y="3434506"/>
            <a:ext cx="621664" cy="179397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2958" name="AutoShape 1038"/>
          <p:cNvCxnSpPr>
            <a:cxnSpLocks noChangeShapeType="1"/>
            <a:stCxn id="82949" idx="2"/>
            <a:endCxn id="82951" idx="0"/>
          </p:cNvCxnSpPr>
          <p:nvPr/>
        </p:nvCxnSpPr>
        <p:spPr bwMode="auto">
          <a:xfrm rot="16200000" flipH="1">
            <a:off x="4891789" y="3430344"/>
            <a:ext cx="621664" cy="18023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2959" name="AutoShape 1039"/>
          <p:cNvCxnSpPr>
            <a:cxnSpLocks noChangeShapeType="1"/>
            <a:stCxn id="82953" idx="0"/>
            <a:endCxn id="82950" idx="2"/>
          </p:cNvCxnSpPr>
          <p:nvPr/>
        </p:nvCxnSpPr>
        <p:spPr bwMode="auto">
          <a:xfrm rot="5400000" flipH="1" flipV="1">
            <a:off x="1708834" y="4907888"/>
            <a:ext cx="655598" cy="941721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2960" name="AutoShape 1040"/>
          <p:cNvCxnSpPr>
            <a:cxnSpLocks noChangeShapeType="1"/>
            <a:stCxn id="82954" idx="0"/>
            <a:endCxn id="82950" idx="2"/>
          </p:cNvCxnSpPr>
          <p:nvPr/>
        </p:nvCxnSpPr>
        <p:spPr bwMode="auto">
          <a:xfrm rot="16200000" flipV="1">
            <a:off x="2689245" y="4869198"/>
            <a:ext cx="655598" cy="101909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2961" name="AutoShape 1041"/>
          <p:cNvCxnSpPr>
            <a:cxnSpLocks noChangeShapeType="1"/>
            <a:stCxn id="82955" idx="0"/>
            <a:endCxn id="82951" idx="2"/>
          </p:cNvCxnSpPr>
          <p:nvPr/>
        </p:nvCxnSpPr>
        <p:spPr bwMode="auto">
          <a:xfrm rot="5400000" flipH="1" flipV="1">
            <a:off x="5302506" y="4905282"/>
            <a:ext cx="655598" cy="94693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2962" name="AutoShape 1042"/>
          <p:cNvCxnSpPr>
            <a:cxnSpLocks noChangeShapeType="1"/>
            <a:stCxn id="82956" idx="0"/>
            <a:endCxn id="82951" idx="2"/>
          </p:cNvCxnSpPr>
          <p:nvPr/>
        </p:nvCxnSpPr>
        <p:spPr bwMode="auto">
          <a:xfrm rot="16200000" flipV="1">
            <a:off x="6430695" y="4724025"/>
            <a:ext cx="655598" cy="130944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2963" name="Text Box 1043"/>
          <p:cNvSpPr txBox="1">
            <a:spLocks noChangeArrowheads="1"/>
          </p:cNvSpPr>
          <p:nvPr/>
        </p:nvSpPr>
        <p:spPr bwMode="auto">
          <a:xfrm>
            <a:off x="2570957" y="4098925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Yes</a:t>
            </a:r>
          </a:p>
        </p:txBody>
      </p:sp>
      <p:sp>
        <p:nvSpPr>
          <p:cNvPr id="82964" name="Text Box 1044"/>
          <p:cNvSpPr txBox="1">
            <a:spLocks noChangeArrowheads="1"/>
          </p:cNvSpPr>
          <p:nvPr/>
        </p:nvSpPr>
        <p:spPr bwMode="auto">
          <a:xfrm>
            <a:off x="5698332" y="4097338"/>
            <a:ext cx="49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No</a:t>
            </a:r>
          </a:p>
        </p:txBody>
      </p:sp>
      <p:sp>
        <p:nvSpPr>
          <p:cNvPr id="82965" name="Text Box 1045"/>
          <p:cNvSpPr txBox="1">
            <a:spLocks noChangeArrowheads="1"/>
          </p:cNvSpPr>
          <p:nvPr/>
        </p:nvSpPr>
        <p:spPr bwMode="auto">
          <a:xfrm>
            <a:off x="1277640" y="5181600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Yes</a:t>
            </a:r>
          </a:p>
        </p:txBody>
      </p:sp>
      <p:sp>
        <p:nvSpPr>
          <p:cNvPr id="82966" name="Text Box 1046"/>
          <p:cNvSpPr txBox="1">
            <a:spLocks noChangeArrowheads="1"/>
          </p:cNvSpPr>
          <p:nvPr/>
        </p:nvSpPr>
        <p:spPr bwMode="auto">
          <a:xfrm>
            <a:off x="3435350" y="5181600"/>
            <a:ext cx="49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No</a:t>
            </a:r>
          </a:p>
        </p:txBody>
      </p:sp>
      <p:sp>
        <p:nvSpPr>
          <p:cNvPr id="82967" name="Text Box 1047"/>
          <p:cNvSpPr txBox="1">
            <a:spLocks noChangeArrowheads="1"/>
          </p:cNvSpPr>
          <p:nvPr/>
        </p:nvSpPr>
        <p:spPr bwMode="auto">
          <a:xfrm>
            <a:off x="4724400" y="5181600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Yes</a:t>
            </a:r>
          </a:p>
        </p:txBody>
      </p:sp>
      <p:sp>
        <p:nvSpPr>
          <p:cNvPr id="82968" name="Text Box 1048"/>
          <p:cNvSpPr txBox="1">
            <a:spLocks noChangeArrowheads="1"/>
          </p:cNvSpPr>
          <p:nvPr/>
        </p:nvSpPr>
        <p:spPr bwMode="auto">
          <a:xfrm>
            <a:off x="7127875" y="5181600"/>
            <a:ext cx="492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 Binary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binary tree is said to be </a:t>
            </a:r>
            <a:r>
              <a:rPr lang="en-US" b="1" dirty="0" smtClean="0">
                <a:solidFill>
                  <a:srgbClr val="800000"/>
                </a:solidFill>
              </a:rPr>
              <a:t>proper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if each node has either 0 or 2 children.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722" y="2459152"/>
            <a:ext cx="5503477" cy="357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Properties of Proper Binary Trees</a:t>
            </a:r>
          </a:p>
        </p:txBody>
      </p:sp>
      <p:sp>
        <p:nvSpPr>
          <p:cNvPr id="901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457200" y="1103312"/>
            <a:ext cx="4038600" cy="4525963"/>
          </a:xfrm>
        </p:spPr>
        <p:txBody>
          <a:bodyPr/>
          <a:lstStyle/>
          <a:p>
            <a:r>
              <a:rPr lang="en-US" sz="2400" dirty="0"/>
              <a:t>Notation</a:t>
            </a:r>
          </a:p>
          <a:p>
            <a:pPr lvl="1">
              <a:buFont typeface="Wingdings" pitchFamily="-110" charset="2"/>
              <a:buNone/>
            </a:pPr>
            <a:r>
              <a:rPr lang="en-US" sz="2000" b="1" i="1" dirty="0" err="1"/>
              <a:t>n</a:t>
            </a:r>
            <a:r>
              <a:rPr lang="en-US" sz="2000" b="1" i="1" dirty="0"/>
              <a:t>	</a:t>
            </a:r>
            <a:r>
              <a:rPr lang="en-US" sz="2000" dirty="0"/>
              <a:t>number of nodes</a:t>
            </a:r>
          </a:p>
          <a:p>
            <a:pPr lvl="1">
              <a:buFont typeface="Wingdings" pitchFamily="-110" charset="2"/>
              <a:buNone/>
            </a:pPr>
            <a:r>
              <a:rPr lang="en-US" sz="2000" b="1" i="1" dirty="0" err="1"/>
              <a:t>e</a:t>
            </a:r>
            <a:r>
              <a:rPr lang="en-US" sz="2000" b="1" i="1" dirty="0"/>
              <a:t>	</a:t>
            </a:r>
            <a:r>
              <a:rPr lang="en-US" sz="2000" dirty="0"/>
              <a:t>number of external nodes</a:t>
            </a:r>
          </a:p>
          <a:p>
            <a:pPr lvl="1">
              <a:buFont typeface="Wingdings" pitchFamily="-110" charset="2"/>
              <a:buNone/>
            </a:pPr>
            <a:r>
              <a:rPr lang="en-US" sz="2000" b="1" i="1" dirty="0" err="1"/>
              <a:t>i</a:t>
            </a:r>
            <a:r>
              <a:rPr lang="en-US" sz="2000" b="1" i="1" dirty="0"/>
              <a:t>	</a:t>
            </a:r>
            <a:r>
              <a:rPr lang="en-US" sz="2000" dirty="0"/>
              <a:t>number of internal nodes</a:t>
            </a:r>
          </a:p>
          <a:p>
            <a:pPr lvl="1">
              <a:buFont typeface="Wingdings" pitchFamily="-110" charset="2"/>
              <a:buNone/>
            </a:pPr>
            <a:r>
              <a:rPr lang="en-US" sz="2000" b="1" i="1" dirty="0" err="1"/>
              <a:t>h</a:t>
            </a:r>
            <a:r>
              <a:rPr lang="en-US" sz="2000" b="1" i="1" dirty="0"/>
              <a:t>	</a:t>
            </a:r>
            <a:r>
              <a:rPr lang="en-US" sz="2000" dirty="0"/>
              <a:t>height</a:t>
            </a:r>
          </a:p>
        </p:txBody>
      </p:sp>
      <p:sp>
        <p:nvSpPr>
          <p:cNvPr id="34" name="Content Placeholder 33"/>
          <p:cNvSpPr>
            <a:spLocks noGrp="1"/>
          </p:cNvSpPr>
          <p:nvPr>
            <p:ph sz="half" idx="2"/>
          </p:nvPr>
        </p:nvSpPr>
        <p:spPr>
          <a:xfrm>
            <a:off x="5514749" y="1103312"/>
            <a:ext cx="3172051" cy="4525963"/>
          </a:xfrm>
        </p:spPr>
        <p:txBody>
          <a:bodyPr/>
          <a:lstStyle/>
          <a:p>
            <a:r>
              <a:rPr lang="en-US" sz="2400" dirty="0" smtClean="0"/>
              <a:t>Properties:</a:t>
            </a:r>
          </a:p>
          <a:p>
            <a:pPr lvl="1"/>
            <a:r>
              <a:rPr lang="en-US" sz="2000" dirty="0" err="1" smtClean="0"/>
              <a:t>e</a:t>
            </a:r>
            <a:r>
              <a:rPr lang="en-US" sz="2000" dirty="0" smtClean="0"/>
              <a:t> = </a:t>
            </a:r>
            <a:r>
              <a:rPr lang="en-US" sz="2000" dirty="0" err="1" smtClean="0"/>
              <a:t>i</a:t>
            </a:r>
            <a:r>
              <a:rPr lang="en-US" sz="2000" dirty="0" smtClean="0"/>
              <a:t> + 1</a:t>
            </a:r>
          </a:p>
          <a:p>
            <a:pPr lvl="1"/>
            <a:r>
              <a:rPr lang="en-US" sz="2000" dirty="0" err="1" smtClean="0"/>
              <a:t>n</a:t>
            </a:r>
            <a:r>
              <a:rPr lang="en-US" sz="2000" dirty="0" smtClean="0"/>
              <a:t> = 2e - 1</a:t>
            </a:r>
          </a:p>
          <a:p>
            <a:pPr lvl="1"/>
            <a:r>
              <a:rPr lang="en-US" sz="2000" dirty="0" err="1" smtClean="0"/>
              <a:t>h</a:t>
            </a:r>
            <a:r>
              <a:rPr lang="en-US" sz="2000" dirty="0" smtClean="0"/>
              <a:t> ≤  </a:t>
            </a:r>
            <a:r>
              <a:rPr lang="en-US" sz="2000" dirty="0" err="1" smtClean="0"/>
              <a:t>i</a:t>
            </a:r>
            <a:endParaRPr lang="en-US" sz="2000" dirty="0" smtClean="0"/>
          </a:p>
          <a:p>
            <a:pPr lvl="1"/>
            <a:r>
              <a:rPr lang="en-US" sz="2000" dirty="0" err="1" smtClean="0"/>
              <a:t>h</a:t>
            </a:r>
            <a:r>
              <a:rPr lang="en-US" sz="2000" dirty="0" smtClean="0"/>
              <a:t> ≤  (</a:t>
            </a:r>
            <a:r>
              <a:rPr lang="en-US" sz="2000" dirty="0" err="1" smtClean="0"/>
              <a:t>n</a:t>
            </a:r>
            <a:r>
              <a:rPr lang="en-US" sz="2000" dirty="0" smtClean="0"/>
              <a:t> - 1)/2</a:t>
            </a:r>
          </a:p>
          <a:p>
            <a:pPr lvl="1"/>
            <a:r>
              <a:rPr lang="en-US" sz="2000" dirty="0" err="1" smtClean="0"/>
              <a:t>e</a:t>
            </a:r>
            <a:r>
              <a:rPr lang="en-US" sz="2000" dirty="0" smtClean="0"/>
              <a:t> ≤ 2</a:t>
            </a:r>
            <a:r>
              <a:rPr lang="en-US" sz="2000" baseline="30000" dirty="0" smtClean="0"/>
              <a:t>h</a:t>
            </a:r>
          </a:p>
          <a:p>
            <a:pPr lvl="1"/>
            <a:r>
              <a:rPr lang="en-US" sz="2000" dirty="0" err="1" smtClean="0"/>
              <a:t>h</a:t>
            </a:r>
            <a:r>
              <a:rPr lang="en-US" sz="2000" dirty="0" smtClean="0"/>
              <a:t> ≥  log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e</a:t>
            </a:r>
          </a:p>
          <a:p>
            <a:pPr lvl="1"/>
            <a:r>
              <a:rPr lang="en-US" sz="2000" dirty="0" err="1" smtClean="0"/>
              <a:t>h</a:t>
            </a:r>
            <a:r>
              <a:rPr lang="en-US" sz="2000" dirty="0" smtClean="0"/>
              <a:t> ≥  log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(n + 1) - 1</a:t>
            </a:r>
          </a:p>
          <a:p>
            <a:endParaRPr lang="en-US" sz="2400" dirty="0"/>
          </a:p>
        </p:txBody>
      </p:sp>
      <p:sp>
        <p:nvSpPr>
          <p:cNvPr id="90118" name="Oval 6"/>
          <p:cNvSpPr>
            <a:spLocks noChangeArrowheads="1"/>
          </p:cNvSpPr>
          <p:nvPr/>
        </p:nvSpPr>
        <p:spPr bwMode="auto">
          <a:xfrm>
            <a:off x="2133600" y="44196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endParaRPr lang="en-US">
              <a:latin typeface="Symbol" pitchFamily="-110" charset="2"/>
            </a:endParaRPr>
          </a:p>
        </p:txBody>
      </p:sp>
      <p:sp>
        <p:nvSpPr>
          <p:cNvPr id="90119" name="Oval 7"/>
          <p:cNvSpPr>
            <a:spLocks noChangeArrowheads="1"/>
          </p:cNvSpPr>
          <p:nvPr/>
        </p:nvSpPr>
        <p:spPr bwMode="auto">
          <a:xfrm>
            <a:off x="2895600" y="50292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endParaRPr lang="en-US">
              <a:latin typeface="Symbol" pitchFamily="-110" charset="2"/>
              <a:sym typeface="Symbol" pitchFamily="-110" charset="2"/>
            </a:endParaRPr>
          </a:p>
        </p:txBody>
      </p:sp>
      <p:sp>
        <p:nvSpPr>
          <p:cNvPr id="90120" name="Oval 8"/>
          <p:cNvSpPr>
            <a:spLocks noChangeArrowheads="1"/>
          </p:cNvSpPr>
          <p:nvPr/>
        </p:nvSpPr>
        <p:spPr bwMode="auto">
          <a:xfrm>
            <a:off x="1371600" y="5029200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endParaRPr lang="en-US">
              <a:latin typeface="Symbol" pitchFamily="-110" charset="2"/>
            </a:endParaRPr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990600" y="56388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2514600" y="56388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3276600" y="56388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0127" name="AutoShape 15"/>
          <p:cNvCxnSpPr>
            <a:cxnSpLocks noChangeShapeType="1"/>
            <a:stCxn id="90118" idx="3"/>
            <a:endCxn id="90120" idx="7"/>
          </p:cNvCxnSpPr>
          <p:nvPr/>
        </p:nvCxnSpPr>
        <p:spPr bwMode="auto">
          <a:xfrm flipH="1">
            <a:off x="1697038" y="4754563"/>
            <a:ext cx="492125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0128" name="AutoShape 16"/>
          <p:cNvCxnSpPr>
            <a:cxnSpLocks noChangeShapeType="1"/>
            <a:stCxn id="90119" idx="1"/>
            <a:endCxn id="90118" idx="5"/>
          </p:cNvCxnSpPr>
          <p:nvPr/>
        </p:nvCxnSpPr>
        <p:spPr bwMode="auto">
          <a:xfrm flipH="1" flipV="1">
            <a:off x="2459038" y="4754563"/>
            <a:ext cx="492125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0129" name="AutoShape 17"/>
          <p:cNvCxnSpPr>
            <a:cxnSpLocks noChangeShapeType="1"/>
            <a:stCxn id="90126" idx="0"/>
            <a:endCxn id="90119" idx="5"/>
          </p:cNvCxnSpPr>
          <p:nvPr/>
        </p:nvCxnSpPr>
        <p:spPr bwMode="auto">
          <a:xfrm flipH="1" flipV="1">
            <a:off x="3221038" y="5364163"/>
            <a:ext cx="246062" cy="265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0130" name="AutoShape 18"/>
          <p:cNvCxnSpPr>
            <a:cxnSpLocks noChangeShapeType="1"/>
            <a:stCxn id="90125" idx="0"/>
            <a:endCxn id="90119" idx="3"/>
          </p:cNvCxnSpPr>
          <p:nvPr/>
        </p:nvCxnSpPr>
        <p:spPr bwMode="auto">
          <a:xfrm flipV="1">
            <a:off x="2705100" y="5364163"/>
            <a:ext cx="246063" cy="265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0133" name="AutoShape 21"/>
          <p:cNvCxnSpPr>
            <a:cxnSpLocks noChangeShapeType="1"/>
            <a:stCxn id="90122" idx="0"/>
            <a:endCxn id="90120" idx="3"/>
          </p:cNvCxnSpPr>
          <p:nvPr/>
        </p:nvCxnSpPr>
        <p:spPr bwMode="auto">
          <a:xfrm flipV="1">
            <a:off x="1181100" y="5364163"/>
            <a:ext cx="246063" cy="265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0134" name="AutoShape 22"/>
          <p:cNvCxnSpPr>
            <a:cxnSpLocks noChangeShapeType="1"/>
            <a:stCxn id="90135" idx="0"/>
            <a:endCxn id="90120" idx="5"/>
          </p:cNvCxnSpPr>
          <p:nvPr/>
        </p:nvCxnSpPr>
        <p:spPr bwMode="auto">
          <a:xfrm flipH="1" flipV="1">
            <a:off x="1697038" y="5364163"/>
            <a:ext cx="246062" cy="2651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90135" name="Rectangle 23"/>
          <p:cNvSpPr>
            <a:spLocks noChangeArrowheads="1"/>
          </p:cNvSpPr>
          <p:nvPr/>
        </p:nvSpPr>
        <p:spPr bwMode="auto">
          <a:xfrm>
            <a:off x="1752600" y="5638800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810000" y="3581400"/>
            <a:ext cx="2311400" cy="2286000"/>
            <a:chOff x="2064" y="2256"/>
            <a:chExt cx="1456" cy="1440"/>
          </a:xfrm>
        </p:grpSpPr>
        <p:sp>
          <p:nvSpPr>
            <p:cNvPr id="90136" name="Oval 24"/>
            <p:cNvSpPr>
              <a:spLocks noChangeArrowheads="1"/>
            </p:cNvSpPr>
            <p:nvPr/>
          </p:nvSpPr>
          <p:spPr bwMode="auto">
            <a:xfrm>
              <a:off x="2352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>
                <a:latin typeface="Symbol" pitchFamily="-110" charset="2"/>
              </a:endParaRPr>
            </a:p>
          </p:txBody>
        </p:sp>
        <p:sp>
          <p:nvSpPr>
            <p:cNvPr id="90137" name="Oval 25"/>
            <p:cNvSpPr>
              <a:spLocks noChangeArrowheads="1"/>
            </p:cNvSpPr>
            <p:nvPr/>
          </p:nvSpPr>
          <p:spPr bwMode="auto">
            <a:xfrm>
              <a:off x="2688" y="2688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>
                <a:latin typeface="Symbol" pitchFamily="-110" charset="2"/>
                <a:sym typeface="Symbol" pitchFamily="-110" charset="2"/>
              </a:endParaRPr>
            </a:p>
          </p:txBody>
        </p:sp>
        <p:sp>
          <p:nvSpPr>
            <p:cNvPr id="90138" name="Rectangle 26"/>
            <p:cNvSpPr>
              <a:spLocks noChangeArrowheads="1"/>
            </p:cNvSpPr>
            <p:nvPr/>
          </p:nvSpPr>
          <p:spPr bwMode="auto">
            <a:xfrm>
              <a:off x="2448" y="3072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0140" name="AutoShape 28"/>
            <p:cNvCxnSpPr>
              <a:cxnSpLocks noChangeShapeType="1"/>
              <a:stCxn id="90137" idx="1"/>
              <a:endCxn id="90136" idx="5"/>
            </p:cNvCxnSpPr>
            <p:nvPr/>
          </p:nvCxnSpPr>
          <p:spPr bwMode="auto">
            <a:xfrm flipH="1" flipV="1">
              <a:off x="2557" y="2467"/>
              <a:ext cx="166" cy="2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141" name="AutoShape 29"/>
            <p:cNvCxnSpPr>
              <a:cxnSpLocks noChangeShapeType="1"/>
              <a:stCxn id="90145" idx="1"/>
              <a:endCxn id="90137" idx="5"/>
            </p:cNvCxnSpPr>
            <p:nvPr/>
          </p:nvCxnSpPr>
          <p:spPr bwMode="auto">
            <a:xfrm flipH="1" flipV="1">
              <a:off x="2893" y="2899"/>
              <a:ext cx="158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142" name="AutoShape 30"/>
            <p:cNvCxnSpPr>
              <a:cxnSpLocks noChangeShapeType="1"/>
              <a:stCxn id="90138" idx="0"/>
              <a:endCxn id="90137" idx="3"/>
            </p:cNvCxnSpPr>
            <p:nvPr/>
          </p:nvCxnSpPr>
          <p:spPr bwMode="auto">
            <a:xfrm flipV="1">
              <a:off x="2568" y="2899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90143" name="Rectangle 31"/>
            <p:cNvSpPr>
              <a:spLocks noChangeArrowheads="1"/>
            </p:cNvSpPr>
            <p:nvPr/>
          </p:nvSpPr>
          <p:spPr bwMode="auto">
            <a:xfrm>
              <a:off x="2064" y="2688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0144" name="AutoShape 32"/>
            <p:cNvCxnSpPr>
              <a:cxnSpLocks noChangeShapeType="1"/>
              <a:stCxn id="90143" idx="0"/>
              <a:endCxn id="90136" idx="3"/>
            </p:cNvCxnSpPr>
            <p:nvPr/>
          </p:nvCxnSpPr>
          <p:spPr bwMode="auto">
            <a:xfrm flipV="1">
              <a:off x="2184" y="2467"/>
              <a:ext cx="203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90145" name="Oval 33"/>
            <p:cNvSpPr>
              <a:spLocks noChangeArrowheads="1"/>
            </p:cNvSpPr>
            <p:nvPr/>
          </p:nvSpPr>
          <p:spPr bwMode="auto">
            <a:xfrm>
              <a:off x="3016" y="3072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>
                <a:latin typeface="Symbol" pitchFamily="-110" charset="2"/>
                <a:sym typeface="Symbol" pitchFamily="-110" charset="2"/>
              </a:endParaRPr>
            </a:p>
          </p:txBody>
        </p:sp>
        <p:sp>
          <p:nvSpPr>
            <p:cNvPr id="90146" name="Rectangle 34"/>
            <p:cNvSpPr>
              <a:spLocks noChangeArrowheads="1"/>
            </p:cNvSpPr>
            <p:nvPr/>
          </p:nvSpPr>
          <p:spPr bwMode="auto">
            <a:xfrm>
              <a:off x="2784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147" name="Rectangle 35"/>
            <p:cNvSpPr>
              <a:spLocks noChangeArrowheads="1"/>
            </p:cNvSpPr>
            <p:nvPr/>
          </p:nvSpPr>
          <p:spPr bwMode="auto">
            <a:xfrm>
              <a:off x="3280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90148" name="AutoShape 36"/>
            <p:cNvCxnSpPr>
              <a:cxnSpLocks noChangeShapeType="1"/>
              <a:stCxn id="90147" idx="0"/>
              <a:endCxn id="90145" idx="5"/>
            </p:cNvCxnSpPr>
            <p:nvPr/>
          </p:nvCxnSpPr>
          <p:spPr bwMode="auto">
            <a:xfrm flipH="1" flipV="1">
              <a:off x="3221" y="3283"/>
              <a:ext cx="179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0149" name="AutoShape 37"/>
            <p:cNvCxnSpPr>
              <a:cxnSpLocks noChangeShapeType="1"/>
              <a:stCxn id="90146" idx="0"/>
              <a:endCxn id="90145" idx="3"/>
            </p:cNvCxnSpPr>
            <p:nvPr/>
          </p:nvCxnSpPr>
          <p:spPr bwMode="auto">
            <a:xfrm flipV="1">
              <a:off x="2904" y="3283"/>
              <a:ext cx="147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 bldLvl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BinaryTree</a:t>
            </a:r>
            <a:r>
              <a:rPr lang="en-US" dirty="0"/>
              <a:t> ADT</a:t>
            </a:r>
            <a:r>
              <a:rPr lang="en-US" dirty="0" smtClean="0"/>
              <a:t> </a:t>
            </a:r>
            <a:endParaRPr lang="en-US" dirty="0">
              <a:ea typeface="Tahoma" pitchFamily="-110" charset="0"/>
              <a:cs typeface="Tahoma" pitchFamily="-110" charset="0"/>
            </a:endParaRPr>
          </a:p>
        </p:txBody>
      </p:sp>
      <p:sp>
        <p:nvSpPr>
          <p:cNvPr id="890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006929"/>
            <a:ext cx="7848600" cy="522514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BinaryTree</a:t>
            </a:r>
            <a:r>
              <a:rPr lang="en-US" dirty="0"/>
              <a:t> ADT extends the Tree ADT, i.e., it inherits all the methods of the Tree ADT</a:t>
            </a:r>
          </a:p>
          <a:p>
            <a:r>
              <a:rPr lang="en-US" dirty="0"/>
              <a:t>Additional methods: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osition </a:t>
            </a:r>
            <a:r>
              <a:rPr lang="en-US" b="1" dirty="0">
                <a:solidFill>
                  <a:schemeClr val="tx2"/>
                </a:solidFill>
              </a:rPr>
              <a:t>left</a:t>
            </a:r>
            <a:r>
              <a:rPr lang="en-US" dirty="0"/>
              <a:t>(p)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osition </a:t>
            </a:r>
            <a:r>
              <a:rPr lang="en-US" b="1" dirty="0">
                <a:solidFill>
                  <a:schemeClr val="tx2"/>
                </a:solidFill>
              </a:rPr>
              <a:t>right</a:t>
            </a:r>
            <a:r>
              <a:rPr lang="en-US" dirty="0"/>
              <a:t>(p)</a:t>
            </a:r>
          </a:p>
          <a:p>
            <a:pPr lvl="1"/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2"/>
                </a:solidFill>
              </a:rPr>
              <a:t>hasLeft</a:t>
            </a:r>
            <a:r>
              <a:rPr lang="en-US" dirty="0" err="1"/>
              <a:t>(p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b="1" dirty="0" err="1">
                <a:solidFill>
                  <a:schemeClr val="tx2"/>
                </a:solidFill>
              </a:rPr>
              <a:t>hasRight</a:t>
            </a:r>
            <a:r>
              <a:rPr lang="en-US" dirty="0" err="1"/>
              <a:t>(p</a:t>
            </a:r>
            <a:r>
              <a:rPr lang="en-US" dirty="0" smtClean="0"/>
              <a:t>)</a:t>
            </a:r>
          </a:p>
          <a:p>
            <a:r>
              <a:rPr lang="en-US" dirty="0" smtClean="0"/>
              <a:t>Update methods may be defined by data structures implementing the </a:t>
            </a:r>
            <a:r>
              <a:rPr lang="en-US" dirty="0" err="1" smtClean="0"/>
              <a:t>BinaryTree</a:t>
            </a:r>
            <a:r>
              <a:rPr lang="en-US" dirty="0" smtClean="0"/>
              <a:t> ADT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Binary Trees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Linked Structure Representation</a:t>
            </a:r>
          </a:p>
          <a:p>
            <a:r>
              <a:rPr lang="en-US" dirty="0" smtClean="0"/>
              <a:t>Array 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2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484414"/>
          </a:xfrm>
        </p:spPr>
        <p:txBody>
          <a:bodyPr/>
          <a:lstStyle/>
          <a:p>
            <a:r>
              <a:rPr lang="en-US" sz="4000" dirty="0"/>
              <a:t>Linked Structure for Binary Trees</a:t>
            </a:r>
          </a:p>
        </p:txBody>
      </p:sp>
      <p:sp>
        <p:nvSpPr>
          <p:cNvPr id="962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65138" y="1020763"/>
            <a:ext cx="3048000" cy="2438400"/>
          </a:xfrm>
        </p:spPr>
        <p:txBody>
          <a:bodyPr/>
          <a:lstStyle/>
          <a:p>
            <a:r>
              <a:rPr lang="en-US" sz="1800" dirty="0"/>
              <a:t>A node is represented by an object storing</a:t>
            </a:r>
          </a:p>
          <a:p>
            <a:pPr lvl="1"/>
            <a:r>
              <a:rPr lang="en-US" sz="1600" dirty="0"/>
              <a:t>Element</a:t>
            </a:r>
          </a:p>
          <a:p>
            <a:pPr lvl="1"/>
            <a:r>
              <a:rPr lang="en-US" sz="1600" dirty="0"/>
              <a:t>Parent node</a:t>
            </a:r>
          </a:p>
          <a:p>
            <a:pPr lvl="1"/>
            <a:r>
              <a:rPr lang="en-US" sz="1600" dirty="0"/>
              <a:t>Left child node</a:t>
            </a:r>
          </a:p>
          <a:p>
            <a:pPr lvl="1"/>
            <a:r>
              <a:rPr lang="en-US" sz="1600" dirty="0"/>
              <a:t>Right child node</a:t>
            </a:r>
          </a:p>
          <a:p>
            <a:r>
              <a:rPr lang="en-US" sz="1800" dirty="0"/>
              <a:t>Node objects implement the Position ADT</a:t>
            </a:r>
          </a:p>
        </p:txBody>
      </p:sp>
      <p:sp>
        <p:nvSpPr>
          <p:cNvPr id="96260" name="Oval 4"/>
          <p:cNvSpPr>
            <a:spLocks noChangeArrowheads="1"/>
          </p:cNvSpPr>
          <p:nvPr/>
        </p:nvSpPr>
        <p:spPr bwMode="auto">
          <a:xfrm>
            <a:off x="2209800" y="4114800"/>
            <a:ext cx="501650" cy="5000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pPr algn="l"/>
            <a:r>
              <a:rPr lang="en-US">
                <a:solidFill>
                  <a:srgbClr val="FBEFD2"/>
                </a:solidFill>
                <a:sym typeface="Symbol" pitchFamily="-110" charset="2"/>
              </a:rPr>
              <a:t>B</a:t>
            </a:r>
            <a:endParaRPr lang="en-US">
              <a:solidFill>
                <a:srgbClr val="FBEFD2"/>
              </a:solidFill>
            </a:endParaRPr>
          </a:p>
        </p:txBody>
      </p:sp>
      <p:sp>
        <p:nvSpPr>
          <p:cNvPr id="96261" name="Oval 5"/>
          <p:cNvSpPr>
            <a:spLocks noChangeArrowheads="1"/>
          </p:cNvSpPr>
          <p:nvPr/>
        </p:nvSpPr>
        <p:spPr bwMode="auto">
          <a:xfrm>
            <a:off x="3084513" y="4854575"/>
            <a:ext cx="501650" cy="500063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BEFD2"/>
                </a:solidFill>
              </a:rPr>
              <a:t>D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1371600" y="4800600"/>
            <a:ext cx="500063" cy="50006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BEFD2"/>
                </a:solidFill>
              </a:rPr>
              <a:t> A</a:t>
            </a:r>
            <a:endParaRPr lang="en-US" dirty="0">
              <a:solidFill>
                <a:srgbClr val="FBEFD2"/>
              </a:solidFill>
            </a:endParaRP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2362200" y="5715000"/>
            <a:ext cx="500063" cy="50006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DECB3"/>
                </a:solidFill>
              </a:rPr>
              <a:t> C</a:t>
            </a:r>
            <a:endParaRPr lang="en-US" dirty="0">
              <a:solidFill>
                <a:srgbClr val="FDECB3"/>
              </a:solidFill>
            </a:endParaRP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3810000" y="5715000"/>
            <a:ext cx="500063" cy="50006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DECB3"/>
                </a:solidFill>
              </a:rPr>
              <a:t> E</a:t>
            </a:r>
            <a:endParaRPr lang="en-US" dirty="0">
              <a:solidFill>
                <a:srgbClr val="FDECB3"/>
              </a:solidFill>
            </a:endParaRPr>
          </a:p>
        </p:txBody>
      </p:sp>
      <p:cxnSp>
        <p:nvCxnSpPr>
          <p:cNvPr id="96265" name="AutoShape 9"/>
          <p:cNvCxnSpPr>
            <a:cxnSpLocks noChangeShapeType="1"/>
            <a:stCxn id="96264" idx="0"/>
            <a:endCxn id="96261" idx="5"/>
          </p:cNvCxnSpPr>
          <p:nvPr/>
        </p:nvCxnSpPr>
        <p:spPr bwMode="auto">
          <a:xfrm flipH="1" flipV="1">
            <a:off x="3513138" y="5291138"/>
            <a:ext cx="547687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6266" name="AutoShape 10"/>
          <p:cNvCxnSpPr>
            <a:cxnSpLocks noChangeShapeType="1"/>
            <a:stCxn id="96263" idx="0"/>
            <a:endCxn id="96261" idx="3"/>
          </p:cNvCxnSpPr>
          <p:nvPr/>
        </p:nvCxnSpPr>
        <p:spPr bwMode="auto">
          <a:xfrm flipV="1">
            <a:off x="2613025" y="5291138"/>
            <a:ext cx="544513" cy="4143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6267" name="AutoShape 11"/>
          <p:cNvCxnSpPr>
            <a:cxnSpLocks noChangeShapeType="1"/>
            <a:stCxn id="96262" idx="0"/>
            <a:endCxn id="96260" idx="3"/>
          </p:cNvCxnSpPr>
          <p:nvPr/>
        </p:nvCxnSpPr>
        <p:spPr bwMode="auto">
          <a:xfrm flipV="1">
            <a:off x="1622425" y="4551363"/>
            <a:ext cx="660400" cy="2397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6268" name="AutoShape 12"/>
          <p:cNvCxnSpPr>
            <a:cxnSpLocks noChangeShapeType="1"/>
            <a:stCxn id="96261" idx="0"/>
            <a:endCxn id="96260" idx="5"/>
          </p:cNvCxnSpPr>
          <p:nvPr/>
        </p:nvCxnSpPr>
        <p:spPr bwMode="auto">
          <a:xfrm flipH="1" flipV="1">
            <a:off x="2638425" y="4551363"/>
            <a:ext cx="696913" cy="2936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grpSp>
        <p:nvGrpSpPr>
          <p:cNvPr id="2" name="Group 78"/>
          <p:cNvGrpSpPr>
            <a:grpSpLocks/>
          </p:cNvGrpSpPr>
          <p:nvPr/>
        </p:nvGrpSpPr>
        <p:grpSpPr bwMode="auto">
          <a:xfrm>
            <a:off x="5086350" y="1828800"/>
            <a:ext cx="1219200" cy="609600"/>
            <a:chOff x="3840" y="960"/>
            <a:chExt cx="768" cy="384"/>
          </a:xfrm>
        </p:grpSpPr>
        <p:sp>
          <p:nvSpPr>
            <p:cNvPr id="96330" name="AutoShape 74"/>
            <p:cNvSpPr>
              <a:spLocks noChangeArrowheads="1"/>
            </p:cNvSpPr>
            <p:nvPr/>
          </p:nvSpPr>
          <p:spPr bwMode="auto">
            <a:xfrm>
              <a:off x="3840" y="960"/>
              <a:ext cx="768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31" name="Rectangle 75"/>
            <p:cNvSpPr>
              <a:spLocks noChangeArrowheads="1"/>
            </p:cNvSpPr>
            <p:nvPr/>
          </p:nvSpPr>
          <p:spPr bwMode="auto">
            <a:xfrm>
              <a:off x="4032" y="960"/>
              <a:ext cx="384" cy="38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33" name="Line 77"/>
            <p:cNvSpPr>
              <a:spLocks noChangeShapeType="1"/>
            </p:cNvSpPr>
            <p:nvPr/>
          </p:nvSpPr>
          <p:spPr bwMode="auto">
            <a:xfrm>
              <a:off x="4032" y="115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3978275" y="3352800"/>
            <a:ext cx="1219200" cy="609600"/>
            <a:chOff x="3840" y="960"/>
            <a:chExt cx="768" cy="384"/>
          </a:xfrm>
        </p:grpSpPr>
        <p:sp>
          <p:nvSpPr>
            <p:cNvPr id="96340" name="AutoShape 84"/>
            <p:cNvSpPr>
              <a:spLocks noChangeArrowheads="1"/>
            </p:cNvSpPr>
            <p:nvPr/>
          </p:nvSpPr>
          <p:spPr bwMode="auto">
            <a:xfrm>
              <a:off x="3840" y="960"/>
              <a:ext cx="768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41" name="Rectangle 85"/>
            <p:cNvSpPr>
              <a:spLocks noChangeArrowheads="1"/>
            </p:cNvSpPr>
            <p:nvPr/>
          </p:nvSpPr>
          <p:spPr bwMode="auto">
            <a:xfrm>
              <a:off x="4032" y="960"/>
              <a:ext cx="384" cy="384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42" name="Line 86"/>
            <p:cNvSpPr>
              <a:spLocks noChangeShapeType="1"/>
            </p:cNvSpPr>
            <p:nvPr/>
          </p:nvSpPr>
          <p:spPr bwMode="auto">
            <a:xfrm>
              <a:off x="4032" y="115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343" name="Text Box 87"/>
          <p:cNvSpPr txBox="1">
            <a:spLocks noChangeArrowheads="1"/>
          </p:cNvSpPr>
          <p:nvPr/>
        </p:nvSpPr>
        <p:spPr bwMode="auto">
          <a:xfrm>
            <a:off x="3921125" y="3459163"/>
            <a:ext cx="38985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DECB3"/>
                </a:solidFill>
                <a:sym typeface="Symbol" pitchFamily="-110" charset="2"/>
              </a:rPr>
              <a:t>Ø</a:t>
            </a:r>
            <a:endParaRPr lang="en-US" sz="2000" b="1" dirty="0">
              <a:solidFill>
                <a:srgbClr val="FDECB3"/>
              </a:solidFill>
              <a:sym typeface="Symbol" pitchFamily="-110" charset="2"/>
            </a:endParaRPr>
          </a:p>
        </p:txBody>
      </p:sp>
      <p:sp>
        <p:nvSpPr>
          <p:cNvPr id="96344" name="Text Box 88"/>
          <p:cNvSpPr txBox="1">
            <a:spLocks noChangeArrowheads="1"/>
          </p:cNvSpPr>
          <p:nvPr/>
        </p:nvSpPr>
        <p:spPr bwMode="auto">
          <a:xfrm>
            <a:off x="4845050" y="3459163"/>
            <a:ext cx="38985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DECB3"/>
                </a:solidFill>
                <a:sym typeface="Symbol" pitchFamily="-110" charset="2"/>
              </a:rPr>
              <a:t>Ø</a:t>
            </a:r>
            <a:endParaRPr lang="en-US" sz="2000" b="1" dirty="0">
              <a:solidFill>
                <a:srgbClr val="FDECB3"/>
              </a:solidFill>
              <a:sym typeface="Symbol" pitchFamily="-110" charset="2"/>
            </a:endParaRPr>
          </a:p>
        </p:txBody>
      </p: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6229350" y="3352800"/>
            <a:ext cx="1219200" cy="609600"/>
            <a:chOff x="3840" y="960"/>
            <a:chExt cx="768" cy="384"/>
          </a:xfrm>
        </p:grpSpPr>
        <p:sp>
          <p:nvSpPr>
            <p:cNvPr id="96347" name="AutoShape 91"/>
            <p:cNvSpPr>
              <a:spLocks noChangeArrowheads="1"/>
            </p:cNvSpPr>
            <p:nvPr/>
          </p:nvSpPr>
          <p:spPr bwMode="auto">
            <a:xfrm>
              <a:off x="3840" y="960"/>
              <a:ext cx="768" cy="38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48" name="Rectangle 92"/>
            <p:cNvSpPr>
              <a:spLocks noChangeArrowheads="1"/>
            </p:cNvSpPr>
            <p:nvPr/>
          </p:nvSpPr>
          <p:spPr bwMode="auto">
            <a:xfrm>
              <a:off x="4032" y="960"/>
              <a:ext cx="384" cy="384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49" name="Line 93"/>
            <p:cNvSpPr>
              <a:spLocks noChangeShapeType="1"/>
            </p:cNvSpPr>
            <p:nvPr/>
          </p:nvSpPr>
          <p:spPr bwMode="auto">
            <a:xfrm>
              <a:off x="4032" y="115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97"/>
          <p:cNvGrpSpPr>
            <a:grpSpLocks/>
          </p:cNvGrpSpPr>
          <p:nvPr/>
        </p:nvGrpSpPr>
        <p:grpSpPr bwMode="auto">
          <a:xfrm>
            <a:off x="5086350" y="4876800"/>
            <a:ext cx="1219200" cy="609600"/>
            <a:chOff x="3840" y="960"/>
            <a:chExt cx="768" cy="384"/>
          </a:xfrm>
        </p:grpSpPr>
        <p:sp>
          <p:nvSpPr>
            <p:cNvPr id="96354" name="AutoShape 98"/>
            <p:cNvSpPr>
              <a:spLocks noChangeArrowheads="1"/>
            </p:cNvSpPr>
            <p:nvPr/>
          </p:nvSpPr>
          <p:spPr bwMode="auto">
            <a:xfrm>
              <a:off x="3840" y="960"/>
              <a:ext cx="768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5" name="Rectangle 99"/>
            <p:cNvSpPr>
              <a:spLocks noChangeArrowheads="1"/>
            </p:cNvSpPr>
            <p:nvPr/>
          </p:nvSpPr>
          <p:spPr bwMode="auto">
            <a:xfrm>
              <a:off x="4032" y="960"/>
              <a:ext cx="384" cy="384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56" name="Line 100"/>
            <p:cNvSpPr>
              <a:spLocks noChangeShapeType="1"/>
            </p:cNvSpPr>
            <p:nvPr/>
          </p:nvSpPr>
          <p:spPr bwMode="auto">
            <a:xfrm>
              <a:off x="4032" y="115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357" name="Text Box 101"/>
          <p:cNvSpPr txBox="1">
            <a:spLocks noChangeArrowheads="1"/>
          </p:cNvSpPr>
          <p:nvPr/>
        </p:nvSpPr>
        <p:spPr bwMode="auto">
          <a:xfrm>
            <a:off x="5029200" y="4983163"/>
            <a:ext cx="38985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DECB3"/>
                </a:solidFill>
                <a:sym typeface="Symbol" pitchFamily="-110" charset="2"/>
              </a:rPr>
              <a:t>Ø</a:t>
            </a:r>
            <a:endParaRPr lang="en-US" sz="2000" b="1" dirty="0">
              <a:solidFill>
                <a:srgbClr val="FDECB3"/>
              </a:solidFill>
              <a:sym typeface="Symbol" pitchFamily="-110" charset="2"/>
            </a:endParaRPr>
          </a:p>
        </p:txBody>
      </p:sp>
      <p:sp>
        <p:nvSpPr>
          <p:cNvPr id="96358" name="Text Box 102"/>
          <p:cNvSpPr txBox="1">
            <a:spLocks noChangeArrowheads="1"/>
          </p:cNvSpPr>
          <p:nvPr/>
        </p:nvSpPr>
        <p:spPr bwMode="auto">
          <a:xfrm>
            <a:off x="5953125" y="4983163"/>
            <a:ext cx="38985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DECB3"/>
                </a:solidFill>
                <a:sym typeface="Symbol" pitchFamily="-110" charset="2"/>
              </a:rPr>
              <a:t>Ø</a:t>
            </a:r>
            <a:endParaRPr lang="en-US" sz="2000" b="1" dirty="0">
              <a:solidFill>
                <a:srgbClr val="FDECB3"/>
              </a:solidFill>
              <a:sym typeface="Symbol" pitchFamily="-110" charset="2"/>
            </a:endParaRPr>
          </a:p>
        </p:txBody>
      </p:sp>
      <p:grpSp>
        <p:nvGrpSpPr>
          <p:cNvPr id="6" name="Group 104"/>
          <p:cNvGrpSpPr>
            <a:grpSpLocks/>
          </p:cNvGrpSpPr>
          <p:nvPr/>
        </p:nvGrpSpPr>
        <p:grpSpPr bwMode="auto">
          <a:xfrm>
            <a:off x="7426325" y="4876800"/>
            <a:ext cx="1219200" cy="609600"/>
            <a:chOff x="3840" y="960"/>
            <a:chExt cx="768" cy="384"/>
          </a:xfrm>
        </p:grpSpPr>
        <p:sp>
          <p:nvSpPr>
            <p:cNvPr id="96361" name="AutoShape 105"/>
            <p:cNvSpPr>
              <a:spLocks noChangeArrowheads="1"/>
            </p:cNvSpPr>
            <p:nvPr/>
          </p:nvSpPr>
          <p:spPr bwMode="auto">
            <a:xfrm>
              <a:off x="3840" y="960"/>
              <a:ext cx="768" cy="384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2" name="Rectangle 106"/>
            <p:cNvSpPr>
              <a:spLocks noChangeArrowheads="1"/>
            </p:cNvSpPr>
            <p:nvPr/>
          </p:nvSpPr>
          <p:spPr bwMode="auto">
            <a:xfrm>
              <a:off x="4032" y="960"/>
              <a:ext cx="384" cy="384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363" name="Line 107"/>
            <p:cNvSpPr>
              <a:spLocks noChangeShapeType="1"/>
            </p:cNvSpPr>
            <p:nvPr/>
          </p:nvSpPr>
          <p:spPr bwMode="auto">
            <a:xfrm>
              <a:off x="4032" y="1152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364" name="Text Box 108"/>
          <p:cNvSpPr txBox="1">
            <a:spLocks noChangeArrowheads="1"/>
          </p:cNvSpPr>
          <p:nvPr/>
        </p:nvSpPr>
        <p:spPr bwMode="auto">
          <a:xfrm>
            <a:off x="7369175" y="4983163"/>
            <a:ext cx="38985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DECB3"/>
                </a:solidFill>
                <a:sym typeface="Symbol" pitchFamily="-110" charset="2"/>
              </a:rPr>
              <a:t>Ø</a:t>
            </a:r>
            <a:endParaRPr lang="en-US" sz="2000" b="1" dirty="0">
              <a:solidFill>
                <a:srgbClr val="FDECB3"/>
              </a:solidFill>
              <a:sym typeface="Symbol" pitchFamily="-110" charset="2"/>
            </a:endParaRPr>
          </a:p>
        </p:txBody>
      </p:sp>
      <p:sp>
        <p:nvSpPr>
          <p:cNvPr id="96365" name="Text Box 109"/>
          <p:cNvSpPr txBox="1">
            <a:spLocks noChangeArrowheads="1"/>
          </p:cNvSpPr>
          <p:nvPr/>
        </p:nvSpPr>
        <p:spPr bwMode="auto">
          <a:xfrm>
            <a:off x="8293100" y="4983163"/>
            <a:ext cx="38985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DECB3"/>
                </a:solidFill>
                <a:sym typeface="Symbol" pitchFamily="-110" charset="2"/>
              </a:rPr>
              <a:t>Ø</a:t>
            </a:r>
            <a:endParaRPr lang="en-US" sz="2000" b="1" dirty="0">
              <a:solidFill>
                <a:srgbClr val="FDECB3"/>
              </a:solidFill>
              <a:sym typeface="Symbol" pitchFamily="-110" charset="2"/>
            </a:endParaRPr>
          </a:p>
        </p:txBody>
      </p:sp>
      <p:grpSp>
        <p:nvGrpSpPr>
          <p:cNvPr id="7" name="Group 110"/>
          <p:cNvGrpSpPr>
            <a:grpSpLocks/>
          </p:cNvGrpSpPr>
          <p:nvPr/>
        </p:nvGrpSpPr>
        <p:grpSpPr bwMode="auto">
          <a:xfrm>
            <a:off x="5562600" y="2286000"/>
            <a:ext cx="333375" cy="854075"/>
            <a:chOff x="3504" y="1440"/>
            <a:chExt cx="210" cy="538"/>
          </a:xfrm>
        </p:grpSpPr>
        <p:sp>
          <p:nvSpPr>
            <p:cNvPr id="96286" name="Text Box 30"/>
            <p:cNvSpPr txBox="1">
              <a:spLocks noChangeArrowheads="1"/>
            </p:cNvSpPr>
            <p:nvPr/>
          </p:nvSpPr>
          <p:spPr bwMode="auto">
            <a:xfrm>
              <a:off x="3504" y="1728"/>
              <a:ext cx="2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B</a:t>
              </a:r>
            </a:p>
          </p:txBody>
        </p:sp>
        <p:cxnSp>
          <p:nvCxnSpPr>
            <p:cNvPr id="96285" name="AutoShape 29"/>
            <p:cNvCxnSpPr>
              <a:cxnSpLocks noChangeShapeType="1"/>
            </p:cNvCxnSpPr>
            <p:nvPr/>
          </p:nvCxnSpPr>
          <p:spPr bwMode="auto">
            <a:xfrm rot="16200000" flipH="1">
              <a:off x="3461" y="1579"/>
              <a:ext cx="288" cy="9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ffectLst/>
          </p:spPr>
        </p:cxnSp>
      </p:grp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4419600" y="3810000"/>
            <a:ext cx="333375" cy="854075"/>
            <a:chOff x="3504" y="1440"/>
            <a:chExt cx="210" cy="538"/>
          </a:xfrm>
        </p:grpSpPr>
        <p:sp>
          <p:nvSpPr>
            <p:cNvPr id="96368" name="Text Box 112"/>
            <p:cNvSpPr txBox="1">
              <a:spLocks noChangeArrowheads="1"/>
            </p:cNvSpPr>
            <p:nvPr/>
          </p:nvSpPr>
          <p:spPr bwMode="auto">
            <a:xfrm>
              <a:off x="3504" y="1728"/>
              <a:ext cx="2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A</a:t>
              </a:r>
            </a:p>
          </p:txBody>
        </p:sp>
        <p:cxnSp>
          <p:nvCxnSpPr>
            <p:cNvPr id="96369" name="AutoShape 113"/>
            <p:cNvCxnSpPr>
              <a:cxnSpLocks noChangeShapeType="1"/>
            </p:cNvCxnSpPr>
            <p:nvPr/>
          </p:nvCxnSpPr>
          <p:spPr bwMode="auto">
            <a:xfrm rot="16200000" flipH="1">
              <a:off x="3461" y="1579"/>
              <a:ext cx="288" cy="9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ffectLst/>
          </p:spPr>
        </p:cxnSp>
      </p:grpSp>
      <p:grpSp>
        <p:nvGrpSpPr>
          <p:cNvPr id="9" name="Group 114"/>
          <p:cNvGrpSpPr>
            <a:grpSpLocks/>
          </p:cNvGrpSpPr>
          <p:nvPr/>
        </p:nvGrpSpPr>
        <p:grpSpPr bwMode="auto">
          <a:xfrm>
            <a:off x="6694488" y="3810000"/>
            <a:ext cx="357187" cy="854075"/>
            <a:chOff x="3497" y="1440"/>
            <a:chExt cx="225" cy="538"/>
          </a:xfrm>
        </p:grpSpPr>
        <p:sp>
          <p:nvSpPr>
            <p:cNvPr id="96371" name="Text Box 115"/>
            <p:cNvSpPr txBox="1">
              <a:spLocks noChangeArrowheads="1"/>
            </p:cNvSpPr>
            <p:nvPr/>
          </p:nvSpPr>
          <p:spPr bwMode="auto">
            <a:xfrm>
              <a:off x="3497" y="1728"/>
              <a:ext cx="22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D</a:t>
              </a:r>
            </a:p>
          </p:txBody>
        </p:sp>
        <p:cxnSp>
          <p:nvCxnSpPr>
            <p:cNvPr id="96372" name="AutoShape 116"/>
            <p:cNvCxnSpPr>
              <a:cxnSpLocks noChangeShapeType="1"/>
            </p:cNvCxnSpPr>
            <p:nvPr/>
          </p:nvCxnSpPr>
          <p:spPr bwMode="auto">
            <a:xfrm rot="16200000" flipH="1">
              <a:off x="3461" y="1579"/>
              <a:ext cx="288" cy="9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ffectLst/>
          </p:spPr>
        </p:cxnSp>
      </p:grpSp>
      <p:grpSp>
        <p:nvGrpSpPr>
          <p:cNvPr id="10" name="Group 117"/>
          <p:cNvGrpSpPr>
            <a:grpSpLocks/>
          </p:cNvGrpSpPr>
          <p:nvPr/>
        </p:nvGrpSpPr>
        <p:grpSpPr bwMode="auto">
          <a:xfrm>
            <a:off x="5543550" y="5334000"/>
            <a:ext cx="333375" cy="854075"/>
            <a:chOff x="3504" y="1440"/>
            <a:chExt cx="210" cy="538"/>
          </a:xfrm>
        </p:grpSpPr>
        <p:sp>
          <p:nvSpPr>
            <p:cNvPr id="96374" name="Text Box 118"/>
            <p:cNvSpPr txBox="1">
              <a:spLocks noChangeArrowheads="1"/>
            </p:cNvSpPr>
            <p:nvPr/>
          </p:nvSpPr>
          <p:spPr bwMode="auto">
            <a:xfrm>
              <a:off x="3504" y="1728"/>
              <a:ext cx="21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C</a:t>
              </a:r>
            </a:p>
          </p:txBody>
        </p:sp>
        <p:cxnSp>
          <p:nvCxnSpPr>
            <p:cNvPr id="96375" name="AutoShape 119"/>
            <p:cNvCxnSpPr>
              <a:cxnSpLocks noChangeShapeType="1"/>
            </p:cNvCxnSpPr>
            <p:nvPr/>
          </p:nvCxnSpPr>
          <p:spPr bwMode="auto">
            <a:xfrm rot="16200000" flipH="1">
              <a:off x="3461" y="1579"/>
              <a:ext cx="288" cy="9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ffectLst/>
          </p:spPr>
        </p:cxnSp>
      </p:grpSp>
      <p:grpSp>
        <p:nvGrpSpPr>
          <p:cNvPr id="11" name="Group 120"/>
          <p:cNvGrpSpPr>
            <a:grpSpLocks/>
          </p:cNvGrpSpPr>
          <p:nvPr/>
        </p:nvGrpSpPr>
        <p:grpSpPr bwMode="auto">
          <a:xfrm>
            <a:off x="7877175" y="5334000"/>
            <a:ext cx="327025" cy="854075"/>
            <a:chOff x="3506" y="1440"/>
            <a:chExt cx="206" cy="538"/>
          </a:xfrm>
        </p:grpSpPr>
        <p:sp>
          <p:nvSpPr>
            <p:cNvPr id="96377" name="Text Box 121"/>
            <p:cNvSpPr txBox="1">
              <a:spLocks noChangeArrowheads="1"/>
            </p:cNvSpPr>
            <p:nvPr/>
          </p:nvSpPr>
          <p:spPr bwMode="auto">
            <a:xfrm>
              <a:off x="3506" y="1728"/>
              <a:ext cx="20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E</a:t>
              </a:r>
            </a:p>
          </p:txBody>
        </p:sp>
        <p:cxnSp>
          <p:nvCxnSpPr>
            <p:cNvPr id="96378" name="AutoShape 122"/>
            <p:cNvCxnSpPr>
              <a:cxnSpLocks noChangeShapeType="1"/>
            </p:cNvCxnSpPr>
            <p:nvPr/>
          </p:nvCxnSpPr>
          <p:spPr bwMode="auto">
            <a:xfrm rot="16200000" flipH="1">
              <a:off x="3461" y="1579"/>
              <a:ext cx="288" cy="9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ffectLst/>
          </p:spPr>
        </p:cxnSp>
      </p:grpSp>
      <p:sp>
        <p:nvSpPr>
          <p:cNvPr id="96380" name="Freeform 124"/>
          <p:cNvSpPr>
            <a:spLocks/>
          </p:cNvSpPr>
          <p:nvPr/>
        </p:nvSpPr>
        <p:spPr bwMode="auto">
          <a:xfrm>
            <a:off x="4432300" y="2438400"/>
            <a:ext cx="1143000" cy="1066800"/>
          </a:xfrm>
          <a:custGeom>
            <a:avLst/>
            <a:gdLst/>
            <a:ahLst/>
            <a:cxnLst>
              <a:cxn ang="0">
                <a:pos x="88" y="672"/>
              </a:cxn>
              <a:cxn ang="0">
                <a:pos x="88" y="384"/>
              </a:cxn>
              <a:cxn ang="0">
                <a:pos x="616" y="192"/>
              </a:cxn>
              <a:cxn ang="0">
                <a:pos x="712" y="0"/>
              </a:cxn>
            </a:cxnLst>
            <a:rect l="0" t="0" r="r" b="b"/>
            <a:pathLst>
              <a:path w="720" h="672">
                <a:moveTo>
                  <a:pt x="88" y="672"/>
                </a:moveTo>
                <a:cubicBezTo>
                  <a:pt x="44" y="568"/>
                  <a:pt x="0" y="464"/>
                  <a:pt x="88" y="384"/>
                </a:cubicBezTo>
                <a:cubicBezTo>
                  <a:pt x="176" y="304"/>
                  <a:pt x="512" y="256"/>
                  <a:pt x="616" y="192"/>
                </a:cubicBezTo>
                <a:cubicBezTo>
                  <a:pt x="720" y="128"/>
                  <a:pt x="716" y="64"/>
                  <a:pt x="71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81" name="Freeform 125"/>
          <p:cNvSpPr>
            <a:spLocks/>
          </p:cNvSpPr>
          <p:nvPr/>
        </p:nvSpPr>
        <p:spPr bwMode="auto">
          <a:xfrm flipH="1">
            <a:off x="5848350" y="2438400"/>
            <a:ext cx="1143000" cy="1066800"/>
          </a:xfrm>
          <a:custGeom>
            <a:avLst/>
            <a:gdLst/>
            <a:ahLst/>
            <a:cxnLst>
              <a:cxn ang="0">
                <a:pos x="88" y="672"/>
              </a:cxn>
              <a:cxn ang="0">
                <a:pos x="88" y="384"/>
              </a:cxn>
              <a:cxn ang="0">
                <a:pos x="616" y="192"/>
              </a:cxn>
              <a:cxn ang="0">
                <a:pos x="712" y="0"/>
              </a:cxn>
            </a:cxnLst>
            <a:rect l="0" t="0" r="r" b="b"/>
            <a:pathLst>
              <a:path w="720" h="672">
                <a:moveTo>
                  <a:pt x="88" y="672"/>
                </a:moveTo>
                <a:cubicBezTo>
                  <a:pt x="44" y="568"/>
                  <a:pt x="0" y="464"/>
                  <a:pt x="88" y="384"/>
                </a:cubicBezTo>
                <a:cubicBezTo>
                  <a:pt x="176" y="304"/>
                  <a:pt x="512" y="256"/>
                  <a:pt x="616" y="192"/>
                </a:cubicBezTo>
                <a:cubicBezTo>
                  <a:pt x="720" y="128"/>
                  <a:pt x="716" y="64"/>
                  <a:pt x="71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82" name="Freeform 126"/>
          <p:cNvSpPr>
            <a:spLocks/>
          </p:cNvSpPr>
          <p:nvPr/>
        </p:nvSpPr>
        <p:spPr bwMode="auto">
          <a:xfrm flipH="1">
            <a:off x="7010400" y="3962400"/>
            <a:ext cx="1143000" cy="1066800"/>
          </a:xfrm>
          <a:custGeom>
            <a:avLst/>
            <a:gdLst/>
            <a:ahLst/>
            <a:cxnLst>
              <a:cxn ang="0">
                <a:pos x="88" y="672"/>
              </a:cxn>
              <a:cxn ang="0">
                <a:pos x="88" y="384"/>
              </a:cxn>
              <a:cxn ang="0">
                <a:pos x="616" y="192"/>
              </a:cxn>
              <a:cxn ang="0">
                <a:pos x="712" y="0"/>
              </a:cxn>
            </a:cxnLst>
            <a:rect l="0" t="0" r="r" b="b"/>
            <a:pathLst>
              <a:path w="720" h="672">
                <a:moveTo>
                  <a:pt x="88" y="672"/>
                </a:moveTo>
                <a:cubicBezTo>
                  <a:pt x="44" y="568"/>
                  <a:pt x="0" y="464"/>
                  <a:pt x="88" y="384"/>
                </a:cubicBezTo>
                <a:cubicBezTo>
                  <a:pt x="176" y="304"/>
                  <a:pt x="512" y="256"/>
                  <a:pt x="616" y="192"/>
                </a:cubicBezTo>
                <a:cubicBezTo>
                  <a:pt x="720" y="128"/>
                  <a:pt x="716" y="64"/>
                  <a:pt x="71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83" name="Freeform 127"/>
          <p:cNvSpPr>
            <a:spLocks/>
          </p:cNvSpPr>
          <p:nvPr/>
        </p:nvSpPr>
        <p:spPr bwMode="auto">
          <a:xfrm>
            <a:off x="5562600" y="3962400"/>
            <a:ext cx="1143000" cy="1066800"/>
          </a:xfrm>
          <a:custGeom>
            <a:avLst/>
            <a:gdLst/>
            <a:ahLst/>
            <a:cxnLst>
              <a:cxn ang="0">
                <a:pos x="88" y="672"/>
              </a:cxn>
              <a:cxn ang="0">
                <a:pos x="88" y="384"/>
              </a:cxn>
              <a:cxn ang="0">
                <a:pos x="616" y="192"/>
              </a:cxn>
              <a:cxn ang="0">
                <a:pos x="712" y="0"/>
              </a:cxn>
            </a:cxnLst>
            <a:rect l="0" t="0" r="r" b="b"/>
            <a:pathLst>
              <a:path w="720" h="672">
                <a:moveTo>
                  <a:pt x="88" y="672"/>
                </a:moveTo>
                <a:cubicBezTo>
                  <a:pt x="44" y="568"/>
                  <a:pt x="0" y="464"/>
                  <a:pt x="88" y="384"/>
                </a:cubicBezTo>
                <a:cubicBezTo>
                  <a:pt x="176" y="304"/>
                  <a:pt x="512" y="256"/>
                  <a:pt x="616" y="192"/>
                </a:cubicBezTo>
                <a:cubicBezTo>
                  <a:pt x="720" y="128"/>
                  <a:pt x="716" y="64"/>
                  <a:pt x="71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84" name="Freeform 128"/>
          <p:cNvSpPr>
            <a:spLocks/>
          </p:cNvSpPr>
          <p:nvPr/>
        </p:nvSpPr>
        <p:spPr bwMode="auto">
          <a:xfrm>
            <a:off x="4110038" y="2124075"/>
            <a:ext cx="1109662" cy="1209675"/>
          </a:xfrm>
          <a:custGeom>
            <a:avLst/>
            <a:gdLst/>
            <a:ahLst/>
            <a:cxnLst>
              <a:cxn ang="0">
                <a:pos x="699" y="0"/>
              </a:cxn>
              <a:cxn ang="0">
                <a:pos x="87" y="246"/>
              </a:cxn>
              <a:cxn ang="0">
                <a:pos x="177" y="762"/>
              </a:cxn>
            </a:cxnLst>
            <a:rect l="0" t="0" r="r" b="b"/>
            <a:pathLst>
              <a:path w="699" h="762">
                <a:moveTo>
                  <a:pt x="699" y="0"/>
                </a:moveTo>
                <a:cubicBezTo>
                  <a:pt x="597" y="41"/>
                  <a:pt x="174" y="119"/>
                  <a:pt x="87" y="246"/>
                </a:cubicBezTo>
                <a:cubicBezTo>
                  <a:pt x="0" y="373"/>
                  <a:pt x="158" y="655"/>
                  <a:pt x="177" y="76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85" name="Freeform 129"/>
          <p:cNvSpPr>
            <a:spLocks/>
          </p:cNvSpPr>
          <p:nvPr/>
        </p:nvSpPr>
        <p:spPr bwMode="auto">
          <a:xfrm flipH="1">
            <a:off x="6172200" y="2133600"/>
            <a:ext cx="1219200" cy="1209675"/>
          </a:xfrm>
          <a:custGeom>
            <a:avLst/>
            <a:gdLst/>
            <a:ahLst/>
            <a:cxnLst>
              <a:cxn ang="0">
                <a:pos x="699" y="0"/>
              </a:cxn>
              <a:cxn ang="0">
                <a:pos x="87" y="246"/>
              </a:cxn>
              <a:cxn ang="0">
                <a:pos x="177" y="762"/>
              </a:cxn>
            </a:cxnLst>
            <a:rect l="0" t="0" r="r" b="b"/>
            <a:pathLst>
              <a:path w="699" h="762">
                <a:moveTo>
                  <a:pt x="699" y="0"/>
                </a:moveTo>
                <a:cubicBezTo>
                  <a:pt x="597" y="41"/>
                  <a:pt x="174" y="119"/>
                  <a:pt x="87" y="246"/>
                </a:cubicBezTo>
                <a:cubicBezTo>
                  <a:pt x="0" y="373"/>
                  <a:pt x="158" y="655"/>
                  <a:pt x="177" y="76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86" name="Freeform 130"/>
          <p:cNvSpPr>
            <a:spLocks/>
          </p:cNvSpPr>
          <p:nvPr/>
        </p:nvSpPr>
        <p:spPr bwMode="auto">
          <a:xfrm flipH="1">
            <a:off x="7315200" y="3657600"/>
            <a:ext cx="1219200" cy="1209675"/>
          </a:xfrm>
          <a:custGeom>
            <a:avLst/>
            <a:gdLst/>
            <a:ahLst/>
            <a:cxnLst>
              <a:cxn ang="0">
                <a:pos x="699" y="0"/>
              </a:cxn>
              <a:cxn ang="0">
                <a:pos x="87" y="246"/>
              </a:cxn>
              <a:cxn ang="0">
                <a:pos x="177" y="762"/>
              </a:cxn>
            </a:cxnLst>
            <a:rect l="0" t="0" r="r" b="b"/>
            <a:pathLst>
              <a:path w="699" h="762">
                <a:moveTo>
                  <a:pt x="699" y="0"/>
                </a:moveTo>
                <a:cubicBezTo>
                  <a:pt x="597" y="41"/>
                  <a:pt x="174" y="119"/>
                  <a:pt x="87" y="246"/>
                </a:cubicBezTo>
                <a:cubicBezTo>
                  <a:pt x="0" y="373"/>
                  <a:pt x="158" y="655"/>
                  <a:pt x="177" y="76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87" name="Freeform 131"/>
          <p:cNvSpPr>
            <a:spLocks/>
          </p:cNvSpPr>
          <p:nvPr/>
        </p:nvSpPr>
        <p:spPr bwMode="auto">
          <a:xfrm>
            <a:off x="5257800" y="3657600"/>
            <a:ext cx="1109663" cy="1209675"/>
          </a:xfrm>
          <a:custGeom>
            <a:avLst/>
            <a:gdLst/>
            <a:ahLst/>
            <a:cxnLst>
              <a:cxn ang="0">
                <a:pos x="699" y="0"/>
              </a:cxn>
              <a:cxn ang="0">
                <a:pos x="87" y="246"/>
              </a:cxn>
              <a:cxn ang="0">
                <a:pos x="177" y="762"/>
              </a:cxn>
            </a:cxnLst>
            <a:rect l="0" t="0" r="r" b="b"/>
            <a:pathLst>
              <a:path w="699" h="762">
                <a:moveTo>
                  <a:pt x="699" y="0"/>
                </a:moveTo>
                <a:cubicBezTo>
                  <a:pt x="597" y="41"/>
                  <a:pt x="174" y="119"/>
                  <a:pt x="87" y="246"/>
                </a:cubicBezTo>
                <a:cubicBezTo>
                  <a:pt x="0" y="373"/>
                  <a:pt x="158" y="655"/>
                  <a:pt x="177" y="76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oval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88" name="Text Box 132"/>
          <p:cNvSpPr txBox="1">
            <a:spLocks noChangeArrowheads="1"/>
          </p:cNvSpPr>
          <p:nvPr/>
        </p:nvSpPr>
        <p:spPr bwMode="auto">
          <a:xfrm>
            <a:off x="5495925" y="1771650"/>
            <a:ext cx="38985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DECB3"/>
                </a:solidFill>
                <a:sym typeface="Symbol" pitchFamily="-110" charset="2"/>
              </a:rPr>
              <a:t>Ø</a:t>
            </a:r>
            <a:endParaRPr lang="en-US" sz="2000" b="1" dirty="0">
              <a:solidFill>
                <a:srgbClr val="FDECB3"/>
              </a:solidFill>
              <a:sym typeface="Symbol" pitchFamily="-110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97"/>
            <a:ext cx="9144000" cy="566447"/>
          </a:xfrm>
        </p:spPr>
        <p:txBody>
          <a:bodyPr/>
          <a:lstStyle/>
          <a:p>
            <a:r>
              <a:rPr lang="en-US" sz="2400" dirty="0" smtClean="0"/>
              <a:t>Implementation of Linked Binary Trees in </a:t>
            </a:r>
            <a:r>
              <a:rPr lang="en-US" sz="2400" dirty="0" err="1" smtClean="0"/>
              <a:t>net.datastructures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56414" y="1042417"/>
            <a:ext cx="1074295" cy="369332"/>
          </a:xfrm>
          <a:prstGeom prst="rect">
            <a:avLst/>
          </a:prstGeom>
          <a:solidFill>
            <a:srgbClr val="99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Tree&lt;E&gt;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92114" y="2665715"/>
            <a:ext cx="2408795" cy="369332"/>
          </a:xfrm>
          <a:prstGeom prst="rect">
            <a:avLst/>
          </a:prstGeom>
          <a:solidFill>
            <a:srgbClr val="E78FE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LinkedBinaryTree</a:t>
            </a:r>
            <a:r>
              <a:rPr lang="en-US" dirty="0" smtClean="0"/>
              <a:t>&lt;E&gt;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0"/>
          </p:cNvCxnSpPr>
          <p:nvPr/>
        </p:nvCxnSpPr>
        <p:spPr bwMode="auto">
          <a:xfrm flipH="1" flipV="1">
            <a:off x="2093562" y="2227702"/>
            <a:ext cx="2950" cy="4380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482757" y="682344"/>
            <a:ext cx="2048538" cy="5083746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>
                <a:solidFill>
                  <a:srgbClr val="800000"/>
                </a:solidFill>
              </a:rPr>
              <a:t>Query Methods:</a:t>
            </a:r>
          </a:p>
          <a:p>
            <a:r>
              <a:rPr lang="en-US" sz="1600" dirty="0" smtClean="0"/>
              <a:t>size()</a:t>
            </a:r>
          </a:p>
          <a:p>
            <a:r>
              <a:rPr lang="en-US" sz="1600" dirty="0" err="1" smtClean="0"/>
              <a:t>isEmpty</a:t>
            </a:r>
            <a:r>
              <a:rPr lang="en-US" sz="1600" dirty="0" smtClean="0"/>
              <a:t>()</a:t>
            </a:r>
          </a:p>
          <a:p>
            <a:r>
              <a:rPr lang="en-US" sz="1600" dirty="0" err="1" smtClean="0"/>
              <a:t>isInternal</a:t>
            </a:r>
            <a:r>
              <a:rPr lang="en-US" sz="1600" dirty="0" smtClean="0"/>
              <a:t>(p)</a:t>
            </a:r>
          </a:p>
          <a:p>
            <a:r>
              <a:rPr lang="en-US" sz="1600" dirty="0" err="1" smtClean="0"/>
              <a:t>isExternal</a:t>
            </a:r>
            <a:r>
              <a:rPr lang="en-US" sz="1600" dirty="0" smtClean="0"/>
              <a:t>(p)</a:t>
            </a:r>
          </a:p>
          <a:p>
            <a:r>
              <a:rPr lang="en-US" sz="1600" dirty="0" err="1" smtClean="0"/>
              <a:t>isRoot</a:t>
            </a:r>
            <a:r>
              <a:rPr lang="en-US" sz="1600" dirty="0" smtClean="0"/>
              <a:t>(p)</a:t>
            </a:r>
          </a:p>
          <a:p>
            <a:r>
              <a:rPr lang="en-US" sz="1600" dirty="0" err="1" smtClean="0"/>
              <a:t>hasLeft</a:t>
            </a:r>
            <a:r>
              <a:rPr lang="en-US" sz="1600" dirty="0" smtClean="0"/>
              <a:t>(p)</a:t>
            </a:r>
          </a:p>
          <a:p>
            <a:r>
              <a:rPr lang="en-US" sz="1600" dirty="0" err="1" smtClean="0"/>
              <a:t>hasRight</a:t>
            </a:r>
            <a:r>
              <a:rPr lang="en-US" sz="1600" dirty="0" smtClean="0"/>
              <a:t>(p)</a:t>
            </a:r>
          </a:p>
          <a:p>
            <a:r>
              <a:rPr lang="en-US" sz="1600" dirty="0"/>
              <a:t>r</a:t>
            </a:r>
            <a:r>
              <a:rPr lang="en-US" sz="1600" dirty="0" smtClean="0"/>
              <a:t>oot()</a:t>
            </a:r>
          </a:p>
          <a:p>
            <a:r>
              <a:rPr lang="en-US" sz="1600" dirty="0" smtClean="0"/>
              <a:t>left(p)</a:t>
            </a:r>
          </a:p>
          <a:p>
            <a:r>
              <a:rPr lang="en-US" sz="1600" dirty="0" smtClean="0"/>
              <a:t>right(p)</a:t>
            </a:r>
          </a:p>
          <a:p>
            <a:r>
              <a:rPr lang="en-US" sz="1600" dirty="0" smtClean="0"/>
              <a:t>parent(p)</a:t>
            </a:r>
          </a:p>
          <a:p>
            <a:r>
              <a:rPr lang="en-US" sz="1600" dirty="0"/>
              <a:t>c</a:t>
            </a:r>
            <a:r>
              <a:rPr lang="en-US" sz="1600" dirty="0" smtClean="0"/>
              <a:t>hildren(p)</a:t>
            </a:r>
          </a:p>
          <a:p>
            <a:r>
              <a:rPr lang="en-US" sz="1600" dirty="0"/>
              <a:t>sibling(p)</a:t>
            </a:r>
          </a:p>
          <a:p>
            <a:r>
              <a:rPr lang="en-US" sz="1600" dirty="0" smtClean="0"/>
              <a:t>positions()</a:t>
            </a:r>
          </a:p>
          <a:p>
            <a:r>
              <a:rPr lang="en-US" sz="1600" dirty="0"/>
              <a:t>i</a:t>
            </a:r>
            <a:r>
              <a:rPr lang="en-US" sz="1600" dirty="0" smtClean="0"/>
              <a:t>terator()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52601" y="1849762"/>
            <a:ext cx="1728583" cy="369332"/>
          </a:xfrm>
          <a:prstGeom prst="rect">
            <a:avLst/>
          </a:prstGeom>
          <a:solidFill>
            <a:srgbClr val="99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BinaryTree</a:t>
            </a:r>
            <a:r>
              <a:rPr lang="en-US" dirty="0" smtClean="0"/>
              <a:t>&lt;E&gt;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2090612" y="1411749"/>
            <a:ext cx="2950" cy="4380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Content Placeholder 9"/>
          <p:cNvSpPr txBox="1">
            <a:spLocks/>
          </p:cNvSpPr>
          <p:nvPr/>
        </p:nvSpPr>
        <p:spPr bwMode="auto">
          <a:xfrm>
            <a:off x="6531295" y="682343"/>
            <a:ext cx="2048538" cy="508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²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buFont typeface="Wingdings" charset="2"/>
              <a:buChar char="v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800000"/>
                </a:solidFill>
              </a:rPr>
              <a:t>Modification Methods: </a:t>
            </a:r>
          </a:p>
          <a:p>
            <a:r>
              <a:rPr lang="en-US" sz="1600" dirty="0" smtClean="0"/>
              <a:t>replace</a:t>
            </a:r>
            <a:r>
              <a:rPr lang="en-US" sz="1600" dirty="0"/>
              <a:t>(p, e)</a:t>
            </a:r>
          </a:p>
          <a:p>
            <a:r>
              <a:rPr lang="en-US" sz="1600" dirty="0" err="1" smtClean="0"/>
              <a:t>addRoot</a:t>
            </a:r>
            <a:r>
              <a:rPr lang="en-US" sz="1600" dirty="0" smtClean="0"/>
              <a:t>(e)</a:t>
            </a:r>
          </a:p>
          <a:p>
            <a:r>
              <a:rPr lang="en-US" sz="1600" dirty="0" err="1" smtClean="0"/>
              <a:t>insertLeft</a:t>
            </a:r>
            <a:r>
              <a:rPr lang="en-US" sz="1600" dirty="0" smtClean="0"/>
              <a:t>(p)</a:t>
            </a:r>
          </a:p>
          <a:p>
            <a:r>
              <a:rPr lang="en-US" sz="1600" dirty="0" err="1" smtClean="0"/>
              <a:t>insertRight</a:t>
            </a:r>
            <a:r>
              <a:rPr lang="en-US" sz="1600" dirty="0" smtClean="0"/>
              <a:t>(p)</a:t>
            </a:r>
          </a:p>
          <a:p>
            <a:r>
              <a:rPr lang="en-US" sz="1600" dirty="0"/>
              <a:t>r</a:t>
            </a:r>
            <a:r>
              <a:rPr lang="en-US" sz="1600" dirty="0" smtClean="0"/>
              <a:t>emove(e)</a:t>
            </a:r>
          </a:p>
          <a:p>
            <a:r>
              <a:rPr lang="en-US" sz="1600" dirty="0" smtClean="0"/>
              <a:t>…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878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6447"/>
          </a:xfrm>
        </p:spPr>
        <p:txBody>
          <a:bodyPr/>
          <a:lstStyle/>
          <a:p>
            <a:r>
              <a:rPr lang="en-US" sz="2400" dirty="0" err="1" smtClean="0"/>
              <a:t>BTPosition</a:t>
            </a:r>
            <a:r>
              <a:rPr lang="en-US" sz="2400" dirty="0" smtClean="0"/>
              <a:t> in </a:t>
            </a:r>
            <a:r>
              <a:rPr lang="en-US" sz="2400" dirty="0" err="1" smtClean="0"/>
              <a:t>net.datastructures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6757"/>
            <a:ext cx="8686800" cy="5199407"/>
          </a:xfrm>
        </p:spPr>
        <p:txBody>
          <a:bodyPr/>
          <a:lstStyle/>
          <a:p>
            <a:r>
              <a:rPr lang="en-US" sz="1600" dirty="0" smtClean="0"/>
              <a:t>The </a:t>
            </a:r>
            <a:r>
              <a:rPr lang="en-US" sz="1600" dirty="0"/>
              <a:t>implementation of Positions for binary trees in </a:t>
            </a:r>
            <a:r>
              <a:rPr lang="en-US" sz="1600" dirty="0" err="1"/>
              <a:t>net.datastructures</a:t>
            </a:r>
            <a:r>
              <a:rPr lang="en-US" sz="1600" dirty="0"/>
              <a:t> is a bit subtle</a:t>
            </a:r>
            <a:r>
              <a:rPr lang="en-US" sz="1600" dirty="0" smtClean="0"/>
              <a:t>.</a:t>
            </a:r>
            <a:endParaRPr lang="en-US" sz="1600" dirty="0"/>
          </a:p>
          <a:p>
            <a:pPr lvl="1"/>
            <a:r>
              <a:rPr lang="en-US" sz="1200" dirty="0" err="1"/>
              <a:t>BTPosition</a:t>
            </a:r>
            <a:r>
              <a:rPr lang="en-US" sz="1200" dirty="0"/>
              <a:t>&lt;E&gt; is an interface in </a:t>
            </a:r>
            <a:r>
              <a:rPr lang="en-US" sz="1200" dirty="0" err="1"/>
              <a:t>net.datastructures</a:t>
            </a:r>
            <a:r>
              <a:rPr lang="en-US" sz="1200" dirty="0"/>
              <a:t> that represents the positions of a binary tree.  This is used extensively to define the types of objects used by the </a:t>
            </a:r>
            <a:r>
              <a:rPr lang="en-US" sz="1200" dirty="0" err="1"/>
              <a:t>LinkedBinaryTree</a:t>
            </a:r>
            <a:r>
              <a:rPr lang="en-US" sz="1200" dirty="0"/>
              <a:t>&lt;E&gt; class that </a:t>
            </a:r>
            <a:r>
              <a:rPr lang="en-US" sz="1200" dirty="0" err="1"/>
              <a:t>LinkedBinaryTreeLevel</a:t>
            </a:r>
            <a:r>
              <a:rPr lang="en-US" sz="1200" dirty="0"/>
              <a:t>&lt;E&gt; extends. </a:t>
            </a:r>
          </a:p>
          <a:p>
            <a:pPr lvl="1"/>
            <a:r>
              <a:rPr lang="en-US" sz="1200" dirty="0"/>
              <a:t>You do not have to implement </a:t>
            </a:r>
            <a:r>
              <a:rPr lang="en-US" sz="1200" dirty="0" err="1"/>
              <a:t>BTPosition</a:t>
            </a:r>
            <a:r>
              <a:rPr lang="en-US" sz="1200" dirty="0"/>
              <a:t>&lt;E&gt;:  it is already implemented by </a:t>
            </a:r>
            <a:r>
              <a:rPr lang="en-US" sz="1200" dirty="0" err="1"/>
              <a:t>BTNode</a:t>
            </a:r>
            <a:r>
              <a:rPr lang="en-US" sz="1200" dirty="0"/>
              <a:t>&lt;E&gt;.  Note that </a:t>
            </a:r>
            <a:r>
              <a:rPr lang="en-US" sz="1200" dirty="0" err="1"/>
              <a:t>LinkedBinaryTree</a:t>
            </a:r>
            <a:r>
              <a:rPr lang="en-US" sz="1200" dirty="0"/>
              <a:t>&lt;E&gt; only actually uses the </a:t>
            </a:r>
            <a:r>
              <a:rPr lang="en-US" sz="1200" dirty="0" err="1"/>
              <a:t>BTNode</a:t>
            </a:r>
            <a:r>
              <a:rPr lang="en-US" sz="1200" dirty="0"/>
              <a:t>&lt;E&gt; class explicitly when instantiating a node of the tree, in method </a:t>
            </a:r>
            <a:r>
              <a:rPr lang="en-US" sz="1200" dirty="0" err="1"/>
              <a:t>createNode</a:t>
            </a:r>
            <a:r>
              <a:rPr lang="en-US" sz="1200" dirty="0"/>
              <a:t>.  In all other methods it refers to the nodes of the tree using the </a:t>
            </a:r>
            <a:r>
              <a:rPr lang="en-US" sz="1200" dirty="0" err="1"/>
              <a:t>BTPosition</a:t>
            </a:r>
            <a:r>
              <a:rPr lang="en-US" sz="1200" dirty="0"/>
              <a:t>&lt;E&gt; class (i.e., a widening cast).  This layer of abstraction makes it easier to change the specific implementation of a node down the road – it would only require a change to the one method </a:t>
            </a:r>
            <a:r>
              <a:rPr lang="en-US" sz="1200" dirty="0" err="1"/>
              <a:t>createNode</a:t>
            </a:r>
            <a:r>
              <a:rPr lang="en-US" sz="1200" dirty="0" smtClean="0"/>
              <a:t>.</a:t>
            </a:r>
            <a:endParaRPr lang="en-US" sz="1200" dirty="0"/>
          </a:p>
          <a:p>
            <a:pPr lvl="1"/>
            <a:r>
              <a:rPr lang="en-US" sz="1200" dirty="0"/>
              <a:t>We use </a:t>
            </a:r>
            <a:r>
              <a:rPr lang="en-US" sz="1200" dirty="0" err="1"/>
              <a:t>BTPosition</a:t>
            </a:r>
            <a:r>
              <a:rPr lang="en-US" sz="1200" dirty="0"/>
              <a:t>&lt;E&gt; in </a:t>
            </a:r>
            <a:r>
              <a:rPr lang="en-US" sz="1200" dirty="0" err="1"/>
              <a:t>testLinkedBinary</a:t>
            </a:r>
            <a:r>
              <a:rPr lang="en-US" sz="1200" dirty="0"/>
              <a:t> to define the type of father, mother, daughter and son, and to cast the returned values from </a:t>
            </a:r>
            <a:r>
              <a:rPr lang="en-US" sz="1200" dirty="0" err="1"/>
              <a:t>T.addRoot</a:t>
            </a:r>
            <a:r>
              <a:rPr lang="en-US" sz="1200" dirty="0"/>
              <a:t>, </a:t>
            </a:r>
            <a:r>
              <a:rPr lang="en-US" sz="1200" dirty="0" err="1"/>
              <a:t>T.insertLeft</a:t>
            </a:r>
            <a:r>
              <a:rPr lang="en-US" sz="1200" dirty="0"/>
              <a:t> and </a:t>
            </a:r>
            <a:r>
              <a:rPr lang="en-US" sz="1200" dirty="0" err="1"/>
              <a:t>T.insertRight</a:t>
            </a:r>
            <a:r>
              <a:rPr lang="en-US" sz="1200" dirty="0"/>
              <a:t>.  These three methods are implemented by </a:t>
            </a:r>
            <a:r>
              <a:rPr lang="en-US" sz="1200" dirty="0" err="1"/>
              <a:t>LinkedBinaryTree</a:t>
            </a:r>
            <a:r>
              <a:rPr lang="en-US" sz="1200" dirty="0"/>
              <a:t> and return nodes created by the </a:t>
            </a:r>
            <a:r>
              <a:rPr lang="en-US" sz="1200" dirty="0" err="1"/>
              <a:t>createNode</a:t>
            </a:r>
            <a:r>
              <a:rPr lang="en-US" sz="1200" dirty="0"/>
              <a:t> method.  </a:t>
            </a:r>
          </a:p>
          <a:p>
            <a:pPr lvl="1"/>
            <a:r>
              <a:rPr lang="en-US" sz="1200" dirty="0"/>
              <a:t>In </a:t>
            </a:r>
            <a:r>
              <a:rPr lang="en-US" sz="1200" dirty="0" err="1"/>
              <a:t>LinkedBinaryTreeLevel</a:t>
            </a:r>
            <a:r>
              <a:rPr lang="en-US" sz="1200" dirty="0"/>
              <a:t>, you can use the </a:t>
            </a:r>
            <a:r>
              <a:rPr lang="en-US" sz="1200" dirty="0" err="1"/>
              <a:t>BTPosition</a:t>
            </a:r>
            <a:r>
              <a:rPr lang="en-US" sz="1200" dirty="0"/>
              <a:t>&lt;E&gt; interface to define the type of the nodes stored in your </a:t>
            </a:r>
            <a:r>
              <a:rPr lang="en-US" sz="1200" dirty="0" err="1"/>
              <a:t>NodeQueue</a:t>
            </a:r>
            <a:r>
              <a:rPr lang="en-US" sz="1200" dirty="0"/>
              <a:t>.  These nodes will be returned from queries on your binary tree, and thus will have been created by the </a:t>
            </a:r>
            <a:r>
              <a:rPr lang="en-US" sz="1200" dirty="0" err="1"/>
              <a:t>createNode</a:t>
            </a:r>
            <a:r>
              <a:rPr lang="en-US" sz="1200" dirty="0"/>
              <a:t> method using the </a:t>
            </a:r>
            <a:r>
              <a:rPr lang="en-US" sz="1200" dirty="0" err="1"/>
              <a:t>BTNode</a:t>
            </a:r>
            <a:r>
              <a:rPr lang="en-US" sz="1200" dirty="0"/>
              <a:t>&lt;E&gt; Class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902020" y="5098765"/>
            <a:ext cx="1724413" cy="369332"/>
          </a:xfrm>
          <a:prstGeom prst="rect">
            <a:avLst/>
          </a:prstGeom>
          <a:solidFill>
            <a:srgbClr val="99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BTPosition</a:t>
            </a:r>
            <a:r>
              <a:rPr lang="en-US" dirty="0" smtClean="0"/>
              <a:t>&lt;E&gt;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39659" y="5906110"/>
            <a:ext cx="1455033" cy="369332"/>
          </a:xfrm>
          <a:prstGeom prst="rect">
            <a:avLst/>
          </a:prstGeom>
          <a:solidFill>
            <a:srgbClr val="E78FE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BTNode</a:t>
            </a:r>
            <a:r>
              <a:rPr lang="en-US" dirty="0" smtClean="0"/>
              <a:t>&lt;E&gt;</a:t>
            </a:r>
            <a:endParaRPr lang="en-US" dirty="0"/>
          </a:p>
        </p:txBody>
      </p:sp>
      <p:cxnSp>
        <p:nvCxnSpPr>
          <p:cNvPr id="6" name="Straight Arrow Connector 5"/>
          <p:cNvCxnSpPr>
            <a:stCxn id="5" idx="0"/>
            <a:endCxn id="4" idx="2"/>
          </p:cNvCxnSpPr>
          <p:nvPr/>
        </p:nvCxnSpPr>
        <p:spPr bwMode="auto">
          <a:xfrm flipH="1" flipV="1">
            <a:off x="6764227" y="5468097"/>
            <a:ext cx="2949" cy="4380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26541" y="4498127"/>
            <a:ext cx="482696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800000"/>
                </a:solidFill>
              </a:rPr>
              <a:t>LinkedBinaryTree</a:t>
            </a:r>
            <a:endParaRPr lang="en-US" b="1" dirty="0" smtClean="0">
              <a:solidFill>
                <a:srgbClr val="8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ublic</a:t>
            </a:r>
            <a:r>
              <a:rPr lang="en-US" dirty="0" smtClean="0"/>
              <a:t> </a:t>
            </a:r>
            <a:r>
              <a:rPr lang="en-US" dirty="0" err="1" smtClean="0"/>
              <a:t>hasLeft</a:t>
            </a:r>
            <a:r>
              <a:rPr lang="en-US" dirty="0" smtClean="0"/>
              <a:t> (p)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public </a:t>
            </a:r>
            <a:r>
              <a:rPr lang="en-US" dirty="0" err="1" smtClean="0"/>
              <a:t>hasRight</a:t>
            </a:r>
            <a:r>
              <a:rPr lang="en-US" dirty="0" smtClean="0"/>
              <a:t> (p)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…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protected</a:t>
            </a:r>
            <a:r>
              <a:rPr lang="en-US" dirty="0" smtClean="0"/>
              <a:t> </a:t>
            </a:r>
            <a:r>
              <a:rPr lang="en-US" dirty="0" err="1" smtClean="0"/>
              <a:t>createNode</a:t>
            </a:r>
            <a:r>
              <a:rPr lang="en-US" dirty="0" smtClean="0"/>
              <a:t> (e, parent, left, right)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 bwMode="auto">
          <a:xfrm>
            <a:off x="2993081" y="4882560"/>
            <a:ext cx="336378" cy="100227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1" name="Curved Connector 10"/>
          <p:cNvCxnSpPr/>
          <p:nvPr/>
        </p:nvCxnSpPr>
        <p:spPr bwMode="auto">
          <a:xfrm flipV="1">
            <a:off x="3446162" y="5291375"/>
            <a:ext cx="2344314" cy="85456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urved Connector 13"/>
          <p:cNvCxnSpPr/>
          <p:nvPr/>
        </p:nvCxnSpPr>
        <p:spPr bwMode="auto">
          <a:xfrm flipV="1">
            <a:off x="4949568" y="6090776"/>
            <a:ext cx="1007214" cy="1"/>
          </a:xfrm>
          <a:prstGeom prst="curved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029774" y="4253363"/>
            <a:ext cx="1429448" cy="369332"/>
          </a:xfrm>
          <a:prstGeom prst="rect">
            <a:avLst/>
          </a:prstGeom>
          <a:solidFill>
            <a:srgbClr val="9999FF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Position&lt;E&gt;</a:t>
            </a:r>
            <a:endParaRPr lang="en-US" dirty="0"/>
          </a:p>
        </p:txBody>
      </p:sp>
      <p:cxnSp>
        <p:nvCxnSpPr>
          <p:cNvPr id="13" name="Straight Arrow Connector 12"/>
          <p:cNvCxnSpPr>
            <a:endCxn id="12" idx="2"/>
          </p:cNvCxnSpPr>
          <p:nvPr/>
        </p:nvCxnSpPr>
        <p:spPr bwMode="auto">
          <a:xfrm flipH="1" flipV="1">
            <a:off x="6744498" y="4622695"/>
            <a:ext cx="2951" cy="4380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815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1786"/>
          </a:xfrm>
        </p:spPr>
        <p:txBody>
          <a:bodyPr/>
          <a:lstStyle/>
          <a:p>
            <a:r>
              <a:rPr lang="en-US" dirty="0"/>
              <a:t>Array-Based Representation of Binary Trees</a:t>
            </a:r>
            <a:endParaRPr lang="en-US" sz="4000" dirty="0"/>
          </a:p>
        </p:txBody>
      </p:sp>
      <p:sp>
        <p:nvSpPr>
          <p:cNvPr id="1024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90500" y="990600"/>
            <a:ext cx="5257800" cy="609600"/>
          </a:xfrm>
        </p:spPr>
        <p:txBody>
          <a:bodyPr/>
          <a:lstStyle/>
          <a:p>
            <a:r>
              <a:rPr lang="en-US" dirty="0"/>
              <a:t>nodes are stored in an </a:t>
            </a:r>
            <a:r>
              <a:rPr lang="en-US" dirty="0" smtClean="0"/>
              <a:t>array, using a </a:t>
            </a:r>
            <a:r>
              <a:rPr lang="en-US" b="1" dirty="0" smtClean="0">
                <a:solidFill>
                  <a:srgbClr val="800000"/>
                </a:solidFill>
              </a:rPr>
              <a:t>level-numbering </a:t>
            </a:r>
            <a:r>
              <a:rPr lang="en-US" dirty="0" smtClean="0"/>
              <a:t>scheme.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1871663"/>
            <a:ext cx="5181600" cy="1866900"/>
            <a:chOff x="336" y="1368"/>
            <a:chExt cx="3264" cy="1176"/>
          </a:xfrm>
        </p:grpSpPr>
        <p:sp>
          <p:nvSpPr>
            <p:cNvPr id="102405" name="Line 5"/>
            <p:cNvSpPr>
              <a:spLocks noChangeShapeType="1"/>
            </p:cNvSpPr>
            <p:nvPr/>
          </p:nvSpPr>
          <p:spPr bwMode="auto">
            <a:xfrm>
              <a:off x="3312" y="1632"/>
              <a:ext cx="96" cy="528"/>
            </a:xfrm>
            <a:prstGeom prst="line">
              <a:avLst/>
            </a:prstGeom>
            <a:noFill/>
            <a:ln w="9525">
              <a:solidFill>
                <a:srgbClr val="8345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2406" name="Line 6"/>
            <p:cNvSpPr>
              <a:spLocks noChangeShapeType="1"/>
            </p:cNvSpPr>
            <p:nvPr/>
          </p:nvSpPr>
          <p:spPr bwMode="auto">
            <a:xfrm>
              <a:off x="2832" y="1632"/>
              <a:ext cx="0" cy="576"/>
            </a:xfrm>
            <a:prstGeom prst="line">
              <a:avLst/>
            </a:prstGeom>
            <a:noFill/>
            <a:ln w="9525">
              <a:solidFill>
                <a:srgbClr val="8345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2407" name="Line 7"/>
            <p:cNvSpPr>
              <a:spLocks noChangeShapeType="1"/>
            </p:cNvSpPr>
            <p:nvPr/>
          </p:nvSpPr>
          <p:spPr bwMode="auto">
            <a:xfrm flipH="1">
              <a:off x="2400" y="1632"/>
              <a:ext cx="48" cy="480"/>
            </a:xfrm>
            <a:prstGeom prst="line">
              <a:avLst/>
            </a:prstGeom>
            <a:noFill/>
            <a:ln w="9525">
              <a:solidFill>
                <a:srgbClr val="8345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2408" name="Line 8"/>
            <p:cNvSpPr>
              <a:spLocks noChangeShapeType="1"/>
            </p:cNvSpPr>
            <p:nvPr/>
          </p:nvSpPr>
          <p:spPr bwMode="auto">
            <a:xfrm>
              <a:off x="1488" y="1632"/>
              <a:ext cx="192" cy="528"/>
            </a:xfrm>
            <a:prstGeom prst="line">
              <a:avLst/>
            </a:prstGeom>
            <a:noFill/>
            <a:ln w="9525">
              <a:solidFill>
                <a:srgbClr val="8345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2409" name="Line 9"/>
            <p:cNvSpPr>
              <a:spLocks noChangeShapeType="1"/>
            </p:cNvSpPr>
            <p:nvPr/>
          </p:nvSpPr>
          <p:spPr bwMode="auto">
            <a:xfrm>
              <a:off x="1104" y="1632"/>
              <a:ext cx="240" cy="672"/>
            </a:xfrm>
            <a:prstGeom prst="line">
              <a:avLst/>
            </a:prstGeom>
            <a:noFill/>
            <a:ln w="9525">
              <a:solidFill>
                <a:srgbClr val="8345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102410" name="Line 10"/>
            <p:cNvSpPr>
              <a:spLocks noChangeShapeType="1"/>
            </p:cNvSpPr>
            <p:nvPr/>
          </p:nvSpPr>
          <p:spPr bwMode="auto">
            <a:xfrm>
              <a:off x="624" y="1632"/>
              <a:ext cx="480" cy="576"/>
            </a:xfrm>
            <a:prstGeom prst="line">
              <a:avLst/>
            </a:prstGeom>
            <a:noFill/>
            <a:ln w="9525">
              <a:solidFill>
                <a:srgbClr val="8345FF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36" y="1368"/>
              <a:ext cx="3264" cy="480"/>
              <a:chOff x="336" y="1608"/>
              <a:chExt cx="3264" cy="480"/>
            </a:xfrm>
          </p:grpSpPr>
          <p:sp>
            <p:nvSpPr>
              <p:cNvPr id="102412" name="AutoShape 12"/>
              <p:cNvSpPr>
                <a:spLocks noChangeArrowheads="1"/>
              </p:cNvSpPr>
              <p:nvPr/>
            </p:nvSpPr>
            <p:spPr bwMode="auto">
              <a:xfrm>
                <a:off x="336" y="1608"/>
                <a:ext cx="3264" cy="48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413" name="Rectangle 13"/>
              <p:cNvSpPr>
                <a:spLocks noChangeArrowheads="1"/>
              </p:cNvSpPr>
              <p:nvPr/>
            </p:nvSpPr>
            <p:spPr bwMode="auto">
              <a:xfrm>
                <a:off x="480" y="1680"/>
                <a:ext cx="336" cy="33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414" name="Rectangle 14"/>
              <p:cNvSpPr>
                <a:spLocks noChangeArrowheads="1"/>
              </p:cNvSpPr>
              <p:nvPr/>
            </p:nvSpPr>
            <p:spPr bwMode="auto">
              <a:xfrm>
                <a:off x="912" y="1680"/>
                <a:ext cx="336" cy="33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415" name="Rectangle 15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336" cy="33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416" name="Rectangle 16"/>
              <p:cNvSpPr>
                <a:spLocks noChangeArrowheads="1"/>
              </p:cNvSpPr>
              <p:nvPr/>
            </p:nvSpPr>
            <p:spPr bwMode="auto">
              <a:xfrm>
                <a:off x="2256" y="1680"/>
                <a:ext cx="336" cy="33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417" name="Rectangle 17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336" cy="33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418" name="Rectangle 18"/>
              <p:cNvSpPr>
                <a:spLocks noChangeArrowheads="1"/>
              </p:cNvSpPr>
              <p:nvPr/>
            </p:nvSpPr>
            <p:spPr bwMode="auto">
              <a:xfrm>
                <a:off x="3120" y="1680"/>
                <a:ext cx="336" cy="336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2419" name="Text Box 19"/>
              <p:cNvSpPr txBox="1">
                <a:spLocks noChangeArrowheads="1"/>
              </p:cNvSpPr>
              <p:nvPr/>
            </p:nvSpPr>
            <p:spPr bwMode="auto">
              <a:xfrm>
                <a:off x="1824" y="1680"/>
                <a:ext cx="30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>
                    <a:latin typeface="Times New Roman" pitchFamily="-110" charset="0"/>
                  </a:rPr>
                  <a:t>…</a:t>
                </a:r>
              </a:p>
            </p:txBody>
          </p:sp>
        </p:grpSp>
        <p:sp>
          <p:nvSpPr>
            <p:cNvPr id="102420" name="Text Box 20"/>
            <p:cNvSpPr txBox="1">
              <a:spLocks noChangeArrowheads="1"/>
            </p:cNvSpPr>
            <p:nvPr/>
          </p:nvSpPr>
          <p:spPr bwMode="auto">
            <a:xfrm>
              <a:off x="1996" y="2256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endParaRPr lang="en-US">
                <a:latin typeface="Times New Roman" pitchFamily="-110" charset="0"/>
              </a:endParaRPr>
            </a:p>
          </p:txBody>
        </p:sp>
      </p:grpSp>
      <p:sp>
        <p:nvSpPr>
          <p:cNvPr id="102421" name="Rectangle 21"/>
          <p:cNvSpPr>
            <a:spLocks noChangeArrowheads="1"/>
          </p:cNvSpPr>
          <p:nvPr/>
        </p:nvSpPr>
        <p:spPr bwMode="auto">
          <a:xfrm>
            <a:off x="234950" y="3527425"/>
            <a:ext cx="601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 algn="l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110" charset="2"/>
              <a:buChar char="n"/>
            </a:pPr>
            <a:r>
              <a:rPr lang="en-US" dirty="0">
                <a:latin typeface="+mj-lt"/>
              </a:rPr>
              <a:t>let </a:t>
            </a:r>
            <a:r>
              <a:rPr lang="en-US" dirty="0" err="1">
                <a:latin typeface="+mj-lt"/>
              </a:rPr>
              <a:t>rank(node</a:t>
            </a:r>
            <a:r>
              <a:rPr lang="en-US" dirty="0">
                <a:latin typeface="+mj-lt"/>
              </a:rPr>
              <a:t>) be defined as follows:</a:t>
            </a:r>
          </a:p>
          <a:p>
            <a:pPr marL="628650" lvl="1" indent="-228600" algn="l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110" charset="2"/>
              <a:buChar char="n"/>
            </a:pPr>
            <a:r>
              <a:rPr lang="en-US" sz="2000" dirty="0" err="1">
                <a:latin typeface="+mj-lt"/>
              </a:rPr>
              <a:t>rank(root</a:t>
            </a:r>
            <a:r>
              <a:rPr lang="en-US" sz="2000" dirty="0">
                <a:latin typeface="+mj-lt"/>
              </a:rPr>
              <a:t>) = 1</a:t>
            </a:r>
          </a:p>
          <a:p>
            <a:pPr marL="628650" lvl="1" indent="-228600" algn="l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110" charset="2"/>
              <a:buChar char="n"/>
            </a:pPr>
            <a:r>
              <a:rPr lang="en-US" sz="2000" dirty="0">
                <a:latin typeface="+mj-lt"/>
              </a:rPr>
              <a:t>if node is the </a:t>
            </a:r>
            <a:r>
              <a:rPr lang="en-US" sz="2000" b="1" dirty="0">
                <a:solidFill>
                  <a:srgbClr val="800000"/>
                </a:solidFill>
                <a:latin typeface="+mj-lt"/>
              </a:rPr>
              <a:t>left </a:t>
            </a:r>
            <a:r>
              <a:rPr lang="en-US" sz="2000" dirty="0">
                <a:latin typeface="+mj-lt"/>
              </a:rPr>
              <a:t>child of </a:t>
            </a:r>
            <a:r>
              <a:rPr lang="en-US" sz="2000" dirty="0" err="1">
                <a:latin typeface="+mj-lt"/>
              </a:rPr>
              <a:t>parent(node</a:t>
            </a:r>
            <a:r>
              <a:rPr lang="en-US" sz="2000" dirty="0">
                <a:latin typeface="+mj-lt"/>
              </a:rPr>
              <a:t>), 	</a:t>
            </a:r>
            <a:r>
              <a:rPr lang="en-US" sz="2000" dirty="0" err="1">
                <a:latin typeface="+mj-lt"/>
              </a:rPr>
              <a:t>rank(node</a:t>
            </a:r>
            <a:r>
              <a:rPr lang="en-US" sz="2000" dirty="0">
                <a:latin typeface="+mj-lt"/>
              </a:rPr>
              <a:t>) = </a:t>
            </a:r>
            <a:r>
              <a:rPr lang="en-US" sz="2000" b="1" dirty="0">
                <a:solidFill>
                  <a:srgbClr val="800000"/>
                </a:solidFill>
                <a:latin typeface="+mj-lt"/>
              </a:rPr>
              <a:t>2</a:t>
            </a:r>
            <a:r>
              <a:rPr lang="ar-SA" sz="2000" b="1" dirty="0">
                <a:solidFill>
                  <a:srgbClr val="800000"/>
                </a:solidFill>
                <a:latin typeface="+mj-lt"/>
                <a:ea typeface="Arial" pitchFamily="-110" charset="0"/>
                <a:cs typeface="Arial" pitchFamily="-110" charset="0"/>
              </a:rPr>
              <a:t>*</a:t>
            </a:r>
            <a:r>
              <a:rPr lang="en-US" sz="2000" b="1" dirty="0" err="1">
                <a:solidFill>
                  <a:srgbClr val="800000"/>
                </a:solidFill>
                <a:latin typeface="+mj-lt"/>
              </a:rPr>
              <a:t>rank(parent(node</a:t>
            </a:r>
            <a:r>
              <a:rPr lang="en-US" sz="2000" b="1" dirty="0">
                <a:solidFill>
                  <a:srgbClr val="800000"/>
                </a:solidFill>
                <a:latin typeface="+mj-lt"/>
              </a:rPr>
              <a:t>))</a:t>
            </a:r>
          </a:p>
          <a:p>
            <a:pPr marL="628650" lvl="1" indent="-228600" algn="l">
              <a:lnSpc>
                <a:spcPct val="125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-110" charset="2"/>
              <a:buChar char="n"/>
            </a:pPr>
            <a:r>
              <a:rPr lang="en-US" sz="2000" dirty="0">
                <a:latin typeface="+mj-lt"/>
              </a:rPr>
              <a:t>if node is the </a:t>
            </a:r>
            <a:r>
              <a:rPr lang="en-US" sz="2000" b="1" dirty="0">
                <a:solidFill>
                  <a:srgbClr val="800000"/>
                </a:solidFill>
                <a:latin typeface="+mj-lt"/>
              </a:rPr>
              <a:t>right </a:t>
            </a:r>
            <a:r>
              <a:rPr lang="en-US" sz="2000" dirty="0">
                <a:latin typeface="+mj-lt"/>
              </a:rPr>
              <a:t>child of </a:t>
            </a:r>
            <a:r>
              <a:rPr lang="en-US" sz="2000" dirty="0" err="1">
                <a:latin typeface="+mj-lt"/>
              </a:rPr>
              <a:t>parent(node</a:t>
            </a:r>
            <a:r>
              <a:rPr lang="en-US" sz="2000" dirty="0">
                <a:latin typeface="+mj-lt"/>
              </a:rPr>
              <a:t>), 	</a:t>
            </a:r>
            <a:r>
              <a:rPr lang="en-US" sz="2000" dirty="0" err="1">
                <a:latin typeface="+mj-lt"/>
              </a:rPr>
              <a:t>rank(node</a:t>
            </a:r>
            <a:r>
              <a:rPr lang="en-US" sz="2000" dirty="0">
                <a:latin typeface="+mj-lt"/>
              </a:rPr>
              <a:t>) = </a:t>
            </a:r>
            <a:r>
              <a:rPr lang="en-US" sz="2000" b="1" dirty="0">
                <a:solidFill>
                  <a:srgbClr val="800000"/>
                </a:solidFill>
                <a:latin typeface="+mj-lt"/>
              </a:rPr>
              <a:t>2</a:t>
            </a:r>
            <a:r>
              <a:rPr lang="ar-SA" sz="2000" b="1" dirty="0">
                <a:solidFill>
                  <a:srgbClr val="800000"/>
                </a:solidFill>
                <a:latin typeface="+mj-lt"/>
                <a:ea typeface="Arial" pitchFamily="-110" charset="0"/>
                <a:cs typeface="Arial" pitchFamily="-110" charset="0"/>
              </a:rPr>
              <a:t>*</a:t>
            </a:r>
            <a:r>
              <a:rPr lang="en-US" sz="2000" b="1" dirty="0">
                <a:solidFill>
                  <a:srgbClr val="800000"/>
                </a:solidFill>
                <a:latin typeface="+mj-lt"/>
              </a:rPr>
              <a:t>rank(parent(node))+1</a:t>
            </a:r>
          </a:p>
        </p:txBody>
      </p: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6878638" y="1357313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  <a:latin typeface="Times New Roman" pitchFamily="-110" charset="0"/>
              </a:rPr>
              <a:t>1</a:t>
            </a:r>
          </a:p>
        </p:txBody>
      </p:sp>
      <p:sp>
        <p:nvSpPr>
          <p:cNvPr id="102423" name="Text Box 23"/>
          <p:cNvSpPr txBox="1">
            <a:spLocks noChangeArrowheads="1"/>
          </p:cNvSpPr>
          <p:nvPr/>
        </p:nvSpPr>
        <p:spPr bwMode="auto">
          <a:xfrm>
            <a:off x="6221416" y="2692401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  <a:latin typeface="Times New Roman" pitchFamily="-110" charset="0"/>
              </a:rPr>
              <a:t>2</a:t>
            </a:r>
          </a:p>
        </p:txBody>
      </p:sp>
      <p:sp>
        <p:nvSpPr>
          <p:cNvPr id="102424" name="Text Box 24"/>
          <p:cNvSpPr txBox="1">
            <a:spLocks noChangeArrowheads="1"/>
          </p:cNvSpPr>
          <p:nvPr/>
        </p:nvSpPr>
        <p:spPr bwMode="auto">
          <a:xfrm>
            <a:off x="8168139" y="2692401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  <a:latin typeface="Times New Roman" pitchFamily="-110" charset="0"/>
              </a:rPr>
              <a:t>3</a:t>
            </a:r>
          </a:p>
        </p:txBody>
      </p:sp>
      <p:sp>
        <p:nvSpPr>
          <p:cNvPr id="102425" name="Text Box 25"/>
          <p:cNvSpPr txBox="1">
            <a:spLocks noChangeArrowheads="1"/>
          </p:cNvSpPr>
          <p:nvPr/>
        </p:nvSpPr>
        <p:spPr bwMode="auto">
          <a:xfrm>
            <a:off x="7449687" y="3835401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  <a:latin typeface="Times New Roman" pitchFamily="-110" charset="0"/>
              </a:rPr>
              <a:t>6</a:t>
            </a:r>
          </a:p>
        </p:txBody>
      </p:sp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8625339" y="3849688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  <a:latin typeface="Times New Roman" pitchFamily="-110" charset="0"/>
              </a:rPr>
              <a:t>7</a:t>
            </a:r>
          </a:p>
        </p:txBody>
      </p:sp>
      <p:sp>
        <p:nvSpPr>
          <p:cNvPr id="102427" name="Text Box 27"/>
          <p:cNvSpPr txBox="1">
            <a:spLocks noChangeArrowheads="1"/>
          </p:cNvSpPr>
          <p:nvPr/>
        </p:nvSpPr>
        <p:spPr bwMode="auto">
          <a:xfrm>
            <a:off x="5903913" y="3835401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  <a:latin typeface="Times New Roman" pitchFamily="-110" charset="0"/>
              </a:rPr>
              <a:t>4</a:t>
            </a:r>
          </a:p>
        </p:txBody>
      </p:sp>
      <p:sp>
        <p:nvSpPr>
          <p:cNvPr id="102428" name="Text Box 28"/>
          <p:cNvSpPr txBox="1">
            <a:spLocks noChangeArrowheads="1"/>
          </p:cNvSpPr>
          <p:nvPr/>
        </p:nvSpPr>
        <p:spPr bwMode="auto">
          <a:xfrm>
            <a:off x="7123113" y="3835401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>
                <a:solidFill>
                  <a:schemeClr val="accent2"/>
                </a:solidFill>
                <a:latin typeface="Times New Roman" pitchFamily="-110" charset="0"/>
              </a:rPr>
              <a:t>5</a:t>
            </a:r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6212345" y="5130801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  <a:latin typeface="Times New Roman" pitchFamily="-110" charset="0"/>
              </a:rPr>
              <a:t>10</a:t>
            </a:r>
          </a:p>
        </p:txBody>
      </p:sp>
      <p:sp>
        <p:nvSpPr>
          <p:cNvPr id="102430" name="Text Box 30"/>
          <p:cNvSpPr txBox="1">
            <a:spLocks noChangeArrowheads="1"/>
          </p:cNvSpPr>
          <p:nvPr/>
        </p:nvSpPr>
        <p:spPr bwMode="auto">
          <a:xfrm>
            <a:off x="7528602" y="5130801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dirty="0">
                <a:solidFill>
                  <a:schemeClr val="accent2"/>
                </a:solidFill>
                <a:latin typeface="Times New Roman" pitchFamily="-110" charset="0"/>
              </a:rPr>
              <a:t>11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108701" y="1600200"/>
            <a:ext cx="2605088" cy="4060825"/>
            <a:chOff x="4042" y="1378"/>
            <a:chExt cx="1641" cy="2558"/>
          </a:xfrm>
        </p:grpSpPr>
        <p:sp>
          <p:nvSpPr>
            <p:cNvPr id="102432" name="Oval 32"/>
            <p:cNvSpPr>
              <a:spLocks noChangeArrowheads="1"/>
            </p:cNvSpPr>
            <p:nvPr/>
          </p:nvSpPr>
          <p:spPr bwMode="auto">
            <a:xfrm>
              <a:off x="4704" y="1378"/>
              <a:ext cx="237" cy="254"/>
            </a:xfrm>
            <a:prstGeom prst="ellipse">
              <a:avLst/>
            </a:prstGeom>
            <a:solidFill>
              <a:srgbClr val="FF818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pitchFamily="-110" charset="0"/>
                </a:rPr>
                <a:t>A</a:t>
              </a:r>
            </a:p>
          </p:txBody>
        </p:sp>
        <p:sp>
          <p:nvSpPr>
            <p:cNvPr id="102433" name="Oval 33"/>
            <p:cNvSpPr>
              <a:spLocks noChangeArrowheads="1"/>
            </p:cNvSpPr>
            <p:nvPr/>
          </p:nvSpPr>
          <p:spPr bwMode="auto">
            <a:xfrm>
              <a:off x="4754" y="3682"/>
              <a:ext cx="237" cy="254"/>
            </a:xfrm>
            <a:prstGeom prst="ellipse">
              <a:avLst/>
            </a:prstGeom>
            <a:solidFill>
              <a:srgbClr val="FF818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pitchFamily="-110" charset="0"/>
                </a:rPr>
                <a:t>H</a:t>
              </a:r>
            </a:p>
          </p:txBody>
        </p:sp>
        <p:sp>
          <p:nvSpPr>
            <p:cNvPr id="102434" name="Oval 34"/>
            <p:cNvSpPr>
              <a:spLocks noChangeArrowheads="1"/>
            </p:cNvSpPr>
            <p:nvPr/>
          </p:nvSpPr>
          <p:spPr bwMode="auto">
            <a:xfrm>
              <a:off x="4322" y="3682"/>
              <a:ext cx="237" cy="254"/>
            </a:xfrm>
            <a:prstGeom prst="ellipse">
              <a:avLst/>
            </a:prstGeom>
            <a:solidFill>
              <a:srgbClr val="FF818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pitchFamily="-110" charset="0"/>
                </a:rPr>
                <a:t>G</a:t>
              </a:r>
            </a:p>
          </p:txBody>
        </p:sp>
        <p:sp>
          <p:nvSpPr>
            <p:cNvPr id="102435" name="Oval 35"/>
            <p:cNvSpPr>
              <a:spLocks noChangeArrowheads="1"/>
            </p:cNvSpPr>
            <p:nvPr/>
          </p:nvSpPr>
          <p:spPr bwMode="auto">
            <a:xfrm>
              <a:off x="4527" y="2900"/>
              <a:ext cx="210" cy="254"/>
            </a:xfrm>
            <a:prstGeom prst="ellipse">
              <a:avLst/>
            </a:prstGeom>
            <a:solidFill>
              <a:srgbClr val="FF818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pitchFamily="-110" charset="0"/>
                </a:rPr>
                <a:t>F</a:t>
              </a:r>
            </a:p>
          </p:txBody>
        </p:sp>
        <p:sp>
          <p:nvSpPr>
            <p:cNvPr id="102436" name="Oval 36"/>
            <p:cNvSpPr>
              <a:spLocks noChangeArrowheads="1"/>
            </p:cNvSpPr>
            <p:nvPr/>
          </p:nvSpPr>
          <p:spPr bwMode="auto">
            <a:xfrm>
              <a:off x="4042" y="2900"/>
              <a:ext cx="220" cy="254"/>
            </a:xfrm>
            <a:prstGeom prst="ellipse">
              <a:avLst/>
            </a:prstGeom>
            <a:solidFill>
              <a:srgbClr val="FF818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pitchFamily="-110" charset="0"/>
                </a:rPr>
                <a:t>E</a:t>
              </a:r>
            </a:p>
          </p:txBody>
        </p:sp>
        <p:sp>
          <p:nvSpPr>
            <p:cNvPr id="102437" name="Oval 37"/>
            <p:cNvSpPr>
              <a:spLocks noChangeArrowheads="1"/>
            </p:cNvSpPr>
            <p:nvPr/>
          </p:nvSpPr>
          <p:spPr bwMode="auto">
            <a:xfrm>
              <a:off x="5138" y="2146"/>
              <a:ext cx="237" cy="254"/>
            </a:xfrm>
            <a:prstGeom prst="ellipse">
              <a:avLst/>
            </a:prstGeom>
            <a:solidFill>
              <a:srgbClr val="FF818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pitchFamily="-110" charset="0"/>
                </a:rPr>
                <a:t>D</a:t>
              </a:r>
            </a:p>
          </p:txBody>
        </p:sp>
        <p:sp>
          <p:nvSpPr>
            <p:cNvPr id="102438" name="Oval 38"/>
            <p:cNvSpPr>
              <a:spLocks noChangeArrowheads="1"/>
            </p:cNvSpPr>
            <p:nvPr/>
          </p:nvSpPr>
          <p:spPr bwMode="auto">
            <a:xfrm>
              <a:off x="5014" y="2898"/>
              <a:ext cx="229" cy="254"/>
            </a:xfrm>
            <a:prstGeom prst="ellipse">
              <a:avLst/>
            </a:prstGeom>
            <a:solidFill>
              <a:srgbClr val="FF818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pitchFamily="-110" charset="0"/>
                </a:rPr>
                <a:t>C</a:t>
              </a:r>
            </a:p>
          </p:txBody>
        </p:sp>
        <p:sp>
          <p:nvSpPr>
            <p:cNvPr id="102439" name="Oval 39"/>
            <p:cNvSpPr>
              <a:spLocks noChangeArrowheads="1"/>
            </p:cNvSpPr>
            <p:nvPr/>
          </p:nvSpPr>
          <p:spPr bwMode="auto">
            <a:xfrm>
              <a:off x="4278" y="2146"/>
              <a:ext cx="229" cy="254"/>
            </a:xfrm>
            <a:prstGeom prst="ellipse">
              <a:avLst/>
            </a:prstGeom>
            <a:solidFill>
              <a:srgbClr val="FF818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pitchFamily="-110" charset="0"/>
                </a:rPr>
                <a:t>B</a:t>
              </a:r>
            </a:p>
          </p:txBody>
        </p:sp>
        <p:cxnSp>
          <p:nvCxnSpPr>
            <p:cNvPr id="102440" name="AutoShape 40"/>
            <p:cNvCxnSpPr>
              <a:cxnSpLocks noChangeShapeType="1"/>
              <a:stCxn id="102432" idx="4"/>
              <a:endCxn id="102439" idx="0"/>
            </p:cNvCxnSpPr>
            <p:nvPr/>
          </p:nvCxnSpPr>
          <p:spPr bwMode="auto">
            <a:xfrm flipH="1">
              <a:off x="4393" y="1632"/>
              <a:ext cx="430" cy="5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102441" name="AutoShape 41"/>
            <p:cNvCxnSpPr>
              <a:cxnSpLocks noChangeShapeType="1"/>
              <a:stCxn id="102437" idx="4"/>
              <a:endCxn id="102438" idx="0"/>
            </p:cNvCxnSpPr>
            <p:nvPr/>
          </p:nvCxnSpPr>
          <p:spPr bwMode="auto">
            <a:xfrm flipH="1">
              <a:off x="5129" y="2400"/>
              <a:ext cx="128" cy="49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102442" name="AutoShape 42"/>
            <p:cNvCxnSpPr>
              <a:cxnSpLocks noChangeShapeType="1"/>
              <a:stCxn id="102432" idx="4"/>
              <a:endCxn id="102437" idx="0"/>
            </p:cNvCxnSpPr>
            <p:nvPr/>
          </p:nvCxnSpPr>
          <p:spPr bwMode="auto">
            <a:xfrm>
              <a:off x="4823" y="1632"/>
              <a:ext cx="434" cy="51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102443" name="AutoShape 43"/>
            <p:cNvCxnSpPr>
              <a:cxnSpLocks noChangeShapeType="1"/>
              <a:stCxn id="102439" idx="4"/>
              <a:endCxn id="102436" idx="0"/>
            </p:cNvCxnSpPr>
            <p:nvPr/>
          </p:nvCxnSpPr>
          <p:spPr bwMode="auto">
            <a:xfrm flipH="1">
              <a:off x="4153" y="2400"/>
              <a:ext cx="240" cy="5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102444" name="AutoShape 44"/>
            <p:cNvCxnSpPr>
              <a:cxnSpLocks noChangeShapeType="1"/>
              <a:stCxn id="102439" idx="4"/>
              <a:endCxn id="102435" idx="0"/>
            </p:cNvCxnSpPr>
            <p:nvPr/>
          </p:nvCxnSpPr>
          <p:spPr bwMode="auto">
            <a:xfrm>
              <a:off x="4393" y="2400"/>
              <a:ext cx="239" cy="500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102445" name="AutoShape 45"/>
            <p:cNvCxnSpPr>
              <a:cxnSpLocks noChangeShapeType="1"/>
              <a:stCxn id="102435" idx="4"/>
              <a:endCxn id="102434" idx="0"/>
            </p:cNvCxnSpPr>
            <p:nvPr/>
          </p:nvCxnSpPr>
          <p:spPr bwMode="auto">
            <a:xfrm flipH="1">
              <a:off x="4441" y="3154"/>
              <a:ext cx="191" cy="52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</p:cxnSp>
        <p:cxnSp>
          <p:nvCxnSpPr>
            <p:cNvPr id="102446" name="AutoShape 46"/>
            <p:cNvCxnSpPr>
              <a:cxnSpLocks noChangeShapeType="1"/>
              <a:stCxn id="102435" idx="4"/>
              <a:endCxn id="102433" idx="0"/>
            </p:cNvCxnSpPr>
            <p:nvPr/>
          </p:nvCxnSpPr>
          <p:spPr bwMode="auto">
            <a:xfrm>
              <a:off x="4632" y="3154"/>
              <a:ext cx="241" cy="528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</p:cxnSp>
        <p:sp>
          <p:nvSpPr>
            <p:cNvPr id="102447" name="Oval 47"/>
            <p:cNvSpPr>
              <a:spLocks noChangeArrowheads="1"/>
            </p:cNvSpPr>
            <p:nvPr/>
          </p:nvSpPr>
          <p:spPr bwMode="auto">
            <a:xfrm>
              <a:off x="5422" y="2881"/>
              <a:ext cx="261" cy="273"/>
            </a:xfrm>
            <a:prstGeom prst="ellipse">
              <a:avLst/>
            </a:prstGeom>
            <a:solidFill>
              <a:srgbClr val="FF818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pitchFamily="-110" charset="0"/>
                </a:rPr>
                <a:t>J</a:t>
              </a:r>
            </a:p>
          </p:txBody>
        </p:sp>
        <p:cxnSp>
          <p:nvCxnSpPr>
            <p:cNvPr id="102448" name="AutoShape 48"/>
            <p:cNvCxnSpPr>
              <a:cxnSpLocks noChangeShapeType="1"/>
              <a:stCxn id="102437" idx="4"/>
              <a:endCxn id="102447" idx="0"/>
            </p:cNvCxnSpPr>
            <p:nvPr/>
          </p:nvCxnSpPr>
          <p:spPr bwMode="auto">
            <a:xfrm rot="16200000" flipH="1">
              <a:off x="5164" y="2492"/>
              <a:ext cx="481" cy="29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1" grpId="0" build="p" bldLvl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</a:rPr>
              <a:t>Definitions</a:t>
            </a:r>
          </a:p>
          <a:p>
            <a:r>
              <a:rPr lang="en-US" dirty="0" smtClean="0"/>
              <a:t>Traversing trees</a:t>
            </a:r>
          </a:p>
          <a:p>
            <a:r>
              <a:rPr lang="en-US" dirty="0" smtClean="0"/>
              <a:t>Binary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Linked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Requires explicit representation of 3 links per position:</a:t>
            </a:r>
          </a:p>
          <a:p>
            <a:pPr lvl="1"/>
            <a:r>
              <a:rPr lang="en-US" dirty="0" smtClean="0"/>
              <a:t>parent, left child, right child</a:t>
            </a:r>
          </a:p>
          <a:p>
            <a:r>
              <a:rPr lang="en-US" dirty="0" smtClean="0"/>
              <a:t>Data structure grows as needed – no wasted space.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Array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Parent and children are implicitly represented:</a:t>
            </a:r>
          </a:p>
          <a:p>
            <a:pPr lvl="1"/>
            <a:r>
              <a:rPr lang="en-US" dirty="0" smtClean="0"/>
              <a:t>Lower memory requirements per position</a:t>
            </a:r>
          </a:p>
          <a:p>
            <a:r>
              <a:rPr lang="en-US" dirty="0" smtClean="0"/>
              <a:t>Memory requirements determined by height of tree.  If tree is </a:t>
            </a:r>
            <a:r>
              <a:rPr lang="en-US" b="1" dirty="0" smtClean="0">
                <a:solidFill>
                  <a:srgbClr val="800000"/>
                </a:solidFill>
              </a:rPr>
              <a:t>sparse</a:t>
            </a:r>
            <a:r>
              <a:rPr lang="en-US" dirty="0" smtClean="0"/>
              <a:t>, this is highly inefficient.</a:t>
            </a:r>
          </a:p>
        </p:txBody>
      </p:sp>
    </p:spTree>
    <p:extLst>
      <p:ext uri="{BB962C8B-B14F-4D97-AF65-F5344CB8AC3E}">
        <p14:creationId xmlns:p14="http://schemas.microsoft.com/office/powerpoint/2010/main" val="22360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Inorder</a:t>
            </a:r>
            <a:r>
              <a:rPr lang="en-US" dirty="0"/>
              <a:t> </a:t>
            </a:r>
            <a:r>
              <a:rPr lang="en-US" dirty="0" smtClean="0"/>
              <a:t>Traversal of Binary Trees</a:t>
            </a:r>
            <a:endParaRPr lang="en-US" dirty="0"/>
          </a:p>
        </p:txBody>
      </p:sp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8429" y="1143000"/>
            <a:ext cx="4111171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In an </a:t>
            </a:r>
            <a:r>
              <a:rPr lang="en-US" sz="2000" dirty="0" err="1"/>
              <a:t>inorder</a:t>
            </a:r>
            <a:r>
              <a:rPr lang="en-US" sz="2000" dirty="0"/>
              <a:t> traversal a node is visited after its left </a:t>
            </a:r>
            <a:r>
              <a:rPr lang="en-US" sz="2000" dirty="0" err="1"/>
              <a:t>subtree</a:t>
            </a:r>
            <a:r>
              <a:rPr lang="en-US" sz="2000" dirty="0"/>
              <a:t> and before its right </a:t>
            </a:r>
            <a:r>
              <a:rPr lang="en-US" sz="2000" dirty="0" err="1"/>
              <a:t>subtree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Application: draw a binary tree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x(v</a:t>
            </a:r>
            <a:r>
              <a:rPr lang="en-US" sz="1800" dirty="0"/>
              <a:t>) = </a:t>
            </a:r>
            <a:r>
              <a:rPr lang="en-US" sz="1800" dirty="0" err="1"/>
              <a:t>inorder</a:t>
            </a:r>
            <a:r>
              <a:rPr lang="en-US" sz="1800" dirty="0"/>
              <a:t> rank of </a:t>
            </a:r>
            <a:r>
              <a:rPr lang="en-US" sz="1800" dirty="0" err="1"/>
              <a:t>v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 err="1"/>
              <a:t>y(v</a:t>
            </a:r>
            <a:r>
              <a:rPr lang="en-US" sz="1800" dirty="0"/>
              <a:t>) = depth of </a:t>
            </a:r>
            <a:r>
              <a:rPr lang="en-US" sz="1800" dirty="0" err="1"/>
              <a:t>v</a:t>
            </a:r>
            <a:endParaRPr lang="en-US" sz="1800" dirty="0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648200" y="1143000"/>
            <a:ext cx="4191000" cy="18697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 b="1" dirty="0">
                <a:solidFill>
                  <a:srgbClr val="000000"/>
                </a:solidFill>
              </a:rPr>
              <a:t>Algorithm</a:t>
            </a:r>
            <a:r>
              <a:rPr lang="en-US" dirty="0"/>
              <a:t> </a:t>
            </a:r>
            <a:r>
              <a:rPr lang="en-US" b="1" i="1" dirty="0" err="1">
                <a:solidFill>
                  <a:schemeClr val="tx2"/>
                </a:solidFill>
              </a:rPr>
              <a:t>inOrder</a:t>
            </a:r>
            <a:r>
              <a:rPr lang="en-US" dirty="0" err="1">
                <a:solidFill>
                  <a:schemeClr val="tx2"/>
                </a:solidFill>
              </a:rPr>
              <a:t>(</a:t>
            </a:r>
            <a:r>
              <a:rPr lang="en-US" b="1" i="1" dirty="0" err="1">
                <a:solidFill>
                  <a:schemeClr val="tx2"/>
                </a:solidFill>
              </a:rPr>
              <a:t>v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 b="1" dirty="0">
                <a:solidFill>
                  <a:srgbClr val="000000"/>
                </a:solidFill>
              </a:rPr>
              <a:t>if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hasLeft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b="1" i="1" dirty="0" err="1">
                <a:solidFill>
                  <a:schemeClr val="accent2"/>
                </a:solidFill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  <a:p>
            <a:pPr lvl="2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-110" charset="2"/>
              <a:buNone/>
            </a:pPr>
            <a:r>
              <a:rPr lang="en-US" b="1" i="1" dirty="0" err="1">
                <a:solidFill>
                  <a:schemeClr val="accent2"/>
                </a:solidFill>
              </a:rPr>
              <a:t>inOrder</a:t>
            </a:r>
            <a:r>
              <a:rPr lang="en-US" dirty="0">
                <a:solidFill>
                  <a:schemeClr val="accent2"/>
                </a:solidFill>
              </a:rPr>
              <a:t> (</a:t>
            </a:r>
            <a:r>
              <a:rPr lang="en-US" b="1" i="1" dirty="0">
                <a:solidFill>
                  <a:schemeClr val="accent2"/>
                </a:solidFill>
              </a:rPr>
              <a:t>left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b="1" i="1" dirty="0" err="1">
                <a:solidFill>
                  <a:schemeClr val="accent2"/>
                </a:solidFill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))</a:t>
            </a:r>
            <a:endParaRPr lang="en-US" dirty="0"/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-110" charset="2"/>
              <a:buNone/>
            </a:pPr>
            <a:r>
              <a:rPr lang="en-US" b="1" i="1" dirty="0" err="1">
                <a:solidFill>
                  <a:schemeClr val="accent2"/>
                </a:solidFill>
              </a:rPr>
              <a:t>visit</a:t>
            </a:r>
            <a:r>
              <a:rPr lang="en-US" dirty="0" err="1">
                <a:solidFill>
                  <a:schemeClr val="accent2"/>
                </a:solidFill>
              </a:rPr>
              <a:t>(</a:t>
            </a:r>
            <a:r>
              <a:rPr lang="en-US" b="1" i="1" dirty="0" err="1">
                <a:solidFill>
                  <a:schemeClr val="accent2"/>
                </a:solidFill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 b="1" dirty="0">
                <a:solidFill>
                  <a:srgbClr val="000000"/>
                </a:solidFill>
              </a:rPr>
              <a:t>if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i="1" dirty="0" err="1">
                <a:solidFill>
                  <a:schemeClr val="accent2"/>
                </a:solidFill>
              </a:rPr>
              <a:t>hasRight</a:t>
            </a:r>
            <a:r>
              <a:rPr lang="en-US" b="1" i="1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b="1" i="1" dirty="0" err="1">
                <a:solidFill>
                  <a:schemeClr val="accent2"/>
                </a:solidFill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  <a:p>
            <a:pPr lvl="2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-110" charset="2"/>
              <a:buNone/>
            </a:pPr>
            <a:r>
              <a:rPr lang="en-US" b="1" i="1" dirty="0" err="1">
                <a:solidFill>
                  <a:schemeClr val="accent2"/>
                </a:solidFill>
              </a:rPr>
              <a:t>inOrder</a:t>
            </a:r>
            <a:r>
              <a:rPr lang="en-US" dirty="0">
                <a:solidFill>
                  <a:schemeClr val="accent2"/>
                </a:solidFill>
              </a:rPr>
              <a:t> (</a:t>
            </a:r>
            <a:r>
              <a:rPr lang="en-US" b="1" i="1" dirty="0">
                <a:solidFill>
                  <a:schemeClr val="accent2"/>
                </a:solidFill>
              </a:rPr>
              <a:t>right 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b="1" i="1" dirty="0" err="1">
                <a:solidFill>
                  <a:schemeClr val="accent2"/>
                </a:solidFill>
              </a:rPr>
              <a:t>v</a:t>
            </a:r>
            <a:r>
              <a:rPr lang="en-US" dirty="0">
                <a:solidFill>
                  <a:schemeClr val="accent2"/>
                </a:solidFill>
              </a:rPr>
              <a:t>))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22488" y="3962400"/>
            <a:ext cx="3429000" cy="2286000"/>
            <a:chOff x="2928" y="2256"/>
            <a:chExt cx="2160" cy="1440"/>
          </a:xfrm>
        </p:grpSpPr>
        <p:sp>
          <p:nvSpPr>
            <p:cNvPr id="86022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>
                <a:latin typeface="Symbol" pitchFamily="-110" charset="2"/>
              </a:endParaRPr>
            </a:p>
          </p:txBody>
        </p:sp>
        <p:sp>
          <p:nvSpPr>
            <p:cNvPr id="86023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>
                <a:latin typeface="Symbol" pitchFamily="-110" charset="2"/>
                <a:sym typeface="Symbol" pitchFamily="-110" charset="2"/>
              </a:endParaRPr>
            </a:p>
          </p:txBody>
        </p:sp>
        <p:sp>
          <p:nvSpPr>
            <p:cNvPr id="86024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>
                <a:latin typeface="Symbol" pitchFamily="-110" charset="2"/>
              </a:endParaRPr>
            </a:p>
          </p:txBody>
        </p:sp>
        <p:sp>
          <p:nvSpPr>
            <p:cNvPr id="86025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>
                <a:latin typeface="Symbol" pitchFamily="-110" charset="2"/>
              </a:endParaRPr>
            </a:p>
          </p:txBody>
        </p:sp>
        <p:sp>
          <p:nvSpPr>
            <p:cNvPr id="86026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7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8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29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030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6031" name="AutoShape 15"/>
            <p:cNvCxnSpPr>
              <a:cxnSpLocks noChangeShapeType="1"/>
              <a:stCxn id="86022" idx="3"/>
              <a:endCxn id="86024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6032" name="AutoShape 16"/>
            <p:cNvCxnSpPr>
              <a:cxnSpLocks noChangeShapeType="1"/>
              <a:stCxn id="86023" idx="1"/>
              <a:endCxn id="86022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6033" name="AutoShape 17"/>
            <p:cNvCxnSpPr>
              <a:cxnSpLocks noChangeShapeType="1"/>
              <a:stCxn id="86030" idx="0"/>
              <a:endCxn id="86023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6034" name="AutoShape 18"/>
            <p:cNvCxnSpPr>
              <a:cxnSpLocks noChangeShapeType="1"/>
              <a:stCxn id="86029" idx="0"/>
              <a:endCxn id="86023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6035" name="AutoShape 19"/>
            <p:cNvCxnSpPr>
              <a:cxnSpLocks noChangeShapeType="1"/>
              <a:stCxn id="86028" idx="0"/>
              <a:endCxn id="86025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6036" name="AutoShape 20"/>
            <p:cNvCxnSpPr>
              <a:cxnSpLocks noChangeShapeType="1"/>
              <a:stCxn id="86027" idx="0"/>
              <a:endCxn id="86025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6037" name="AutoShape 21"/>
            <p:cNvCxnSpPr>
              <a:cxnSpLocks noChangeShapeType="1"/>
              <a:stCxn id="86026" idx="0"/>
              <a:endCxn id="86024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86038" name="AutoShape 22"/>
            <p:cNvCxnSpPr>
              <a:cxnSpLocks noChangeShapeType="1"/>
              <a:stCxn id="86025" idx="1"/>
              <a:endCxn id="86024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86039" name="Text Box 23"/>
          <p:cNvSpPr txBox="1">
            <a:spLocks noChangeArrowheads="1"/>
          </p:cNvSpPr>
          <p:nvPr/>
        </p:nvSpPr>
        <p:spPr bwMode="auto">
          <a:xfrm>
            <a:off x="2714625" y="5486400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1905000" y="4838700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6041" name="Text Box 25"/>
          <p:cNvSpPr txBox="1">
            <a:spLocks noChangeArrowheads="1"/>
          </p:cNvSpPr>
          <p:nvPr/>
        </p:nvSpPr>
        <p:spPr bwMode="auto">
          <a:xfrm>
            <a:off x="2333625" y="4259263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3798888" y="5486400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3781425" y="3733800"/>
            <a:ext cx="322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86044" name="Text Box 28"/>
          <p:cNvSpPr txBox="1">
            <a:spLocks noChangeArrowheads="1"/>
          </p:cNvSpPr>
          <p:nvPr/>
        </p:nvSpPr>
        <p:spPr bwMode="auto">
          <a:xfrm>
            <a:off x="4256088" y="4838700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86045" name="Text Box 29"/>
          <p:cNvSpPr txBox="1">
            <a:spLocks noChangeArrowheads="1"/>
          </p:cNvSpPr>
          <p:nvPr/>
        </p:nvSpPr>
        <p:spPr bwMode="auto">
          <a:xfrm>
            <a:off x="5399088" y="4838700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86046" name="Text Box 30"/>
          <p:cNvSpPr txBox="1">
            <a:spLocks noChangeArrowheads="1"/>
          </p:cNvSpPr>
          <p:nvPr/>
        </p:nvSpPr>
        <p:spPr bwMode="auto">
          <a:xfrm>
            <a:off x="4951413" y="4259263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86047" name="Text Box 31"/>
          <p:cNvSpPr txBox="1">
            <a:spLocks noChangeArrowheads="1"/>
          </p:cNvSpPr>
          <p:nvPr/>
        </p:nvSpPr>
        <p:spPr bwMode="auto">
          <a:xfrm>
            <a:off x="3341688" y="4838700"/>
            <a:ext cx="322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9" grpId="0"/>
      <p:bldP spid="86040" grpId="0"/>
      <p:bldP spid="86041" grpId="0"/>
      <p:bldP spid="86042" grpId="0"/>
      <p:bldP spid="86043" grpId="0"/>
      <p:bldP spid="86044" grpId="0"/>
      <p:bldP spid="86045" grpId="0"/>
      <p:bldP spid="86046" grpId="0"/>
      <p:bldP spid="860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1143000"/>
          </a:xfrm>
        </p:spPr>
        <p:txBody>
          <a:bodyPr/>
          <a:lstStyle/>
          <a:p>
            <a:r>
              <a:rPr lang="en-US"/>
              <a:t>Print Arithmetic Expressions</a:t>
            </a:r>
          </a:p>
        </p:txBody>
      </p:sp>
      <p:sp>
        <p:nvSpPr>
          <p:cNvPr id="921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66701" y="1600200"/>
            <a:ext cx="44196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Specialization of an </a:t>
            </a:r>
            <a:r>
              <a:rPr lang="en-US" sz="1800" dirty="0" err="1"/>
              <a:t>inorder</a:t>
            </a:r>
            <a:r>
              <a:rPr lang="en-US" sz="1800" dirty="0"/>
              <a:t> traversal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print operand or operator when visiting node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print “(“ before traversing </a:t>
            </a:r>
            <a:r>
              <a:rPr lang="en-US" sz="1600" dirty="0" smtClean="0"/>
              <a:t>left </a:t>
            </a:r>
            <a:r>
              <a:rPr lang="en-US" sz="1600" dirty="0" err="1" smtClean="0"/>
              <a:t>subtree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print “)“ after traversing right </a:t>
            </a:r>
            <a:r>
              <a:rPr lang="en-US" sz="1600" dirty="0" err="1"/>
              <a:t>subtree</a:t>
            </a:r>
            <a:endParaRPr lang="en-US" sz="1600" dirty="0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5480957" y="1600200"/>
            <a:ext cx="3205843" cy="26407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Algorithm</a:t>
            </a:r>
            <a:r>
              <a:rPr lang="en-US" dirty="0">
                <a:latin typeface="+mj-lt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+mj-lt"/>
              </a:rPr>
              <a:t>printExpression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(</a:t>
            </a:r>
            <a:r>
              <a:rPr lang="en-US" i="1" dirty="0" err="1">
                <a:solidFill>
                  <a:schemeClr val="tx2"/>
                </a:solidFill>
                <a:latin typeface="+mj-lt"/>
              </a:rPr>
              <a:t>v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)</a:t>
            </a:r>
          </a:p>
          <a:p>
            <a:pPr lvl="1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if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accent2"/>
                </a:solidFill>
                <a:latin typeface="+mj-lt"/>
              </a:rPr>
              <a:t>hasLeft</a:t>
            </a:r>
            <a:r>
              <a:rPr lang="en-US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i="1" dirty="0" err="1">
                <a:solidFill>
                  <a:schemeClr val="accent2"/>
                </a:solidFill>
                <a:latin typeface="+mj-lt"/>
              </a:rPr>
              <a:t>v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)</a:t>
            </a:r>
            <a:br>
              <a:rPr lang="en-US" dirty="0">
                <a:solidFill>
                  <a:schemeClr val="accent2"/>
                </a:solidFill>
                <a:latin typeface="+mj-lt"/>
              </a:rPr>
            </a:br>
            <a:r>
              <a:rPr lang="en-US" dirty="0">
                <a:solidFill>
                  <a:schemeClr val="accent2"/>
                </a:solidFill>
                <a:latin typeface="+mj-lt"/>
              </a:rPr>
              <a:t>	</a:t>
            </a:r>
            <a:r>
              <a:rPr lang="en-US" i="1" dirty="0">
                <a:solidFill>
                  <a:schemeClr val="accent2"/>
                </a:solidFill>
                <a:latin typeface="+mj-lt"/>
              </a:rPr>
              <a:t>print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(“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’’)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pPr lvl="2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-110" charset="2"/>
              <a:buNone/>
            </a:pPr>
            <a:r>
              <a:rPr lang="en-US" i="1" dirty="0" err="1">
                <a:solidFill>
                  <a:schemeClr val="accent2"/>
                </a:solidFill>
                <a:latin typeface="+mj-lt"/>
              </a:rPr>
              <a:t>inOrder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(</a:t>
            </a:r>
            <a:r>
              <a:rPr lang="en-US" i="1" dirty="0" err="1">
                <a:solidFill>
                  <a:schemeClr val="accent2"/>
                </a:solidFill>
                <a:latin typeface="+mj-lt"/>
              </a:rPr>
              <a:t>left</a:t>
            </a:r>
            <a:r>
              <a:rPr lang="en-US" dirty="0" err="1">
                <a:solidFill>
                  <a:schemeClr val="accent2"/>
                </a:solidFill>
                <a:latin typeface="+mj-lt"/>
              </a:rPr>
              <a:t>(</a:t>
            </a:r>
            <a:r>
              <a:rPr lang="en-US" i="1" dirty="0" err="1">
                <a:solidFill>
                  <a:schemeClr val="accent2"/>
                </a:solidFill>
                <a:latin typeface="+mj-lt"/>
              </a:rPr>
              <a:t>v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))</a:t>
            </a:r>
            <a:endParaRPr lang="en-US" dirty="0">
              <a:latin typeface="+mj-lt"/>
            </a:endParaRPr>
          </a:p>
          <a:p>
            <a:pPr lvl="1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-110" charset="2"/>
              <a:buNone/>
            </a:pPr>
            <a:r>
              <a:rPr lang="en-US" i="1" dirty="0" err="1">
                <a:solidFill>
                  <a:schemeClr val="accent2"/>
                </a:solidFill>
                <a:latin typeface="+mj-lt"/>
              </a:rPr>
              <a:t>print</a:t>
            </a:r>
            <a:r>
              <a:rPr lang="en-US" dirty="0" err="1">
                <a:solidFill>
                  <a:schemeClr val="accent2"/>
                </a:solidFill>
                <a:latin typeface="+mj-lt"/>
              </a:rPr>
              <a:t>(</a:t>
            </a:r>
            <a:r>
              <a:rPr lang="en-US" i="1" dirty="0" err="1">
                <a:solidFill>
                  <a:schemeClr val="accent2"/>
                </a:solidFill>
                <a:latin typeface="+mj-lt"/>
              </a:rPr>
              <a:t>v.element</a:t>
            </a:r>
            <a:r>
              <a:rPr lang="en-US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())</a:t>
            </a:r>
          </a:p>
          <a:p>
            <a:pPr lvl="1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if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accent2"/>
                </a:solidFill>
                <a:latin typeface="+mj-lt"/>
              </a:rPr>
              <a:t>hasRight</a:t>
            </a:r>
            <a:r>
              <a:rPr lang="en-US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i="1" dirty="0" err="1">
                <a:solidFill>
                  <a:schemeClr val="accent2"/>
                </a:solidFill>
                <a:latin typeface="+mj-lt"/>
              </a:rPr>
              <a:t>v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)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pPr lvl="2" algn="l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-110" charset="2"/>
              <a:buNone/>
            </a:pPr>
            <a:r>
              <a:rPr lang="en-US" i="1" dirty="0" err="1">
                <a:solidFill>
                  <a:schemeClr val="accent2"/>
                </a:solidFill>
                <a:latin typeface="+mj-lt"/>
              </a:rPr>
              <a:t>inOrder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 (</a:t>
            </a:r>
            <a:r>
              <a:rPr lang="en-US" i="1" dirty="0" err="1">
                <a:solidFill>
                  <a:schemeClr val="accent2"/>
                </a:solidFill>
                <a:latin typeface="+mj-lt"/>
              </a:rPr>
              <a:t>right</a:t>
            </a:r>
            <a:r>
              <a:rPr lang="en-US" dirty="0" err="1">
                <a:solidFill>
                  <a:schemeClr val="accent2"/>
                </a:solidFill>
                <a:latin typeface="+mj-lt"/>
              </a:rPr>
              <a:t>(</a:t>
            </a:r>
            <a:r>
              <a:rPr lang="en-US" i="1" dirty="0" err="1">
                <a:solidFill>
                  <a:schemeClr val="accent2"/>
                </a:solidFill>
                <a:latin typeface="+mj-lt"/>
              </a:rPr>
              <a:t>v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))</a:t>
            </a:r>
          </a:p>
          <a:p>
            <a:pPr lvl="1" algn="l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	</a:t>
            </a:r>
            <a:r>
              <a:rPr lang="en-US" i="1" dirty="0">
                <a:solidFill>
                  <a:schemeClr val="accent2"/>
                </a:solidFill>
                <a:latin typeface="+mj-lt"/>
              </a:rPr>
              <a:t>print 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(“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)</a:t>
            </a:r>
            <a:r>
              <a:rPr lang="en-US" dirty="0">
                <a:solidFill>
                  <a:schemeClr val="accent2"/>
                </a:solidFill>
                <a:latin typeface="+mj-lt"/>
              </a:rPr>
              <a:t>’’)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0" y="3886200"/>
            <a:ext cx="3429000" cy="2286000"/>
            <a:chOff x="2928" y="2256"/>
            <a:chExt cx="2160" cy="1440"/>
          </a:xfrm>
        </p:grpSpPr>
        <p:sp>
          <p:nvSpPr>
            <p:cNvPr id="92166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rgbClr val="FDECB3"/>
                  </a:solidFill>
                  <a:latin typeface="Symbol" pitchFamily="-110" charset="2"/>
                </a:rPr>
                <a:t>+</a:t>
              </a:r>
            </a:p>
          </p:txBody>
        </p:sp>
        <p:sp>
          <p:nvSpPr>
            <p:cNvPr id="92167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 smtClean="0">
                  <a:solidFill>
                    <a:srgbClr val="FDECB3"/>
                  </a:solidFill>
                  <a:latin typeface="Symbol" pitchFamily="-110" charset="2"/>
                  <a:sym typeface="Symbol" pitchFamily="-110" charset="2"/>
                </a:rPr>
                <a:t>×</a:t>
              </a:r>
              <a:endParaRPr lang="en-US" dirty="0">
                <a:solidFill>
                  <a:srgbClr val="FDECB3"/>
                </a:solidFill>
                <a:latin typeface="Symbol" pitchFamily="-110" charset="2"/>
                <a:sym typeface="Symbol" pitchFamily="-110" charset="2"/>
              </a:endParaRPr>
            </a:p>
          </p:txBody>
        </p:sp>
        <p:sp>
          <p:nvSpPr>
            <p:cNvPr id="92168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 smtClean="0">
                  <a:solidFill>
                    <a:srgbClr val="FDECB3"/>
                  </a:solidFill>
                  <a:latin typeface="Symbol" pitchFamily="-110" charset="2"/>
                </a:rPr>
                <a:t>×</a:t>
              </a:r>
              <a:endParaRPr lang="en-US" dirty="0">
                <a:solidFill>
                  <a:srgbClr val="FDECB3"/>
                </a:solidFill>
                <a:latin typeface="Symbol" pitchFamily="-110" charset="2"/>
              </a:endParaRPr>
            </a:p>
          </p:txBody>
        </p:sp>
        <p:sp>
          <p:nvSpPr>
            <p:cNvPr id="92169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rgbClr val="FDECB3"/>
                  </a:solidFill>
                  <a:latin typeface="Symbol" pitchFamily="-110" charset="2"/>
                </a:rPr>
                <a:t>-</a:t>
              </a:r>
            </a:p>
          </p:txBody>
        </p:sp>
        <p:sp>
          <p:nvSpPr>
            <p:cNvPr id="92170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rgbClr val="FDECB3"/>
                  </a:solidFill>
                </a:rPr>
                <a:t>2</a:t>
              </a:r>
            </a:p>
          </p:txBody>
        </p:sp>
        <p:sp>
          <p:nvSpPr>
            <p:cNvPr id="92171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rgbClr val="FDECB3"/>
                  </a:solidFill>
                </a:rPr>
                <a:t>a</a:t>
              </a:r>
            </a:p>
          </p:txBody>
        </p:sp>
        <p:sp>
          <p:nvSpPr>
            <p:cNvPr id="92172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rgbClr val="FDECB3"/>
                  </a:solidFill>
                </a:rPr>
                <a:t>1</a:t>
              </a:r>
            </a:p>
          </p:txBody>
        </p:sp>
        <p:sp>
          <p:nvSpPr>
            <p:cNvPr id="92173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rgbClr val="FDECB3"/>
                  </a:solidFill>
                </a:rPr>
                <a:t>3</a:t>
              </a:r>
            </a:p>
          </p:txBody>
        </p:sp>
        <p:sp>
          <p:nvSpPr>
            <p:cNvPr id="92174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rgbClr val="FDECB3"/>
                  </a:solidFill>
                </a:rPr>
                <a:t>b</a:t>
              </a:r>
            </a:p>
          </p:txBody>
        </p:sp>
        <p:cxnSp>
          <p:nvCxnSpPr>
            <p:cNvPr id="92175" name="AutoShape 15"/>
            <p:cNvCxnSpPr>
              <a:cxnSpLocks noChangeShapeType="1"/>
              <a:stCxn id="92166" idx="3"/>
              <a:endCxn id="92168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176" name="AutoShape 16"/>
            <p:cNvCxnSpPr>
              <a:cxnSpLocks noChangeShapeType="1"/>
              <a:stCxn id="92167" idx="1"/>
              <a:endCxn id="92166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177" name="AutoShape 17"/>
            <p:cNvCxnSpPr>
              <a:cxnSpLocks noChangeShapeType="1"/>
              <a:stCxn id="92174" idx="0"/>
              <a:endCxn id="92167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178" name="AutoShape 18"/>
            <p:cNvCxnSpPr>
              <a:cxnSpLocks noChangeShapeType="1"/>
              <a:stCxn id="92173" idx="0"/>
              <a:endCxn id="92167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179" name="AutoShape 19"/>
            <p:cNvCxnSpPr>
              <a:cxnSpLocks noChangeShapeType="1"/>
              <a:stCxn id="92172" idx="0"/>
              <a:endCxn id="92169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180" name="AutoShape 20"/>
            <p:cNvCxnSpPr>
              <a:cxnSpLocks noChangeShapeType="1"/>
              <a:stCxn id="92171" idx="0"/>
              <a:endCxn id="92169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181" name="AutoShape 21"/>
            <p:cNvCxnSpPr>
              <a:cxnSpLocks noChangeShapeType="1"/>
              <a:stCxn id="92170" idx="0"/>
              <a:endCxn id="92168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2182" name="AutoShape 22"/>
            <p:cNvCxnSpPr>
              <a:cxnSpLocks noChangeShapeType="1"/>
              <a:stCxn id="92169" idx="1"/>
              <a:endCxn id="92168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92192" name="Text Box 32"/>
          <p:cNvSpPr txBox="1">
            <a:spLocks noChangeArrowheads="1"/>
          </p:cNvSpPr>
          <p:nvPr/>
        </p:nvSpPr>
        <p:spPr bwMode="auto">
          <a:xfrm>
            <a:off x="5183414" y="4966772"/>
            <a:ext cx="2394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((2</a:t>
            </a:r>
            <a:r>
              <a:rPr lang="en-US" dirty="0" smtClean="0"/>
              <a:t> ×</a:t>
            </a:r>
            <a:r>
              <a:rPr lang="en-US" dirty="0" smtClean="0">
                <a:latin typeface="Symbol" pitchFamily="-110" charset="2"/>
                <a:sym typeface="Symbol" pitchFamily="-110" charset="2"/>
              </a:rPr>
              <a:t> </a:t>
            </a:r>
            <a:r>
              <a:rPr lang="en-US" dirty="0">
                <a:latin typeface="Times New Roman" pitchFamily="-110" charset="0"/>
                <a:sym typeface="Symbol" pitchFamily="-110" charset="2"/>
              </a:rPr>
              <a:t>(</a:t>
            </a:r>
            <a:r>
              <a:rPr lang="en-US" dirty="0"/>
              <a:t>a </a:t>
            </a:r>
            <a:r>
              <a:rPr lang="en-US" dirty="0">
                <a:latin typeface="Symbol" pitchFamily="-110" charset="2"/>
              </a:rPr>
              <a:t>-</a:t>
            </a:r>
            <a:r>
              <a:rPr lang="en-US" dirty="0"/>
              <a:t> 1)) </a:t>
            </a:r>
            <a:r>
              <a:rPr lang="en-US" dirty="0">
                <a:latin typeface="Symbol" pitchFamily="-110" charset="2"/>
              </a:rPr>
              <a:t>+</a:t>
            </a:r>
            <a:r>
              <a:rPr lang="en-US" dirty="0"/>
              <a:t> (3</a:t>
            </a:r>
            <a:r>
              <a:rPr lang="en-US" dirty="0" smtClean="0"/>
              <a:t> ×</a:t>
            </a:r>
            <a:r>
              <a:rPr lang="en-US" dirty="0" smtClean="0">
                <a:latin typeface="Symbol" pitchFamily="-110" charset="2"/>
                <a:sym typeface="Symbol" pitchFamily="-110" charset="2"/>
              </a:rPr>
              <a:t> </a:t>
            </a:r>
            <a:r>
              <a:rPr lang="en-US" dirty="0" err="1"/>
              <a:t>b</a:t>
            </a:r>
            <a:r>
              <a:rPr lang="en-US" dirty="0"/>
              <a:t>))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706240" y="3516868"/>
            <a:ext cx="7621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Input:</a:t>
            </a:r>
            <a:endParaRPr lang="en-US" dirty="0"/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5183414" y="4597440"/>
            <a:ext cx="941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Output: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1143000"/>
          </a:xfrm>
        </p:spPr>
        <p:txBody>
          <a:bodyPr/>
          <a:lstStyle/>
          <a:p>
            <a:r>
              <a:rPr lang="en-US"/>
              <a:t>Evaluate Arithmetic Expressions</a:t>
            </a:r>
          </a:p>
        </p:txBody>
      </p:sp>
      <p:sp>
        <p:nvSpPr>
          <p:cNvPr id="931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20651" y="1600200"/>
            <a:ext cx="4440237" cy="2362200"/>
          </a:xfrm>
        </p:spPr>
        <p:txBody>
          <a:bodyPr/>
          <a:lstStyle/>
          <a:p>
            <a:r>
              <a:rPr lang="en-US" sz="2000" dirty="0"/>
              <a:t>Specialization of a </a:t>
            </a:r>
            <a:r>
              <a:rPr lang="en-US" sz="2000" dirty="0" err="1"/>
              <a:t>postorder</a:t>
            </a:r>
            <a:r>
              <a:rPr lang="en-US" sz="2000" dirty="0"/>
              <a:t> traversal</a:t>
            </a:r>
          </a:p>
          <a:p>
            <a:pPr lvl="1"/>
            <a:r>
              <a:rPr lang="en-US" sz="1800" dirty="0"/>
              <a:t>recursive method returning the value of a </a:t>
            </a:r>
            <a:r>
              <a:rPr lang="en-US" sz="1800" dirty="0" err="1"/>
              <a:t>subtree</a:t>
            </a:r>
            <a:endParaRPr lang="en-US" sz="1800" dirty="0"/>
          </a:p>
          <a:p>
            <a:pPr lvl="1"/>
            <a:r>
              <a:rPr lang="en-US" sz="1800" dirty="0"/>
              <a:t>when visiting an internal node, combine the values of the </a:t>
            </a:r>
            <a:r>
              <a:rPr lang="en-US" sz="1800" dirty="0" err="1"/>
              <a:t>subtrees</a:t>
            </a:r>
            <a:endParaRPr lang="en-US" sz="1800" dirty="0"/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770211" y="1600200"/>
            <a:ext cx="4191000" cy="2720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Algorithm</a:t>
            </a:r>
            <a:r>
              <a:rPr lang="en-US" sz="2000" dirty="0">
                <a:latin typeface="+mj-lt"/>
              </a:rPr>
              <a:t> </a:t>
            </a:r>
            <a:r>
              <a:rPr lang="en-US" sz="2000" i="1" dirty="0" err="1">
                <a:solidFill>
                  <a:schemeClr val="tx2"/>
                </a:solidFill>
                <a:latin typeface="+mj-lt"/>
              </a:rPr>
              <a:t>evalExpr</a:t>
            </a:r>
            <a:r>
              <a:rPr lang="en-US" sz="2000" dirty="0" err="1">
                <a:solidFill>
                  <a:schemeClr val="tx2"/>
                </a:solidFill>
                <a:latin typeface="+mj-lt"/>
              </a:rPr>
              <a:t>(</a:t>
            </a:r>
            <a:r>
              <a:rPr lang="en-US" sz="2000" i="1" dirty="0" err="1">
                <a:solidFill>
                  <a:schemeClr val="tx2"/>
                </a:solidFill>
                <a:latin typeface="+mj-lt"/>
              </a:rPr>
              <a:t>v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)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if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  <a:latin typeface="+mj-lt"/>
              </a:rPr>
              <a:t>isExternal</a:t>
            </a:r>
            <a:r>
              <a:rPr lang="en-US" sz="2000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sz="2000" i="1" dirty="0" err="1">
                <a:solidFill>
                  <a:schemeClr val="accent2"/>
                </a:solidFill>
                <a:latin typeface="+mj-lt"/>
              </a:rPr>
              <a:t>v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)</a:t>
            </a:r>
          </a:p>
          <a:p>
            <a:pPr lvl="2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return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  <a:latin typeface="+mj-lt"/>
              </a:rPr>
              <a:t>v.element</a:t>
            </a:r>
            <a:r>
              <a:rPr lang="en-US" sz="2000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()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else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 sz="2000" i="1" dirty="0">
                <a:solidFill>
                  <a:schemeClr val="accent2"/>
                </a:solidFill>
                <a:latin typeface="+mj-lt"/>
              </a:rPr>
              <a:t>	</a:t>
            </a:r>
            <a:r>
              <a:rPr lang="en-US" sz="2000" i="1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000" i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i="1" dirty="0" err="1" smtClean="0">
                <a:latin typeface="Wingdings"/>
                <a:ea typeface="Wingdings"/>
                <a:cs typeface="Wingdings"/>
              </a:rPr>
              <a:t></a:t>
            </a:r>
            <a:r>
              <a:rPr lang="en-US" sz="2000" i="1" dirty="0">
                <a:solidFill>
                  <a:schemeClr val="accent2"/>
                </a:solidFill>
                <a:latin typeface="+mj-lt"/>
                <a:ea typeface="Wingdings"/>
                <a:cs typeface="Wingdings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j-lt"/>
              </a:rPr>
              <a:t>evalExpr</a:t>
            </a:r>
            <a:r>
              <a:rPr lang="en-US" sz="2000" i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sz="2000" i="1" dirty="0" err="1">
                <a:solidFill>
                  <a:schemeClr val="accent2"/>
                </a:solidFill>
                <a:latin typeface="+mj-lt"/>
              </a:rPr>
              <a:t>leftChild</a:t>
            </a:r>
            <a:r>
              <a:rPr lang="en-US" sz="2000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sz="2000" i="1" dirty="0" err="1">
                <a:solidFill>
                  <a:schemeClr val="accent2"/>
                </a:solidFill>
                <a:latin typeface="+mj-lt"/>
              </a:rPr>
              <a:t>v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))</a:t>
            </a:r>
            <a:endParaRPr lang="en-US" sz="2000" dirty="0">
              <a:latin typeface="+mj-lt"/>
            </a:endParaRP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 sz="2000" i="1" dirty="0">
                <a:solidFill>
                  <a:schemeClr val="accent2"/>
                </a:solidFill>
                <a:latin typeface="+mj-lt"/>
              </a:rPr>
              <a:t>	</a:t>
            </a:r>
            <a:r>
              <a:rPr lang="en-US" sz="2000" i="1" dirty="0" err="1">
                <a:solidFill>
                  <a:schemeClr val="accent2"/>
                </a:solidFill>
                <a:latin typeface="+mj-lt"/>
              </a:rPr>
              <a:t>y</a:t>
            </a:r>
            <a:r>
              <a:rPr lang="en-US" sz="2000" i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Symbol" pitchFamily="-110" charset="2"/>
              </a:rPr>
              <a:t></a:t>
            </a:r>
            <a:r>
              <a:rPr lang="en-US" sz="2000" i="1" dirty="0" smtClean="0">
                <a:solidFill>
                  <a:schemeClr val="accent2"/>
                </a:solidFill>
                <a:latin typeface="+mj-lt"/>
                <a:sym typeface="Symbol" pitchFamily="-110" charset="2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j-lt"/>
              </a:rPr>
              <a:t>evalExpr</a:t>
            </a:r>
            <a:r>
              <a:rPr lang="en-US" sz="2000" i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sz="2000" i="1" dirty="0" err="1">
                <a:solidFill>
                  <a:schemeClr val="accent2"/>
                </a:solidFill>
                <a:latin typeface="+mj-lt"/>
              </a:rPr>
              <a:t>rightChild</a:t>
            </a:r>
            <a:r>
              <a:rPr lang="en-US" sz="2000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sz="2000" i="1" dirty="0" err="1">
                <a:solidFill>
                  <a:schemeClr val="accent2"/>
                </a:solidFill>
                <a:latin typeface="+mj-lt"/>
              </a:rPr>
              <a:t>v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))</a:t>
            </a:r>
          </a:p>
          <a:p>
            <a:pPr lvl="1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 sz="2000" dirty="0" smtClean="0">
                <a:solidFill>
                  <a:srgbClr val="000000"/>
                </a:solidFill>
                <a:latin typeface="+mj-lt"/>
                <a:sym typeface="Symbol" pitchFamily="-110" charset="2"/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Symbol" pitchFamily="-110" charset="2"/>
              </a:rPr>
              <a:t>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sym typeface="Symbol" pitchFamily="-110" charset="2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Symbol" pitchFamily="-110" charset="2"/>
              </a:rPr>
              <a:t></a:t>
            </a:r>
            <a:r>
              <a:rPr lang="en-US" sz="2000" i="1" dirty="0" smtClean="0">
                <a:solidFill>
                  <a:schemeClr val="accent2"/>
                </a:solidFill>
                <a:latin typeface="+mj-lt"/>
                <a:sym typeface="Symbol" pitchFamily="-110" charset="2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operator stored at </a:t>
            </a:r>
            <a:r>
              <a:rPr lang="en-US" sz="2000" i="1" dirty="0" err="1">
                <a:solidFill>
                  <a:schemeClr val="accent2"/>
                </a:solidFill>
                <a:latin typeface="+mj-lt"/>
              </a:rPr>
              <a:t>v</a:t>
            </a:r>
            <a:endParaRPr lang="en-US" sz="2000" i="1" dirty="0">
              <a:solidFill>
                <a:schemeClr val="accent2"/>
              </a:solidFill>
              <a:latin typeface="+mj-lt"/>
            </a:endParaRPr>
          </a:p>
          <a:p>
            <a:pPr lvl="2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-110" charset="2"/>
              <a:buNone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return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  <a:latin typeface="+mj-lt"/>
              </a:rPr>
              <a:t>x</a:t>
            </a:r>
            <a:r>
              <a:rPr lang="en-US" sz="2000" i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Symbol" pitchFamily="-110" charset="2"/>
              </a:rPr>
              <a:t></a:t>
            </a:r>
            <a:r>
              <a:rPr lang="en-US" sz="2000" i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i="1" dirty="0" err="1">
                <a:solidFill>
                  <a:schemeClr val="accent2"/>
                </a:solidFill>
                <a:latin typeface="+mj-lt"/>
              </a:rPr>
              <a:t>y</a:t>
            </a:r>
            <a:endParaRPr lang="en-US" sz="2000" i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131888" y="4038600"/>
            <a:ext cx="3429000" cy="2286000"/>
            <a:chOff x="2928" y="2256"/>
            <a:chExt cx="2160" cy="1440"/>
          </a:xfrm>
        </p:grpSpPr>
        <p:sp>
          <p:nvSpPr>
            <p:cNvPr id="93190" name="Oval 6"/>
            <p:cNvSpPr>
              <a:spLocks noChangeArrowheads="1"/>
            </p:cNvSpPr>
            <p:nvPr/>
          </p:nvSpPr>
          <p:spPr bwMode="auto">
            <a:xfrm>
              <a:off x="4128" y="2256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chemeClr val="accent5"/>
                  </a:solidFill>
                  <a:latin typeface="Symbol" pitchFamily="-110" charset="2"/>
                </a:rPr>
                <a:t>+</a:t>
              </a:r>
            </a:p>
          </p:txBody>
        </p:sp>
        <p:sp>
          <p:nvSpPr>
            <p:cNvPr id="93191" name="Oval 7"/>
            <p:cNvSpPr>
              <a:spLocks noChangeArrowheads="1"/>
            </p:cNvSpPr>
            <p:nvPr/>
          </p:nvSpPr>
          <p:spPr bwMode="auto">
            <a:xfrm>
              <a:off x="460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  <a:latin typeface="Symbol" pitchFamily="-110" charset="2"/>
                  <a:sym typeface="Symbol" pitchFamily="-110" charset="2"/>
                </a:rPr>
                <a:t>×</a:t>
              </a:r>
              <a:endParaRPr lang="en-US" dirty="0">
                <a:solidFill>
                  <a:schemeClr val="accent5"/>
                </a:solidFill>
                <a:latin typeface="Symbol" pitchFamily="-110" charset="2"/>
                <a:sym typeface="Symbol" pitchFamily="-110" charset="2"/>
              </a:endParaRPr>
            </a:p>
          </p:txBody>
        </p:sp>
        <p:sp>
          <p:nvSpPr>
            <p:cNvPr id="93192" name="Oval 8"/>
            <p:cNvSpPr>
              <a:spLocks noChangeArrowheads="1"/>
            </p:cNvSpPr>
            <p:nvPr/>
          </p:nvSpPr>
          <p:spPr bwMode="auto">
            <a:xfrm>
              <a:off x="3168" y="2640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 smtClean="0">
                  <a:solidFill>
                    <a:schemeClr val="accent5"/>
                  </a:solidFill>
                  <a:latin typeface="Symbol" pitchFamily="-110" charset="2"/>
                </a:rPr>
                <a:t>×</a:t>
              </a:r>
              <a:endParaRPr lang="en-US" dirty="0">
                <a:solidFill>
                  <a:schemeClr val="accent5"/>
                </a:solidFill>
                <a:latin typeface="Symbol" pitchFamily="-110" charset="2"/>
              </a:endParaRPr>
            </a:p>
          </p:txBody>
        </p:sp>
        <p:sp>
          <p:nvSpPr>
            <p:cNvPr id="93193" name="Oval 9"/>
            <p:cNvSpPr>
              <a:spLocks noChangeArrowheads="1"/>
            </p:cNvSpPr>
            <p:nvPr/>
          </p:nvSpPr>
          <p:spPr bwMode="auto">
            <a:xfrm>
              <a:off x="3648" y="3024"/>
              <a:ext cx="240" cy="24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chemeClr val="accent5"/>
                  </a:solidFill>
                  <a:latin typeface="Symbol" pitchFamily="-110" charset="2"/>
                </a:rPr>
                <a:t>-</a:t>
              </a:r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292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2</a:t>
              </a:r>
            </a:p>
          </p:txBody>
        </p:sp>
        <p:sp>
          <p:nvSpPr>
            <p:cNvPr id="93195" name="Rectangle 11"/>
            <p:cNvSpPr>
              <a:spLocks noChangeArrowheads="1"/>
            </p:cNvSpPr>
            <p:nvPr/>
          </p:nvSpPr>
          <p:spPr bwMode="auto">
            <a:xfrm>
              <a:off x="340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5</a:t>
              </a:r>
            </a:p>
          </p:txBody>
        </p:sp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3888" y="3456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1</a:t>
              </a:r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436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93198" name="Rectangle 14"/>
            <p:cNvSpPr>
              <a:spLocks noChangeArrowheads="1"/>
            </p:cNvSpPr>
            <p:nvPr/>
          </p:nvSpPr>
          <p:spPr bwMode="auto">
            <a:xfrm>
              <a:off x="4848" y="3024"/>
              <a:ext cx="240" cy="240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>
                  <a:solidFill>
                    <a:schemeClr val="accent5"/>
                  </a:solidFill>
                </a:rPr>
                <a:t>2</a:t>
              </a:r>
            </a:p>
          </p:txBody>
        </p:sp>
        <p:cxnSp>
          <p:nvCxnSpPr>
            <p:cNvPr id="93199" name="AutoShape 15"/>
            <p:cNvCxnSpPr>
              <a:cxnSpLocks noChangeShapeType="1"/>
              <a:stCxn id="93190" idx="3"/>
              <a:endCxn id="93192" idx="7"/>
            </p:cNvCxnSpPr>
            <p:nvPr/>
          </p:nvCxnSpPr>
          <p:spPr bwMode="auto">
            <a:xfrm flipH="1">
              <a:off x="3373" y="2467"/>
              <a:ext cx="79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200" name="AutoShape 16"/>
            <p:cNvCxnSpPr>
              <a:cxnSpLocks noChangeShapeType="1"/>
              <a:stCxn id="93191" idx="1"/>
              <a:endCxn id="93190" idx="5"/>
            </p:cNvCxnSpPr>
            <p:nvPr/>
          </p:nvCxnSpPr>
          <p:spPr bwMode="auto">
            <a:xfrm flipH="1" flipV="1">
              <a:off x="4333" y="2467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201" name="AutoShape 17"/>
            <p:cNvCxnSpPr>
              <a:cxnSpLocks noChangeShapeType="1"/>
              <a:stCxn id="93198" idx="0"/>
              <a:endCxn id="93191" idx="5"/>
            </p:cNvCxnSpPr>
            <p:nvPr/>
          </p:nvCxnSpPr>
          <p:spPr bwMode="auto">
            <a:xfrm flipH="1" flipV="1">
              <a:off x="4813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202" name="AutoShape 18"/>
            <p:cNvCxnSpPr>
              <a:cxnSpLocks noChangeShapeType="1"/>
              <a:stCxn id="93197" idx="0"/>
              <a:endCxn id="93191" idx="3"/>
            </p:cNvCxnSpPr>
            <p:nvPr/>
          </p:nvCxnSpPr>
          <p:spPr bwMode="auto">
            <a:xfrm flipV="1">
              <a:off x="448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203" name="AutoShape 19"/>
            <p:cNvCxnSpPr>
              <a:cxnSpLocks noChangeShapeType="1"/>
              <a:stCxn id="93196" idx="0"/>
              <a:endCxn id="93193" idx="5"/>
            </p:cNvCxnSpPr>
            <p:nvPr/>
          </p:nvCxnSpPr>
          <p:spPr bwMode="auto">
            <a:xfrm flipH="1" flipV="1">
              <a:off x="3853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204" name="AutoShape 20"/>
            <p:cNvCxnSpPr>
              <a:cxnSpLocks noChangeShapeType="1"/>
              <a:stCxn id="93195" idx="0"/>
              <a:endCxn id="93193" idx="3"/>
            </p:cNvCxnSpPr>
            <p:nvPr/>
          </p:nvCxnSpPr>
          <p:spPr bwMode="auto">
            <a:xfrm flipV="1">
              <a:off x="3528" y="3235"/>
              <a:ext cx="155" cy="2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205" name="AutoShape 21"/>
            <p:cNvCxnSpPr>
              <a:cxnSpLocks noChangeShapeType="1"/>
              <a:stCxn id="93194" idx="0"/>
              <a:endCxn id="93192" idx="3"/>
            </p:cNvCxnSpPr>
            <p:nvPr/>
          </p:nvCxnSpPr>
          <p:spPr bwMode="auto">
            <a:xfrm flipV="1">
              <a:off x="3048" y="2851"/>
              <a:ext cx="155" cy="16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93206" name="AutoShape 22"/>
            <p:cNvCxnSpPr>
              <a:cxnSpLocks noChangeShapeType="1"/>
              <a:stCxn id="93193" idx="1"/>
              <a:endCxn id="93192" idx="5"/>
            </p:cNvCxnSpPr>
            <p:nvPr/>
          </p:nvCxnSpPr>
          <p:spPr bwMode="auto">
            <a:xfrm flipH="1" flipV="1">
              <a:off x="3373" y="2851"/>
              <a:ext cx="310" cy="2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Euler Tour Traversal</a:t>
            </a:r>
          </a:p>
        </p:txBody>
      </p:sp>
      <p:sp>
        <p:nvSpPr>
          <p:cNvPr id="942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0" y="1189038"/>
            <a:ext cx="7924800" cy="2133600"/>
          </a:xfrm>
        </p:spPr>
        <p:txBody>
          <a:bodyPr/>
          <a:lstStyle/>
          <a:p>
            <a:r>
              <a:rPr lang="en-US" sz="1800" dirty="0"/>
              <a:t>Generic traversal of a binary tree</a:t>
            </a:r>
          </a:p>
          <a:p>
            <a:r>
              <a:rPr lang="en-US" sz="1800" dirty="0"/>
              <a:t>Includes </a:t>
            </a:r>
            <a:r>
              <a:rPr lang="en-US" sz="1800" dirty="0" smtClean="0"/>
              <a:t>as </a:t>
            </a:r>
            <a:r>
              <a:rPr lang="en-US" sz="1800" dirty="0"/>
              <a:t>special cases the preorder, </a:t>
            </a:r>
            <a:r>
              <a:rPr lang="en-US" sz="1800" dirty="0" err="1"/>
              <a:t>postorder</a:t>
            </a:r>
            <a:r>
              <a:rPr lang="en-US" sz="1800" dirty="0"/>
              <a:t> and </a:t>
            </a:r>
            <a:r>
              <a:rPr lang="en-US" sz="1800" dirty="0" err="1"/>
              <a:t>inorder</a:t>
            </a:r>
            <a:r>
              <a:rPr lang="en-US" sz="1800" dirty="0"/>
              <a:t> traversals</a:t>
            </a:r>
          </a:p>
          <a:p>
            <a:r>
              <a:rPr lang="en-US" sz="1800" dirty="0"/>
              <a:t>Walk around the tree and visit each node three times:</a:t>
            </a:r>
          </a:p>
          <a:p>
            <a:pPr lvl="1"/>
            <a:r>
              <a:rPr lang="en-US" sz="1800" dirty="0"/>
              <a:t>on the left (preorder)</a:t>
            </a:r>
          </a:p>
          <a:p>
            <a:pPr lvl="1"/>
            <a:r>
              <a:rPr lang="en-US" sz="1800" dirty="0"/>
              <a:t>from below (</a:t>
            </a:r>
            <a:r>
              <a:rPr lang="en-US" sz="1800" dirty="0" err="1"/>
              <a:t>inorder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on the right (</a:t>
            </a:r>
            <a:r>
              <a:rPr lang="en-US" sz="1800" dirty="0" err="1"/>
              <a:t>postorder</a:t>
            </a:r>
            <a:r>
              <a:rPr lang="en-US" sz="1800" dirty="0"/>
              <a:t>)</a:t>
            </a:r>
          </a:p>
        </p:txBody>
      </p:sp>
      <p:sp>
        <p:nvSpPr>
          <p:cNvPr id="94213" name="Oval 5"/>
          <p:cNvSpPr>
            <a:spLocks noChangeArrowheads="1"/>
          </p:cNvSpPr>
          <p:nvPr/>
        </p:nvSpPr>
        <p:spPr bwMode="auto">
          <a:xfrm>
            <a:off x="5580063" y="3551238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DECB3"/>
                </a:solidFill>
                <a:latin typeface="Symbol" pitchFamily="-110" charset="2"/>
              </a:rPr>
              <a:t>+</a:t>
            </a:r>
          </a:p>
        </p:txBody>
      </p:sp>
      <p:sp>
        <p:nvSpPr>
          <p:cNvPr id="94214" name="Oval 6"/>
          <p:cNvSpPr>
            <a:spLocks noChangeArrowheads="1"/>
          </p:cNvSpPr>
          <p:nvPr/>
        </p:nvSpPr>
        <p:spPr bwMode="auto">
          <a:xfrm>
            <a:off x="6665913" y="4160838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DECB3"/>
                </a:solidFill>
                <a:latin typeface="Symbol" pitchFamily="-110" charset="2"/>
                <a:sym typeface="Symbol" pitchFamily="-110" charset="2"/>
              </a:rPr>
              <a:t>×</a:t>
            </a:r>
            <a:endParaRPr lang="en-US" dirty="0">
              <a:solidFill>
                <a:srgbClr val="FDECB3"/>
              </a:solidFill>
              <a:latin typeface="Symbol" pitchFamily="-110" charset="2"/>
              <a:sym typeface="Symbol" pitchFamily="-110" charset="2"/>
            </a:endParaRPr>
          </a:p>
        </p:txBody>
      </p:sp>
      <p:sp>
        <p:nvSpPr>
          <p:cNvPr id="94216" name="Oval 8"/>
          <p:cNvSpPr>
            <a:spLocks noChangeArrowheads="1"/>
          </p:cNvSpPr>
          <p:nvPr/>
        </p:nvSpPr>
        <p:spPr bwMode="auto">
          <a:xfrm>
            <a:off x="4494213" y="4770438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DECB3"/>
                </a:solidFill>
                <a:latin typeface="Symbol" pitchFamily="-110" charset="2"/>
              </a:rPr>
              <a:t>-</a:t>
            </a: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2865438" y="4770438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DECB3"/>
                </a:solidFill>
              </a:rPr>
              <a:t>2</a:t>
            </a: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3951288" y="5456238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DECB3"/>
                </a:solidFill>
              </a:rPr>
              <a:t>5</a:t>
            </a: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5037138" y="5456238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DECB3"/>
                </a:solidFill>
              </a:rPr>
              <a:t>1</a:t>
            </a: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6122988" y="4770438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DECB3"/>
                </a:solidFill>
              </a:rPr>
              <a:t>3</a:t>
            </a:r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7208838" y="4770438"/>
            <a:ext cx="381000" cy="381000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DECB3"/>
                </a:solidFill>
              </a:rPr>
              <a:t>2</a:t>
            </a:r>
          </a:p>
        </p:txBody>
      </p:sp>
      <p:cxnSp>
        <p:nvCxnSpPr>
          <p:cNvPr id="94223" name="AutoShape 15"/>
          <p:cNvCxnSpPr>
            <a:cxnSpLocks noChangeShapeType="1"/>
            <a:stCxn id="94214" idx="1"/>
            <a:endCxn id="94213" idx="5"/>
          </p:cNvCxnSpPr>
          <p:nvPr/>
        </p:nvCxnSpPr>
        <p:spPr bwMode="auto">
          <a:xfrm flipH="1" flipV="1">
            <a:off x="5905500" y="3886200"/>
            <a:ext cx="815975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4224" name="AutoShape 16"/>
          <p:cNvCxnSpPr>
            <a:cxnSpLocks noChangeShapeType="1"/>
            <a:stCxn id="94221" idx="0"/>
            <a:endCxn id="94214" idx="5"/>
          </p:cNvCxnSpPr>
          <p:nvPr/>
        </p:nvCxnSpPr>
        <p:spPr bwMode="auto">
          <a:xfrm flipH="1" flipV="1">
            <a:off x="6991350" y="4495800"/>
            <a:ext cx="407988" cy="265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4225" name="AutoShape 17"/>
          <p:cNvCxnSpPr>
            <a:cxnSpLocks noChangeShapeType="1"/>
            <a:stCxn id="94220" idx="0"/>
            <a:endCxn id="94214" idx="3"/>
          </p:cNvCxnSpPr>
          <p:nvPr/>
        </p:nvCxnSpPr>
        <p:spPr bwMode="auto">
          <a:xfrm flipV="1">
            <a:off x="6313488" y="4495800"/>
            <a:ext cx="407987" cy="265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4226" name="AutoShape 18"/>
          <p:cNvCxnSpPr>
            <a:cxnSpLocks noChangeShapeType="1"/>
            <a:stCxn id="94219" idx="0"/>
            <a:endCxn id="94216" idx="5"/>
          </p:cNvCxnSpPr>
          <p:nvPr/>
        </p:nvCxnSpPr>
        <p:spPr bwMode="auto">
          <a:xfrm flipH="1" flipV="1">
            <a:off x="4819650" y="5105400"/>
            <a:ext cx="407988" cy="341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4227" name="AutoShape 19"/>
          <p:cNvCxnSpPr>
            <a:cxnSpLocks noChangeShapeType="1"/>
            <a:stCxn id="94218" idx="0"/>
            <a:endCxn id="94216" idx="3"/>
          </p:cNvCxnSpPr>
          <p:nvPr/>
        </p:nvCxnSpPr>
        <p:spPr bwMode="auto">
          <a:xfrm flipV="1">
            <a:off x="4141788" y="5105400"/>
            <a:ext cx="407987" cy="3413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94231" name="Freeform 23"/>
          <p:cNvSpPr>
            <a:spLocks/>
          </p:cNvSpPr>
          <p:nvPr/>
        </p:nvSpPr>
        <p:spPr bwMode="auto">
          <a:xfrm>
            <a:off x="2600325" y="3322638"/>
            <a:ext cx="5246688" cy="2790825"/>
          </a:xfrm>
          <a:custGeom>
            <a:avLst/>
            <a:gdLst/>
            <a:ahLst/>
            <a:cxnLst>
              <a:cxn ang="0">
                <a:pos x="1751" y="48"/>
              </a:cxn>
              <a:cxn ang="0">
                <a:pos x="1775" y="246"/>
              </a:cxn>
              <a:cxn ang="0">
                <a:pos x="983" y="360"/>
              </a:cxn>
              <a:cxn ang="0">
                <a:pos x="365" y="612"/>
              </a:cxn>
              <a:cxn ang="0">
                <a:pos x="23" y="1056"/>
              </a:cxn>
              <a:cxn ang="0">
                <a:pos x="227" y="1278"/>
              </a:cxn>
              <a:cxn ang="0">
                <a:pos x="551" y="1092"/>
              </a:cxn>
              <a:cxn ang="0">
                <a:pos x="659" y="840"/>
              </a:cxn>
              <a:cxn ang="0">
                <a:pos x="1109" y="1056"/>
              </a:cxn>
              <a:cxn ang="0">
                <a:pos x="803" y="1242"/>
              </a:cxn>
              <a:cxn ang="0">
                <a:pos x="689" y="1482"/>
              </a:cxn>
              <a:cxn ang="0">
                <a:pos x="971" y="1686"/>
              </a:cxn>
              <a:cxn ang="0">
                <a:pos x="1187" y="1560"/>
              </a:cxn>
              <a:cxn ang="0">
                <a:pos x="1319" y="1248"/>
              </a:cxn>
              <a:cxn ang="0">
                <a:pos x="1487" y="1620"/>
              </a:cxn>
              <a:cxn ang="0">
                <a:pos x="1745" y="1710"/>
              </a:cxn>
              <a:cxn ang="0">
                <a:pos x="1925" y="1332"/>
              </a:cxn>
              <a:cxn ang="0">
                <a:pos x="1523" y="1014"/>
              </a:cxn>
              <a:cxn ang="0">
                <a:pos x="1361" y="810"/>
              </a:cxn>
              <a:cxn ang="0">
                <a:pos x="821" y="654"/>
              </a:cxn>
              <a:cxn ang="0">
                <a:pos x="1985" y="480"/>
              </a:cxn>
              <a:cxn ang="0">
                <a:pos x="2489" y="654"/>
              </a:cxn>
              <a:cxn ang="0">
                <a:pos x="2093" y="936"/>
              </a:cxn>
              <a:cxn ang="0">
                <a:pos x="2195" y="1272"/>
              </a:cxn>
              <a:cxn ang="0">
                <a:pos x="2435" y="1272"/>
              </a:cxn>
              <a:cxn ang="0">
                <a:pos x="2573" y="1032"/>
              </a:cxn>
              <a:cxn ang="0">
                <a:pos x="2699" y="840"/>
              </a:cxn>
              <a:cxn ang="0">
                <a:pos x="2807" y="1056"/>
              </a:cxn>
              <a:cxn ang="0">
                <a:pos x="2867" y="1266"/>
              </a:cxn>
              <a:cxn ang="0">
                <a:pos x="3125" y="1314"/>
              </a:cxn>
              <a:cxn ang="0">
                <a:pos x="3269" y="954"/>
              </a:cxn>
              <a:cxn ang="0">
                <a:pos x="2909" y="642"/>
              </a:cxn>
              <a:cxn ang="0">
                <a:pos x="2741" y="480"/>
              </a:cxn>
              <a:cxn ang="0">
                <a:pos x="2249" y="276"/>
              </a:cxn>
              <a:cxn ang="0">
                <a:pos x="2231" y="0"/>
              </a:cxn>
            </a:cxnLst>
            <a:rect l="0" t="0" r="r" b="b"/>
            <a:pathLst>
              <a:path w="3305" h="1758">
                <a:moveTo>
                  <a:pt x="1751" y="48"/>
                </a:moveTo>
                <a:cubicBezTo>
                  <a:pt x="1755" y="81"/>
                  <a:pt x="1903" y="194"/>
                  <a:pt x="1775" y="246"/>
                </a:cubicBezTo>
                <a:cubicBezTo>
                  <a:pt x="1647" y="298"/>
                  <a:pt x="1218" y="299"/>
                  <a:pt x="983" y="360"/>
                </a:cubicBezTo>
                <a:cubicBezTo>
                  <a:pt x="748" y="421"/>
                  <a:pt x="525" y="496"/>
                  <a:pt x="365" y="612"/>
                </a:cubicBezTo>
                <a:cubicBezTo>
                  <a:pt x="205" y="728"/>
                  <a:pt x="46" y="945"/>
                  <a:pt x="23" y="1056"/>
                </a:cubicBezTo>
                <a:cubicBezTo>
                  <a:pt x="0" y="1167"/>
                  <a:pt x="139" y="1272"/>
                  <a:pt x="227" y="1278"/>
                </a:cubicBezTo>
                <a:cubicBezTo>
                  <a:pt x="315" y="1284"/>
                  <a:pt x="479" y="1165"/>
                  <a:pt x="551" y="1092"/>
                </a:cubicBezTo>
                <a:cubicBezTo>
                  <a:pt x="623" y="1019"/>
                  <a:pt x="566" y="846"/>
                  <a:pt x="659" y="840"/>
                </a:cubicBezTo>
                <a:cubicBezTo>
                  <a:pt x="752" y="834"/>
                  <a:pt x="1085" y="989"/>
                  <a:pt x="1109" y="1056"/>
                </a:cubicBezTo>
                <a:cubicBezTo>
                  <a:pt x="1133" y="1123"/>
                  <a:pt x="873" y="1171"/>
                  <a:pt x="803" y="1242"/>
                </a:cubicBezTo>
                <a:cubicBezTo>
                  <a:pt x="733" y="1313"/>
                  <a:pt x="661" y="1408"/>
                  <a:pt x="689" y="1482"/>
                </a:cubicBezTo>
                <a:cubicBezTo>
                  <a:pt x="717" y="1556"/>
                  <a:pt x="888" y="1673"/>
                  <a:pt x="971" y="1686"/>
                </a:cubicBezTo>
                <a:cubicBezTo>
                  <a:pt x="1054" y="1699"/>
                  <a:pt x="1129" y="1633"/>
                  <a:pt x="1187" y="1560"/>
                </a:cubicBezTo>
                <a:cubicBezTo>
                  <a:pt x="1245" y="1487"/>
                  <a:pt x="1269" y="1238"/>
                  <a:pt x="1319" y="1248"/>
                </a:cubicBezTo>
                <a:cubicBezTo>
                  <a:pt x="1369" y="1258"/>
                  <a:pt x="1416" y="1543"/>
                  <a:pt x="1487" y="1620"/>
                </a:cubicBezTo>
                <a:cubicBezTo>
                  <a:pt x="1558" y="1697"/>
                  <a:pt x="1672" y="1758"/>
                  <a:pt x="1745" y="1710"/>
                </a:cubicBezTo>
                <a:cubicBezTo>
                  <a:pt x="1818" y="1662"/>
                  <a:pt x="1962" y="1448"/>
                  <a:pt x="1925" y="1332"/>
                </a:cubicBezTo>
                <a:cubicBezTo>
                  <a:pt x="1888" y="1216"/>
                  <a:pt x="1617" y="1101"/>
                  <a:pt x="1523" y="1014"/>
                </a:cubicBezTo>
                <a:cubicBezTo>
                  <a:pt x="1429" y="927"/>
                  <a:pt x="1478" y="870"/>
                  <a:pt x="1361" y="810"/>
                </a:cubicBezTo>
                <a:cubicBezTo>
                  <a:pt x="1244" y="750"/>
                  <a:pt x="717" y="709"/>
                  <a:pt x="821" y="654"/>
                </a:cubicBezTo>
                <a:cubicBezTo>
                  <a:pt x="925" y="599"/>
                  <a:pt x="1707" y="480"/>
                  <a:pt x="1985" y="480"/>
                </a:cubicBezTo>
                <a:cubicBezTo>
                  <a:pt x="2263" y="480"/>
                  <a:pt x="2471" y="578"/>
                  <a:pt x="2489" y="654"/>
                </a:cubicBezTo>
                <a:cubicBezTo>
                  <a:pt x="2507" y="730"/>
                  <a:pt x="2142" y="833"/>
                  <a:pt x="2093" y="936"/>
                </a:cubicBezTo>
                <a:cubicBezTo>
                  <a:pt x="2044" y="1039"/>
                  <a:pt x="2138" y="1216"/>
                  <a:pt x="2195" y="1272"/>
                </a:cubicBezTo>
                <a:cubicBezTo>
                  <a:pt x="2252" y="1328"/>
                  <a:pt x="2372" y="1312"/>
                  <a:pt x="2435" y="1272"/>
                </a:cubicBezTo>
                <a:cubicBezTo>
                  <a:pt x="2498" y="1232"/>
                  <a:pt x="2529" y="1104"/>
                  <a:pt x="2573" y="1032"/>
                </a:cubicBezTo>
                <a:cubicBezTo>
                  <a:pt x="2617" y="960"/>
                  <a:pt x="2660" y="836"/>
                  <a:pt x="2699" y="840"/>
                </a:cubicBezTo>
                <a:cubicBezTo>
                  <a:pt x="2738" y="844"/>
                  <a:pt x="2779" y="985"/>
                  <a:pt x="2807" y="1056"/>
                </a:cubicBezTo>
                <a:cubicBezTo>
                  <a:pt x="2835" y="1127"/>
                  <a:pt x="2814" y="1223"/>
                  <a:pt x="2867" y="1266"/>
                </a:cubicBezTo>
                <a:cubicBezTo>
                  <a:pt x="2920" y="1309"/>
                  <a:pt x="3058" y="1366"/>
                  <a:pt x="3125" y="1314"/>
                </a:cubicBezTo>
                <a:cubicBezTo>
                  <a:pt x="3192" y="1262"/>
                  <a:pt x="3305" y="1066"/>
                  <a:pt x="3269" y="954"/>
                </a:cubicBezTo>
                <a:cubicBezTo>
                  <a:pt x="3233" y="842"/>
                  <a:pt x="2997" y="721"/>
                  <a:pt x="2909" y="642"/>
                </a:cubicBezTo>
                <a:cubicBezTo>
                  <a:pt x="2821" y="563"/>
                  <a:pt x="2851" y="541"/>
                  <a:pt x="2741" y="480"/>
                </a:cubicBezTo>
                <a:cubicBezTo>
                  <a:pt x="2631" y="419"/>
                  <a:pt x="2334" y="356"/>
                  <a:pt x="2249" y="276"/>
                </a:cubicBezTo>
                <a:cubicBezTo>
                  <a:pt x="2164" y="196"/>
                  <a:pt x="2235" y="58"/>
                  <a:pt x="2231" y="0"/>
                </a:cubicBezTo>
              </a:path>
            </a:pathLst>
          </a:custGeom>
          <a:noFill/>
          <a:ln w="12700" cap="flat" cmpd="sng">
            <a:solidFill>
              <a:schemeClr val="tx2"/>
            </a:solidFill>
            <a:prstDash val="lgDash"/>
            <a:round/>
            <a:headEnd type="none" w="med" len="med"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3048000" y="4191000"/>
            <a:ext cx="2984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L</a:t>
            </a:r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3443288" y="4510088"/>
            <a:ext cx="319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B</a:t>
            </a:r>
          </a:p>
        </p:txBody>
      </p:sp>
      <p:sp>
        <p:nvSpPr>
          <p:cNvPr id="94234" name="Text Box 26"/>
          <p:cNvSpPr txBox="1">
            <a:spLocks noChangeArrowheads="1"/>
          </p:cNvSpPr>
          <p:nvPr/>
        </p:nvSpPr>
        <p:spPr bwMode="auto">
          <a:xfrm>
            <a:off x="3810000" y="4191000"/>
            <a:ext cx="325438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R</a:t>
            </a:r>
          </a:p>
        </p:txBody>
      </p:sp>
      <p:cxnSp>
        <p:nvCxnSpPr>
          <p:cNvPr id="94222" name="AutoShape 14"/>
          <p:cNvCxnSpPr>
            <a:cxnSpLocks noChangeShapeType="1"/>
            <a:stCxn id="94213" idx="3"/>
            <a:endCxn id="94215" idx="7"/>
          </p:cNvCxnSpPr>
          <p:nvPr/>
        </p:nvCxnSpPr>
        <p:spPr bwMode="auto">
          <a:xfrm flipH="1">
            <a:off x="3733800" y="3886200"/>
            <a:ext cx="1901825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4228" name="AutoShape 20"/>
          <p:cNvCxnSpPr>
            <a:cxnSpLocks noChangeShapeType="1"/>
            <a:stCxn id="94217" idx="0"/>
            <a:endCxn id="94215" idx="3"/>
          </p:cNvCxnSpPr>
          <p:nvPr/>
        </p:nvCxnSpPr>
        <p:spPr bwMode="auto">
          <a:xfrm flipV="1">
            <a:off x="3055938" y="4495800"/>
            <a:ext cx="407987" cy="265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4229" name="AutoShape 21"/>
          <p:cNvCxnSpPr>
            <a:cxnSpLocks noChangeShapeType="1"/>
            <a:stCxn id="94216" idx="1"/>
            <a:endCxn id="94215" idx="5"/>
          </p:cNvCxnSpPr>
          <p:nvPr/>
        </p:nvCxnSpPr>
        <p:spPr bwMode="auto">
          <a:xfrm flipH="1" flipV="1">
            <a:off x="3733800" y="4495800"/>
            <a:ext cx="815975" cy="3206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94215" name="Oval 7"/>
          <p:cNvSpPr>
            <a:spLocks noChangeArrowheads="1"/>
          </p:cNvSpPr>
          <p:nvPr/>
        </p:nvSpPr>
        <p:spPr bwMode="auto">
          <a:xfrm>
            <a:off x="3408363" y="4160838"/>
            <a:ext cx="381000" cy="3810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DECB3"/>
                </a:solidFill>
                <a:latin typeface="Symbol" pitchFamily="-110" charset="2"/>
              </a:rPr>
              <a:t>×</a:t>
            </a:r>
            <a:endParaRPr lang="en-US" dirty="0">
              <a:solidFill>
                <a:srgbClr val="FDECB3"/>
              </a:solidFill>
              <a:latin typeface="Symbol" pitchFamily="-110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Template Method Pattern</a:t>
            </a:r>
          </a:p>
        </p:txBody>
      </p:sp>
      <p:sp>
        <p:nvSpPr>
          <p:cNvPr id="983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92100" y="1161143"/>
            <a:ext cx="3505200" cy="4495800"/>
          </a:xfrm>
        </p:spPr>
        <p:txBody>
          <a:bodyPr/>
          <a:lstStyle/>
          <a:p>
            <a:r>
              <a:rPr lang="en-US" sz="2000" dirty="0"/>
              <a:t>Generic algorithm that can be specialized by redefining certain steps</a:t>
            </a:r>
          </a:p>
          <a:p>
            <a:r>
              <a:rPr lang="en-US" sz="2000" dirty="0"/>
              <a:t>Implemented by means of an abstract Java class </a:t>
            </a:r>
          </a:p>
          <a:p>
            <a:r>
              <a:rPr lang="en-US" sz="2000" dirty="0"/>
              <a:t>Visit </a:t>
            </a:r>
            <a:r>
              <a:rPr lang="en-US" sz="2000"/>
              <a:t>methods </a:t>
            </a:r>
            <a:r>
              <a:rPr lang="en-US" sz="2000" smtClean="0"/>
              <a:t>can </a:t>
            </a:r>
            <a:r>
              <a:rPr lang="en-US" sz="2000" dirty="0"/>
              <a:t>be redefined by subclasses</a:t>
            </a:r>
          </a:p>
          <a:p>
            <a:r>
              <a:rPr lang="en-US" sz="2000" dirty="0"/>
              <a:t>Template method </a:t>
            </a:r>
            <a:r>
              <a:rPr lang="en-US" sz="2000" dirty="0" err="1">
                <a:solidFill>
                  <a:schemeClr val="tx2"/>
                </a:solidFill>
                <a:latin typeface="Arial Narrow" pitchFamily="-110" charset="0"/>
              </a:rPr>
              <a:t>eulerTour</a:t>
            </a:r>
            <a:endParaRPr lang="en-US" sz="2000" dirty="0"/>
          </a:p>
          <a:p>
            <a:pPr lvl="1"/>
            <a:r>
              <a:rPr lang="en-US" sz="1800" dirty="0"/>
              <a:t>Recursively called on the left and right children</a:t>
            </a:r>
          </a:p>
          <a:p>
            <a:pPr lvl="1"/>
            <a:r>
              <a:rPr lang="en-US" sz="1800" dirty="0"/>
              <a:t>A </a:t>
            </a:r>
            <a:r>
              <a:rPr lang="en-US" sz="1800" dirty="0">
                <a:solidFill>
                  <a:schemeClr val="tx2"/>
                </a:solidFill>
                <a:latin typeface="Arial Narrow" pitchFamily="-110" charset="0"/>
              </a:rPr>
              <a:t>Result</a:t>
            </a:r>
            <a:r>
              <a:rPr lang="en-US" sz="1800" dirty="0"/>
              <a:t> object with fields </a:t>
            </a:r>
            <a:r>
              <a:rPr lang="en-US" sz="1800" dirty="0" err="1">
                <a:solidFill>
                  <a:schemeClr val="tx2"/>
                </a:solidFill>
                <a:latin typeface="Arial Narrow" pitchFamily="-110" charset="0"/>
              </a:rPr>
              <a:t>leftResult</a:t>
            </a:r>
            <a:r>
              <a:rPr lang="en-US" sz="1800" dirty="0"/>
              <a:t>,</a:t>
            </a:r>
            <a:r>
              <a:rPr lang="en-US" sz="1800" dirty="0">
                <a:solidFill>
                  <a:schemeClr val="tx2"/>
                </a:solidFill>
                <a:latin typeface="Arial Narrow" pitchFamily="-110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Arial Narrow" pitchFamily="-110" charset="0"/>
              </a:rPr>
              <a:t>rightResult</a:t>
            </a:r>
            <a:r>
              <a:rPr lang="en-US" sz="1800" dirty="0">
                <a:solidFill>
                  <a:schemeClr val="tx2"/>
                </a:solidFill>
                <a:latin typeface="Arial Narrow" pitchFamily="-110" charset="0"/>
              </a:rPr>
              <a:t> </a:t>
            </a:r>
            <a:r>
              <a:rPr lang="en-US" sz="1800" dirty="0"/>
              <a:t>and</a:t>
            </a:r>
            <a:r>
              <a:rPr lang="en-US" sz="1800" dirty="0">
                <a:solidFill>
                  <a:schemeClr val="tx2"/>
                </a:solidFill>
                <a:latin typeface="Arial Narrow" pitchFamily="-110" charset="0"/>
              </a:rPr>
              <a:t> </a:t>
            </a:r>
            <a:r>
              <a:rPr lang="en-US" sz="1800" dirty="0" err="1">
                <a:solidFill>
                  <a:schemeClr val="tx2"/>
                </a:solidFill>
                <a:latin typeface="Arial Narrow" pitchFamily="-110" charset="0"/>
              </a:rPr>
              <a:t>finalResult</a:t>
            </a:r>
            <a:r>
              <a:rPr lang="en-US" sz="1800" dirty="0"/>
              <a:t> keeps track of the output of the recursive calls to </a:t>
            </a:r>
            <a:r>
              <a:rPr lang="en-US" sz="1800" dirty="0" err="1">
                <a:solidFill>
                  <a:schemeClr val="tx2"/>
                </a:solidFill>
                <a:latin typeface="Arial Narrow" pitchFamily="-110" charset="0"/>
              </a:rPr>
              <a:t>eulerTour</a:t>
            </a:r>
            <a:endParaRPr lang="en-US" sz="1800" dirty="0">
              <a:solidFill>
                <a:schemeClr val="tx2"/>
              </a:solidFill>
              <a:latin typeface="Arial Narrow" pitchFamily="-110" charset="0"/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114800" y="1161143"/>
            <a:ext cx="4724400" cy="477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228600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public abstract class </a:t>
            </a:r>
            <a:r>
              <a:rPr lang="en-US" sz="1800">
                <a:solidFill>
                  <a:schemeClr val="tx2"/>
                </a:solidFill>
                <a:latin typeface="Arial Narrow" pitchFamily="-110" charset="0"/>
              </a:rPr>
              <a:t>EulerTour</a:t>
            </a:r>
            <a:r>
              <a:rPr lang="en-US" sz="1800">
                <a:latin typeface="Arial Narrow" pitchFamily="-110" charset="0"/>
              </a:rPr>
              <a:t> 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{</a:t>
            </a:r>
            <a:br>
              <a:rPr lang="en-US" sz="1800">
                <a:solidFill>
                  <a:srgbClr val="000000"/>
                </a:solidFill>
                <a:latin typeface="Arial Narrow" pitchFamily="-110" charset="0"/>
              </a:rPr>
            </a:b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	protected </a:t>
            </a:r>
            <a:r>
              <a:rPr lang="en-US" sz="1800">
                <a:latin typeface="Arial Narrow" pitchFamily="-110" charset="0"/>
              </a:rPr>
              <a:t>BinaryTree tree;</a:t>
            </a:r>
            <a:br>
              <a:rPr lang="en-US" sz="1800">
                <a:latin typeface="Arial Narrow" pitchFamily="-110" charset="0"/>
              </a:rPr>
            </a:br>
            <a:r>
              <a:rPr lang="en-US" sz="1800">
                <a:latin typeface="Arial Narrow" pitchFamily="-110" charset="0"/>
              </a:rPr>
              <a:t>	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protected void</a:t>
            </a:r>
            <a:r>
              <a:rPr lang="en-US" sz="1800">
                <a:latin typeface="Arial Narrow" pitchFamily="-110" charset="0"/>
              </a:rPr>
              <a:t> </a:t>
            </a:r>
            <a:r>
              <a:rPr lang="en-US" sz="1800">
                <a:solidFill>
                  <a:schemeClr val="tx2"/>
                </a:solidFill>
                <a:latin typeface="Arial Narrow" pitchFamily="-110" charset="0"/>
              </a:rPr>
              <a:t>visitExternal</a:t>
            </a:r>
            <a:r>
              <a:rPr lang="en-US" sz="1800">
                <a:latin typeface="Arial Narrow" pitchFamily="-110" charset="0"/>
              </a:rPr>
              <a:t>(Position p, Result r) 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{ }</a:t>
            </a:r>
            <a:r>
              <a:rPr lang="en-US" sz="1800">
                <a:latin typeface="Arial Narrow" pitchFamily="-110" charset="0"/>
              </a:rPr>
              <a:t/>
            </a:r>
            <a:br>
              <a:rPr lang="en-US" sz="1800">
                <a:latin typeface="Arial Narrow" pitchFamily="-110" charset="0"/>
              </a:rPr>
            </a:br>
            <a:r>
              <a:rPr lang="en-US" sz="1800">
                <a:latin typeface="Arial Narrow" pitchFamily="-110" charset="0"/>
              </a:rPr>
              <a:t>	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protected void</a:t>
            </a:r>
            <a:r>
              <a:rPr lang="en-US" sz="1800">
                <a:latin typeface="Arial Narrow" pitchFamily="-110" charset="0"/>
              </a:rPr>
              <a:t> </a:t>
            </a:r>
            <a:r>
              <a:rPr lang="en-US" sz="1800">
                <a:solidFill>
                  <a:schemeClr val="tx2"/>
                </a:solidFill>
                <a:latin typeface="Arial Narrow" pitchFamily="-110" charset="0"/>
              </a:rPr>
              <a:t>visitLeft</a:t>
            </a:r>
            <a:r>
              <a:rPr lang="en-US" sz="1800">
                <a:latin typeface="Arial Narrow" pitchFamily="-110" charset="0"/>
              </a:rPr>
              <a:t>(Position p, Result r) 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{ }</a:t>
            </a:r>
            <a:r>
              <a:rPr lang="en-US" sz="1800">
                <a:latin typeface="Arial Narrow" pitchFamily="-110" charset="0"/>
              </a:rPr>
              <a:t/>
            </a:r>
            <a:br>
              <a:rPr lang="en-US" sz="1800">
                <a:latin typeface="Arial Narrow" pitchFamily="-110" charset="0"/>
              </a:rPr>
            </a:br>
            <a:r>
              <a:rPr lang="en-US" sz="1800">
                <a:latin typeface="Arial Narrow" pitchFamily="-110" charset="0"/>
              </a:rPr>
              <a:t>	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protected void</a:t>
            </a:r>
            <a:r>
              <a:rPr lang="en-US" sz="1800">
                <a:latin typeface="Arial Narrow" pitchFamily="-110" charset="0"/>
              </a:rPr>
              <a:t> </a:t>
            </a:r>
            <a:r>
              <a:rPr lang="en-US" sz="1800">
                <a:solidFill>
                  <a:schemeClr val="tx2"/>
                </a:solidFill>
                <a:latin typeface="Arial Narrow" pitchFamily="-110" charset="0"/>
              </a:rPr>
              <a:t>visitBelow</a:t>
            </a:r>
            <a:r>
              <a:rPr lang="en-US" sz="1800">
                <a:latin typeface="Arial Narrow" pitchFamily="-110" charset="0"/>
              </a:rPr>
              <a:t>(Position p, Result r) 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{ }</a:t>
            </a:r>
            <a:r>
              <a:rPr lang="en-US" sz="1800">
                <a:latin typeface="Arial Narrow" pitchFamily="-110" charset="0"/>
              </a:rPr>
              <a:t>	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protected void</a:t>
            </a:r>
            <a:r>
              <a:rPr lang="en-US" sz="1800">
                <a:latin typeface="Arial Narrow" pitchFamily="-110" charset="0"/>
              </a:rPr>
              <a:t> </a:t>
            </a:r>
            <a:r>
              <a:rPr lang="en-US" sz="1800">
                <a:solidFill>
                  <a:schemeClr val="tx2"/>
                </a:solidFill>
                <a:latin typeface="Arial Narrow" pitchFamily="-110" charset="0"/>
              </a:rPr>
              <a:t>visitRight</a:t>
            </a:r>
            <a:r>
              <a:rPr lang="en-US" sz="1800">
                <a:latin typeface="Arial Narrow" pitchFamily="-110" charset="0"/>
              </a:rPr>
              <a:t>(Position p, Result r) 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{ }</a:t>
            </a:r>
            <a:br>
              <a:rPr lang="en-US" sz="1800">
                <a:solidFill>
                  <a:srgbClr val="000000"/>
                </a:solidFill>
                <a:latin typeface="Arial Narrow" pitchFamily="-110" charset="0"/>
              </a:rPr>
            </a:br>
            <a:r>
              <a:rPr lang="en-US" sz="1800">
                <a:latin typeface="Arial Narrow" pitchFamily="-110" charset="0"/>
              </a:rPr>
              <a:t> 	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protected </a:t>
            </a:r>
            <a:r>
              <a:rPr lang="en-US" sz="1800">
                <a:latin typeface="Arial Narrow" pitchFamily="-110" charset="0"/>
              </a:rPr>
              <a:t>Object </a:t>
            </a:r>
            <a:r>
              <a:rPr lang="en-US" sz="1800">
                <a:solidFill>
                  <a:schemeClr val="tx2"/>
                </a:solidFill>
                <a:latin typeface="Arial Narrow" pitchFamily="-110" charset="0"/>
              </a:rPr>
              <a:t>eulerTour</a:t>
            </a:r>
            <a:r>
              <a:rPr lang="en-US" sz="1800">
                <a:latin typeface="Arial Narrow" pitchFamily="-110" charset="0"/>
              </a:rPr>
              <a:t>(Position p) 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{ </a:t>
            </a:r>
            <a:br>
              <a:rPr lang="en-US" sz="1800">
                <a:solidFill>
                  <a:srgbClr val="000000"/>
                </a:solidFill>
                <a:latin typeface="Arial Narrow" pitchFamily="-110" charset="0"/>
              </a:rPr>
            </a:b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		</a:t>
            </a:r>
            <a:r>
              <a:rPr lang="en-US" sz="1800">
                <a:latin typeface="Arial Narrow" pitchFamily="-110" charset="0"/>
              </a:rPr>
              <a:t>Result r = new Result();</a:t>
            </a:r>
            <a:br>
              <a:rPr lang="en-US" sz="1800">
                <a:latin typeface="Arial Narrow" pitchFamily="-110" charset="0"/>
              </a:rPr>
            </a:br>
            <a:r>
              <a:rPr lang="en-US" sz="1800">
                <a:latin typeface="Arial Narrow" pitchFamily="-110" charset="0"/>
              </a:rPr>
              <a:t>		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if </a:t>
            </a:r>
            <a:r>
              <a:rPr lang="en-US" sz="1800">
                <a:latin typeface="Arial Narrow" pitchFamily="-110" charset="0"/>
              </a:rPr>
              <a:t>tree.isExternal(p) 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{</a:t>
            </a:r>
            <a:r>
              <a:rPr lang="en-US" sz="1800">
                <a:latin typeface="Arial Narrow" pitchFamily="-110" charset="0"/>
              </a:rPr>
              <a:t> visitExternal(p, r); 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}</a:t>
            </a:r>
            <a:r>
              <a:rPr lang="en-US" sz="1800">
                <a:latin typeface="Arial Narrow" pitchFamily="-110" charset="0"/>
              </a:rPr>
              <a:t/>
            </a:r>
            <a:br>
              <a:rPr lang="en-US" sz="1800">
                <a:latin typeface="Arial Narrow" pitchFamily="-110" charset="0"/>
              </a:rPr>
            </a:br>
            <a:r>
              <a:rPr lang="en-US" sz="1800">
                <a:latin typeface="Arial Narrow" pitchFamily="-110" charset="0"/>
              </a:rPr>
              <a:t>			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else {</a:t>
            </a:r>
            <a:br>
              <a:rPr lang="en-US" sz="1800">
                <a:solidFill>
                  <a:srgbClr val="000000"/>
                </a:solidFill>
                <a:latin typeface="Arial Narrow" pitchFamily="-110" charset="0"/>
              </a:rPr>
            </a:b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				</a:t>
            </a:r>
            <a:r>
              <a:rPr lang="en-US" sz="1800">
                <a:latin typeface="Arial Narrow" pitchFamily="-110" charset="0"/>
              </a:rPr>
              <a:t>visitLeft(p, r);</a:t>
            </a:r>
            <a:br>
              <a:rPr lang="en-US" sz="1800">
                <a:latin typeface="Arial Narrow" pitchFamily="-110" charset="0"/>
              </a:rPr>
            </a:br>
            <a:r>
              <a:rPr lang="en-US" sz="1800">
                <a:latin typeface="Arial Narrow" pitchFamily="-110" charset="0"/>
              </a:rPr>
              <a:t>				r.leftResult = eulerTour(tree.left(p));</a:t>
            </a:r>
            <a:br>
              <a:rPr lang="en-US" sz="1800">
                <a:latin typeface="Arial Narrow" pitchFamily="-110" charset="0"/>
              </a:rPr>
            </a:b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				</a:t>
            </a:r>
            <a:r>
              <a:rPr lang="en-US" sz="1800">
                <a:latin typeface="Arial Narrow" pitchFamily="-110" charset="0"/>
              </a:rPr>
              <a:t>visitBelow(p, r);</a:t>
            </a:r>
            <a:br>
              <a:rPr lang="en-US" sz="1800">
                <a:latin typeface="Arial Narrow" pitchFamily="-110" charset="0"/>
              </a:rPr>
            </a:br>
            <a:r>
              <a:rPr lang="en-US" sz="1800">
                <a:latin typeface="Arial Narrow" pitchFamily="-110" charset="0"/>
              </a:rPr>
              <a:t>				r.rightResult = eulerTour(tree.right(p));</a:t>
            </a:r>
            <a:br>
              <a:rPr lang="en-US" sz="1800">
                <a:latin typeface="Arial Narrow" pitchFamily="-110" charset="0"/>
              </a:rPr>
            </a:br>
            <a:r>
              <a:rPr lang="en-US" sz="1800">
                <a:latin typeface="Arial Narrow" pitchFamily="-110" charset="0"/>
              </a:rPr>
              <a:t>				visitRight(p, r);</a:t>
            </a:r>
            <a:br>
              <a:rPr lang="en-US" sz="1800">
                <a:latin typeface="Arial Narrow" pitchFamily="-110" charset="0"/>
              </a:rPr>
            </a:br>
            <a:r>
              <a:rPr lang="en-US" sz="1800">
                <a:latin typeface="Arial Narrow" pitchFamily="-110" charset="0"/>
              </a:rPr>
              <a:t>				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return</a:t>
            </a:r>
            <a:r>
              <a:rPr lang="en-US" sz="1800">
                <a:latin typeface="Arial Narrow" pitchFamily="-110" charset="0"/>
              </a:rPr>
              <a:t> r.finalResult; </a:t>
            </a:r>
            <a:br>
              <a:rPr lang="en-US" sz="1800">
                <a:latin typeface="Arial Narrow" pitchFamily="-110" charset="0"/>
              </a:rPr>
            </a:br>
            <a:r>
              <a:rPr lang="en-US" sz="1800">
                <a:latin typeface="Arial Narrow" pitchFamily="-110" charset="0"/>
              </a:rPr>
              <a:t>			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}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Specializations of EulerTour</a:t>
            </a:r>
          </a:p>
        </p:txBody>
      </p:sp>
      <p:sp>
        <p:nvSpPr>
          <p:cNvPr id="993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22943" y="1218974"/>
            <a:ext cx="3659414" cy="4419600"/>
          </a:xfrm>
        </p:spPr>
        <p:txBody>
          <a:bodyPr/>
          <a:lstStyle/>
          <a:p>
            <a:r>
              <a:rPr lang="en-US" sz="2000" dirty="0"/>
              <a:t>We show how to specialize class </a:t>
            </a:r>
            <a:r>
              <a:rPr lang="en-US" sz="2000" dirty="0" err="1"/>
              <a:t>EulerTour</a:t>
            </a:r>
            <a:r>
              <a:rPr lang="en-US" sz="2000" dirty="0"/>
              <a:t> to evaluate an arithmetic expression</a:t>
            </a:r>
          </a:p>
          <a:p>
            <a:r>
              <a:rPr lang="en-US" sz="2000" dirty="0"/>
              <a:t>Assumptions</a:t>
            </a:r>
          </a:p>
          <a:p>
            <a:pPr lvl="1"/>
            <a:r>
              <a:rPr lang="en-US" sz="1800" dirty="0"/>
              <a:t>External nodes store Integer objects</a:t>
            </a:r>
          </a:p>
          <a:p>
            <a:pPr lvl="1"/>
            <a:r>
              <a:rPr lang="en-US" sz="1800" dirty="0"/>
              <a:t>Internal nodes store </a:t>
            </a:r>
            <a:r>
              <a:rPr lang="en-US" sz="1800" dirty="0">
                <a:solidFill>
                  <a:schemeClr val="tx2"/>
                </a:solidFill>
                <a:latin typeface="Arial Narrow" pitchFamily="-110" charset="0"/>
              </a:rPr>
              <a:t>Operator</a:t>
            </a:r>
            <a:r>
              <a:rPr lang="en-US" sz="1800" dirty="0"/>
              <a:t> objects supporting method</a:t>
            </a:r>
          </a:p>
          <a:p>
            <a:pPr lvl="1">
              <a:buFont typeface="Wingdings" pitchFamily="-110" charset="2"/>
              <a:buNone/>
            </a:pPr>
            <a:r>
              <a:rPr lang="en-US" sz="1800" dirty="0">
                <a:solidFill>
                  <a:schemeClr val="tx2"/>
                </a:solidFill>
                <a:latin typeface="Arial Narrow" pitchFamily="-110" charset="0"/>
              </a:rPr>
              <a:t>	operation </a:t>
            </a:r>
            <a:r>
              <a:rPr lang="en-US" sz="1800" dirty="0">
                <a:latin typeface="Arial Narrow" pitchFamily="-110" charset="0"/>
              </a:rPr>
              <a:t>(Integer, Integer) 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4225471" y="1179286"/>
            <a:ext cx="4648200" cy="4498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defTabSz="228600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public class </a:t>
            </a:r>
            <a:r>
              <a:rPr lang="en-US" sz="1800">
                <a:solidFill>
                  <a:schemeClr val="tx2"/>
                </a:solidFill>
                <a:latin typeface="Arial Narrow" pitchFamily="-110" charset="0"/>
              </a:rPr>
              <a:t>EvaluateExpression</a:t>
            </a:r>
            <a:br>
              <a:rPr lang="en-US" sz="1800">
                <a:solidFill>
                  <a:schemeClr val="tx2"/>
                </a:solidFill>
                <a:latin typeface="Arial Narrow" pitchFamily="-110" charset="0"/>
              </a:rPr>
            </a:br>
            <a:r>
              <a:rPr lang="en-US" sz="1800">
                <a:solidFill>
                  <a:schemeClr val="tx2"/>
                </a:solidFill>
                <a:latin typeface="Arial Narrow" pitchFamily="-110" charset="0"/>
              </a:rPr>
              <a:t>						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extends </a:t>
            </a:r>
            <a:r>
              <a:rPr lang="en-US" sz="1800">
                <a:solidFill>
                  <a:schemeClr val="tx2"/>
                </a:solidFill>
                <a:latin typeface="Arial Narrow" pitchFamily="-110" charset="0"/>
              </a:rPr>
              <a:t>EulerTour</a:t>
            </a:r>
            <a:r>
              <a:rPr lang="en-US" sz="1800">
                <a:latin typeface="Arial Narrow" pitchFamily="-110" charset="0"/>
              </a:rPr>
              <a:t> 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{</a:t>
            </a:r>
          </a:p>
          <a:p>
            <a:pPr algn="l" defTabSz="228600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	protected void</a:t>
            </a:r>
            <a:r>
              <a:rPr lang="en-US" sz="1800">
                <a:latin typeface="Arial Narrow" pitchFamily="-110" charset="0"/>
              </a:rPr>
              <a:t> </a:t>
            </a:r>
            <a:r>
              <a:rPr lang="en-US" sz="1800">
                <a:solidFill>
                  <a:schemeClr val="tx2"/>
                </a:solidFill>
                <a:latin typeface="Arial Narrow" pitchFamily="-110" charset="0"/>
              </a:rPr>
              <a:t>visitExternal</a:t>
            </a:r>
            <a:r>
              <a:rPr lang="en-US" sz="1800">
                <a:latin typeface="Arial Narrow" pitchFamily="-110" charset="0"/>
              </a:rPr>
              <a:t>(Position p, Result r) 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{</a:t>
            </a:r>
            <a:br>
              <a:rPr lang="en-US" sz="1800">
                <a:solidFill>
                  <a:srgbClr val="000000"/>
                </a:solidFill>
                <a:latin typeface="Arial Narrow" pitchFamily="-110" charset="0"/>
              </a:rPr>
            </a:b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		</a:t>
            </a:r>
            <a:r>
              <a:rPr lang="en-US" sz="1800">
                <a:latin typeface="Arial Narrow" pitchFamily="-110" charset="0"/>
              </a:rPr>
              <a:t>r.finalResult = (Integer) p.element();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/>
            </a:r>
            <a:br>
              <a:rPr lang="en-US" sz="1800">
                <a:solidFill>
                  <a:srgbClr val="000000"/>
                </a:solidFill>
                <a:latin typeface="Arial Narrow" pitchFamily="-110" charset="0"/>
              </a:rPr>
            </a:b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	 }</a:t>
            </a:r>
            <a:endParaRPr lang="en-US" sz="1800">
              <a:latin typeface="Arial Narrow" pitchFamily="-110" charset="0"/>
            </a:endParaRPr>
          </a:p>
          <a:p>
            <a:pPr algn="l" defTabSz="228600">
              <a:spcBef>
                <a:spcPct val="50000"/>
              </a:spcBef>
            </a:pPr>
            <a:r>
              <a:rPr lang="en-US" sz="1800">
                <a:latin typeface="Arial Narrow" pitchFamily="-110" charset="0"/>
              </a:rPr>
              <a:t>	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protected void</a:t>
            </a:r>
            <a:r>
              <a:rPr lang="en-US" sz="1800">
                <a:latin typeface="Arial Narrow" pitchFamily="-110" charset="0"/>
              </a:rPr>
              <a:t> </a:t>
            </a:r>
            <a:r>
              <a:rPr lang="en-US" sz="1800">
                <a:solidFill>
                  <a:schemeClr val="tx2"/>
                </a:solidFill>
                <a:latin typeface="Arial Narrow" pitchFamily="-110" charset="0"/>
              </a:rPr>
              <a:t>visitRight</a:t>
            </a:r>
            <a:r>
              <a:rPr lang="en-US" sz="1800">
                <a:latin typeface="Arial Narrow" pitchFamily="-110" charset="0"/>
              </a:rPr>
              <a:t>(Position p, Result r) </a:t>
            </a: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{</a:t>
            </a:r>
            <a:br>
              <a:rPr lang="en-US" sz="1800">
                <a:solidFill>
                  <a:srgbClr val="000000"/>
                </a:solidFill>
                <a:latin typeface="Arial Narrow" pitchFamily="-110" charset="0"/>
              </a:rPr>
            </a:b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		</a:t>
            </a:r>
            <a:r>
              <a:rPr lang="en-US" sz="1800">
                <a:latin typeface="Arial Narrow" pitchFamily="-110" charset="0"/>
              </a:rPr>
              <a:t>Operator op = (Operator) p.element();</a:t>
            </a:r>
            <a:br>
              <a:rPr lang="en-US" sz="1800">
                <a:latin typeface="Arial Narrow" pitchFamily="-110" charset="0"/>
              </a:rPr>
            </a:b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		</a:t>
            </a:r>
            <a:r>
              <a:rPr lang="en-US" sz="1800">
                <a:latin typeface="Arial Narrow" pitchFamily="-110" charset="0"/>
              </a:rPr>
              <a:t>r.finalResult = op.operation(</a:t>
            </a:r>
            <a:br>
              <a:rPr lang="en-US" sz="1800">
                <a:latin typeface="Arial Narrow" pitchFamily="-110" charset="0"/>
              </a:rPr>
            </a:br>
            <a:r>
              <a:rPr lang="en-US" sz="1800">
                <a:latin typeface="Arial Narrow" pitchFamily="-110" charset="0"/>
              </a:rPr>
              <a:t>								(Integer) r.leftResult,</a:t>
            </a:r>
            <a:br>
              <a:rPr lang="en-US" sz="1800">
                <a:latin typeface="Arial Narrow" pitchFamily="-110" charset="0"/>
              </a:rPr>
            </a:br>
            <a:r>
              <a:rPr lang="en-US" sz="1800">
                <a:latin typeface="Arial Narrow" pitchFamily="-110" charset="0"/>
              </a:rPr>
              <a:t>								(Integer) r.rightResult</a:t>
            </a:r>
            <a:br>
              <a:rPr lang="en-US" sz="1800">
                <a:latin typeface="Arial Narrow" pitchFamily="-110" charset="0"/>
              </a:rPr>
            </a:br>
            <a:r>
              <a:rPr lang="en-US" sz="1800">
                <a:latin typeface="Arial Narrow" pitchFamily="-110" charset="0"/>
              </a:rPr>
              <a:t>								);</a:t>
            </a:r>
            <a:br>
              <a:rPr lang="en-US" sz="1800">
                <a:latin typeface="Arial Narrow" pitchFamily="-110" charset="0"/>
              </a:rPr>
            </a:b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 	}</a:t>
            </a:r>
          </a:p>
          <a:p>
            <a:pPr algn="l" defTabSz="228600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	…</a:t>
            </a:r>
          </a:p>
          <a:p>
            <a:pPr algn="l" defTabSz="228600"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Arial Narrow" pitchFamily="-110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</a:p>
          <a:p>
            <a:r>
              <a:rPr lang="en-US" dirty="0" smtClean="0"/>
              <a:t>Traversing trees</a:t>
            </a:r>
          </a:p>
          <a:p>
            <a:r>
              <a:rPr lang="en-US" dirty="0" smtClean="0"/>
              <a:t>Binary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5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228600"/>
            <a:ext cx="7772400" cy="1143000"/>
          </a:xfrm>
          <a:noFill/>
        </p:spPr>
        <p:txBody>
          <a:bodyPr/>
          <a:lstStyle/>
          <a:p>
            <a:r>
              <a:rPr lang="en-US"/>
              <a:t>Graph</a:t>
            </a:r>
          </a:p>
        </p:txBody>
      </p:sp>
      <p:sp>
        <p:nvSpPr>
          <p:cNvPr id="983043" name="Oval 3"/>
          <p:cNvSpPr>
            <a:spLocks noChangeArrowheads="1"/>
          </p:cNvSpPr>
          <p:nvPr/>
        </p:nvSpPr>
        <p:spPr bwMode="auto">
          <a:xfrm>
            <a:off x="811213" y="16002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/>
          </a:p>
        </p:txBody>
      </p:sp>
      <p:sp>
        <p:nvSpPr>
          <p:cNvPr id="983044" name="Oval 4"/>
          <p:cNvSpPr>
            <a:spLocks noChangeArrowheads="1"/>
          </p:cNvSpPr>
          <p:nvPr/>
        </p:nvSpPr>
        <p:spPr bwMode="auto">
          <a:xfrm>
            <a:off x="2640013" y="20574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/>
          </a:p>
        </p:txBody>
      </p:sp>
      <p:sp>
        <p:nvSpPr>
          <p:cNvPr id="983045" name="Text Box 5"/>
          <p:cNvSpPr txBox="1">
            <a:spLocks noChangeArrowheads="1"/>
          </p:cNvSpPr>
          <p:nvPr/>
        </p:nvSpPr>
        <p:spPr bwMode="auto">
          <a:xfrm>
            <a:off x="533400" y="1217613"/>
            <a:ext cx="3952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/>
              <a:t>a</a:t>
            </a:r>
          </a:p>
        </p:txBody>
      </p:sp>
      <p:sp>
        <p:nvSpPr>
          <p:cNvPr id="983046" name="Text Box 6"/>
          <p:cNvSpPr txBox="1">
            <a:spLocks noChangeArrowheads="1"/>
          </p:cNvSpPr>
          <p:nvPr/>
        </p:nvSpPr>
        <p:spPr bwMode="auto">
          <a:xfrm>
            <a:off x="2133600" y="3716338"/>
            <a:ext cx="3746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/>
              <a:t>c</a:t>
            </a:r>
          </a:p>
        </p:txBody>
      </p:sp>
      <p:sp>
        <p:nvSpPr>
          <p:cNvPr id="983047" name="Text Box 7"/>
          <p:cNvSpPr txBox="1">
            <a:spLocks noChangeArrowheads="1"/>
          </p:cNvSpPr>
          <p:nvPr/>
        </p:nvSpPr>
        <p:spPr bwMode="auto">
          <a:xfrm>
            <a:off x="2716213" y="1773238"/>
            <a:ext cx="395287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/>
              <a:t>b</a:t>
            </a:r>
          </a:p>
        </p:txBody>
      </p:sp>
      <p:sp>
        <p:nvSpPr>
          <p:cNvPr id="983048" name="Line 8"/>
          <p:cNvSpPr>
            <a:spLocks noChangeShapeType="1"/>
          </p:cNvSpPr>
          <p:nvPr/>
        </p:nvSpPr>
        <p:spPr bwMode="auto">
          <a:xfrm>
            <a:off x="887413" y="16764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049" name="Line 9"/>
          <p:cNvSpPr>
            <a:spLocks noChangeShapeType="1"/>
          </p:cNvSpPr>
          <p:nvPr/>
        </p:nvSpPr>
        <p:spPr bwMode="auto">
          <a:xfrm>
            <a:off x="887413" y="1676400"/>
            <a:ext cx="1219200" cy="2057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050" name="Line 10"/>
          <p:cNvSpPr>
            <a:spLocks noChangeShapeType="1"/>
          </p:cNvSpPr>
          <p:nvPr/>
        </p:nvSpPr>
        <p:spPr bwMode="auto">
          <a:xfrm>
            <a:off x="887413" y="1676400"/>
            <a:ext cx="1752600" cy="457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051" name="Line 11"/>
          <p:cNvSpPr>
            <a:spLocks noChangeShapeType="1"/>
          </p:cNvSpPr>
          <p:nvPr/>
        </p:nvSpPr>
        <p:spPr bwMode="auto">
          <a:xfrm flipH="1">
            <a:off x="2106613" y="2133600"/>
            <a:ext cx="609600" cy="1524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052" name="Oval 12"/>
          <p:cNvSpPr>
            <a:spLocks noChangeArrowheads="1"/>
          </p:cNvSpPr>
          <p:nvPr/>
        </p:nvSpPr>
        <p:spPr bwMode="auto">
          <a:xfrm>
            <a:off x="2030413" y="3657600"/>
            <a:ext cx="152400" cy="152400"/>
          </a:xfrm>
          <a:prstGeom prst="ellipse">
            <a:avLst/>
          </a:prstGeom>
          <a:solidFill>
            <a:schemeClr val="tx2"/>
          </a:solidFill>
          <a:ln w="3810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/>
          </a:p>
        </p:txBody>
      </p:sp>
      <p:sp>
        <p:nvSpPr>
          <p:cNvPr id="983053" name="Line 13"/>
          <p:cNvSpPr>
            <a:spLocks noChangeShapeType="1"/>
          </p:cNvSpPr>
          <p:nvPr/>
        </p:nvSpPr>
        <p:spPr bwMode="auto">
          <a:xfrm>
            <a:off x="2106613" y="3733800"/>
            <a:ext cx="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054" name="Text Box 14"/>
          <p:cNvSpPr txBox="1">
            <a:spLocks noChangeArrowheads="1"/>
          </p:cNvSpPr>
          <p:nvPr/>
        </p:nvSpPr>
        <p:spPr bwMode="auto">
          <a:xfrm>
            <a:off x="3124200" y="1811338"/>
            <a:ext cx="423545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/>
              <a:t>Node ~ city or computer</a:t>
            </a:r>
          </a:p>
        </p:txBody>
      </p:sp>
      <p:sp>
        <p:nvSpPr>
          <p:cNvPr id="983055" name="Text Box 15"/>
          <p:cNvSpPr txBox="1">
            <a:spLocks noChangeArrowheads="1"/>
          </p:cNvSpPr>
          <p:nvPr/>
        </p:nvSpPr>
        <p:spPr bwMode="auto">
          <a:xfrm>
            <a:off x="2447925" y="2649538"/>
            <a:ext cx="4572000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/>
              <a:t>Edge ~ road or data cable</a:t>
            </a:r>
          </a:p>
        </p:txBody>
      </p:sp>
      <p:sp>
        <p:nvSpPr>
          <p:cNvPr id="983056" name="Text Box 16"/>
          <p:cNvSpPr txBox="1">
            <a:spLocks noChangeArrowheads="1"/>
          </p:cNvSpPr>
          <p:nvPr/>
        </p:nvSpPr>
        <p:spPr bwMode="auto">
          <a:xfrm>
            <a:off x="869950" y="4113213"/>
            <a:ext cx="3989388" cy="549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/>
              <a:t>Undirected or Directed</a:t>
            </a:r>
          </a:p>
        </p:txBody>
      </p:sp>
      <p:sp>
        <p:nvSpPr>
          <p:cNvPr id="983057" name="Text Box 17"/>
          <p:cNvSpPr txBox="1">
            <a:spLocks noChangeArrowheads="1"/>
          </p:cNvSpPr>
          <p:nvPr/>
        </p:nvSpPr>
        <p:spPr bwMode="auto">
          <a:xfrm>
            <a:off x="384175" y="5105400"/>
            <a:ext cx="8532813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0"/>
              <a:t>A surprisingly large number of computational problems can be expressed as graph problems.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Directed and Undirected Graphs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11175" y="1088571"/>
            <a:ext cx="8070850" cy="5086350"/>
            <a:chOff x="322" y="901"/>
            <a:chExt cx="5084" cy="3204"/>
          </a:xfrm>
        </p:grpSpPr>
        <p:sp>
          <p:nvSpPr>
            <p:cNvPr id="984069" name="Text Box 5"/>
            <p:cNvSpPr txBox="1">
              <a:spLocks noChangeArrowheads="1"/>
            </p:cNvSpPr>
            <p:nvPr/>
          </p:nvSpPr>
          <p:spPr bwMode="auto">
            <a:xfrm>
              <a:off x="322" y="3663"/>
              <a:ext cx="50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/>
              <a:r>
                <a:rPr lang="en-US" sz="2000" b="0">
                  <a:latin typeface="Comic Sans MS" pitchFamily="-110" charset="0"/>
                </a:rPr>
                <a:t>(c) The subgraph of the graph in part (a) induced by the vertex set {1,2,3,6}.</a:t>
              </a:r>
              <a:endParaRPr lang="en-US" sz="2000" b="0" i="1">
                <a:latin typeface="Comic Sans MS" pitchFamily="-110" charset="0"/>
              </a:endParaRPr>
            </a:p>
          </p:txBody>
        </p:sp>
        <p:pic>
          <p:nvPicPr>
            <p:cNvPr id="984070" name="Picture 6" descr="figb-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4852"/>
            <a:stretch>
              <a:fillRect/>
            </a:stretch>
          </p:blipFill>
          <p:spPr bwMode="auto">
            <a:xfrm>
              <a:off x="4105" y="901"/>
              <a:ext cx="1290" cy="1385"/>
            </a:xfrm>
            <a:prstGeom prst="rect">
              <a:avLst/>
            </a:prstGeom>
            <a:noFill/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33400" y="1088571"/>
            <a:ext cx="8118475" cy="3305175"/>
            <a:chOff x="336" y="901"/>
            <a:chExt cx="5114" cy="2082"/>
          </a:xfrm>
        </p:grpSpPr>
        <p:pic>
          <p:nvPicPr>
            <p:cNvPr id="984072" name="Picture 8" descr="figb-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3" r="73985"/>
            <a:stretch>
              <a:fillRect/>
            </a:stretch>
          </p:blipFill>
          <p:spPr bwMode="auto">
            <a:xfrm>
              <a:off x="336" y="901"/>
              <a:ext cx="1320" cy="1385"/>
            </a:xfrm>
            <a:prstGeom prst="rect">
              <a:avLst/>
            </a:prstGeom>
            <a:noFill/>
          </p:spPr>
        </p:pic>
        <p:sp>
          <p:nvSpPr>
            <p:cNvPr id="984073" name="Text Box 9"/>
            <p:cNvSpPr txBox="1">
              <a:spLocks noChangeArrowheads="1"/>
            </p:cNvSpPr>
            <p:nvPr/>
          </p:nvSpPr>
          <p:spPr bwMode="auto">
            <a:xfrm>
              <a:off x="366" y="2349"/>
              <a:ext cx="50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>
                <a:buFontTx/>
                <a:buAutoNum type="alphaLcParenBoth"/>
              </a:pPr>
              <a:r>
                <a:rPr lang="en-US" sz="2000" b="0" dirty="0">
                  <a:latin typeface="Comic Sans MS" pitchFamily="-110" charset="0"/>
                </a:rPr>
                <a:t>A directed graph </a:t>
              </a:r>
              <a:r>
                <a:rPr lang="en-US" sz="2000" b="0" i="1" dirty="0">
                  <a:latin typeface="Comic Sans MS" pitchFamily="-110" charset="0"/>
                </a:rPr>
                <a:t>G</a:t>
              </a:r>
              <a:r>
                <a:rPr lang="en-US" sz="2000" b="0" dirty="0">
                  <a:latin typeface="Comic Sans MS" pitchFamily="-110" charset="0"/>
                </a:rPr>
                <a:t> = (</a:t>
              </a:r>
              <a:r>
                <a:rPr lang="en-US" sz="2000" b="0" i="1" dirty="0">
                  <a:latin typeface="Comic Sans MS" pitchFamily="-110" charset="0"/>
                </a:rPr>
                <a:t>V, E</a:t>
              </a:r>
              <a:r>
                <a:rPr lang="en-US" sz="2000" b="0" dirty="0">
                  <a:latin typeface="Comic Sans MS" pitchFamily="-110" charset="0"/>
                </a:rPr>
                <a:t>), where </a:t>
              </a:r>
              <a:r>
                <a:rPr lang="en-US" sz="2000" b="0" i="1" dirty="0">
                  <a:latin typeface="Comic Sans MS" pitchFamily="-110" charset="0"/>
                </a:rPr>
                <a:t>V</a:t>
              </a:r>
              <a:r>
                <a:rPr lang="en-US" sz="2000" b="0" dirty="0">
                  <a:latin typeface="Comic Sans MS" pitchFamily="-110" charset="0"/>
                </a:rPr>
                <a:t> = {1,2,3,4,5,6} and </a:t>
              </a:r>
            </a:p>
            <a:p>
              <a:pPr marL="457200" indent="-457200"/>
              <a:r>
                <a:rPr lang="en-US" sz="2000" b="0" i="1" dirty="0">
                  <a:latin typeface="Comic Sans MS" pitchFamily="-110" charset="0"/>
                </a:rPr>
                <a:t>	E</a:t>
              </a:r>
              <a:r>
                <a:rPr lang="en-US" sz="2000" b="0" dirty="0">
                  <a:latin typeface="Comic Sans MS" pitchFamily="-110" charset="0"/>
                </a:rPr>
                <a:t> = {(1,2), (2,2), (2,4), (2,5), (4,1), (4,5), (5,4), (6,3)}. </a:t>
              </a:r>
            </a:p>
            <a:p>
              <a:pPr marL="457200" indent="-457200"/>
              <a:r>
                <a:rPr lang="en-US" sz="2000" b="0" dirty="0">
                  <a:latin typeface="Comic Sans MS" pitchFamily="-110" charset="0"/>
                </a:rPr>
                <a:t>	The edge (2,2) is a self-loop.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30225" y="1088571"/>
            <a:ext cx="8070850" cy="4189412"/>
            <a:chOff x="334" y="901"/>
            <a:chExt cx="5084" cy="2639"/>
          </a:xfrm>
        </p:grpSpPr>
        <p:pic>
          <p:nvPicPr>
            <p:cNvPr id="984075" name="Picture 11" descr="figb-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081" r="36246"/>
            <a:stretch>
              <a:fillRect/>
            </a:stretch>
          </p:blipFill>
          <p:spPr bwMode="auto">
            <a:xfrm>
              <a:off x="2183" y="901"/>
              <a:ext cx="1419" cy="1385"/>
            </a:xfrm>
            <a:prstGeom prst="rect">
              <a:avLst/>
            </a:prstGeom>
            <a:noFill/>
          </p:spPr>
        </p:pic>
        <p:sp>
          <p:nvSpPr>
            <p:cNvPr id="984076" name="Text Box 12"/>
            <p:cNvSpPr txBox="1">
              <a:spLocks noChangeArrowheads="1"/>
            </p:cNvSpPr>
            <p:nvPr/>
          </p:nvSpPr>
          <p:spPr bwMode="auto">
            <a:xfrm>
              <a:off x="334" y="3097"/>
              <a:ext cx="5084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457200" indent="-457200"/>
              <a:r>
                <a:rPr lang="en-US" sz="2000" b="0">
                  <a:latin typeface="Comic Sans MS" pitchFamily="-110" charset="0"/>
                </a:rPr>
                <a:t>(b) An undirected graph </a:t>
              </a:r>
              <a:r>
                <a:rPr lang="en-US" sz="2000" b="0" i="1">
                  <a:latin typeface="Comic Sans MS" pitchFamily="-110" charset="0"/>
                </a:rPr>
                <a:t>G</a:t>
              </a:r>
              <a:r>
                <a:rPr lang="en-US" sz="2000" b="0">
                  <a:latin typeface="Comic Sans MS" pitchFamily="-110" charset="0"/>
                </a:rPr>
                <a:t> = (</a:t>
              </a:r>
              <a:r>
                <a:rPr lang="en-US" sz="2000" b="0" i="1">
                  <a:latin typeface="Comic Sans MS" pitchFamily="-110" charset="0"/>
                </a:rPr>
                <a:t>V,E</a:t>
              </a:r>
              <a:r>
                <a:rPr lang="en-US" sz="2000" b="0">
                  <a:latin typeface="Comic Sans MS" pitchFamily="-110" charset="0"/>
                </a:rPr>
                <a:t>), where </a:t>
              </a:r>
              <a:r>
                <a:rPr lang="en-US" sz="2000" b="0" i="1">
                  <a:latin typeface="Comic Sans MS" pitchFamily="-110" charset="0"/>
                </a:rPr>
                <a:t>V</a:t>
              </a:r>
              <a:r>
                <a:rPr lang="en-US" sz="2000" b="0">
                  <a:latin typeface="Comic Sans MS" pitchFamily="-110" charset="0"/>
                </a:rPr>
                <a:t> = {1,2,3,4,5,6} and </a:t>
              </a:r>
              <a:endParaRPr lang="en-US" sz="2000" b="0" i="1">
                <a:latin typeface="Comic Sans MS" pitchFamily="-110" charset="0"/>
              </a:endParaRPr>
            </a:p>
            <a:p>
              <a:pPr marL="457200" indent="-457200"/>
              <a:r>
                <a:rPr lang="en-US" sz="2000" b="0" i="1">
                  <a:latin typeface="Comic Sans MS" pitchFamily="-110" charset="0"/>
                </a:rPr>
                <a:t>	E</a:t>
              </a:r>
              <a:r>
                <a:rPr lang="en-US" sz="2000" b="0">
                  <a:latin typeface="Comic Sans MS" pitchFamily="-110" charset="0"/>
                </a:rPr>
                <a:t> = {(1,2), (1,5), (2,5), (3,6)}. The vertex 4 is isolated.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Trees</a:t>
            </a:r>
          </a:p>
        </p:txBody>
      </p:sp>
      <p:pic>
        <p:nvPicPr>
          <p:cNvPr id="986115" name="Picture 3" descr="figb-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321"/>
          <a:stretch>
            <a:fillRect/>
          </a:stretch>
        </p:blipFill>
        <p:spPr bwMode="auto">
          <a:xfrm>
            <a:off x="228600" y="1670050"/>
            <a:ext cx="8686800" cy="1993900"/>
          </a:xfrm>
          <a:prstGeom prst="rect">
            <a:avLst/>
          </a:prstGeom>
          <a:noFill/>
        </p:spPr>
      </p:pic>
      <p:sp>
        <p:nvSpPr>
          <p:cNvPr id="986116" name="Text Box 4"/>
          <p:cNvSpPr txBox="1">
            <a:spLocks noChangeArrowheads="1"/>
          </p:cNvSpPr>
          <p:nvPr/>
        </p:nvSpPr>
        <p:spPr bwMode="auto">
          <a:xfrm>
            <a:off x="1393825" y="3922713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Tree</a:t>
            </a:r>
          </a:p>
        </p:txBody>
      </p:sp>
      <p:sp>
        <p:nvSpPr>
          <p:cNvPr id="986117" name="Text Box 5"/>
          <p:cNvSpPr txBox="1">
            <a:spLocks noChangeArrowheads="1"/>
          </p:cNvSpPr>
          <p:nvPr/>
        </p:nvSpPr>
        <p:spPr bwMode="auto">
          <a:xfrm>
            <a:off x="4297363" y="3922713"/>
            <a:ext cx="96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Forest</a:t>
            </a:r>
          </a:p>
        </p:txBody>
      </p:sp>
      <p:sp>
        <p:nvSpPr>
          <p:cNvPr id="986118" name="Text Box 6"/>
          <p:cNvSpPr txBox="1">
            <a:spLocks noChangeArrowheads="1"/>
          </p:cNvSpPr>
          <p:nvPr/>
        </p:nvSpPr>
        <p:spPr bwMode="auto">
          <a:xfrm>
            <a:off x="6524625" y="3922713"/>
            <a:ext cx="2255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Graph with Cycle</a:t>
            </a:r>
          </a:p>
        </p:txBody>
      </p:sp>
      <p:sp>
        <p:nvSpPr>
          <p:cNvPr id="986119" name="Text Box 7"/>
          <p:cNvSpPr txBox="1">
            <a:spLocks noChangeArrowheads="1"/>
          </p:cNvSpPr>
          <p:nvPr/>
        </p:nvSpPr>
        <p:spPr bwMode="auto">
          <a:xfrm>
            <a:off x="501650" y="4679950"/>
            <a:ext cx="717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A tree is a </a:t>
            </a:r>
            <a:r>
              <a:rPr lang="en-US" sz="2400">
                <a:solidFill>
                  <a:srgbClr val="CC0000"/>
                </a:solidFill>
              </a:rPr>
              <a:t>connected</a:t>
            </a:r>
            <a:r>
              <a:rPr lang="en-US" sz="2400"/>
              <a:t>, </a:t>
            </a:r>
            <a:r>
              <a:rPr lang="en-US" sz="2400">
                <a:solidFill>
                  <a:schemeClr val="hlink"/>
                </a:solidFill>
              </a:rPr>
              <a:t>acyclic</a:t>
            </a:r>
            <a:r>
              <a:rPr lang="en-US" sz="2400"/>
              <a:t>, </a:t>
            </a:r>
            <a:r>
              <a:rPr lang="en-US" sz="2400">
                <a:solidFill>
                  <a:srgbClr val="0000FF"/>
                </a:solidFill>
              </a:rPr>
              <a:t>undirected</a:t>
            </a:r>
            <a:r>
              <a:rPr lang="en-US" sz="2400"/>
              <a:t> graph.</a:t>
            </a:r>
          </a:p>
        </p:txBody>
      </p:sp>
      <p:sp>
        <p:nvSpPr>
          <p:cNvPr id="986120" name="Text Box 8"/>
          <p:cNvSpPr txBox="1">
            <a:spLocks noChangeArrowheads="1"/>
          </p:cNvSpPr>
          <p:nvPr/>
        </p:nvSpPr>
        <p:spPr bwMode="auto">
          <a:xfrm>
            <a:off x="490538" y="5235575"/>
            <a:ext cx="7754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A forest is a </a:t>
            </a:r>
            <a:r>
              <a:rPr lang="en-US" sz="2400">
                <a:solidFill>
                  <a:srgbClr val="CC0000"/>
                </a:solidFill>
              </a:rPr>
              <a:t>set </a:t>
            </a:r>
            <a:r>
              <a:rPr lang="en-US" sz="2400"/>
              <a:t>of trees (not necessarily connected)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6119" grpId="0"/>
      <p:bldP spid="986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Rooted Trees</a:t>
            </a:r>
            <a:endParaRPr lang="en-US" dirty="0"/>
          </a:p>
        </p:txBody>
      </p:sp>
      <p:sp>
        <p:nvSpPr>
          <p:cNvPr id="737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84796" y="888756"/>
            <a:ext cx="8713142" cy="4114800"/>
          </a:xfrm>
        </p:spPr>
        <p:txBody>
          <a:bodyPr/>
          <a:lstStyle/>
          <a:p>
            <a:r>
              <a:rPr lang="en-US" sz="2000" dirty="0" smtClean="0"/>
              <a:t>Trees are often used to represent </a:t>
            </a:r>
            <a:r>
              <a:rPr lang="en-US" sz="2000" dirty="0"/>
              <a:t>hierarchical </a:t>
            </a:r>
            <a:r>
              <a:rPr lang="en-US" sz="2000" dirty="0" smtClean="0"/>
              <a:t>structure</a:t>
            </a:r>
          </a:p>
          <a:p>
            <a:r>
              <a:rPr lang="en-US" sz="2000" dirty="0" smtClean="0"/>
              <a:t>In this view, one of the vertices (nodes) of the tree is distinguished as the root.</a:t>
            </a:r>
          </a:p>
          <a:p>
            <a:r>
              <a:rPr lang="en-US" sz="2000" dirty="0" smtClean="0"/>
              <a:t>This induces a parent-child relationship between nodes of the tree.</a:t>
            </a:r>
          </a:p>
          <a:p>
            <a:r>
              <a:rPr lang="en-US" sz="2000" dirty="0"/>
              <a:t>Applications:</a:t>
            </a:r>
          </a:p>
          <a:p>
            <a:pPr lvl="1"/>
            <a:r>
              <a:rPr lang="en-US" sz="1800" dirty="0"/>
              <a:t>Organization charts</a:t>
            </a:r>
          </a:p>
          <a:p>
            <a:pPr lvl="1"/>
            <a:r>
              <a:rPr lang="en-US" sz="1800" dirty="0"/>
              <a:t>File systems</a:t>
            </a:r>
          </a:p>
          <a:p>
            <a:pPr lvl="1"/>
            <a:r>
              <a:rPr lang="en-US" sz="1800" dirty="0"/>
              <a:t>Programming environments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657600" y="2946156"/>
            <a:ext cx="5240338" cy="3302438"/>
            <a:chOff x="3657600" y="1810901"/>
            <a:chExt cx="5240338" cy="3302438"/>
          </a:xfrm>
        </p:grpSpPr>
        <p:grpSp>
          <p:nvGrpSpPr>
            <p:cNvPr id="2" name="Group 70"/>
            <p:cNvGrpSpPr>
              <a:grpSpLocks/>
            </p:cNvGrpSpPr>
            <p:nvPr/>
          </p:nvGrpSpPr>
          <p:grpSpPr bwMode="auto">
            <a:xfrm>
              <a:off x="3657600" y="1981200"/>
              <a:ext cx="5240338" cy="3132139"/>
              <a:chOff x="2180" y="957"/>
              <a:chExt cx="3301" cy="1973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73773" name="AutoShape 45"/>
              <p:cNvSpPr>
                <a:spLocks noChangeAspect="1" noChangeArrowheads="1"/>
              </p:cNvSpPr>
              <p:nvPr/>
            </p:nvSpPr>
            <p:spPr bwMode="auto">
              <a:xfrm>
                <a:off x="3333" y="957"/>
                <a:ext cx="1082" cy="242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Computers”R”Us</a:t>
                </a:r>
              </a:p>
            </p:txBody>
          </p:sp>
          <p:sp>
            <p:nvSpPr>
              <p:cNvPr id="73774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2604" y="1533"/>
                <a:ext cx="437" cy="242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Sales</a:t>
                </a:r>
              </a:p>
            </p:txBody>
          </p:sp>
          <p:sp>
            <p:nvSpPr>
              <p:cNvPr id="73775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5085" y="1533"/>
                <a:ext cx="396" cy="242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R&amp;D</a:t>
                </a:r>
              </a:p>
            </p:txBody>
          </p:sp>
          <p:sp>
            <p:nvSpPr>
              <p:cNvPr id="73776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3977" y="1533"/>
                <a:ext cx="956" cy="242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Manufacturing</a:t>
                </a:r>
              </a:p>
            </p:txBody>
          </p:sp>
          <p:sp>
            <p:nvSpPr>
              <p:cNvPr id="73777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3787" y="2109"/>
                <a:ext cx="591" cy="242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Laptops</a:t>
                </a:r>
              </a:p>
            </p:txBody>
          </p:sp>
          <p:sp>
            <p:nvSpPr>
              <p:cNvPr id="73778" name="AutoShape 50"/>
              <p:cNvSpPr>
                <a:spLocks noChangeAspect="1" noChangeArrowheads="1"/>
              </p:cNvSpPr>
              <p:nvPr/>
            </p:nvSpPr>
            <p:spPr bwMode="auto">
              <a:xfrm>
                <a:off x="4512" y="2109"/>
                <a:ext cx="664" cy="242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Desktops</a:t>
                </a:r>
              </a:p>
            </p:txBody>
          </p:sp>
          <p:sp>
            <p:nvSpPr>
              <p:cNvPr id="73780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2351" y="2108"/>
                <a:ext cx="297" cy="242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US</a:t>
                </a:r>
              </a:p>
            </p:txBody>
          </p:sp>
          <p:sp>
            <p:nvSpPr>
              <p:cNvPr id="73782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783" y="2109"/>
                <a:ext cx="870" cy="242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International</a:t>
                </a:r>
              </a:p>
            </p:txBody>
          </p:sp>
          <p:cxnSp>
            <p:nvCxnSpPr>
              <p:cNvPr id="73784" name="AutoShape 56"/>
              <p:cNvCxnSpPr>
                <a:cxnSpLocks noChangeShapeType="1"/>
                <a:stCxn id="73773" idx="2"/>
                <a:endCxn id="73774" idx="0"/>
              </p:cNvCxnSpPr>
              <p:nvPr/>
            </p:nvCxnSpPr>
            <p:spPr bwMode="auto">
              <a:xfrm flipH="1">
                <a:off x="2823" y="1205"/>
                <a:ext cx="1051" cy="322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3785" name="AutoShape 57"/>
              <p:cNvCxnSpPr>
                <a:cxnSpLocks noChangeShapeType="1"/>
                <a:stCxn id="73773" idx="2"/>
                <a:endCxn id="73776" idx="0"/>
              </p:cNvCxnSpPr>
              <p:nvPr/>
            </p:nvCxnSpPr>
            <p:spPr bwMode="auto">
              <a:xfrm>
                <a:off x="3874" y="1205"/>
                <a:ext cx="581" cy="322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3786" name="AutoShape 58"/>
              <p:cNvCxnSpPr>
                <a:cxnSpLocks noChangeShapeType="1"/>
                <a:stCxn id="73773" idx="2"/>
                <a:endCxn id="73775" idx="0"/>
              </p:cNvCxnSpPr>
              <p:nvPr/>
            </p:nvCxnSpPr>
            <p:spPr bwMode="auto">
              <a:xfrm>
                <a:off x="3874" y="1205"/>
                <a:ext cx="1409" cy="322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3788" name="AutoShape 60"/>
              <p:cNvCxnSpPr>
                <a:cxnSpLocks noChangeShapeType="1"/>
                <a:stCxn id="73776" idx="2"/>
                <a:endCxn id="73778" idx="0"/>
              </p:cNvCxnSpPr>
              <p:nvPr/>
            </p:nvCxnSpPr>
            <p:spPr bwMode="auto">
              <a:xfrm>
                <a:off x="4455" y="1781"/>
                <a:ext cx="389" cy="322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3789" name="AutoShape 61"/>
              <p:cNvCxnSpPr>
                <a:cxnSpLocks noChangeShapeType="1"/>
                <a:stCxn id="73776" idx="2"/>
                <a:endCxn id="73777" idx="0"/>
              </p:cNvCxnSpPr>
              <p:nvPr/>
            </p:nvCxnSpPr>
            <p:spPr bwMode="auto">
              <a:xfrm flipH="1">
                <a:off x="4083" y="1781"/>
                <a:ext cx="372" cy="322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3790" name="AutoShape 62"/>
              <p:cNvCxnSpPr>
                <a:cxnSpLocks noChangeShapeType="1"/>
                <a:stCxn id="73774" idx="2"/>
                <a:endCxn id="73782" idx="0"/>
              </p:cNvCxnSpPr>
              <p:nvPr/>
            </p:nvCxnSpPr>
            <p:spPr bwMode="auto">
              <a:xfrm>
                <a:off x="2823" y="1781"/>
                <a:ext cx="395" cy="322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3791" name="AutoShape 63"/>
              <p:cNvCxnSpPr>
                <a:cxnSpLocks noChangeShapeType="1"/>
                <a:stCxn id="73774" idx="2"/>
                <a:endCxn id="73780" idx="0"/>
              </p:cNvCxnSpPr>
              <p:nvPr/>
            </p:nvCxnSpPr>
            <p:spPr bwMode="auto">
              <a:xfrm flipH="1">
                <a:off x="2500" y="1781"/>
                <a:ext cx="323" cy="321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73792" name="AutoShape 64"/>
              <p:cNvSpPr>
                <a:spLocks noChangeAspect="1" noChangeArrowheads="1"/>
              </p:cNvSpPr>
              <p:nvPr/>
            </p:nvSpPr>
            <p:spPr bwMode="auto">
              <a:xfrm>
                <a:off x="2180" y="2688"/>
                <a:ext cx="547" cy="242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Europe</a:t>
                </a:r>
              </a:p>
            </p:txBody>
          </p:sp>
          <p:sp>
            <p:nvSpPr>
              <p:cNvPr id="73793" name="AutoShape 65"/>
              <p:cNvSpPr>
                <a:spLocks noChangeAspect="1" noChangeArrowheads="1"/>
              </p:cNvSpPr>
              <p:nvPr/>
            </p:nvSpPr>
            <p:spPr bwMode="auto">
              <a:xfrm>
                <a:off x="3023" y="2688"/>
                <a:ext cx="374" cy="242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Asia</a:t>
                </a:r>
              </a:p>
            </p:txBody>
          </p:sp>
          <p:cxnSp>
            <p:nvCxnSpPr>
              <p:cNvPr id="73794" name="AutoShape 66"/>
              <p:cNvCxnSpPr>
                <a:cxnSpLocks noChangeShapeType="1"/>
                <a:stCxn id="73782" idx="2"/>
                <a:endCxn id="73793" idx="0"/>
              </p:cNvCxnSpPr>
              <p:nvPr/>
            </p:nvCxnSpPr>
            <p:spPr bwMode="auto">
              <a:xfrm flipH="1">
                <a:off x="3210" y="2357"/>
                <a:ext cx="8" cy="325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73795" name="AutoShape 67"/>
              <p:cNvCxnSpPr>
                <a:cxnSpLocks noChangeShapeType="1"/>
                <a:stCxn id="73782" idx="2"/>
                <a:endCxn id="73792" idx="0"/>
              </p:cNvCxnSpPr>
              <p:nvPr/>
            </p:nvCxnSpPr>
            <p:spPr bwMode="auto">
              <a:xfrm flipH="1">
                <a:off x="2454" y="2357"/>
                <a:ext cx="764" cy="325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  <p:sp>
            <p:nvSpPr>
              <p:cNvPr id="73796" name="AutoShape 68"/>
              <p:cNvSpPr>
                <a:spLocks noChangeAspect="1" noChangeArrowheads="1"/>
              </p:cNvSpPr>
              <p:nvPr/>
            </p:nvSpPr>
            <p:spPr bwMode="auto">
              <a:xfrm>
                <a:off x="3698" y="2688"/>
                <a:ext cx="570" cy="242"/>
              </a:xfrm>
              <a:prstGeom prst="roundRect">
                <a:avLst>
                  <a:gd name="adj" fmla="val 16667"/>
                </a:avLst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/>
                  <a:t>Canada</a:t>
                </a:r>
              </a:p>
            </p:txBody>
          </p:sp>
          <p:cxnSp>
            <p:nvCxnSpPr>
              <p:cNvPr id="73797" name="AutoShape 69"/>
              <p:cNvCxnSpPr>
                <a:cxnSpLocks noChangeShapeType="1"/>
                <a:stCxn id="73782" idx="2"/>
                <a:endCxn id="73796" idx="0"/>
              </p:cNvCxnSpPr>
              <p:nvPr/>
            </p:nvCxnSpPr>
            <p:spPr bwMode="auto">
              <a:xfrm>
                <a:off x="3218" y="2357"/>
                <a:ext cx="765" cy="325"/>
              </a:xfrm>
              <a:prstGeom prst="straightConnector1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</p:cxnSp>
        </p:grpSp>
        <p:sp>
          <p:nvSpPr>
            <p:cNvPr id="28" name="TextBox 27"/>
            <p:cNvSpPr txBox="1"/>
            <p:nvPr/>
          </p:nvSpPr>
          <p:spPr>
            <a:xfrm>
              <a:off x="7978076" y="1810901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root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30" name="Straight Arrow Connector 29"/>
            <p:cNvCxnSpPr>
              <a:stCxn id="28" idx="1"/>
              <a:endCxn id="73773" idx="3"/>
            </p:cNvCxnSpPr>
            <p:nvPr/>
          </p:nvCxnSpPr>
          <p:spPr bwMode="auto">
            <a:xfrm rot="10800000" flipV="1">
              <a:off x="7205664" y="1995566"/>
              <a:ext cx="772413" cy="177721"/>
            </a:xfrm>
            <a:prstGeom prst="straightConnector1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Definition of Rooted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rooted tree may be empty.</a:t>
            </a:r>
          </a:p>
          <a:p>
            <a:r>
              <a:rPr lang="en-US" dirty="0" smtClean="0"/>
              <a:t>Otherwise, it consists of</a:t>
            </a:r>
          </a:p>
          <a:p>
            <a:pPr lvl="1"/>
            <a:r>
              <a:rPr lang="en-US" dirty="0" smtClean="0"/>
              <a:t>A root node </a:t>
            </a:r>
            <a:r>
              <a:rPr lang="en-US" b="1" i="1" dirty="0" err="1" smtClean="0">
                <a:solidFill>
                  <a:schemeClr val="tx2"/>
                </a:solidFill>
              </a:rPr>
              <a:t>r</a:t>
            </a:r>
            <a:endParaRPr lang="en-US" b="1" i="1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A set of </a:t>
            </a:r>
            <a:r>
              <a:rPr lang="en-US" b="1" dirty="0" err="1" smtClean="0">
                <a:solidFill>
                  <a:srgbClr val="800000"/>
                </a:solidFill>
              </a:rPr>
              <a:t>subtrees</a:t>
            </a:r>
            <a:r>
              <a:rPr lang="en-US" b="1" dirty="0" smtClean="0">
                <a:solidFill>
                  <a:srgbClr val="800000"/>
                </a:solidFill>
              </a:rPr>
              <a:t> </a:t>
            </a:r>
            <a:r>
              <a:rPr lang="en-US" dirty="0" smtClean="0"/>
              <a:t>whose roots are the children of </a:t>
            </a:r>
            <a:r>
              <a:rPr lang="en-US" b="1" i="1" dirty="0" err="1" smtClean="0">
                <a:solidFill>
                  <a:srgbClr val="800000"/>
                </a:solidFill>
              </a:rPr>
              <a:t>r</a:t>
            </a:r>
            <a:endParaRPr lang="en-US" b="1" i="1" dirty="0" smtClean="0">
              <a:solidFill>
                <a:srgbClr val="8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AutoShape 28"/>
          <p:cNvSpPr>
            <a:spLocks noChangeArrowheads="1"/>
          </p:cNvSpPr>
          <p:nvPr/>
        </p:nvSpPr>
        <p:spPr bwMode="auto">
          <a:xfrm>
            <a:off x="6501606" y="3833812"/>
            <a:ext cx="1981200" cy="18288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2651760" bIns="0" anchor="b" anchorCtr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758531" y="3313112"/>
            <a:ext cx="3709988" cy="3124200"/>
            <a:chOff x="3135" y="1252"/>
            <a:chExt cx="2337" cy="1968"/>
          </a:xfrm>
          <a:solidFill>
            <a:srgbClr val="CCCCFF"/>
          </a:solidFill>
        </p:grpSpPr>
        <p:sp>
          <p:nvSpPr>
            <p:cNvPr id="6" name="AutoShape 5"/>
            <p:cNvSpPr>
              <a:spLocks noChangeAspect="1" noChangeArrowheads="1"/>
            </p:cNvSpPr>
            <p:nvPr/>
          </p:nvSpPr>
          <p:spPr bwMode="auto">
            <a:xfrm>
              <a:off x="4216" y="1252"/>
              <a:ext cx="218" cy="234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 b="1" i="1" dirty="0" err="1" smtClean="0">
                  <a:solidFill>
                    <a:srgbClr val="800000"/>
                  </a:solidFill>
                </a:rPr>
                <a:t>r</a:t>
              </a:r>
              <a:endParaRPr lang="en-US" sz="1600" b="1" i="1" dirty="0">
                <a:solidFill>
                  <a:srgbClr val="800000"/>
                </a:solidFill>
              </a:endParaRPr>
            </a:p>
          </p:txBody>
        </p:sp>
        <p:sp>
          <p:nvSpPr>
            <p:cNvPr id="7" name="AutoShape 6"/>
            <p:cNvSpPr>
              <a:spLocks noChangeAspect="1" noChangeArrowheads="1"/>
            </p:cNvSpPr>
            <p:nvPr/>
          </p:nvSpPr>
          <p:spPr bwMode="auto">
            <a:xfrm>
              <a:off x="3384" y="1826"/>
              <a:ext cx="213" cy="238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B</a:t>
              </a:r>
            </a:p>
          </p:txBody>
        </p:sp>
        <p:sp>
          <p:nvSpPr>
            <p:cNvPr id="8" name="AutoShape 7"/>
            <p:cNvSpPr>
              <a:spLocks noChangeAspect="1" noChangeArrowheads="1"/>
            </p:cNvSpPr>
            <p:nvPr/>
          </p:nvSpPr>
          <p:spPr bwMode="auto">
            <a:xfrm>
              <a:off x="5247" y="1825"/>
              <a:ext cx="225" cy="24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D</a:t>
              </a:r>
            </a:p>
          </p:txBody>
        </p:sp>
        <p:sp>
          <p:nvSpPr>
            <p:cNvPr id="9" name="AutoShape 8"/>
            <p:cNvSpPr>
              <a:spLocks noChangeAspect="1" noChangeArrowheads="1"/>
            </p:cNvSpPr>
            <p:nvPr/>
          </p:nvSpPr>
          <p:spPr bwMode="auto">
            <a:xfrm>
              <a:off x="4754" y="1825"/>
              <a:ext cx="215" cy="24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C</a:t>
              </a:r>
            </a:p>
          </p:txBody>
        </p:sp>
        <p:sp>
          <p:nvSpPr>
            <p:cNvPr id="10" name="AutoShape 9"/>
            <p:cNvSpPr>
              <a:spLocks noChangeAspect="1" noChangeArrowheads="1"/>
            </p:cNvSpPr>
            <p:nvPr/>
          </p:nvSpPr>
          <p:spPr bwMode="auto">
            <a:xfrm>
              <a:off x="4494" y="2401"/>
              <a:ext cx="223" cy="24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G</a:t>
              </a:r>
            </a:p>
          </p:txBody>
        </p:sp>
        <p:sp>
          <p:nvSpPr>
            <p:cNvPr id="11" name="AutoShape 10"/>
            <p:cNvSpPr>
              <a:spLocks noChangeAspect="1" noChangeArrowheads="1"/>
            </p:cNvSpPr>
            <p:nvPr/>
          </p:nvSpPr>
          <p:spPr bwMode="auto">
            <a:xfrm>
              <a:off x="5007" y="2401"/>
              <a:ext cx="224" cy="24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H</a:t>
              </a:r>
            </a:p>
          </p:txBody>
        </p:sp>
        <p:sp>
          <p:nvSpPr>
            <p:cNvPr id="12" name="AutoShape 11"/>
            <p:cNvSpPr>
              <a:spLocks noChangeAspect="1" noChangeArrowheads="1"/>
            </p:cNvSpPr>
            <p:nvPr/>
          </p:nvSpPr>
          <p:spPr bwMode="auto">
            <a:xfrm>
              <a:off x="3135" y="2399"/>
              <a:ext cx="208" cy="242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E</a:t>
              </a:r>
            </a:p>
          </p:txBody>
        </p:sp>
        <p:sp>
          <p:nvSpPr>
            <p:cNvPr id="13" name="AutoShape 12"/>
            <p:cNvSpPr>
              <a:spLocks noChangeAspect="1" noChangeArrowheads="1"/>
            </p:cNvSpPr>
            <p:nvPr/>
          </p:nvSpPr>
          <p:spPr bwMode="auto">
            <a:xfrm>
              <a:off x="3639" y="2402"/>
              <a:ext cx="203" cy="238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F</a:t>
              </a:r>
            </a:p>
          </p:txBody>
        </p:sp>
        <p:cxnSp>
          <p:nvCxnSpPr>
            <p:cNvPr id="14" name="AutoShape 13"/>
            <p:cNvCxnSpPr>
              <a:cxnSpLocks noChangeShapeType="1"/>
              <a:stCxn id="6" idx="2"/>
              <a:endCxn id="7" idx="0"/>
            </p:cNvCxnSpPr>
            <p:nvPr/>
          </p:nvCxnSpPr>
          <p:spPr bwMode="auto">
            <a:xfrm rot="5400000">
              <a:off x="3738" y="1239"/>
              <a:ext cx="340" cy="83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5" name="AutoShape 14"/>
            <p:cNvCxnSpPr>
              <a:cxnSpLocks noChangeShapeType="1"/>
              <a:stCxn id="6" idx="2"/>
              <a:endCxn id="9" idx="0"/>
            </p:cNvCxnSpPr>
            <p:nvPr/>
          </p:nvCxnSpPr>
          <p:spPr bwMode="auto">
            <a:xfrm rot="16200000" flipH="1">
              <a:off x="4424" y="1387"/>
              <a:ext cx="339" cy="53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6" name="AutoShape 15"/>
            <p:cNvCxnSpPr>
              <a:cxnSpLocks noChangeShapeType="1"/>
              <a:stCxn id="6" idx="2"/>
              <a:endCxn id="8" idx="0"/>
            </p:cNvCxnSpPr>
            <p:nvPr/>
          </p:nvCxnSpPr>
          <p:spPr bwMode="auto">
            <a:xfrm rot="16200000" flipH="1">
              <a:off x="4673" y="1138"/>
              <a:ext cx="339" cy="1034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" name="AutoShape 16"/>
            <p:cNvCxnSpPr>
              <a:cxnSpLocks noChangeShapeType="1"/>
              <a:stCxn id="9" idx="2"/>
              <a:endCxn id="11" idx="0"/>
            </p:cNvCxnSpPr>
            <p:nvPr/>
          </p:nvCxnSpPr>
          <p:spPr bwMode="auto">
            <a:xfrm>
              <a:off x="4862" y="2071"/>
              <a:ext cx="257" cy="324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" name="AutoShape 17"/>
            <p:cNvCxnSpPr>
              <a:cxnSpLocks noChangeShapeType="1"/>
              <a:stCxn id="9" idx="2"/>
              <a:endCxn id="10" idx="0"/>
            </p:cNvCxnSpPr>
            <p:nvPr/>
          </p:nvCxnSpPr>
          <p:spPr bwMode="auto">
            <a:xfrm flipH="1">
              <a:off x="4606" y="2071"/>
              <a:ext cx="256" cy="324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9" name="AutoShape 18"/>
            <p:cNvCxnSpPr>
              <a:cxnSpLocks noChangeShapeType="1"/>
              <a:stCxn id="7" idx="2"/>
              <a:endCxn id="13" idx="0"/>
            </p:cNvCxnSpPr>
            <p:nvPr/>
          </p:nvCxnSpPr>
          <p:spPr bwMode="auto">
            <a:xfrm>
              <a:off x="3491" y="2070"/>
              <a:ext cx="250" cy="32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0" name="AutoShape 19"/>
            <p:cNvCxnSpPr>
              <a:cxnSpLocks noChangeShapeType="1"/>
              <a:stCxn id="7" idx="2"/>
              <a:endCxn id="12" idx="0"/>
            </p:cNvCxnSpPr>
            <p:nvPr/>
          </p:nvCxnSpPr>
          <p:spPr bwMode="auto">
            <a:xfrm flipH="1">
              <a:off x="3239" y="2070"/>
              <a:ext cx="252" cy="32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1" name="AutoShape 20"/>
            <p:cNvSpPr>
              <a:spLocks noChangeAspect="1" noChangeArrowheads="1"/>
            </p:cNvSpPr>
            <p:nvPr/>
          </p:nvSpPr>
          <p:spPr bwMode="auto">
            <a:xfrm>
              <a:off x="3289" y="2981"/>
              <a:ext cx="182" cy="238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I</a:t>
              </a:r>
            </a:p>
          </p:txBody>
        </p:sp>
        <p:sp>
          <p:nvSpPr>
            <p:cNvPr id="22" name="AutoShape 21"/>
            <p:cNvSpPr>
              <a:spLocks noChangeAspect="1" noChangeArrowheads="1"/>
            </p:cNvSpPr>
            <p:nvPr/>
          </p:nvSpPr>
          <p:spPr bwMode="auto">
            <a:xfrm>
              <a:off x="3655" y="2981"/>
              <a:ext cx="187" cy="238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J</a:t>
              </a:r>
            </a:p>
          </p:txBody>
        </p:sp>
        <p:cxnSp>
          <p:nvCxnSpPr>
            <p:cNvPr id="23" name="AutoShape 22"/>
            <p:cNvCxnSpPr>
              <a:cxnSpLocks noChangeShapeType="1"/>
              <a:stCxn id="13" idx="2"/>
              <a:endCxn id="22" idx="0"/>
            </p:cNvCxnSpPr>
            <p:nvPr/>
          </p:nvCxnSpPr>
          <p:spPr bwMode="auto">
            <a:xfrm>
              <a:off x="3741" y="2646"/>
              <a:ext cx="8" cy="32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24" name="AutoShape 23"/>
            <p:cNvCxnSpPr>
              <a:cxnSpLocks noChangeShapeType="1"/>
              <a:stCxn id="13" idx="2"/>
              <a:endCxn id="21" idx="0"/>
            </p:cNvCxnSpPr>
            <p:nvPr/>
          </p:nvCxnSpPr>
          <p:spPr bwMode="auto">
            <a:xfrm flipH="1">
              <a:off x="3380" y="2646"/>
              <a:ext cx="361" cy="32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25" name="AutoShape 24"/>
            <p:cNvSpPr>
              <a:spLocks noChangeAspect="1" noChangeArrowheads="1"/>
            </p:cNvSpPr>
            <p:nvPr/>
          </p:nvSpPr>
          <p:spPr bwMode="auto">
            <a:xfrm>
              <a:off x="4026" y="2980"/>
              <a:ext cx="213" cy="24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K</a:t>
              </a:r>
            </a:p>
          </p:txBody>
        </p:sp>
        <p:cxnSp>
          <p:nvCxnSpPr>
            <p:cNvPr id="26" name="AutoShape 25"/>
            <p:cNvCxnSpPr>
              <a:cxnSpLocks noChangeShapeType="1"/>
              <a:stCxn id="13" idx="2"/>
              <a:endCxn id="25" idx="0"/>
            </p:cNvCxnSpPr>
            <p:nvPr/>
          </p:nvCxnSpPr>
          <p:spPr bwMode="auto">
            <a:xfrm>
              <a:off x="3741" y="2646"/>
              <a:ext cx="392" cy="32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27" name="TextBox 26"/>
          <p:cNvSpPr txBox="1"/>
          <p:nvPr/>
        </p:nvSpPr>
        <p:spPr>
          <a:xfrm>
            <a:off x="7093744" y="5613400"/>
            <a:ext cx="95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0" name="AutoShape 28"/>
          <p:cNvSpPr>
            <a:spLocks noChangeArrowheads="1"/>
          </p:cNvSpPr>
          <p:nvPr/>
        </p:nvSpPr>
        <p:spPr bwMode="auto">
          <a:xfrm>
            <a:off x="6772275" y="3190875"/>
            <a:ext cx="1981200" cy="1828800"/>
          </a:xfrm>
          <a:prstGeom prst="triangle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2651760" bIns="0" anchor="b" anchorCtr="1">
            <a:prstTxWarp prst="textNoShape">
              <a:avLst/>
            </a:prstTxWarp>
          </a:bodyPr>
          <a:lstStyle/>
          <a:p>
            <a:r>
              <a:rPr lang="en-US"/>
              <a:t>subtree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66447"/>
          </a:xfrm>
        </p:spPr>
        <p:txBody>
          <a:bodyPr/>
          <a:lstStyle/>
          <a:p>
            <a:r>
              <a:rPr lang="en-US" dirty="0"/>
              <a:t>Tree Terminology</a:t>
            </a:r>
          </a:p>
        </p:txBody>
      </p:sp>
      <p:sp>
        <p:nvSpPr>
          <p:cNvPr id="798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20003" y="674002"/>
            <a:ext cx="4909197" cy="512037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600" b="1" dirty="0">
                <a:solidFill>
                  <a:schemeClr val="tx2"/>
                </a:solidFill>
              </a:rPr>
              <a:t>Root:</a:t>
            </a:r>
            <a:r>
              <a:rPr lang="en-US" sz="1600" dirty="0"/>
              <a:t> node without parent (A)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800000"/>
                </a:solidFill>
              </a:rPr>
              <a:t>Internal node: </a:t>
            </a:r>
            <a:r>
              <a:rPr lang="en-US" sz="1600" dirty="0"/>
              <a:t>node with at least one child  </a:t>
            </a:r>
            <a:r>
              <a:rPr lang="en-US" sz="1600" dirty="0" smtClean="0"/>
              <a:t>   (</a:t>
            </a:r>
            <a:r>
              <a:rPr lang="en-US" sz="1600" dirty="0"/>
              <a:t>A, B, C, F)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800000"/>
                </a:solidFill>
              </a:rPr>
              <a:t>External node (a.k.a. leaf )</a:t>
            </a:r>
            <a:r>
              <a:rPr lang="en-US" sz="1600" dirty="0"/>
              <a:t>: node without children (E, I, J, K, G, H, D)</a:t>
            </a:r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800000"/>
                </a:solidFill>
              </a:rPr>
              <a:t>Ancestors of a node:</a:t>
            </a:r>
            <a:r>
              <a:rPr lang="en-US" sz="1600" dirty="0" smtClean="0"/>
              <a:t> self, parent</a:t>
            </a:r>
            <a:r>
              <a:rPr lang="en-US" sz="1600" dirty="0"/>
              <a:t>, grandparent, </a:t>
            </a:r>
            <a:r>
              <a:rPr lang="en-US" sz="1600" dirty="0" smtClean="0"/>
              <a:t>great-</a:t>
            </a:r>
            <a:r>
              <a:rPr lang="en-US" sz="1600" dirty="0"/>
              <a:t>grandparent, etc</a:t>
            </a:r>
            <a:r>
              <a:rPr lang="en-US" sz="1600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1200" dirty="0" smtClean="0"/>
              <a:t>NB:  A node is considered an ancestor of itself!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rgbClr val="800000"/>
                </a:solidFill>
              </a:rPr>
              <a:t>Descendent of a node: </a:t>
            </a:r>
            <a:r>
              <a:rPr lang="en-US" sz="1600" dirty="0" smtClean="0"/>
              <a:t>self,</a:t>
            </a:r>
            <a:r>
              <a:rPr lang="en-US" sz="1600" b="1" dirty="0" smtClean="0">
                <a:solidFill>
                  <a:srgbClr val="800000"/>
                </a:solidFill>
              </a:rPr>
              <a:t> </a:t>
            </a:r>
            <a:r>
              <a:rPr lang="en-US" sz="1600" dirty="0" smtClean="0"/>
              <a:t>child, grandchild, great-grandchild, etc.</a:t>
            </a:r>
          </a:p>
          <a:p>
            <a:pPr lvl="1">
              <a:spcBef>
                <a:spcPts val="600"/>
              </a:spcBef>
            </a:pPr>
            <a:r>
              <a:rPr lang="en-US" sz="1200" dirty="0" smtClean="0"/>
              <a:t>NB:  A node is considered a descendent of itself!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rgbClr val="800000"/>
                </a:solidFill>
              </a:rPr>
              <a:t>Siblings</a:t>
            </a:r>
            <a:r>
              <a:rPr lang="en-US" sz="1600" dirty="0" smtClean="0"/>
              <a:t>:  two nodes having the same parent</a:t>
            </a:r>
          </a:p>
          <a:p>
            <a:pPr>
              <a:spcBef>
                <a:spcPts val="600"/>
              </a:spcBef>
            </a:pPr>
            <a:r>
              <a:rPr lang="en-US" sz="1600" b="1" dirty="0" smtClean="0">
                <a:solidFill>
                  <a:srgbClr val="800000"/>
                </a:solidFill>
              </a:rPr>
              <a:t>Depth </a:t>
            </a:r>
            <a:r>
              <a:rPr lang="en-US" sz="1600" b="1" dirty="0">
                <a:solidFill>
                  <a:srgbClr val="800000"/>
                </a:solidFill>
              </a:rPr>
              <a:t>of a node: </a:t>
            </a:r>
            <a:r>
              <a:rPr lang="en-US" sz="1600" dirty="0"/>
              <a:t>number of </a:t>
            </a:r>
            <a:r>
              <a:rPr lang="en-US" sz="1600" dirty="0" smtClean="0"/>
              <a:t>ancestors (excluding the node itself)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b="1" dirty="0">
                <a:solidFill>
                  <a:srgbClr val="800000"/>
                </a:solidFill>
              </a:rPr>
              <a:t>Height of a tree: </a:t>
            </a:r>
            <a:r>
              <a:rPr lang="en-US" sz="1600" dirty="0"/>
              <a:t>maximum depth of any node (3)</a:t>
            </a: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1600" b="1" dirty="0" err="1" smtClean="0">
                <a:solidFill>
                  <a:srgbClr val="800000"/>
                </a:solidFill>
              </a:rPr>
              <a:t>Subtree</a:t>
            </a:r>
            <a:r>
              <a:rPr lang="en-US" sz="1600" b="1" dirty="0" smtClean="0">
                <a:solidFill>
                  <a:srgbClr val="800000"/>
                </a:solidFill>
              </a:rPr>
              <a:t>: </a:t>
            </a:r>
            <a:r>
              <a:rPr lang="en-US" sz="1600" dirty="0" smtClean="0"/>
              <a:t>tree consisting of a node and its descendents</a:t>
            </a:r>
          </a:p>
          <a:p>
            <a:pPr>
              <a:spcBef>
                <a:spcPts val="600"/>
              </a:spcBef>
            </a:pPr>
            <a:endParaRPr lang="en-US" sz="1600" dirty="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029200" y="2667000"/>
            <a:ext cx="3709988" cy="3127375"/>
            <a:chOff x="3135" y="1250"/>
            <a:chExt cx="2337" cy="1970"/>
          </a:xfrm>
          <a:solidFill>
            <a:srgbClr val="CCCCFF"/>
          </a:solidFill>
        </p:grpSpPr>
        <p:sp>
          <p:nvSpPr>
            <p:cNvPr id="79877" name="AutoShape 5"/>
            <p:cNvSpPr>
              <a:spLocks noChangeAspect="1" noChangeArrowheads="1"/>
            </p:cNvSpPr>
            <p:nvPr/>
          </p:nvSpPr>
          <p:spPr bwMode="auto">
            <a:xfrm>
              <a:off x="4216" y="1250"/>
              <a:ext cx="215" cy="238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A</a:t>
              </a:r>
            </a:p>
          </p:txBody>
        </p:sp>
        <p:sp>
          <p:nvSpPr>
            <p:cNvPr id="79878" name="AutoShape 6"/>
            <p:cNvSpPr>
              <a:spLocks noChangeAspect="1" noChangeArrowheads="1"/>
            </p:cNvSpPr>
            <p:nvPr/>
          </p:nvSpPr>
          <p:spPr bwMode="auto">
            <a:xfrm>
              <a:off x="3384" y="1826"/>
              <a:ext cx="213" cy="238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B</a:t>
              </a:r>
            </a:p>
          </p:txBody>
        </p:sp>
        <p:sp>
          <p:nvSpPr>
            <p:cNvPr id="79879" name="AutoShape 7"/>
            <p:cNvSpPr>
              <a:spLocks noChangeAspect="1" noChangeArrowheads="1"/>
            </p:cNvSpPr>
            <p:nvPr/>
          </p:nvSpPr>
          <p:spPr bwMode="auto">
            <a:xfrm>
              <a:off x="5247" y="1825"/>
              <a:ext cx="225" cy="24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D</a:t>
              </a:r>
            </a:p>
          </p:txBody>
        </p:sp>
        <p:sp>
          <p:nvSpPr>
            <p:cNvPr id="79880" name="AutoShape 8"/>
            <p:cNvSpPr>
              <a:spLocks noChangeAspect="1" noChangeArrowheads="1"/>
            </p:cNvSpPr>
            <p:nvPr/>
          </p:nvSpPr>
          <p:spPr bwMode="auto">
            <a:xfrm>
              <a:off x="4754" y="1825"/>
              <a:ext cx="215" cy="24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C</a:t>
              </a:r>
            </a:p>
          </p:txBody>
        </p:sp>
        <p:sp>
          <p:nvSpPr>
            <p:cNvPr id="79881" name="AutoShape 9"/>
            <p:cNvSpPr>
              <a:spLocks noChangeAspect="1" noChangeArrowheads="1"/>
            </p:cNvSpPr>
            <p:nvPr/>
          </p:nvSpPr>
          <p:spPr bwMode="auto">
            <a:xfrm>
              <a:off x="4494" y="2401"/>
              <a:ext cx="223" cy="24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G</a:t>
              </a:r>
            </a:p>
          </p:txBody>
        </p:sp>
        <p:sp>
          <p:nvSpPr>
            <p:cNvPr id="79882" name="AutoShape 10"/>
            <p:cNvSpPr>
              <a:spLocks noChangeAspect="1" noChangeArrowheads="1"/>
            </p:cNvSpPr>
            <p:nvPr/>
          </p:nvSpPr>
          <p:spPr bwMode="auto">
            <a:xfrm>
              <a:off x="5007" y="2401"/>
              <a:ext cx="224" cy="24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H</a:t>
              </a:r>
            </a:p>
          </p:txBody>
        </p:sp>
        <p:sp>
          <p:nvSpPr>
            <p:cNvPr id="79883" name="AutoShape 11"/>
            <p:cNvSpPr>
              <a:spLocks noChangeAspect="1" noChangeArrowheads="1"/>
            </p:cNvSpPr>
            <p:nvPr/>
          </p:nvSpPr>
          <p:spPr bwMode="auto">
            <a:xfrm>
              <a:off x="3135" y="2399"/>
              <a:ext cx="208" cy="242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E</a:t>
              </a:r>
            </a:p>
          </p:txBody>
        </p:sp>
        <p:sp>
          <p:nvSpPr>
            <p:cNvPr id="79884" name="AutoShape 12"/>
            <p:cNvSpPr>
              <a:spLocks noChangeAspect="1" noChangeArrowheads="1"/>
            </p:cNvSpPr>
            <p:nvPr/>
          </p:nvSpPr>
          <p:spPr bwMode="auto">
            <a:xfrm>
              <a:off x="3639" y="2402"/>
              <a:ext cx="203" cy="238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F</a:t>
              </a:r>
            </a:p>
          </p:txBody>
        </p:sp>
        <p:cxnSp>
          <p:nvCxnSpPr>
            <p:cNvPr id="79885" name="AutoShape 13"/>
            <p:cNvCxnSpPr>
              <a:cxnSpLocks noChangeShapeType="1"/>
              <a:stCxn id="79877" idx="2"/>
              <a:endCxn id="79878" idx="0"/>
            </p:cNvCxnSpPr>
            <p:nvPr/>
          </p:nvCxnSpPr>
          <p:spPr bwMode="auto">
            <a:xfrm flipH="1">
              <a:off x="3491" y="1494"/>
              <a:ext cx="833" cy="32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9886" name="AutoShape 14"/>
            <p:cNvCxnSpPr>
              <a:cxnSpLocks noChangeShapeType="1"/>
              <a:stCxn id="79877" idx="2"/>
              <a:endCxn id="79880" idx="0"/>
            </p:cNvCxnSpPr>
            <p:nvPr/>
          </p:nvCxnSpPr>
          <p:spPr bwMode="auto">
            <a:xfrm>
              <a:off x="4324" y="1494"/>
              <a:ext cx="538" cy="3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9887" name="AutoShape 15"/>
            <p:cNvCxnSpPr>
              <a:cxnSpLocks noChangeShapeType="1"/>
              <a:stCxn id="79877" idx="2"/>
              <a:endCxn id="79879" idx="0"/>
            </p:cNvCxnSpPr>
            <p:nvPr/>
          </p:nvCxnSpPr>
          <p:spPr bwMode="auto">
            <a:xfrm>
              <a:off x="4324" y="1494"/>
              <a:ext cx="1036" cy="325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9888" name="AutoShape 16"/>
            <p:cNvCxnSpPr>
              <a:cxnSpLocks noChangeShapeType="1"/>
              <a:stCxn id="79880" idx="2"/>
              <a:endCxn id="79882" idx="0"/>
            </p:cNvCxnSpPr>
            <p:nvPr/>
          </p:nvCxnSpPr>
          <p:spPr bwMode="auto">
            <a:xfrm>
              <a:off x="4862" y="2071"/>
              <a:ext cx="257" cy="324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9889" name="AutoShape 17"/>
            <p:cNvCxnSpPr>
              <a:cxnSpLocks noChangeShapeType="1"/>
              <a:stCxn id="79880" idx="2"/>
              <a:endCxn id="79881" idx="0"/>
            </p:cNvCxnSpPr>
            <p:nvPr/>
          </p:nvCxnSpPr>
          <p:spPr bwMode="auto">
            <a:xfrm flipH="1">
              <a:off x="4606" y="2071"/>
              <a:ext cx="256" cy="324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9890" name="AutoShape 18"/>
            <p:cNvCxnSpPr>
              <a:cxnSpLocks noChangeShapeType="1"/>
              <a:stCxn id="79878" idx="2"/>
              <a:endCxn id="79884" idx="0"/>
            </p:cNvCxnSpPr>
            <p:nvPr/>
          </p:nvCxnSpPr>
          <p:spPr bwMode="auto">
            <a:xfrm>
              <a:off x="3491" y="2070"/>
              <a:ext cx="250" cy="326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9891" name="AutoShape 19"/>
            <p:cNvCxnSpPr>
              <a:cxnSpLocks noChangeShapeType="1"/>
              <a:stCxn id="79878" idx="2"/>
              <a:endCxn id="79883" idx="0"/>
            </p:cNvCxnSpPr>
            <p:nvPr/>
          </p:nvCxnSpPr>
          <p:spPr bwMode="auto">
            <a:xfrm flipH="1">
              <a:off x="3239" y="2070"/>
              <a:ext cx="252" cy="323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9892" name="AutoShape 20"/>
            <p:cNvSpPr>
              <a:spLocks noChangeAspect="1" noChangeArrowheads="1"/>
            </p:cNvSpPr>
            <p:nvPr/>
          </p:nvSpPr>
          <p:spPr bwMode="auto">
            <a:xfrm>
              <a:off x="3289" y="2981"/>
              <a:ext cx="182" cy="238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I</a:t>
              </a:r>
            </a:p>
          </p:txBody>
        </p:sp>
        <p:sp>
          <p:nvSpPr>
            <p:cNvPr id="79893" name="AutoShape 21"/>
            <p:cNvSpPr>
              <a:spLocks noChangeAspect="1" noChangeArrowheads="1"/>
            </p:cNvSpPr>
            <p:nvPr/>
          </p:nvSpPr>
          <p:spPr bwMode="auto">
            <a:xfrm>
              <a:off x="3655" y="2981"/>
              <a:ext cx="187" cy="238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J</a:t>
              </a:r>
            </a:p>
          </p:txBody>
        </p:sp>
        <p:cxnSp>
          <p:nvCxnSpPr>
            <p:cNvPr id="79894" name="AutoShape 22"/>
            <p:cNvCxnSpPr>
              <a:cxnSpLocks noChangeShapeType="1"/>
              <a:stCxn id="79884" idx="2"/>
              <a:endCxn id="79893" idx="0"/>
            </p:cNvCxnSpPr>
            <p:nvPr/>
          </p:nvCxnSpPr>
          <p:spPr bwMode="auto">
            <a:xfrm>
              <a:off x="3741" y="2646"/>
              <a:ext cx="8" cy="32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79895" name="AutoShape 23"/>
            <p:cNvCxnSpPr>
              <a:cxnSpLocks noChangeShapeType="1"/>
              <a:stCxn id="79884" idx="2"/>
              <a:endCxn id="79892" idx="0"/>
            </p:cNvCxnSpPr>
            <p:nvPr/>
          </p:nvCxnSpPr>
          <p:spPr bwMode="auto">
            <a:xfrm flipH="1">
              <a:off x="3380" y="2646"/>
              <a:ext cx="361" cy="329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9896" name="AutoShape 24"/>
            <p:cNvSpPr>
              <a:spLocks noChangeAspect="1" noChangeArrowheads="1"/>
            </p:cNvSpPr>
            <p:nvPr/>
          </p:nvSpPr>
          <p:spPr bwMode="auto">
            <a:xfrm>
              <a:off x="4026" y="2980"/>
              <a:ext cx="213" cy="240"/>
            </a:xfrm>
            <a:prstGeom prst="roundRect">
              <a:avLst>
                <a:gd name="adj" fmla="val 16667"/>
              </a:avLst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600"/>
                <a:t>K</a:t>
              </a:r>
            </a:p>
          </p:txBody>
        </p:sp>
        <p:cxnSp>
          <p:nvCxnSpPr>
            <p:cNvPr id="79897" name="AutoShape 25"/>
            <p:cNvCxnSpPr>
              <a:cxnSpLocks noChangeShapeType="1"/>
              <a:stCxn id="79884" idx="2"/>
              <a:endCxn id="79896" idx="0"/>
            </p:cNvCxnSpPr>
            <p:nvPr/>
          </p:nvCxnSpPr>
          <p:spPr bwMode="auto">
            <a:xfrm>
              <a:off x="3741" y="2646"/>
              <a:ext cx="392" cy="328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theme/theme1.xml><?xml version="1.0" encoding="utf-8"?>
<a:theme xmlns:a="http://schemas.openxmlformats.org/drawingml/2006/main" name="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2097</TotalTime>
  <Words>1990</Words>
  <Application>Microsoft Office PowerPoint</Application>
  <PresentationFormat>On-screen Show (4:3)</PresentationFormat>
  <Paragraphs>495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ＭＳ Ｐゴシック</vt:lpstr>
      <vt:lpstr>Arial</vt:lpstr>
      <vt:lpstr>Arial Narrow</vt:lpstr>
      <vt:lpstr>Calibri</vt:lpstr>
      <vt:lpstr>Comic Sans MS</vt:lpstr>
      <vt:lpstr>Symbol</vt:lpstr>
      <vt:lpstr>Tahoma</vt:lpstr>
      <vt:lpstr>Times New Roman</vt:lpstr>
      <vt:lpstr>Wingdings</vt:lpstr>
      <vt:lpstr>3101</vt:lpstr>
      <vt:lpstr>Trees</vt:lpstr>
      <vt:lpstr>Outline</vt:lpstr>
      <vt:lpstr>Outline</vt:lpstr>
      <vt:lpstr>Graph</vt:lpstr>
      <vt:lpstr>Directed and Undirected Graphs</vt:lpstr>
      <vt:lpstr>Trees</vt:lpstr>
      <vt:lpstr>Rooted Trees</vt:lpstr>
      <vt:lpstr>Formal Definition of Rooted Tree</vt:lpstr>
      <vt:lpstr>Tree Terminology</vt:lpstr>
      <vt:lpstr>Outline</vt:lpstr>
      <vt:lpstr>Traversing Trees</vt:lpstr>
      <vt:lpstr>Position ADT </vt:lpstr>
      <vt:lpstr>Tree ADT</vt:lpstr>
      <vt:lpstr>Positions vs Elements</vt:lpstr>
      <vt:lpstr>Preorder Traversal</vt:lpstr>
      <vt:lpstr>Postorder Traversal</vt:lpstr>
      <vt:lpstr>Linked Structure for Trees</vt:lpstr>
      <vt:lpstr>Outline</vt:lpstr>
      <vt:lpstr>Binary Trees </vt:lpstr>
      <vt:lpstr>Arithmetic Expression Tree</vt:lpstr>
      <vt:lpstr>Decision Tree</vt:lpstr>
      <vt:lpstr>Proper Binary Trees</vt:lpstr>
      <vt:lpstr>Properties of Proper Binary Trees</vt:lpstr>
      <vt:lpstr>BinaryTree ADT </vt:lpstr>
      <vt:lpstr>Representing Binary Trees</vt:lpstr>
      <vt:lpstr>Linked Structure for Binary Trees</vt:lpstr>
      <vt:lpstr>Implementation of Linked Binary Trees in net.datastructures</vt:lpstr>
      <vt:lpstr>BTPosition in net.datastructures</vt:lpstr>
      <vt:lpstr>Array-Based Representation of Binary Trees</vt:lpstr>
      <vt:lpstr>Comparison</vt:lpstr>
      <vt:lpstr>Inorder Traversal of Binary Trees</vt:lpstr>
      <vt:lpstr>Print Arithmetic Expressions</vt:lpstr>
      <vt:lpstr>Evaluate Arithmetic Expressions</vt:lpstr>
      <vt:lpstr>Euler Tour Traversal</vt:lpstr>
      <vt:lpstr>Template Method Pattern</vt:lpstr>
      <vt:lpstr>Specializations of EulerTour</vt:lpstr>
      <vt:lpstr>Outline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Trees</dc:title>
  <dc:creator>James Elder</dc:creator>
  <cp:lastModifiedBy>Microsoft account</cp:lastModifiedBy>
  <cp:revision>39</cp:revision>
  <dcterms:created xsi:type="dcterms:W3CDTF">2010-03-18T16:47:10Z</dcterms:created>
  <dcterms:modified xsi:type="dcterms:W3CDTF">2014-07-23T18:20:56Z</dcterms:modified>
</cp:coreProperties>
</file>