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7" r:id="rId2"/>
    <p:sldId id="338" r:id="rId3"/>
    <p:sldId id="331" r:id="rId4"/>
    <p:sldId id="330" r:id="rId5"/>
    <p:sldId id="302" r:id="rId6"/>
    <p:sldId id="344" r:id="rId7"/>
    <p:sldId id="343" r:id="rId8"/>
    <p:sldId id="345" r:id="rId9"/>
    <p:sldId id="303" r:id="rId10"/>
    <p:sldId id="292" r:id="rId11"/>
    <p:sldId id="293" r:id="rId12"/>
    <p:sldId id="294" r:id="rId13"/>
    <p:sldId id="339" r:id="rId14"/>
    <p:sldId id="324" r:id="rId15"/>
    <p:sldId id="259" r:id="rId16"/>
    <p:sldId id="258" r:id="rId17"/>
    <p:sldId id="289" r:id="rId18"/>
    <p:sldId id="308" r:id="rId19"/>
    <p:sldId id="263" r:id="rId20"/>
    <p:sldId id="264" r:id="rId21"/>
    <p:sldId id="265" r:id="rId22"/>
    <p:sldId id="266" r:id="rId23"/>
    <p:sldId id="267" r:id="rId24"/>
    <p:sldId id="277" r:id="rId25"/>
    <p:sldId id="278" r:id="rId26"/>
    <p:sldId id="262" r:id="rId27"/>
    <p:sldId id="340" r:id="rId28"/>
    <p:sldId id="316" r:id="rId29"/>
    <p:sldId id="300" r:id="rId30"/>
    <p:sldId id="317" r:id="rId31"/>
    <p:sldId id="301" r:id="rId32"/>
    <p:sldId id="286" r:id="rId33"/>
    <p:sldId id="287" r:id="rId34"/>
    <p:sldId id="288" r:id="rId35"/>
    <p:sldId id="309" r:id="rId36"/>
    <p:sldId id="329" r:id="rId37"/>
    <p:sldId id="310" r:id="rId38"/>
    <p:sldId id="311" r:id="rId39"/>
    <p:sldId id="312" r:id="rId40"/>
    <p:sldId id="313" r:id="rId41"/>
    <p:sldId id="314" r:id="rId42"/>
    <p:sldId id="315" r:id="rId43"/>
    <p:sldId id="328" r:id="rId44"/>
    <p:sldId id="341" r:id="rId45"/>
    <p:sldId id="307" r:id="rId46"/>
    <p:sldId id="304" r:id="rId47"/>
    <p:sldId id="305" r:id="rId48"/>
    <p:sldId id="306" r:id="rId49"/>
    <p:sldId id="342" r:id="rId50"/>
    <p:sldId id="33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8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DD403-EE53-4849-A5FC-64BB24246529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7D930-3B17-5447-9497-DAD2E686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85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AE741-14F4-CE4F-9A36-3316BBCB507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D9390-8558-2F40-9BE2-94EB8946F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0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Sequences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2E0ACDF-4CB2-DE4A-B620-BFCC643E1DF5}" type="datetime8">
              <a:rPr lang="en-US"/>
              <a:pPr/>
              <a:t>7/23/2014 2:23 PM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9685B-1393-0640-8FA7-DA35BF05A2D1}" type="slidenum">
              <a:rPr lang="en-US"/>
              <a:pPr/>
              <a:t>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6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45EB9AA-1D47-084F-A440-B2D9964B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45EB9AA-1D47-084F-A440-B2D9964B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CSE 3101, PROF. J. ELDER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7479F96-D3E5-214A-912B-5D3D0F1EA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45EB9AA-1D47-084F-A440-B2D9964B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45EB9AA-1D47-084F-A440-B2D9964B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45EB9AA-1D47-084F-A440-B2D9964B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45EB9AA-1D47-084F-A440-B2D9964B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45EB9AA-1D47-084F-A440-B2D9964B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45EB9AA-1D47-084F-A440-B2D9964B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45EB9AA-1D47-084F-A440-B2D9964B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45EB9AA-1D47-084F-A440-B2D9964B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9110"/>
            <a:ext cx="8229600" cy="49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pic>
        <p:nvPicPr>
          <p:cNvPr id="1031" name="Picture 7" descr="YorkULogoHor(large)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13525"/>
            <a:ext cx="1365250" cy="544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23264" y="6447263"/>
            <a:ext cx="252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Last Updated </a:t>
            </a:r>
            <a:r>
              <a:rPr lang="en-CA" sz="1200" dirty="0" smtClean="0"/>
              <a:t>2014-01-22 9:23 PM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65250" y="6322237"/>
            <a:ext cx="87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CSE 2011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65250" y="6542901"/>
            <a:ext cx="107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Prof. J. Elder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92600" y="6447263"/>
            <a:ext cx="56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</a:t>
            </a:r>
            <a:fld id="{B2C42470-DA64-F644-A452-83824504D888}" type="slidenum">
              <a:rPr lang="en-US" sz="1200" smtClean="0"/>
              <a:pPr/>
              <a:t>‹#›</a:t>
            </a:fld>
            <a:r>
              <a:rPr lang="en-US" sz="1200" dirty="0" smtClean="0"/>
              <a:t> -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xUiDT3CjA40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8756" y="5307816"/>
            <a:ext cx="2636919" cy="498731"/>
          </a:xfrm>
        </p:spPr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328698" y="5741278"/>
            <a:ext cx="2594787" cy="710477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661" y="396590"/>
            <a:ext cx="6361291" cy="47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 dirty="0"/>
              <a:t>Friends &amp; </a:t>
            </a:r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1089539" name="Text Box 3"/>
          <p:cNvSpPr txBox="1">
            <a:spLocks noChangeArrowheads="1"/>
          </p:cNvSpPr>
          <p:nvPr/>
        </p:nvSpPr>
        <p:spPr bwMode="auto">
          <a:xfrm>
            <a:off x="1223963" y="838200"/>
            <a:ext cx="6853237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Times New Roman" pitchFamily="-110" charset="0"/>
              </a:rPr>
              <a:t>Recursive Algorithm: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-110" charset="0"/>
              </a:rPr>
              <a:t>Assume you have an algorithm that works.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-110" charset="0"/>
              </a:rPr>
              <a:t>Use it to write an algorithm that works.</a:t>
            </a:r>
            <a:endParaRPr lang="en-CA" sz="2800" b="0">
              <a:latin typeface="Times New Roman" pitchFamily="-110" charset="0"/>
            </a:endParaRPr>
          </a:p>
        </p:txBody>
      </p:sp>
      <p:pic>
        <p:nvPicPr>
          <p:cNvPr id="1089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276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9541" name="Text Box 5"/>
          <p:cNvSpPr txBox="1">
            <a:spLocks noChangeArrowheads="1"/>
          </p:cNvSpPr>
          <p:nvPr/>
        </p:nvSpPr>
        <p:spPr bwMode="auto">
          <a:xfrm>
            <a:off x="3429000" y="3200400"/>
            <a:ext cx="5029200" cy="2105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>
                <a:latin typeface="Times New Roman" pitchFamily="-110" charset="0"/>
              </a:rPr>
              <a:t>If I could get in,</a:t>
            </a:r>
          </a:p>
          <a:p>
            <a:pPr algn="ctr"/>
            <a:r>
              <a:rPr lang="en-US" sz="2800" b="0">
                <a:latin typeface="Times New Roman" pitchFamily="-110" charset="0"/>
              </a:rPr>
              <a:t>I could get the key.</a:t>
            </a:r>
          </a:p>
          <a:p>
            <a:pPr algn="ctr"/>
            <a:r>
              <a:rPr lang="en-US" sz="2800" b="0">
                <a:latin typeface="Times New Roman" pitchFamily="-110" charset="0"/>
              </a:rPr>
              <a:t>Then  I could unlock the door </a:t>
            </a:r>
          </a:p>
          <a:p>
            <a:pPr algn="ctr"/>
            <a:r>
              <a:rPr lang="en-US" sz="2800" b="0">
                <a:latin typeface="Times New Roman" pitchFamily="-110" charset="0"/>
              </a:rPr>
              <a:t>so that I can get in.</a:t>
            </a:r>
          </a:p>
          <a:p>
            <a:pPr algn="ctr"/>
            <a:endParaRPr lang="en-US" sz="2000" b="0">
              <a:latin typeface="Times New Roman" pitchFamily="-110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5600" y="4724400"/>
            <a:ext cx="7112000" cy="1574800"/>
            <a:chOff x="224" y="2976"/>
            <a:chExt cx="4480" cy="99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24" y="2976"/>
              <a:ext cx="1264" cy="992"/>
              <a:chOff x="224" y="2976"/>
              <a:chExt cx="1264" cy="99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89545" name="Freeform 9"/>
                <p:cNvSpPr>
                  <a:spLocks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546" name="Freeform 10"/>
                <p:cNvSpPr>
                  <a:spLocks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547" name="Freeform 11"/>
                <p:cNvSpPr>
                  <a:spLocks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548" name="Freeform 12"/>
                <p:cNvSpPr>
                  <a:spLocks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" name="Group 13"/>
                <p:cNvGrpSpPr>
                  <a:grpSpLocks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89550" name="Freeform 14"/>
                  <p:cNvSpPr>
                    <a:spLocks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9551" name="Freeform 15"/>
                  <p:cNvSpPr>
                    <a:spLocks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9552" name="Freeform 16"/>
                  <p:cNvSpPr>
                    <a:spLocks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9553" name="Freeform 17"/>
                  <p:cNvSpPr>
                    <a:spLocks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89555" name="Freeform 19"/>
                  <p:cNvSpPr>
                    <a:spLocks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9556" name="Freeform 20"/>
                  <p:cNvSpPr>
                    <a:spLocks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9557" name="Freeform 21"/>
                  <p:cNvSpPr>
                    <a:spLocks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9558" name="Freeform 22"/>
                  <p:cNvSpPr>
                    <a:spLocks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89560" name="Freeform 24"/>
                <p:cNvSpPr>
                  <a:spLocks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561" name="Oval 25"/>
                <p:cNvSpPr>
                  <a:spLocks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562" name="Freeform 26"/>
                <p:cNvSpPr>
                  <a:spLocks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563" name="Freeform 27"/>
                <p:cNvSpPr>
                  <a:spLocks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89564" name="Freeform 28"/>
              <p:cNvSpPr>
                <a:spLocks/>
              </p:cNvSpPr>
              <p:nvPr/>
            </p:nvSpPr>
            <p:spPr bwMode="auto">
              <a:xfrm>
                <a:off x="224" y="3072"/>
                <a:ext cx="784" cy="896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16" y="432"/>
                  </a:cxn>
                  <a:cxn ang="0">
                    <a:pos x="448" y="864"/>
                  </a:cxn>
                  <a:cxn ang="0">
                    <a:pos x="784" y="624"/>
                  </a:cxn>
                </a:cxnLst>
                <a:rect l="0" t="0" r="r" b="b"/>
                <a:pathLst>
                  <a:path w="784" h="896">
                    <a:moveTo>
                      <a:pt x="544" y="0"/>
                    </a:moveTo>
                    <a:cubicBezTo>
                      <a:pt x="288" y="144"/>
                      <a:pt x="32" y="288"/>
                      <a:pt x="16" y="432"/>
                    </a:cubicBezTo>
                    <a:cubicBezTo>
                      <a:pt x="0" y="576"/>
                      <a:pt x="320" y="832"/>
                      <a:pt x="448" y="864"/>
                    </a:cubicBezTo>
                    <a:cubicBezTo>
                      <a:pt x="576" y="896"/>
                      <a:pt x="680" y="760"/>
                      <a:pt x="784" y="624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9565" name="Rectangle 29"/>
            <p:cNvSpPr>
              <a:spLocks noChangeArrowheads="1"/>
            </p:cNvSpPr>
            <p:nvPr/>
          </p:nvSpPr>
          <p:spPr bwMode="auto">
            <a:xfrm>
              <a:off x="2816" y="3273"/>
              <a:ext cx="1888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0">
                  <a:solidFill>
                    <a:schemeClr val="hlink"/>
                  </a:solidFill>
                  <a:latin typeface="Times New Roman" pitchFamily="-110" charset="0"/>
                </a:rPr>
                <a:t>Circular Argument!</a:t>
              </a:r>
              <a:endParaRPr lang="en-CA" sz="2800" b="0">
                <a:solidFill>
                  <a:schemeClr val="hlink"/>
                </a:solidFill>
                <a:latin typeface="Times New Roman" pitchFamily="-110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12191" y="6143553"/>
            <a:ext cx="2758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Example from J. Edmonds – Thanks Jeff!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 dirty="0"/>
              <a:t>Friends &amp; </a:t>
            </a:r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1090563" name="Text Box 3"/>
          <p:cNvSpPr txBox="1">
            <a:spLocks noChangeArrowheads="1"/>
          </p:cNvSpPr>
          <p:nvPr/>
        </p:nvSpPr>
        <p:spPr bwMode="auto">
          <a:xfrm>
            <a:off x="1223963" y="838200"/>
            <a:ext cx="6853237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Times New Roman" pitchFamily="-110" charset="0"/>
              </a:rPr>
              <a:t>Recursive Algorithm: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-110" charset="0"/>
              </a:rPr>
              <a:t>Assume you have an algorithm that works.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-110" charset="0"/>
              </a:rPr>
              <a:t>Use it to write an algorithm that works.</a:t>
            </a:r>
            <a:endParaRPr lang="en-CA" sz="2800" b="0">
              <a:latin typeface="Times New Roman" pitchFamily="-110" charset="0"/>
            </a:endParaRPr>
          </a:p>
        </p:txBody>
      </p:sp>
      <p:pic>
        <p:nvPicPr>
          <p:cNvPr id="1090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276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7800" y="5410200"/>
            <a:ext cx="457200" cy="533400"/>
            <a:chOff x="4320" y="3128"/>
            <a:chExt cx="415" cy="424"/>
          </a:xfrm>
        </p:grpSpPr>
        <p:sp>
          <p:nvSpPr>
            <p:cNvPr id="1090566" name="Freeform 6"/>
            <p:cNvSpPr>
              <a:spLocks/>
            </p:cNvSpPr>
            <p:nvPr/>
          </p:nvSpPr>
          <p:spPr bwMode="auto">
            <a:xfrm>
              <a:off x="4322" y="3291"/>
              <a:ext cx="413" cy="26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61"/>
                </a:cxn>
                <a:cxn ang="0">
                  <a:pos x="17" y="902"/>
                </a:cxn>
                <a:cxn ang="0">
                  <a:pos x="46" y="924"/>
                </a:cxn>
                <a:cxn ang="0">
                  <a:pos x="103" y="950"/>
                </a:cxn>
                <a:cxn ang="0">
                  <a:pos x="178" y="977"/>
                </a:cxn>
                <a:cxn ang="0">
                  <a:pos x="269" y="1001"/>
                </a:cxn>
                <a:cxn ang="0">
                  <a:pos x="401" y="1021"/>
                </a:cxn>
                <a:cxn ang="0">
                  <a:pos x="512" y="1030"/>
                </a:cxn>
                <a:cxn ang="0">
                  <a:pos x="627" y="1043"/>
                </a:cxn>
                <a:cxn ang="0">
                  <a:pos x="745" y="1045"/>
                </a:cxn>
                <a:cxn ang="0">
                  <a:pos x="894" y="1045"/>
                </a:cxn>
                <a:cxn ang="0">
                  <a:pos x="990" y="1043"/>
                </a:cxn>
                <a:cxn ang="0">
                  <a:pos x="1078" y="1038"/>
                </a:cxn>
                <a:cxn ang="0">
                  <a:pos x="1162" y="1030"/>
                </a:cxn>
                <a:cxn ang="0">
                  <a:pos x="1280" y="1016"/>
                </a:cxn>
                <a:cxn ang="0">
                  <a:pos x="1389" y="999"/>
                </a:cxn>
                <a:cxn ang="0">
                  <a:pos x="1471" y="977"/>
                </a:cxn>
                <a:cxn ang="0">
                  <a:pos x="1525" y="962"/>
                </a:cxn>
                <a:cxn ang="0">
                  <a:pos x="1583" y="935"/>
                </a:cxn>
                <a:cxn ang="0">
                  <a:pos x="1620" y="910"/>
                </a:cxn>
                <a:cxn ang="0">
                  <a:pos x="1645" y="880"/>
                </a:cxn>
                <a:cxn ang="0">
                  <a:pos x="1650" y="854"/>
                </a:cxn>
                <a:cxn ang="0">
                  <a:pos x="1650" y="0"/>
                </a:cxn>
                <a:cxn ang="0">
                  <a:pos x="0" y="2"/>
                </a:cxn>
              </a:cxnLst>
              <a:rect l="0" t="0" r="r" b="b"/>
              <a:pathLst>
                <a:path w="1650" h="1045">
                  <a:moveTo>
                    <a:pt x="0" y="2"/>
                  </a:moveTo>
                  <a:lnTo>
                    <a:pt x="0" y="861"/>
                  </a:lnTo>
                  <a:lnTo>
                    <a:pt x="17" y="902"/>
                  </a:lnTo>
                  <a:lnTo>
                    <a:pt x="46" y="924"/>
                  </a:lnTo>
                  <a:lnTo>
                    <a:pt x="103" y="950"/>
                  </a:lnTo>
                  <a:lnTo>
                    <a:pt x="178" y="977"/>
                  </a:lnTo>
                  <a:lnTo>
                    <a:pt x="269" y="1001"/>
                  </a:lnTo>
                  <a:lnTo>
                    <a:pt x="401" y="1021"/>
                  </a:lnTo>
                  <a:lnTo>
                    <a:pt x="512" y="1030"/>
                  </a:lnTo>
                  <a:lnTo>
                    <a:pt x="627" y="1043"/>
                  </a:lnTo>
                  <a:lnTo>
                    <a:pt x="745" y="1045"/>
                  </a:lnTo>
                  <a:lnTo>
                    <a:pt x="894" y="1045"/>
                  </a:lnTo>
                  <a:lnTo>
                    <a:pt x="990" y="1043"/>
                  </a:lnTo>
                  <a:lnTo>
                    <a:pt x="1078" y="1038"/>
                  </a:lnTo>
                  <a:lnTo>
                    <a:pt x="1162" y="1030"/>
                  </a:lnTo>
                  <a:lnTo>
                    <a:pt x="1280" y="1016"/>
                  </a:lnTo>
                  <a:lnTo>
                    <a:pt x="1389" y="999"/>
                  </a:lnTo>
                  <a:lnTo>
                    <a:pt x="1471" y="977"/>
                  </a:lnTo>
                  <a:lnTo>
                    <a:pt x="1525" y="962"/>
                  </a:lnTo>
                  <a:lnTo>
                    <a:pt x="1583" y="935"/>
                  </a:lnTo>
                  <a:lnTo>
                    <a:pt x="1620" y="910"/>
                  </a:lnTo>
                  <a:lnTo>
                    <a:pt x="1645" y="880"/>
                  </a:lnTo>
                  <a:lnTo>
                    <a:pt x="1650" y="854"/>
                  </a:lnTo>
                  <a:lnTo>
                    <a:pt x="165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567" name="Oval 7"/>
            <p:cNvSpPr>
              <a:spLocks noChangeArrowheads="1"/>
            </p:cNvSpPr>
            <p:nvPr/>
          </p:nvSpPr>
          <p:spPr bwMode="auto">
            <a:xfrm>
              <a:off x="4320" y="3245"/>
              <a:ext cx="411" cy="96"/>
            </a:xfrm>
            <a:prstGeom prst="ellipse">
              <a:avLst/>
            </a:prstGeom>
            <a:solidFill>
              <a:srgbClr val="FFB2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568" name="Freeform 8"/>
            <p:cNvSpPr>
              <a:spLocks/>
            </p:cNvSpPr>
            <p:nvPr/>
          </p:nvSpPr>
          <p:spPr bwMode="auto">
            <a:xfrm>
              <a:off x="4504" y="3377"/>
              <a:ext cx="50" cy="122"/>
            </a:xfrm>
            <a:custGeom>
              <a:avLst/>
              <a:gdLst/>
              <a:ahLst/>
              <a:cxnLst>
                <a:cxn ang="0">
                  <a:pos x="38" y="194"/>
                </a:cxn>
                <a:cxn ang="0">
                  <a:pos x="3" y="170"/>
                </a:cxn>
                <a:cxn ang="0">
                  <a:pos x="0" y="134"/>
                </a:cxn>
                <a:cxn ang="0">
                  <a:pos x="0" y="88"/>
                </a:cxn>
                <a:cxn ang="0">
                  <a:pos x="28" y="28"/>
                </a:cxn>
                <a:cxn ang="0">
                  <a:pos x="69" y="0"/>
                </a:cxn>
                <a:cxn ang="0">
                  <a:pos x="124" y="0"/>
                </a:cxn>
                <a:cxn ang="0">
                  <a:pos x="172" y="28"/>
                </a:cxn>
                <a:cxn ang="0">
                  <a:pos x="191" y="88"/>
                </a:cxn>
                <a:cxn ang="0">
                  <a:pos x="182" y="158"/>
                </a:cxn>
                <a:cxn ang="0">
                  <a:pos x="156" y="194"/>
                </a:cxn>
                <a:cxn ang="0">
                  <a:pos x="115" y="210"/>
                </a:cxn>
                <a:cxn ang="0">
                  <a:pos x="201" y="488"/>
                </a:cxn>
                <a:cxn ang="0">
                  <a:pos x="0" y="488"/>
                </a:cxn>
                <a:cxn ang="0">
                  <a:pos x="66" y="206"/>
                </a:cxn>
                <a:cxn ang="0">
                  <a:pos x="38" y="194"/>
                </a:cxn>
              </a:cxnLst>
              <a:rect l="0" t="0" r="r" b="b"/>
              <a:pathLst>
                <a:path w="201" h="488">
                  <a:moveTo>
                    <a:pt x="38" y="194"/>
                  </a:moveTo>
                  <a:lnTo>
                    <a:pt x="3" y="170"/>
                  </a:lnTo>
                  <a:lnTo>
                    <a:pt x="0" y="134"/>
                  </a:lnTo>
                  <a:lnTo>
                    <a:pt x="0" y="88"/>
                  </a:lnTo>
                  <a:lnTo>
                    <a:pt x="28" y="28"/>
                  </a:lnTo>
                  <a:lnTo>
                    <a:pt x="69" y="0"/>
                  </a:lnTo>
                  <a:lnTo>
                    <a:pt x="124" y="0"/>
                  </a:lnTo>
                  <a:lnTo>
                    <a:pt x="172" y="28"/>
                  </a:lnTo>
                  <a:lnTo>
                    <a:pt x="191" y="88"/>
                  </a:lnTo>
                  <a:lnTo>
                    <a:pt x="182" y="158"/>
                  </a:lnTo>
                  <a:lnTo>
                    <a:pt x="156" y="194"/>
                  </a:lnTo>
                  <a:lnTo>
                    <a:pt x="115" y="210"/>
                  </a:lnTo>
                  <a:lnTo>
                    <a:pt x="201" y="488"/>
                  </a:lnTo>
                  <a:lnTo>
                    <a:pt x="0" y="488"/>
                  </a:lnTo>
                  <a:lnTo>
                    <a:pt x="66" y="20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569" name="Freeform 9"/>
            <p:cNvSpPr>
              <a:spLocks/>
            </p:cNvSpPr>
            <p:nvPr/>
          </p:nvSpPr>
          <p:spPr bwMode="auto">
            <a:xfrm>
              <a:off x="4387" y="3128"/>
              <a:ext cx="293" cy="169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536"/>
                </a:cxn>
                <a:cxn ang="0">
                  <a:pos x="15" y="445"/>
                </a:cxn>
                <a:cxn ang="0">
                  <a:pos x="41" y="359"/>
                </a:cxn>
                <a:cxn ang="0">
                  <a:pos x="70" y="291"/>
                </a:cxn>
                <a:cxn ang="0">
                  <a:pos x="118" y="228"/>
                </a:cxn>
                <a:cxn ang="0">
                  <a:pos x="154" y="183"/>
                </a:cxn>
                <a:cxn ang="0">
                  <a:pos x="217" y="129"/>
                </a:cxn>
                <a:cxn ang="0">
                  <a:pos x="261" y="100"/>
                </a:cxn>
                <a:cxn ang="0">
                  <a:pos x="328" y="56"/>
                </a:cxn>
                <a:cxn ang="0">
                  <a:pos x="400" y="27"/>
                </a:cxn>
                <a:cxn ang="0">
                  <a:pos x="495" y="5"/>
                </a:cxn>
                <a:cxn ang="0">
                  <a:pos x="584" y="0"/>
                </a:cxn>
                <a:cxn ang="0">
                  <a:pos x="671" y="7"/>
                </a:cxn>
                <a:cxn ang="0">
                  <a:pos x="744" y="19"/>
                </a:cxn>
                <a:cxn ang="0">
                  <a:pos x="835" y="51"/>
                </a:cxn>
                <a:cxn ang="0">
                  <a:pos x="908" y="95"/>
                </a:cxn>
                <a:cxn ang="0">
                  <a:pos x="959" y="131"/>
                </a:cxn>
                <a:cxn ang="0">
                  <a:pos x="1010" y="180"/>
                </a:cxn>
                <a:cxn ang="0">
                  <a:pos x="1054" y="228"/>
                </a:cxn>
                <a:cxn ang="0">
                  <a:pos x="1088" y="279"/>
                </a:cxn>
                <a:cxn ang="0">
                  <a:pos x="1113" y="328"/>
                </a:cxn>
                <a:cxn ang="0">
                  <a:pos x="1139" y="389"/>
                </a:cxn>
                <a:cxn ang="0">
                  <a:pos x="1149" y="445"/>
                </a:cxn>
                <a:cxn ang="0">
                  <a:pos x="1161" y="492"/>
                </a:cxn>
                <a:cxn ang="0">
                  <a:pos x="1169" y="536"/>
                </a:cxn>
                <a:cxn ang="0">
                  <a:pos x="1171" y="621"/>
                </a:cxn>
                <a:cxn ang="0">
                  <a:pos x="1147" y="643"/>
                </a:cxn>
                <a:cxn ang="0">
                  <a:pos x="1096" y="658"/>
                </a:cxn>
                <a:cxn ang="0">
                  <a:pos x="1036" y="668"/>
                </a:cxn>
                <a:cxn ang="0">
                  <a:pos x="973" y="658"/>
                </a:cxn>
                <a:cxn ang="0">
                  <a:pos x="927" y="639"/>
                </a:cxn>
                <a:cxn ang="0">
                  <a:pos x="915" y="617"/>
                </a:cxn>
                <a:cxn ang="0">
                  <a:pos x="915" y="512"/>
                </a:cxn>
                <a:cxn ang="0">
                  <a:pos x="908" y="468"/>
                </a:cxn>
                <a:cxn ang="0">
                  <a:pos x="891" y="416"/>
                </a:cxn>
                <a:cxn ang="0">
                  <a:pos x="857" y="359"/>
                </a:cxn>
                <a:cxn ang="0">
                  <a:pos x="825" y="330"/>
                </a:cxn>
                <a:cxn ang="0">
                  <a:pos x="790" y="294"/>
                </a:cxn>
                <a:cxn ang="0">
                  <a:pos x="732" y="264"/>
                </a:cxn>
                <a:cxn ang="0">
                  <a:pos x="688" y="250"/>
                </a:cxn>
                <a:cxn ang="0">
                  <a:pos x="652" y="235"/>
                </a:cxn>
                <a:cxn ang="0">
                  <a:pos x="613" y="235"/>
                </a:cxn>
                <a:cxn ang="0">
                  <a:pos x="532" y="235"/>
                </a:cxn>
                <a:cxn ang="0">
                  <a:pos x="488" y="242"/>
                </a:cxn>
                <a:cxn ang="0">
                  <a:pos x="432" y="264"/>
                </a:cxn>
                <a:cxn ang="0">
                  <a:pos x="388" y="291"/>
                </a:cxn>
                <a:cxn ang="0">
                  <a:pos x="349" y="320"/>
                </a:cxn>
                <a:cxn ang="0">
                  <a:pos x="314" y="352"/>
                </a:cxn>
                <a:cxn ang="0">
                  <a:pos x="285" y="401"/>
                </a:cxn>
                <a:cxn ang="0">
                  <a:pos x="268" y="440"/>
                </a:cxn>
                <a:cxn ang="0">
                  <a:pos x="256" y="482"/>
                </a:cxn>
                <a:cxn ang="0">
                  <a:pos x="254" y="504"/>
                </a:cxn>
                <a:cxn ang="0">
                  <a:pos x="254" y="624"/>
                </a:cxn>
                <a:cxn ang="0">
                  <a:pos x="234" y="653"/>
                </a:cxn>
                <a:cxn ang="0">
                  <a:pos x="183" y="673"/>
                </a:cxn>
                <a:cxn ang="0">
                  <a:pos x="130" y="668"/>
                </a:cxn>
                <a:cxn ang="0">
                  <a:pos x="44" y="658"/>
                </a:cxn>
                <a:cxn ang="0">
                  <a:pos x="0" y="631"/>
                </a:cxn>
              </a:cxnLst>
              <a:rect l="0" t="0" r="r" b="b"/>
              <a:pathLst>
                <a:path w="1171" h="673">
                  <a:moveTo>
                    <a:pt x="0" y="631"/>
                  </a:moveTo>
                  <a:lnTo>
                    <a:pt x="0" y="536"/>
                  </a:lnTo>
                  <a:lnTo>
                    <a:pt x="15" y="445"/>
                  </a:lnTo>
                  <a:lnTo>
                    <a:pt x="41" y="359"/>
                  </a:lnTo>
                  <a:lnTo>
                    <a:pt x="70" y="291"/>
                  </a:lnTo>
                  <a:lnTo>
                    <a:pt x="118" y="228"/>
                  </a:lnTo>
                  <a:lnTo>
                    <a:pt x="154" y="183"/>
                  </a:lnTo>
                  <a:lnTo>
                    <a:pt x="217" y="129"/>
                  </a:lnTo>
                  <a:lnTo>
                    <a:pt x="261" y="100"/>
                  </a:lnTo>
                  <a:lnTo>
                    <a:pt x="328" y="56"/>
                  </a:lnTo>
                  <a:lnTo>
                    <a:pt x="400" y="27"/>
                  </a:lnTo>
                  <a:lnTo>
                    <a:pt x="495" y="5"/>
                  </a:lnTo>
                  <a:lnTo>
                    <a:pt x="584" y="0"/>
                  </a:lnTo>
                  <a:lnTo>
                    <a:pt x="671" y="7"/>
                  </a:lnTo>
                  <a:lnTo>
                    <a:pt x="744" y="19"/>
                  </a:lnTo>
                  <a:lnTo>
                    <a:pt x="835" y="51"/>
                  </a:lnTo>
                  <a:lnTo>
                    <a:pt x="908" y="95"/>
                  </a:lnTo>
                  <a:lnTo>
                    <a:pt x="959" y="131"/>
                  </a:lnTo>
                  <a:lnTo>
                    <a:pt x="1010" y="180"/>
                  </a:lnTo>
                  <a:lnTo>
                    <a:pt x="1054" y="228"/>
                  </a:lnTo>
                  <a:lnTo>
                    <a:pt x="1088" y="279"/>
                  </a:lnTo>
                  <a:lnTo>
                    <a:pt x="1113" y="328"/>
                  </a:lnTo>
                  <a:lnTo>
                    <a:pt x="1139" y="389"/>
                  </a:lnTo>
                  <a:lnTo>
                    <a:pt x="1149" y="445"/>
                  </a:lnTo>
                  <a:lnTo>
                    <a:pt x="1161" y="492"/>
                  </a:lnTo>
                  <a:lnTo>
                    <a:pt x="1169" y="536"/>
                  </a:lnTo>
                  <a:lnTo>
                    <a:pt x="1171" y="621"/>
                  </a:lnTo>
                  <a:lnTo>
                    <a:pt x="1147" y="643"/>
                  </a:lnTo>
                  <a:lnTo>
                    <a:pt x="1096" y="658"/>
                  </a:lnTo>
                  <a:lnTo>
                    <a:pt x="1036" y="668"/>
                  </a:lnTo>
                  <a:lnTo>
                    <a:pt x="973" y="658"/>
                  </a:lnTo>
                  <a:lnTo>
                    <a:pt x="927" y="639"/>
                  </a:lnTo>
                  <a:lnTo>
                    <a:pt x="915" y="617"/>
                  </a:lnTo>
                  <a:lnTo>
                    <a:pt x="915" y="512"/>
                  </a:lnTo>
                  <a:lnTo>
                    <a:pt x="908" y="468"/>
                  </a:lnTo>
                  <a:lnTo>
                    <a:pt x="891" y="416"/>
                  </a:lnTo>
                  <a:lnTo>
                    <a:pt x="857" y="359"/>
                  </a:lnTo>
                  <a:lnTo>
                    <a:pt x="825" y="330"/>
                  </a:lnTo>
                  <a:lnTo>
                    <a:pt x="790" y="294"/>
                  </a:lnTo>
                  <a:lnTo>
                    <a:pt x="732" y="264"/>
                  </a:lnTo>
                  <a:lnTo>
                    <a:pt x="688" y="250"/>
                  </a:lnTo>
                  <a:lnTo>
                    <a:pt x="652" y="235"/>
                  </a:lnTo>
                  <a:lnTo>
                    <a:pt x="613" y="235"/>
                  </a:lnTo>
                  <a:lnTo>
                    <a:pt x="532" y="235"/>
                  </a:lnTo>
                  <a:lnTo>
                    <a:pt x="488" y="242"/>
                  </a:lnTo>
                  <a:lnTo>
                    <a:pt x="432" y="264"/>
                  </a:lnTo>
                  <a:lnTo>
                    <a:pt x="388" y="291"/>
                  </a:lnTo>
                  <a:lnTo>
                    <a:pt x="349" y="320"/>
                  </a:lnTo>
                  <a:lnTo>
                    <a:pt x="314" y="352"/>
                  </a:lnTo>
                  <a:lnTo>
                    <a:pt x="285" y="401"/>
                  </a:lnTo>
                  <a:lnTo>
                    <a:pt x="268" y="440"/>
                  </a:lnTo>
                  <a:lnTo>
                    <a:pt x="256" y="482"/>
                  </a:lnTo>
                  <a:lnTo>
                    <a:pt x="254" y="504"/>
                  </a:lnTo>
                  <a:lnTo>
                    <a:pt x="254" y="624"/>
                  </a:lnTo>
                  <a:lnTo>
                    <a:pt x="234" y="653"/>
                  </a:lnTo>
                  <a:lnTo>
                    <a:pt x="183" y="673"/>
                  </a:lnTo>
                  <a:lnTo>
                    <a:pt x="130" y="668"/>
                  </a:lnTo>
                  <a:lnTo>
                    <a:pt x="44" y="658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76400" y="3352800"/>
            <a:ext cx="3259138" cy="2420938"/>
            <a:chOff x="1056" y="2112"/>
            <a:chExt cx="2053" cy="1525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0572" name="Picture 1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5" name="Group 13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0574" name="Freeform 14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575" name="Freeform 15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576" name="Freeform 16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577" name="Freeform 17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0579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580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581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58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058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585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586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587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" name="Group 28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0589" name="Freeform 29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590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591" name="Freeform 31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592" name="Freeform 32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0593" name="Line 33"/>
            <p:cNvSpPr>
              <a:spLocks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4"/>
          <p:cNvGrpSpPr>
            <a:grpSpLocks noChangeAspect="1"/>
          </p:cNvGrpSpPr>
          <p:nvPr/>
        </p:nvGrpSpPr>
        <p:grpSpPr bwMode="auto">
          <a:xfrm>
            <a:off x="4038600" y="3810000"/>
            <a:ext cx="1957388" cy="1454150"/>
            <a:chOff x="1056" y="2112"/>
            <a:chExt cx="2053" cy="1525"/>
          </a:xfrm>
        </p:grpSpPr>
        <p:grpSp>
          <p:nvGrpSpPr>
            <p:cNvPr id="10" name="Group 35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0596" name="Picture 3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1" name="Group 37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0598" name="Freeform 38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599" name="Freeform 39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00" name="Freeform 40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01" name="Freeform 41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060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0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0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0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060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0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1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11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" name="Group 52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0613" name="Freeform 53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1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15" name="Freeform 55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16" name="Freeform 56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0617" name="Line 57"/>
            <p:cNvSpPr>
              <a:spLocks noChangeAspect="1"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58"/>
          <p:cNvGrpSpPr>
            <a:grpSpLocks noChangeAspect="1"/>
          </p:cNvGrpSpPr>
          <p:nvPr/>
        </p:nvGrpSpPr>
        <p:grpSpPr bwMode="auto">
          <a:xfrm>
            <a:off x="5456238" y="4081463"/>
            <a:ext cx="1173162" cy="871537"/>
            <a:chOff x="1056" y="2112"/>
            <a:chExt cx="2053" cy="1525"/>
          </a:xfrm>
        </p:grpSpPr>
        <p:grpSp>
          <p:nvGrpSpPr>
            <p:cNvPr id="16" name="Group 59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0620" name="Picture 6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7" name="Group 61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0622" name="Freeform 62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23" name="Freeform 63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24" name="Freeform 64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25" name="Freeform 65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8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0627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28" name="Freeform 68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29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30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0632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33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34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35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" name="Group 76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0637" name="Freeform 77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38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39" name="Freeform 79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40" name="Freeform 80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0641" name="Line 81"/>
            <p:cNvSpPr>
              <a:spLocks noChangeAspect="1"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82"/>
          <p:cNvGrpSpPr>
            <a:grpSpLocks noChangeAspect="1"/>
          </p:cNvGrpSpPr>
          <p:nvPr/>
        </p:nvGrpSpPr>
        <p:grpSpPr bwMode="auto">
          <a:xfrm>
            <a:off x="6324600" y="4233863"/>
            <a:ext cx="701675" cy="520700"/>
            <a:chOff x="1056" y="2112"/>
            <a:chExt cx="2053" cy="1525"/>
          </a:xfrm>
        </p:grpSpPr>
        <p:grpSp>
          <p:nvGrpSpPr>
            <p:cNvPr id="22" name="Group 83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0644" name="Picture 8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3" name="Group 85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0646" name="Freeform 86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47" name="Freeform 87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48" name="Freeform 88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49" name="Freeform 89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4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0651" name="Freeform 91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52" name="Freeform 92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53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54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95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0656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57" name="Freeform 97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58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59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" name="Group 100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0661" name="Freeform 101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62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63" name="Freeform 103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64" name="Freeform 104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0665" name="Line 105"/>
            <p:cNvSpPr>
              <a:spLocks noChangeAspect="1"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106"/>
          <p:cNvGrpSpPr>
            <a:grpSpLocks noChangeAspect="1"/>
          </p:cNvGrpSpPr>
          <p:nvPr/>
        </p:nvGrpSpPr>
        <p:grpSpPr bwMode="auto">
          <a:xfrm>
            <a:off x="6858000" y="4343400"/>
            <a:ext cx="420688" cy="312738"/>
            <a:chOff x="1056" y="2112"/>
            <a:chExt cx="2053" cy="1525"/>
          </a:xfrm>
        </p:grpSpPr>
        <p:grpSp>
          <p:nvGrpSpPr>
            <p:cNvPr id="28" name="Group 107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0668" name="Picture 10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9" name="Group 109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0670" name="Freeform 110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71" name="Freeform 111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72" name="Freeform 112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73" name="Freeform 113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0675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76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77" name="Freeform 117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78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119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0680" name="Freeform 120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81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82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683" name="Freeform 123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90660" name="Group 124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0685" name="Freeform 125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86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87" name="Freeform 127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88" name="Freeform 128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0689" name="Line 129"/>
            <p:cNvSpPr>
              <a:spLocks noChangeAspect="1"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0666" name="Group 130"/>
          <p:cNvGrpSpPr>
            <a:grpSpLocks noChangeAspect="1"/>
          </p:cNvGrpSpPr>
          <p:nvPr/>
        </p:nvGrpSpPr>
        <p:grpSpPr bwMode="auto">
          <a:xfrm>
            <a:off x="7162800" y="4419600"/>
            <a:ext cx="252413" cy="187325"/>
            <a:chOff x="1056" y="2112"/>
            <a:chExt cx="2053" cy="1525"/>
          </a:xfrm>
        </p:grpSpPr>
        <p:grpSp>
          <p:nvGrpSpPr>
            <p:cNvPr id="1090667" name="Group 131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0692" name="Picture 13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090669" name="Group 133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0694" name="Freeform 134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95" name="Freeform 135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96" name="Freeform 136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697" name="Freeform 137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090674" name="Group 138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0699" name="Freeform 139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700" name="Freeform 140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701" name="Freeform 141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702" name="Freeform 142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0679" name="Group 143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0704" name="Freeform 144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705" name="Freeform 145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706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707" name="Freeform 147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90684" name="Group 148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0709" name="Freeform 149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710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711" name="Freeform 151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712" name="Freeform 152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0713" name="Line 153"/>
            <p:cNvSpPr>
              <a:spLocks noChangeAspect="1"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0714" name="Text Box 154"/>
          <p:cNvSpPr txBox="1">
            <a:spLocks noChangeArrowheads="1"/>
          </p:cNvSpPr>
          <p:nvPr/>
        </p:nvSpPr>
        <p:spPr bwMode="auto">
          <a:xfrm>
            <a:off x="3352800" y="5713413"/>
            <a:ext cx="41957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 New Roman" pitchFamily="-110" charset="0"/>
              </a:rPr>
              <a:t>To get into my house</a:t>
            </a:r>
          </a:p>
          <a:p>
            <a:r>
              <a:rPr lang="en-US" sz="2000" b="0">
                <a:latin typeface="Times New Roman" pitchFamily="-110" charset="0"/>
              </a:rPr>
              <a:t>I must get the key from a smaller house</a:t>
            </a:r>
            <a:endParaRPr lang="en-CA" sz="2000" b="0">
              <a:latin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 dirty="0"/>
              <a:t>Friends &amp; </a:t>
            </a:r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1092611" name="Text Box 3"/>
          <p:cNvSpPr txBox="1">
            <a:spLocks noChangeArrowheads="1"/>
          </p:cNvSpPr>
          <p:nvPr/>
        </p:nvSpPr>
        <p:spPr bwMode="auto">
          <a:xfrm>
            <a:off x="1223963" y="838200"/>
            <a:ext cx="6853237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Times New Roman" pitchFamily="-110" charset="0"/>
              </a:rPr>
              <a:t>Recursive Algorithm: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-110" charset="0"/>
              </a:rPr>
              <a:t>Assume you have an algorithm that works.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-110" charset="0"/>
              </a:rPr>
              <a:t>Use it to write an algorithm that works.</a:t>
            </a:r>
            <a:endParaRPr lang="en-CA" sz="2800" b="0">
              <a:latin typeface="Times New Roman" pitchFamily="-110" charset="0"/>
            </a:endParaRPr>
          </a:p>
        </p:txBody>
      </p:sp>
      <p:pic>
        <p:nvPicPr>
          <p:cNvPr id="1092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276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7800" y="5410200"/>
            <a:ext cx="457200" cy="533400"/>
            <a:chOff x="4320" y="3128"/>
            <a:chExt cx="415" cy="424"/>
          </a:xfrm>
        </p:grpSpPr>
        <p:sp>
          <p:nvSpPr>
            <p:cNvPr id="1092614" name="Freeform 6"/>
            <p:cNvSpPr>
              <a:spLocks/>
            </p:cNvSpPr>
            <p:nvPr/>
          </p:nvSpPr>
          <p:spPr bwMode="auto">
            <a:xfrm>
              <a:off x="4322" y="3291"/>
              <a:ext cx="413" cy="26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861"/>
                </a:cxn>
                <a:cxn ang="0">
                  <a:pos x="17" y="902"/>
                </a:cxn>
                <a:cxn ang="0">
                  <a:pos x="46" y="924"/>
                </a:cxn>
                <a:cxn ang="0">
                  <a:pos x="103" y="950"/>
                </a:cxn>
                <a:cxn ang="0">
                  <a:pos x="178" y="977"/>
                </a:cxn>
                <a:cxn ang="0">
                  <a:pos x="269" y="1001"/>
                </a:cxn>
                <a:cxn ang="0">
                  <a:pos x="401" y="1021"/>
                </a:cxn>
                <a:cxn ang="0">
                  <a:pos x="512" y="1030"/>
                </a:cxn>
                <a:cxn ang="0">
                  <a:pos x="627" y="1043"/>
                </a:cxn>
                <a:cxn ang="0">
                  <a:pos x="745" y="1045"/>
                </a:cxn>
                <a:cxn ang="0">
                  <a:pos x="894" y="1045"/>
                </a:cxn>
                <a:cxn ang="0">
                  <a:pos x="990" y="1043"/>
                </a:cxn>
                <a:cxn ang="0">
                  <a:pos x="1078" y="1038"/>
                </a:cxn>
                <a:cxn ang="0">
                  <a:pos x="1162" y="1030"/>
                </a:cxn>
                <a:cxn ang="0">
                  <a:pos x="1280" y="1016"/>
                </a:cxn>
                <a:cxn ang="0">
                  <a:pos x="1389" y="999"/>
                </a:cxn>
                <a:cxn ang="0">
                  <a:pos x="1471" y="977"/>
                </a:cxn>
                <a:cxn ang="0">
                  <a:pos x="1525" y="962"/>
                </a:cxn>
                <a:cxn ang="0">
                  <a:pos x="1583" y="935"/>
                </a:cxn>
                <a:cxn ang="0">
                  <a:pos x="1620" y="910"/>
                </a:cxn>
                <a:cxn ang="0">
                  <a:pos x="1645" y="880"/>
                </a:cxn>
                <a:cxn ang="0">
                  <a:pos x="1650" y="854"/>
                </a:cxn>
                <a:cxn ang="0">
                  <a:pos x="1650" y="0"/>
                </a:cxn>
                <a:cxn ang="0">
                  <a:pos x="0" y="2"/>
                </a:cxn>
              </a:cxnLst>
              <a:rect l="0" t="0" r="r" b="b"/>
              <a:pathLst>
                <a:path w="1650" h="1045">
                  <a:moveTo>
                    <a:pt x="0" y="2"/>
                  </a:moveTo>
                  <a:lnTo>
                    <a:pt x="0" y="861"/>
                  </a:lnTo>
                  <a:lnTo>
                    <a:pt x="17" y="902"/>
                  </a:lnTo>
                  <a:lnTo>
                    <a:pt x="46" y="924"/>
                  </a:lnTo>
                  <a:lnTo>
                    <a:pt x="103" y="950"/>
                  </a:lnTo>
                  <a:lnTo>
                    <a:pt x="178" y="977"/>
                  </a:lnTo>
                  <a:lnTo>
                    <a:pt x="269" y="1001"/>
                  </a:lnTo>
                  <a:lnTo>
                    <a:pt x="401" y="1021"/>
                  </a:lnTo>
                  <a:lnTo>
                    <a:pt x="512" y="1030"/>
                  </a:lnTo>
                  <a:lnTo>
                    <a:pt x="627" y="1043"/>
                  </a:lnTo>
                  <a:lnTo>
                    <a:pt x="745" y="1045"/>
                  </a:lnTo>
                  <a:lnTo>
                    <a:pt x="894" y="1045"/>
                  </a:lnTo>
                  <a:lnTo>
                    <a:pt x="990" y="1043"/>
                  </a:lnTo>
                  <a:lnTo>
                    <a:pt x="1078" y="1038"/>
                  </a:lnTo>
                  <a:lnTo>
                    <a:pt x="1162" y="1030"/>
                  </a:lnTo>
                  <a:lnTo>
                    <a:pt x="1280" y="1016"/>
                  </a:lnTo>
                  <a:lnTo>
                    <a:pt x="1389" y="999"/>
                  </a:lnTo>
                  <a:lnTo>
                    <a:pt x="1471" y="977"/>
                  </a:lnTo>
                  <a:lnTo>
                    <a:pt x="1525" y="962"/>
                  </a:lnTo>
                  <a:lnTo>
                    <a:pt x="1583" y="935"/>
                  </a:lnTo>
                  <a:lnTo>
                    <a:pt x="1620" y="910"/>
                  </a:lnTo>
                  <a:lnTo>
                    <a:pt x="1645" y="880"/>
                  </a:lnTo>
                  <a:lnTo>
                    <a:pt x="1650" y="854"/>
                  </a:lnTo>
                  <a:lnTo>
                    <a:pt x="165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4320" y="3245"/>
              <a:ext cx="411" cy="96"/>
            </a:xfrm>
            <a:prstGeom prst="ellipse">
              <a:avLst/>
            </a:prstGeom>
            <a:solidFill>
              <a:srgbClr val="FFB2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616" name="Freeform 8"/>
            <p:cNvSpPr>
              <a:spLocks/>
            </p:cNvSpPr>
            <p:nvPr/>
          </p:nvSpPr>
          <p:spPr bwMode="auto">
            <a:xfrm>
              <a:off x="4504" y="3377"/>
              <a:ext cx="50" cy="122"/>
            </a:xfrm>
            <a:custGeom>
              <a:avLst/>
              <a:gdLst/>
              <a:ahLst/>
              <a:cxnLst>
                <a:cxn ang="0">
                  <a:pos x="38" y="194"/>
                </a:cxn>
                <a:cxn ang="0">
                  <a:pos x="3" y="170"/>
                </a:cxn>
                <a:cxn ang="0">
                  <a:pos x="0" y="134"/>
                </a:cxn>
                <a:cxn ang="0">
                  <a:pos x="0" y="88"/>
                </a:cxn>
                <a:cxn ang="0">
                  <a:pos x="28" y="28"/>
                </a:cxn>
                <a:cxn ang="0">
                  <a:pos x="69" y="0"/>
                </a:cxn>
                <a:cxn ang="0">
                  <a:pos x="124" y="0"/>
                </a:cxn>
                <a:cxn ang="0">
                  <a:pos x="172" y="28"/>
                </a:cxn>
                <a:cxn ang="0">
                  <a:pos x="191" y="88"/>
                </a:cxn>
                <a:cxn ang="0">
                  <a:pos x="182" y="158"/>
                </a:cxn>
                <a:cxn ang="0">
                  <a:pos x="156" y="194"/>
                </a:cxn>
                <a:cxn ang="0">
                  <a:pos x="115" y="210"/>
                </a:cxn>
                <a:cxn ang="0">
                  <a:pos x="201" y="488"/>
                </a:cxn>
                <a:cxn ang="0">
                  <a:pos x="0" y="488"/>
                </a:cxn>
                <a:cxn ang="0">
                  <a:pos x="66" y="206"/>
                </a:cxn>
                <a:cxn ang="0">
                  <a:pos x="38" y="194"/>
                </a:cxn>
              </a:cxnLst>
              <a:rect l="0" t="0" r="r" b="b"/>
              <a:pathLst>
                <a:path w="201" h="488">
                  <a:moveTo>
                    <a:pt x="38" y="194"/>
                  </a:moveTo>
                  <a:lnTo>
                    <a:pt x="3" y="170"/>
                  </a:lnTo>
                  <a:lnTo>
                    <a:pt x="0" y="134"/>
                  </a:lnTo>
                  <a:lnTo>
                    <a:pt x="0" y="88"/>
                  </a:lnTo>
                  <a:lnTo>
                    <a:pt x="28" y="28"/>
                  </a:lnTo>
                  <a:lnTo>
                    <a:pt x="69" y="0"/>
                  </a:lnTo>
                  <a:lnTo>
                    <a:pt x="124" y="0"/>
                  </a:lnTo>
                  <a:lnTo>
                    <a:pt x="172" y="28"/>
                  </a:lnTo>
                  <a:lnTo>
                    <a:pt x="191" y="88"/>
                  </a:lnTo>
                  <a:lnTo>
                    <a:pt x="182" y="158"/>
                  </a:lnTo>
                  <a:lnTo>
                    <a:pt x="156" y="194"/>
                  </a:lnTo>
                  <a:lnTo>
                    <a:pt x="115" y="210"/>
                  </a:lnTo>
                  <a:lnTo>
                    <a:pt x="201" y="488"/>
                  </a:lnTo>
                  <a:lnTo>
                    <a:pt x="0" y="488"/>
                  </a:lnTo>
                  <a:lnTo>
                    <a:pt x="66" y="20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617" name="Freeform 9"/>
            <p:cNvSpPr>
              <a:spLocks/>
            </p:cNvSpPr>
            <p:nvPr/>
          </p:nvSpPr>
          <p:spPr bwMode="auto">
            <a:xfrm>
              <a:off x="4387" y="3128"/>
              <a:ext cx="293" cy="169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536"/>
                </a:cxn>
                <a:cxn ang="0">
                  <a:pos x="15" y="445"/>
                </a:cxn>
                <a:cxn ang="0">
                  <a:pos x="41" y="359"/>
                </a:cxn>
                <a:cxn ang="0">
                  <a:pos x="70" y="291"/>
                </a:cxn>
                <a:cxn ang="0">
                  <a:pos x="118" y="228"/>
                </a:cxn>
                <a:cxn ang="0">
                  <a:pos x="154" y="183"/>
                </a:cxn>
                <a:cxn ang="0">
                  <a:pos x="217" y="129"/>
                </a:cxn>
                <a:cxn ang="0">
                  <a:pos x="261" y="100"/>
                </a:cxn>
                <a:cxn ang="0">
                  <a:pos x="328" y="56"/>
                </a:cxn>
                <a:cxn ang="0">
                  <a:pos x="400" y="27"/>
                </a:cxn>
                <a:cxn ang="0">
                  <a:pos x="495" y="5"/>
                </a:cxn>
                <a:cxn ang="0">
                  <a:pos x="584" y="0"/>
                </a:cxn>
                <a:cxn ang="0">
                  <a:pos x="671" y="7"/>
                </a:cxn>
                <a:cxn ang="0">
                  <a:pos x="744" y="19"/>
                </a:cxn>
                <a:cxn ang="0">
                  <a:pos x="835" y="51"/>
                </a:cxn>
                <a:cxn ang="0">
                  <a:pos x="908" y="95"/>
                </a:cxn>
                <a:cxn ang="0">
                  <a:pos x="959" y="131"/>
                </a:cxn>
                <a:cxn ang="0">
                  <a:pos x="1010" y="180"/>
                </a:cxn>
                <a:cxn ang="0">
                  <a:pos x="1054" y="228"/>
                </a:cxn>
                <a:cxn ang="0">
                  <a:pos x="1088" y="279"/>
                </a:cxn>
                <a:cxn ang="0">
                  <a:pos x="1113" y="328"/>
                </a:cxn>
                <a:cxn ang="0">
                  <a:pos x="1139" y="389"/>
                </a:cxn>
                <a:cxn ang="0">
                  <a:pos x="1149" y="445"/>
                </a:cxn>
                <a:cxn ang="0">
                  <a:pos x="1161" y="492"/>
                </a:cxn>
                <a:cxn ang="0">
                  <a:pos x="1169" y="536"/>
                </a:cxn>
                <a:cxn ang="0">
                  <a:pos x="1171" y="621"/>
                </a:cxn>
                <a:cxn ang="0">
                  <a:pos x="1147" y="643"/>
                </a:cxn>
                <a:cxn ang="0">
                  <a:pos x="1096" y="658"/>
                </a:cxn>
                <a:cxn ang="0">
                  <a:pos x="1036" y="668"/>
                </a:cxn>
                <a:cxn ang="0">
                  <a:pos x="973" y="658"/>
                </a:cxn>
                <a:cxn ang="0">
                  <a:pos x="927" y="639"/>
                </a:cxn>
                <a:cxn ang="0">
                  <a:pos x="915" y="617"/>
                </a:cxn>
                <a:cxn ang="0">
                  <a:pos x="915" y="512"/>
                </a:cxn>
                <a:cxn ang="0">
                  <a:pos x="908" y="468"/>
                </a:cxn>
                <a:cxn ang="0">
                  <a:pos x="891" y="416"/>
                </a:cxn>
                <a:cxn ang="0">
                  <a:pos x="857" y="359"/>
                </a:cxn>
                <a:cxn ang="0">
                  <a:pos x="825" y="330"/>
                </a:cxn>
                <a:cxn ang="0">
                  <a:pos x="790" y="294"/>
                </a:cxn>
                <a:cxn ang="0">
                  <a:pos x="732" y="264"/>
                </a:cxn>
                <a:cxn ang="0">
                  <a:pos x="688" y="250"/>
                </a:cxn>
                <a:cxn ang="0">
                  <a:pos x="652" y="235"/>
                </a:cxn>
                <a:cxn ang="0">
                  <a:pos x="613" y="235"/>
                </a:cxn>
                <a:cxn ang="0">
                  <a:pos x="532" y="235"/>
                </a:cxn>
                <a:cxn ang="0">
                  <a:pos x="488" y="242"/>
                </a:cxn>
                <a:cxn ang="0">
                  <a:pos x="432" y="264"/>
                </a:cxn>
                <a:cxn ang="0">
                  <a:pos x="388" y="291"/>
                </a:cxn>
                <a:cxn ang="0">
                  <a:pos x="349" y="320"/>
                </a:cxn>
                <a:cxn ang="0">
                  <a:pos x="314" y="352"/>
                </a:cxn>
                <a:cxn ang="0">
                  <a:pos x="285" y="401"/>
                </a:cxn>
                <a:cxn ang="0">
                  <a:pos x="268" y="440"/>
                </a:cxn>
                <a:cxn ang="0">
                  <a:pos x="256" y="482"/>
                </a:cxn>
                <a:cxn ang="0">
                  <a:pos x="254" y="504"/>
                </a:cxn>
                <a:cxn ang="0">
                  <a:pos x="254" y="624"/>
                </a:cxn>
                <a:cxn ang="0">
                  <a:pos x="234" y="653"/>
                </a:cxn>
                <a:cxn ang="0">
                  <a:pos x="183" y="673"/>
                </a:cxn>
                <a:cxn ang="0">
                  <a:pos x="130" y="668"/>
                </a:cxn>
                <a:cxn ang="0">
                  <a:pos x="44" y="658"/>
                </a:cxn>
                <a:cxn ang="0">
                  <a:pos x="0" y="631"/>
                </a:cxn>
              </a:cxnLst>
              <a:rect l="0" t="0" r="r" b="b"/>
              <a:pathLst>
                <a:path w="1171" h="673">
                  <a:moveTo>
                    <a:pt x="0" y="631"/>
                  </a:moveTo>
                  <a:lnTo>
                    <a:pt x="0" y="536"/>
                  </a:lnTo>
                  <a:lnTo>
                    <a:pt x="15" y="445"/>
                  </a:lnTo>
                  <a:lnTo>
                    <a:pt x="41" y="359"/>
                  </a:lnTo>
                  <a:lnTo>
                    <a:pt x="70" y="291"/>
                  </a:lnTo>
                  <a:lnTo>
                    <a:pt x="118" y="228"/>
                  </a:lnTo>
                  <a:lnTo>
                    <a:pt x="154" y="183"/>
                  </a:lnTo>
                  <a:lnTo>
                    <a:pt x="217" y="129"/>
                  </a:lnTo>
                  <a:lnTo>
                    <a:pt x="261" y="100"/>
                  </a:lnTo>
                  <a:lnTo>
                    <a:pt x="328" y="56"/>
                  </a:lnTo>
                  <a:lnTo>
                    <a:pt x="400" y="27"/>
                  </a:lnTo>
                  <a:lnTo>
                    <a:pt x="495" y="5"/>
                  </a:lnTo>
                  <a:lnTo>
                    <a:pt x="584" y="0"/>
                  </a:lnTo>
                  <a:lnTo>
                    <a:pt x="671" y="7"/>
                  </a:lnTo>
                  <a:lnTo>
                    <a:pt x="744" y="19"/>
                  </a:lnTo>
                  <a:lnTo>
                    <a:pt x="835" y="51"/>
                  </a:lnTo>
                  <a:lnTo>
                    <a:pt x="908" y="95"/>
                  </a:lnTo>
                  <a:lnTo>
                    <a:pt x="959" y="131"/>
                  </a:lnTo>
                  <a:lnTo>
                    <a:pt x="1010" y="180"/>
                  </a:lnTo>
                  <a:lnTo>
                    <a:pt x="1054" y="228"/>
                  </a:lnTo>
                  <a:lnTo>
                    <a:pt x="1088" y="279"/>
                  </a:lnTo>
                  <a:lnTo>
                    <a:pt x="1113" y="328"/>
                  </a:lnTo>
                  <a:lnTo>
                    <a:pt x="1139" y="389"/>
                  </a:lnTo>
                  <a:lnTo>
                    <a:pt x="1149" y="445"/>
                  </a:lnTo>
                  <a:lnTo>
                    <a:pt x="1161" y="492"/>
                  </a:lnTo>
                  <a:lnTo>
                    <a:pt x="1169" y="536"/>
                  </a:lnTo>
                  <a:lnTo>
                    <a:pt x="1171" y="621"/>
                  </a:lnTo>
                  <a:lnTo>
                    <a:pt x="1147" y="643"/>
                  </a:lnTo>
                  <a:lnTo>
                    <a:pt x="1096" y="658"/>
                  </a:lnTo>
                  <a:lnTo>
                    <a:pt x="1036" y="668"/>
                  </a:lnTo>
                  <a:lnTo>
                    <a:pt x="973" y="658"/>
                  </a:lnTo>
                  <a:lnTo>
                    <a:pt x="927" y="639"/>
                  </a:lnTo>
                  <a:lnTo>
                    <a:pt x="915" y="617"/>
                  </a:lnTo>
                  <a:lnTo>
                    <a:pt x="915" y="512"/>
                  </a:lnTo>
                  <a:lnTo>
                    <a:pt x="908" y="468"/>
                  </a:lnTo>
                  <a:lnTo>
                    <a:pt x="891" y="416"/>
                  </a:lnTo>
                  <a:lnTo>
                    <a:pt x="857" y="359"/>
                  </a:lnTo>
                  <a:lnTo>
                    <a:pt x="825" y="330"/>
                  </a:lnTo>
                  <a:lnTo>
                    <a:pt x="790" y="294"/>
                  </a:lnTo>
                  <a:lnTo>
                    <a:pt x="732" y="264"/>
                  </a:lnTo>
                  <a:lnTo>
                    <a:pt x="688" y="250"/>
                  </a:lnTo>
                  <a:lnTo>
                    <a:pt x="652" y="235"/>
                  </a:lnTo>
                  <a:lnTo>
                    <a:pt x="613" y="235"/>
                  </a:lnTo>
                  <a:lnTo>
                    <a:pt x="532" y="235"/>
                  </a:lnTo>
                  <a:lnTo>
                    <a:pt x="488" y="242"/>
                  </a:lnTo>
                  <a:lnTo>
                    <a:pt x="432" y="264"/>
                  </a:lnTo>
                  <a:lnTo>
                    <a:pt x="388" y="291"/>
                  </a:lnTo>
                  <a:lnTo>
                    <a:pt x="349" y="320"/>
                  </a:lnTo>
                  <a:lnTo>
                    <a:pt x="314" y="352"/>
                  </a:lnTo>
                  <a:lnTo>
                    <a:pt x="285" y="401"/>
                  </a:lnTo>
                  <a:lnTo>
                    <a:pt x="268" y="440"/>
                  </a:lnTo>
                  <a:lnTo>
                    <a:pt x="256" y="482"/>
                  </a:lnTo>
                  <a:lnTo>
                    <a:pt x="254" y="504"/>
                  </a:lnTo>
                  <a:lnTo>
                    <a:pt x="254" y="624"/>
                  </a:lnTo>
                  <a:lnTo>
                    <a:pt x="234" y="653"/>
                  </a:lnTo>
                  <a:lnTo>
                    <a:pt x="183" y="673"/>
                  </a:lnTo>
                  <a:lnTo>
                    <a:pt x="130" y="668"/>
                  </a:lnTo>
                  <a:lnTo>
                    <a:pt x="44" y="658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76400" y="3352800"/>
            <a:ext cx="3259138" cy="2420938"/>
            <a:chOff x="1056" y="2112"/>
            <a:chExt cx="2053" cy="1525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2620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5" name="Group 13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2622" name="Freeform 14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23" name="Freeform 15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24" name="Freeform 16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25" name="Freeform 17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2627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28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29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30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2632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33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34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35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" name="Group 28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2637" name="Freeform 29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38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39" name="Freeform 31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40" name="Freeform 32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2641" name="Line 33"/>
            <p:cNvSpPr>
              <a:spLocks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4"/>
          <p:cNvGrpSpPr>
            <a:grpSpLocks noChangeAspect="1"/>
          </p:cNvGrpSpPr>
          <p:nvPr/>
        </p:nvGrpSpPr>
        <p:grpSpPr bwMode="auto">
          <a:xfrm>
            <a:off x="4038600" y="3810000"/>
            <a:ext cx="1957388" cy="1454150"/>
            <a:chOff x="1056" y="2112"/>
            <a:chExt cx="2053" cy="1525"/>
          </a:xfrm>
        </p:grpSpPr>
        <p:grpSp>
          <p:nvGrpSpPr>
            <p:cNvPr id="10" name="Group 35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2644" name="Picture 3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1" name="Group 37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2646" name="Freeform 38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47" name="Freeform 39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48" name="Freeform 40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49" name="Freeform 41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265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5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5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5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265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5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5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59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" name="Group 52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2661" name="Freeform 53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62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63" name="Freeform 55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64" name="Freeform 56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2665" name="Line 57"/>
            <p:cNvSpPr>
              <a:spLocks noChangeAspect="1"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58"/>
          <p:cNvGrpSpPr>
            <a:grpSpLocks noChangeAspect="1"/>
          </p:cNvGrpSpPr>
          <p:nvPr/>
        </p:nvGrpSpPr>
        <p:grpSpPr bwMode="auto">
          <a:xfrm>
            <a:off x="5456238" y="4081463"/>
            <a:ext cx="1173162" cy="871537"/>
            <a:chOff x="1056" y="2112"/>
            <a:chExt cx="2053" cy="1525"/>
          </a:xfrm>
        </p:grpSpPr>
        <p:grpSp>
          <p:nvGrpSpPr>
            <p:cNvPr id="16" name="Group 59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2668" name="Picture 6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7" name="Group 61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2670" name="Freeform 62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71" name="Freeform 63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72" name="Freeform 64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73" name="Freeform 65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8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2675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76" name="Freeform 68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77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78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2680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81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82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683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" name="Group 76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2685" name="Freeform 77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86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87" name="Freeform 79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88" name="Freeform 80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2689" name="Line 81"/>
            <p:cNvSpPr>
              <a:spLocks noChangeAspect="1"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82"/>
          <p:cNvGrpSpPr>
            <a:grpSpLocks noChangeAspect="1"/>
          </p:cNvGrpSpPr>
          <p:nvPr/>
        </p:nvGrpSpPr>
        <p:grpSpPr bwMode="auto">
          <a:xfrm>
            <a:off x="6324600" y="4233863"/>
            <a:ext cx="701675" cy="520700"/>
            <a:chOff x="1056" y="2112"/>
            <a:chExt cx="2053" cy="1525"/>
          </a:xfrm>
        </p:grpSpPr>
        <p:grpSp>
          <p:nvGrpSpPr>
            <p:cNvPr id="22" name="Group 83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2692" name="Picture 8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3" name="Group 85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2694" name="Freeform 86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95" name="Freeform 87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96" name="Freeform 88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697" name="Freeform 89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4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2699" name="Freeform 91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00" name="Freeform 92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01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02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95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2704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05" name="Freeform 97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06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07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" name="Group 100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2709" name="Freeform 101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10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11" name="Freeform 103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12" name="Freeform 104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2713" name="Line 105"/>
            <p:cNvSpPr>
              <a:spLocks noChangeAspect="1"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106"/>
          <p:cNvGrpSpPr>
            <a:grpSpLocks noChangeAspect="1"/>
          </p:cNvGrpSpPr>
          <p:nvPr/>
        </p:nvGrpSpPr>
        <p:grpSpPr bwMode="auto">
          <a:xfrm>
            <a:off x="6858000" y="4343400"/>
            <a:ext cx="420688" cy="312738"/>
            <a:chOff x="1056" y="2112"/>
            <a:chExt cx="2053" cy="1525"/>
          </a:xfrm>
        </p:grpSpPr>
        <p:grpSp>
          <p:nvGrpSpPr>
            <p:cNvPr id="28" name="Group 107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2716" name="Picture 10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9" name="Group 109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2718" name="Freeform 110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19" name="Freeform 111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20" name="Freeform 112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21" name="Freeform 113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2723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24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25" name="Freeform 117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26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119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2728" name="Freeform 120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29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30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31" name="Freeform 123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92674" name="Group 124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2733" name="Freeform 125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34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35" name="Freeform 127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36" name="Freeform 128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2737" name="Line 129"/>
            <p:cNvSpPr>
              <a:spLocks noChangeAspect="1"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2679" name="Group 130"/>
          <p:cNvGrpSpPr>
            <a:grpSpLocks noChangeAspect="1"/>
          </p:cNvGrpSpPr>
          <p:nvPr/>
        </p:nvGrpSpPr>
        <p:grpSpPr bwMode="auto">
          <a:xfrm>
            <a:off x="7162800" y="4419600"/>
            <a:ext cx="252413" cy="187325"/>
            <a:chOff x="1056" y="2112"/>
            <a:chExt cx="2053" cy="1525"/>
          </a:xfrm>
        </p:grpSpPr>
        <p:grpSp>
          <p:nvGrpSpPr>
            <p:cNvPr id="1092684" name="Group 131"/>
            <p:cNvGrpSpPr>
              <a:grpSpLocks noChangeAspect="1"/>
            </p:cNvGrpSpPr>
            <p:nvPr/>
          </p:nvGrpSpPr>
          <p:grpSpPr bwMode="auto">
            <a:xfrm>
              <a:off x="2064" y="2112"/>
              <a:ext cx="1045" cy="1525"/>
              <a:chOff x="240" y="1584"/>
              <a:chExt cx="1744" cy="2544"/>
            </a:xfrm>
          </p:grpSpPr>
          <p:pic>
            <p:nvPicPr>
              <p:cNvPr id="1092740" name="Picture 13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1584"/>
                <a:ext cx="1744" cy="254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092690" name="Group 133"/>
              <p:cNvGrpSpPr>
                <a:grpSpLocks noChangeAspect="1"/>
              </p:cNvGrpSpPr>
              <p:nvPr/>
            </p:nvGrpSpPr>
            <p:grpSpPr bwMode="auto">
              <a:xfrm>
                <a:off x="672" y="2976"/>
                <a:ext cx="816" cy="288"/>
                <a:chOff x="2527" y="2761"/>
                <a:chExt cx="3434" cy="980"/>
              </a:xfrm>
            </p:grpSpPr>
            <p:sp>
              <p:nvSpPr>
                <p:cNvPr id="1092742" name="Freeform 134"/>
                <p:cNvSpPr>
                  <a:spLocks noChangeAspect="1"/>
                </p:cNvSpPr>
                <p:nvPr/>
              </p:nvSpPr>
              <p:spPr bwMode="auto">
                <a:xfrm>
                  <a:off x="5166" y="2800"/>
                  <a:ext cx="795" cy="941"/>
                </a:xfrm>
                <a:custGeom>
                  <a:avLst/>
                  <a:gdLst/>
                  <a:ahLst/>
                  <a:cxnLst>
                    <a:cxn ang="0">
                      <a:pos x="78" y="476"/>
                    </a:cxn>
                    <a:cxn ang="0">
                      <a:pos x="45" y="524"/>
                    </a:cxn>
                    <a:cxn ang="0">
                      <a:pos x="13" y="607"/>
                    </a:cxn>
                    <a:cxn ang="0">
                      <a:pos x="0" y="713"/>
                    </a:cxn>
                    <a:cxn ang="0">
                      <a:pos x="12" y="792"/>
                    </a:cxn>
                    <a:cxn ang="0">
                      <a:pos x="52" y="857"/>
                    </a:cxn>
                    <a:cxn ang="0">
                      <a:pos x="106" y="913"/>
                    </a:cxn>
                    <a:cxn ang="0">
                      <a:pos x="164" y="941"/>
                    </a:cxn>
                    <a:cxn ang="0">
                      <a:pos x="238" y="929"/>
                    </a:cxn>
                    <a:cxn ang="0">
                      <a:pos x="299" y="913"/>
                    </a:cxn>
                    <a:cxn ang="0">
                      <a:pos x="351" y="885"/>
                    </a:cxn>
                    <a:cxn ang="0">
                      <a:pos x="395" y="822"/>
                    </a:cxn>
                    <a:cxn ang="0">
                      <a:pos x="421" y="765"/>
                    </a:cxn>
                    <a:cxn ang="0">
                      <a:pos x="425" y="689"/>
                    </a:cxn>
                    <a:cxn ang="0">
                      <a:pos x="425" y="652"/>
                    </a:cxn>
                    <a:cxn ang="0">
                      <a:pos x="469" y="713"/>
                    </a:cxn>
                    <a:cxn ang="0">
                      <a:pos x="553" y="757"/>
                    </a:cxn>
                    <a:cxn ang="0">
                      <a:pos x="593" y="765"/>
                    </a:cxn>
                    <a:cxn ang="0">
                      <a:pos x="662" y="753"/>
                    </a:cxn>
                    <a:cxn ang="0">
                      <a:pos x="710" y="733"/>
                    </a:cxn>
                    <a:cxn ang="0">
                      <a:pos x="747" y="670"/>
                    </a:cxn>
                    <a:cxn ang="0">
                      <a:pos x="790" y="611"/>
                    </a:cxn>
                    <a:cxn ang="0">
                      <a:pos x="792" y="522"/>
                    </a:cxn>
                    <a:cxn ang="0">
                      <a:pos x="795" y="457"/>
                    </a:cxn>
                    <a:cxn ang="0">
                      <a:pos x="792" y="400"/>
                    </a:cxn>
                    <a:cxn ang="0">
                      <a:pos x="738" y="320"/>
                    </a:cxn>
                    <a:cxn ang="0">
                      <a:pos x="686" y="283"/>
                    </a:cxn>
                    <a:cxn ang="0">
                      <a:pos x="625" y="266"/>
                    </a:cxn>
                    <a:cxn ang="0">
                      <a:pos x="555" y="266"/>
                    </a:cxn>
                    <a:cxn ang="0">
                      <a:pos x="499" y="276"/>
                    </a:cxn>
                    <a:cxn ang="0">
                      <a:pos x="475" y="309"/>
                    </a:cxn>
                    <a:cxn ang="0">
                      <a:pos x="445" y="335"/>
                    </a:cxn>
                    <a:cxn ang="0">
                      <a:pos x="447" y="251"/>
                    </a:cxn>
                    <a:cxn ang="0">
                      <a:pos x="440" y="157"/>
                    </a:cxn>
                    <a:cxn ang="0">
                      <a:pos x="388" y="83"/>
                    </a:cxn>
                    <a:cxn ang="0">
                      <a:pos x="343" y="38"/>
                    </a:cxn>
                    <a:cxn ang="0">
                      <a:pos x="293" y="7"/>
                    </a:cxn>
                    <a:cxn ang="0">
                      <a:pos x="258" y="0"/>
                    </a:cxn>
                    <a:cxn ang="0">
                      <a:pos x="206" y="1"/>
                    </a:cxn>
                    <a:cxn ang="0">
                      <a:pos x="156" y="16"/>
                    </a:cxn>
                    <a:cxn ang="0">
                      <a:pos x="102" y="44"/>
                    </a:cxn>
                    <a:cxn ang="0">
                      <a:pos x="63" y="96"/>
                    </a:cxn>
                    <a:cxn ang="0">
                      <a:pos x="43" y="148"/>
                    </a:cxn>
                    <a:cxn ang="0">
                      <a:pos x="36" y="240"/>
                    </a:cxn>
                    <a:cxn ang="0">
                      <a:pos x="32" y="285"/>
                    </a:cxn>
                    <a:cxn ang="0">
                      <a:pos x="47" y="340"/>
                    </a:cxn>
                    <a:cxn ang="0">
                      <a:pos x="62" y="376"/>
                    </a:cxn>
                    <a:cxn ang="0">
                      <a:pos x="73" y="400"/>
                    </a:cxn>
                    <a:cxn ang="0">
                      <a:pos x="78" y="476"/>
                    </a:cxn>
                  </a:cxnLst>
                  <a:rect l="0" t="0" r="r" b="b"/>
                  <a:pathLst>
                    <a:path w="795" h="941">
                      <a:moveTo>
                        <a:pt x="78" y="476"/>
                      </a:moveTo>
                      <a:lnTo>
                        <a:pt x="45" y="524"/>
                      </a:lnTo>
                      <a:lnTo>
                        <a:pt x="13" y="607"/>
                      </a:lnTo>
                      <a:lnTo>
                        <a:pt x="0" y="713"/>
                      </a:lnTo>
                      <a:lnTo>
                        <a:pt x="12" y="792"/>
                      </a:lnTo>
                      <a:lnTo>
                        <a:pt x="52" y="857"/>
                      </a:lnTo>
                      <a:lnTo>
                        <a:pt x="106" y="913"/>
                      </a:lnTo>
                      <a:lnTo>
                        <a:pt x="164" y="941"/>
                      </a:lnTo>
                      <a:lnTo>
                        <a:pt x="238" y="929"/>
                      </a:lnTo>
                      <a:lnTo>
                        <a:pt x="299" y="913"/>
                      </a:lnTo>
                      <a:lnTo>
                        <a:pt x="351" y="885"/>
                      </a:lnTo>
                      <a:lnTo>
                        <a:pt x="395" y="822"/>
                      </a:lnTo>
                      <a:lnTo>
                        <a:pt x="421" y="765"/>
                      </a:lnTo>
                      <a:lnTo>
                        <a:pt x="425" y="689"/>
                      </a:lnTo>
                      <a:lnTo>
                        <a:pt x="425" y="652"/>
                      </a:lnTo>
                      <a:lnTo>
                        <a:pt x="469" y="713"/>
                      </a:lnTo>
                      <a:lnTo>
                        <a:pt x="553" y="757"/>
                      </a:lnTo>
                      <a:lnTo>
                        <a:pt x="593" y="765"/>
                      </a:lnTo>
                      <a:lnTo>
                        <a:pt x="662" y="753"/>
                      </a:lnTo>
                      <a:lnTo>
                        <a:pt x="710" y="733"/>
                      </a:lnTo>
                      <a:lnTo>
                        <a:pt x="747" y="670"/>
                      </a:lnTo>
                      <a:lnTo>
                        <a:pt x="790" y="611"/>
                      </a:lnTo>
                      <a:lnTo>
                        <a:pt x="792" y="522"/>
                      </a:lnTo>
                      <a:lnTo>
                        <a:pt x="795" y="457"/>
                      </a:lnTo>
                      <a:lnTo>
                        <a:pt x="792" y="400"/>
                      </a:lnTo>
                      <a:lnTo>
                        <a:pt x="738" y="320"/>
                      </a:lnTo>
                      <a:lnTo>
                        <a:pt x="686" y="283"/>
                      </a:lnTo>
                      <a:lnTo>
                        <a:pt x="625" y="266"/>
                      </a:lnTo>
                      <a:lnTo>
                        <a:pt x="555" y="266"/>
                      </a:lnTo>
                      <a:lnTo>
                        <a:pt x="499" y="276"/>
                      </a:lnTo>
                      <a:lnTo>
                        <a:pt x="475" y="309"/>
                      </a:lnTo>
                      <a:lnTo>
                        <a:pt x="445" y="335"/>
                      </a:lnTo>
                      <a:lnTo>
                        <a:pt x="447" y="251"/>
                      </a:lnTo>
                      <a:lnTo>
                        <a:pt x="440" y="157"/>
                      </a:lnTo>
                      <a:lnTo>
                        <a:pt x="388" y="83"/>
                      </a:lnTo>
                      <a:lnTo>
                        <a:pt x="343" y="38"/>
                      </a:lnTo>
                      <a:lnTo>
                        <a:pt x="293" y="7"/>
                      </a:lnTo>
                      <a:lnTo>
                        <a:pt x="258" y="0"/>
                      </a:lnTo>
                      <a:lnTo>
                        <a:pt x="206" y="1"/>
                      </a:lnTo>
                      <a:lnTo>
                        <a:pt x="156" y="16"/>
                      </a:lnTo>
                      <a:lnTo>
                        <a:pt x="102" y="44"/>
                      </a:lnTo>
                      <a:lnTo>
                        <a:pt x="63" y="96"/>
                      </a:lnTo>
                      <a:lnTo>
                        <a:pt x="43" y="148"/>
                      </a:lnTo>
                      <a:lnTo>
                        <a:pt x="36" y="240"/>
                      </a:lnTo>
                      <a:lnTo>
                        <a:pt x="32" y="285"/>
                      </a:lnTo>
                      <a:lnTo>
                        <a:pt x="47" y="340"/>
                      </a:lnTo>
                      <a:lnTo>
                        <a:pt x="62" y="376"/>
                      </a:lnTo>
                      <a:lnTo>
                        <a:pt x="73" y="400"/>
                      </a:lnTo>
                      <a:lnTo>
                        <a:pt x="78" y="476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43" name="Freeform 135"/>
                <p:cNvSpPr>
                  <a:spLocks noChangeAspect="1"/>
                </p:cNvSpPr>
                <p:nvPr/>
              </p:nvSpPr>
              <p:spPr bwMode="auto">
                <a:xfrm>
                  <a:off x="5148" y="2761"/>
                  <a:ext cx="796" cy="938"/>
                </a:xfrm>
                <a:custGeom>
                  <a:avLst/>
                  <a:gdLst/>
                  <a:ahLst/>
                  <a:cxnLst>
                    <a:cxn ang="0">
                      <a:pos x="74" y="475"/>
                    </a:cxn>
                    <a:cxn ang="0">
                      <a:pos x="48" y="528"/>
                    </a:cxn>
                    <a:cxn ang="0">
                      <a:pos x="13" y="604"/>
                    </a:cxn>
                    <a:cxn ang="0">
                      <a:pos x="0" y="708"/>
                    </a:cxn>
                    <a:cxn ang="0">
                      <a:pos x="17" y="797"/>
                    </a:cxn>
                    <a:cxn ang="0">
                      <a:pos x="48" y="855"/>
                    </a:cxn>
                    <a:cxn ang="0">
                      <a:pos x="111" y="914"/>
                    </a:cxn>
                    <a:cxn ang="0">
                      <a:pos x="165" y="938"/>
                    </a:cxn>
                    <a:cxn ang="0">
                      <a:pos x="233" y="929"/>
                    </a:cxn>
                    <a:cxn ang="0">
                      <a:pos x="302" y="918"/>
                    </a:cxn>
                    <a:cxn ang="0">
                      <a:pos x="354" y="882"/>
                    </a:cxn>
                    <a:cxn ang="0">
                      <a:pos x="389" y="821"/>
                    </a:cxn>
                    <a:cxn ang="0">
                      <a:pos x="422" y="764"/>
                    </a:cxn>
                    <a:cxn ang="0">
                      <a:pos x="420" y="686"/>
                    </a:cxn>
                    <a:cxn ang="0">
                      <a:pos x="428" y="653"/>
                    </a:cxn>
                    <a:cxn ang="0">
                      <a:pos x="466" y="712"/>
                    </a:cxn>
                    <a:cxn ang="0">
                      <a:pos x="555" y="762"/>
                    </a:cxn>
                    <a:cxn ang="0">
                      <a:pos x="591" y="762"/>
                    </a:cxn>
                    <a:cxn ang="0">
                      <a:pos x="663" y="751"/>
                    </a:cxn>
                    <a:cxn ang="0">
                      <a:pos x="705" y="732"/>
                    </a:cxn>
                    <a:cxn ang="0">
                      <a:pos x="748" y="665"/>
                    </a:cxn>
                    <a:cxn ang="0">
                      <a:pos x="787" y="610"/>
                    </a:cxn>
                    <a:cxn ang="0">
                      <a:pos x="794" y="519"/>
                    </a:cxn>
                    <a:cxn ang="0">
                      <a:pos x="796" y="462"/>
                    </a:cxn>
                    <a:cxn ang="0">
                      <a:pos x="787" y="399"/>
                    </a:cxn>
                    <a:cxn ang="0">
                      <a:pos x="733" y="319"/>
                    </a:cxn>
                    <a:cxn ang="0">
                      <a:pos x="687" y="280"/>
                    </a:cxn>
                    <a:cxn ang="0">
                      <a:pos x="622" y="273"/>
                    </a:cxn>
                    <a:cxn ang="0">
                      <a:pos x="557" y="263"/>
                    </a:cxn>
                    <a:cxn ang="0">
                      <a:pos x="494" y="273"/>
                    </a:cxn>
                    <a:cxn ang="0">
                      <a:pos x="476" y="308"/>
                    </a:cxn>
                    <a:cxn ang="0">
                      <a:pos x="441" y="332"/>
                    </a:cxn>
                    <a:cxn ang="0">
                      <a:pos x="444" y="248"/>
                    </a:cxn>
                    <a:cxn ang="0">
                      <a:pos x="435" y="154"/>
                    </a:cxn>
                    <a:cxn ang="0">
                      <a:pos x="387" y="78"/>
                    </a:cxn>
                    <a:cxn ang="0">
                      <a:pos x="346" y="35"/>
                    </a:cxn>
                    <a:cxn ang="0">
                      <a:pos x="296" y="6"/>
                    </a:cxn>
                    <a:cxn ang="0">
                      <a:pos x="255" y="4"/>
                    </a:cxn>
                    <a:cxn ang="0">
                      <a:pos x="202" y="0"/>
                    </a:cxn>
                    <a:cxn ang="0">
                      <a:pos x="159" y="13"/>
                    </a:cxn>
                    <a:cxn ang="0">
                      <a:pos x="104" y="41"/>
                    </a:cxn>
                    <a:cxn ang="0">
                      <a:pos x="67" y="91"/>
                    </a:cxn>
                    <a:cxn ang="0">
                      <a:pos x="46" y="146"/>
                    </a:cxn>
                    <a:cxn ang="0">
                      <a:pos x="31" y="245"/>
                    </a:cxn>
                    <a:cxn ang="0">
                      <a:pos x="26" y="284"/>
                    </a:cxn>
                    <a:cxn ang="0">
                      <a:pos x="41" y="339"/>
                    </a:cxn>
                    <a:cxn ang="0">
                      <a:pos x="67" y="378"/>
                    </a:cxn>
                    <a:cxn ang="0">
                      <a:pos x="74" y="399"/>
                    </a:cxn>
                    <a:cxn ang="0">
                      <a:pos x="74" y="475"/>
                    </a:cxn>
                  </a:cxnLst>
                  <a:rect l="0" t="0" r="r" b="b"/>
                  <a:pathLst>
                    <a:path w="796" h="938">
                      <a:moveTo>
                        <a:pt x="74" y="475"/>
                      </a:moveTo>
                      <a:lnTo>
                        <a:pt x="48" y="528"/>
                      </a:lnTo>
                      <a:lnTo>
                        <a:pt x="13" y="604"/>
                      </a:lnTo>
                      <a:lnTo>
                        <a:pt x="0" y="708"/>
                      </a:lnTo>
                      <a:lnTo>
                        <a:pt x="17" y="797"/>
                      </a:lnTo>
                      <a:lnTo>
                        <a:pt x="48" y="855"/>
                      </a:lnTo>
                      <a:lnTo>
                        <a:pt x="111" y="914"/>
                      </a:lnTo>
                      <a:lnTo>
                        <a:pt x="165" y="938"/>
                      </a:lnTo>
                      <a:lnTo>
                        <a:pt x="233" y="929"/>
                      </a:lnTo>
                      <a:lnTo>
                        <a:pt x="302" y="918"/>
                      </a:lnTo>
                      <a:lnTo>
                        <a:pt x="354" y="882"/>
                      </a:lnTo>
                      <a:lnTo>
                        <a:pt x="389" y="821"/>
                      </a:lnTo>
                      <a:lnTo>
                        <a:pt x="422" y="764"/>
                      </a:lnTo>
                      <a:lnTo>
                        <a:pt x="420" y="686"/>
                      </a:lnTo>
                      <a:lnTo>
                        <a:pt x="428" y="653"/>
                      </a:lnTo>
                      <a:lnTo>
                        <a:pt x="466" y="712"/>
                      </a:lnTo>
                      <a:lnTo>
                        <a:pt x="555" y="762"/>
                      </a:lnTo>
                      <a:lnTo>
                        <a:pt x="591" y="762"/>
                      </a:lnTo>
                      <a:lnTo>
                        <a:pt x="663" y="751"/>
                      </a:lnTo>
                      <a:lnTo>
                        <a:pt x="705" y="732"/>
                      </a:lnTo>
                      <a:lnTo>
                        <a:pt x="748" y="665"/>
                      </a:lnTo>
                      <a:lnTo>
                        <a:pt x="787" y="610"/>
                      </a:lnTo>
                      <a:lnTo>
                        <a:pt x="794" y="519"/>
                      </a:lnTo>
                      <a:lnTo>
                        <a:pt x="796" y="462"/>
                      </a:lnTo>
                      <a:lnTo>
                        <a:pt x="787" y="399"/>
                      </a:lnTo>
                      <a:lnTo>
                        <a:pt x="733" y="319"/>
                      </a:lnTo>
                      <a:lnTo>
                        <a:pt x="687" y="280"/>
                      </a:lnTo>
                      <a:lnTo>
                        <a:pt x="622" y="273"/>
                      </a:lnTo>
                      <a:lnTo>
                        <a:pt x="557" y="263"/>
                      </a:lnTo>
                      <a:lnTo>
                        <a:pt x="494" y="273"/>
                      </a:lnTo>
                      <a:lnTo>
                        <a:pt x="476" y="308"/>
                      </a:lnTo>
                      <a:lnTo>
                        <a:pt x="441" y="332"/>
                      </a:lnTo>
                      <a:lnTo>
                        <a:pt x="444" y="248"/>
                      </a:lnTo>
                      <a:lnTo>
                        <a:pt x="435" y="154"/>
                      </a:lnTo>
                      <a:lnTo>
                        <a:pt x="387" y="78"/>
                      </a:lnTo>
                      <a:lnTo>
                        <a:pt x="346" y="35"/>
                      </a:lnTo>
                      <a:lnTo>
                        <a:pt x="296" y="6"/>
                      </a:lnTo>
                      <a:lnTo>
                        <a:pt x="255" y="4"/>
                      </a:lnTo>
                      <a:lnTo>
                        <a:pt x="202" y="0"/>
                      </a:lnTo>
                      <a:lnTo>
                        <a:pt x="159" y="13"/>
                      </a:lnTo>
                      <a:lnTo>
                        <a:pt x="104" y="41"/>
                      </a:lnTo>
                      <a:lnTo>
                        <a:pt x="67" y="91"/>
                      </a:lnTo>
                      <a:lnTo>
                        <a:pt x="46" y="146"/>
                      </a:lnTo>
                      <a:lnTo>
                        <a:pt x="31" y="245"/>
                      </a:lnTo>
                      <a:lnTo>
                        <a:pt x="26" y="284"/>
                      </a:lnTo>
                      <a:lnTo>
                        <a:pt x="41" y="339"/>
                      </a:lnTo>
                      <a:lnTo>
                        <a:pt x="67" y="378"/>
                      </a:lnTo>
                      <a:lnTo>
                        <a:pt x="74" y="399"/>
                      </a:lnTo>
                      <a:lnTo>
                        <a:pt x="74" y="475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44" name="Freeform 136"/>
                <p:cNvSpPr>
                  <a:spLocks noChangeAspect="1"/>
                </p:cNvSpPr>
                <p:nvPr/>
              </p:nvSpPr>
              <p:spPr bwMode="auto">
                <a:xfrm>
                  <a:off x="2527" y="2912"/>
                  <a:ext cx="2869" cy="406"/>
                </a:xfrm>
                <a:custGeom>
                  <a:avLst/>
                  <a:gdLst/>
                  <a:ahLst/>
                  <a:cxnLst>
                    <a:cxn ang="0">
                      <a:pos x="2868" y="328"/>
                    </a:cxn>
                    <a:cxn ang="0">
                      <a:pos x="2869" y="313"/>
                    </a:cxn>
                    <a:cxn ang="0">
                      <a:pos x="2866" y="299"/>
                    </a:cxn>
                    <a:cxn ang="0">
                      <a:pos x="2861" y="286"/>
                    </a:cxn>
                    <a:cxn ang="0">
                      <a:pos x="2853" y="272"/>
                    </a:cxn>
                    <a:cxn ang="0">
                      <a:pos x="2844" y="261"/>
                    </a:cxn>
                    <a:cxn ang="0">
                      <a:pos x="2832" y="251"/>
                    </a:cxn>
                    <a:cxn ang="0">
                      <a:pos x="2820" y="244"/>
                    </a:cxn>
                    <a:cxn ang="0">
                      <a:pos x="2806" y="239"/>
                    </a:cxn>
                    <a:cxn ang="0">
                      <a:pos x="2791" y="236"/>
                    </a:cxn>
                    <a:cxn ang="0">
                      <a:pos x="93" y="0"/>
                    </a:cxn>
                    <a:cxn ang="0">
                      <a:pos x="78" y="0"/>
                    </a:cxn>
                    <a:cxn ang="0">
                      <a:pos x="63" y="3"/>
                    </a:cxn>
                    <a:cxn ang="0">
                      <a:pos x="50" y="8"/>
                    </a:cxn>
                    <a:cxn ang="0">
                      <a:pos x="36" y="15"/>
                    </a:cxn>
                    <a:cxn ang="0">
                      <a:pos x="25" y="24"/>
                    </a:cxn>
                    <a:cxn ang="0">
                      <a:pos x="15" y="37"/>
                    </a:cxn>
                    <a:cxn ang="0">
                      <a:pos x="8" y="49"/>
                    </a:cxn>
                    <a:cxn ang="0">
                      <a:pos x="3" y="63"/>
                    </a:cxn>
                    <a:cxn ang="0">
                      <a:pos x="1" y="78"/>
                    </a:cxn>
                    <a:cxn ang="0">
                      <a:pos x="1" y="78"/>
                    </a:cxn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8" y="120"/>
                    </a:cxn>
                    <a:cxn ang="0">
                      <a:pos x="16" y="134"/>
                    </a:cxn>
                    <a:cxn ang="0">
                      <a:pos x="25" y="145"/>
                    </a:cxn>
                    <a:cxn ang="0">
                      <a:pos x="37" y="155"/>
                    </a:cxn>
                    <a:cxn ang="0">
                      <a:pos x="49" y="162"/>
                    </a:cxn>
                    <a:cxn ang="0">
                      <a:pos x="63" y="167"/>
                    </a:cxn>
                    <a:cxn ang="0">
                      <a:pos x="78" y="170"/>
                    </a:cxn>
                    <a:cxn ang="0">
                      <a:pos x="2776" y="406"/>
                    </a:cxn>
                    <a:cxn ang="0">
                      <a:pos x="2791" y="406"/>
                    </a:cxn>
                    <a:cxn ang="0">
                      <a:pos x="2806" y="403"/>
                    </a:cxn>
                    <a:cxn ang="0">
                      <a:pos x="2819" y="398"/>
                    </a:cxn>
                    <a:cxn ang="0">
                      <a:pos x="2833" y="391"/>
                    </a:cxn>
                    <a:cxn ang="0">
                      <a:pos x="2844" y="381"/>
                    </a:cxn>
                    <a:cxn ang="0">
                      <a:pos x="2854" y="369"/>
                    </a:cxn>
                    <a:cxn ang="0">
                      <a:pos x="2861" y="357"/>
                    </a:cxn>
                    <a:cxn ang="0">
                      <a:pos x="2866" y="343"/>
                    </a:cxn>
                    <a:cxn ang="0">
                      <a:pos x="2868" y="328"/>
                    </a:cxn>
                  </a:cxnLst>
                  <a:rect l="0" t="0" r="r" b="b"/>
                  <a:pathLst>
                    <a:path w="2869" h="406">
                      <a:moveTo>
                        <a:pt x="2868" y="328"/>
                      </a:moveTo>
                      <a:lnTo>
                        <a:pt x="2869" y="313"/>
                      </a:lnTo>
                      <a:lnTo>
                        <a:pt x="2866" y="299"/>
                      </a:lnTo>
                      <a:lnTo>
                        <a:pt x="2861" y="286"/>
                      </a:lnTo>
                      <a:lnTo>
                        <a:pt x="2853" y="272"/>
                      </a:lnTo>
                      <a:lnTo>
                        <a:pt x="2844" y="261"/>
                      </a:lnTo>
                      <a:lnTo>
                        <a:pt x="2832" y="251"/>
                      </a:lnTo>
                      <a:lnTo>
                        <a:pt x="2820" y="244"/>
                      </a:lnTo>
                      <a:lnTo>
                        <a:pt x="2806" y="239"/>
                      </a:lnTo>
                      <a:lnTo>
                        <a:pt x="2791" y="236"/>
                      </a:lnTo>
                      <a:lnTo>
                        <a:pt x="93" y="0"/>
                      </a:lnTo>
                      <a:lnTo>
                        <a:pt x="78" y="0"/>
                      </a:lnTo>
                      <a:lnTo>
                        <a:pt x="63" y="3"/>
                      </a:lnTo>
                      <a:lnTo>
                        <a:pt x="50" y="8"/>
                      </a:lnTo>
                      <a:lnTo>
                        <a:pt x="36" y="15"/>
                      </a:lnTo>
                      <a:lnTo>
                        <a:pt x="25" y="24"/>
                      </a:lnTo>
                      <a:lnTo>
                        <a:pt x="15" y="37"/>
                      </a:lnTo>
                      <a:lnTo>
                        <a:pt x="8" y="49"/>
                      </a:lnTo>
                      <a:lnTo>
                        <a:pt x="3" y="63"/>
                      </a:lnTo>
                      <a:lnTo>
                        <a:pt x="1" y="78"/>
                      </a:lnTo>
                      <a:lnTo>
                        <a:pt x="1" y="78"/>
                      </a:lnTo>
                      <a:lnTo>
                        <a:pt x="0" y="93"/>
                      </a:lnTo>
                      <a:lnTo>
                        <a:pt x="3" y="107"/>
                      </a:lnTo>
                      <a:lnTo>
                        <a:pt x="8" y="120"/>
                      </a:lnTo>
                      <a:lnTo>
                        <a:pt x="16" y="134"/>
                      </a:lnTo>
                      <a:lnTo>
                        <a:pt x="25" y="145"/>
                      </a:lnTo>
                      <a:lnTo>
                        <a:pt x="37" y="155"/>
                      </a:lnTo>
                      <a:lnTo>
                        <a:pt x="49" y="162"/>
                      </a:lnTo>
                      <a:lnTo>
                        <a:pt x="63" y="167"/>
                      </a:lnTo>
                      <a:lnTo>
                        <a:pt x="78" y="170"/>
                      </a:lnTo>
                      <a:lnTo>
                        <a:pt x="2776" y="406"/>
                      </a:lnTo>
                      <a:lnTo>
                        <a:pt x="2791" y="406"/>
                      </a:lnTo>
                      <a:lnTo>
                        <a:pt x="2806" y="403"/>
                      </a:lnTo>
                      <a:lnTo>
                        <a:pt x="2819" y="398"/>
                      </a:lnTo>
                      <a:lnTo>
                        <a:pt x="2833" y="391"/>
                      </a:lnTo>
                      <a:lnTo>
                        <a:pt x="2844" y="381"/>
                      </a:lnTo>
                      <a:lnTo>
                        <a:pt x="2854" y="369"/>
                      </a:lnTo>
                      <a:lnTo>
                        <a:pt x="2861" y="357"/>
                      </a:lnTo>
                      <a:lnTo>
                        <a:pt x="2866" y="343"/>
                      </a:lnTo>
                      <a:lnTo>
                        <a:pt x="2868" y="32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45" name="Freeform 137"/>
                <p:cNvSpPr>
                  <a:spLocks noChangeAspect="1"/>
                </p:cNvSpPr>
                <p:nvPr/>
              </p:nvSpPr>
              <p:spPr bwMode="auto">
                <a:xfrm>
                  <a:off x="5648" y="3165"/>
                  <a:ext cx="176" cy="210"/>
                </a:xfrm>
                <a:custGeom>
                  <a:avLst/>
                  <a:gdLst/>
                  <a:ahLst/>
                  <a:cxnLst>
                    <a:cxn ang="0">
                      <a:pos x="79" y="210"/>
                    </a:cxn>
                    <a:cxn ang="0">
                      <a:pos x="94" y="209"/>
                    </a:cxn>
                    <a:cxn ang="0">
                      <a:pos x="109" y="206"/>
                    </a:cxn>
                    <a:cxn ang="0">
                      <a:pos x="124" y="199"/>
                    </a:cxn>
                    <a:cxn ang="0">
                      <a:pos x="138" y="190"/>
                    </a:cxn>
                    <a:cxn ang="0">
                      <a:pos x="149" y="178"/>
                    </a:cxn>
                    <a:cxn ang="0">
                      <a:pos x="159" y="163"/>
                    </a:cxn>
                    <a:cxn ang="0">
                      <a:pos x="168" y="148"/>
                    </a:cxn>
                    <a:cxn ang="0">
                      <a:pos x="173" y="131"/>
                    </a:cxn>
                    <a:cxn ang="0">
                      <a:pos x="176" y="113"/>
                    </a:cxn>
                    <a:cxn ang="0">
                      <a:pos x="176" y="95"/>
                    </a:cxn>
                    <a:cxn ang="0">
                      <a:pos x="174" y="76"/>
                    </a:cxn>
                    <a:cxn ang="0">
                      <a:pos x="168" y="60"/>
                    </a:cxn>
                    <a:cxn ang="0">
                      <a:pos x="161" y="44"/>
                    </a:cxn>
                    <a:cxn ang="0">
                      <a:pos x="152" y="30"/>
                    </a:cxn>
                    <a:cxn ang="0">
                      <a:pos x="140" y="18"/>
                    </a:cxn>
                    <a:cxn ang="0">
                      <a:pos x="127" y="9"/>
                    </a:cxn>
                    <a:cxn ang="0">
                      <a:pos x="112" y="4"/>
                    </a:cxn>
                    <a:cxn ang="0">
                      <a:pos x="97" y="0"/>
                    </a:cxn>
                    <a:cxn ang="0">
                      <a:pos x="82" y="1"/>
                    </a:cxn>
                    <a:cxn ang="0">
                      <a:pos x="67" y="4"/>
                    </a:cxn>
                    <a:cxn ang="0">
                      <a:pos x="52" y="11"/>
                    </a:cxn>
                    <a:cxn ang="0">
                      <a:pos x="38" y="20"/>
                    </a:cxn>
                    <a:cxn ang="0">
                      <a:pos x="27" y="32"/>
                    </a:cxn>
                    <a:cxn ang="0">
                      <a:pos x="17" y="47"/>
                    </a:cxn>
                    <a:cxn ang="0">
                      <a:pos x="8" y="62"/>
                    </a:cxn>
                    <a:cxn ang="0">
                      <a:pos x="3" y="79"/>
                    </a:cxn>
                    <a:cxn ang="0">
                      <a:pos x="0" y="97"/>
                    </a:cxn>
                    <a:cxn ang="0">
                      <a:pos x="0" y="115"/>
                    </a:cxn>
                    <a:cxn ang="0">
                      <a:pos x="2" y="134"/>
                    </a:cxn>
                    <a:cxn ang="0">
                      <a:pos x="8" y="150"/>
                    </a:cxn>
                    <a:cxn ang="0">
                      <a:pos x="15" y="166"/>
                    </a:cxn>
                    <a:cxn ang="0">
                      <a:pos x="24" y="180"/>
                    </a:cxn>
                    <a:cxn ang="0">
                      <a:pos x="36" y="192"/>
                    </a:cxn>
                    <a:cxn ang="0">
                      <a:pos x="49" y="201"/>
                    </a:cxn>
                    <a:cxn ang="0">
                      <a:pos x="64" y="206"/>
                    </a:cxn>
                    <a:cxn ang="0">
                      <a:pos x="79" y="210"/>
                    </a:cxn>
                  </a:cxnLst>
                  <a:rect l="0" t="0" r="r" b="b"/>
                  <a:pathLst>
                    <a:path w="176" h="210">
                      <a:moveTo>
                        <a:pt x="79" y="210"/>
                      </a:moveTo>
                      <a:lnTo>
                        <a:pt x="94" y="209"/>
                      </a:lnTo>
                      <a:lnTo>
                        <a:pt x="109" y="206"/>
                      </a:lnTo>
                      <a:lnTo>
                        <a:pt x="124" y="199"/>
                      </a:lnTo>
                      <a:lnTo>
                        <a:pt x="138" y="190"/>
                      </a:lnTo>
                      <a:lnTo>
                        <a:pt x="149" y="178"/>
                      </a:lnTo>
                      <a:lnTo>
                        <a:pt x="159" y="163"/>
                      </a:lnTo>
                      <a:lnTo>
                        <a:pt x="168" y="148"/>
                      </a:lnTo>
                      <a:lnTo>
                        <a:pt x="173" y="131"/>
                      </a:lnTo>
                      <a:lnTo>
                        <a:pt x="176" y="113"/>
                      </a:lnTo>
                      <a:lnTo>
                        <a:pt x="176" y="95"/>
                      </a:lnTo>
                      <a:lnTo>
                        <a:pt x="174" y="76"/>
                      </a:lnTo>
                      <a:lnTo>
                        <a:pt x="168" y="60"/>
                      </a:lnTo>
                      <a:lnTo>
                        <a:pt x="161" y="44"/>
                      </a:lnTo>
                      <a:lnTo>
                        <a:pt x="152" y="30"/>
                      </a:lnTo>
                      <a:lnTo>
                        <a:pt x="140" y="18"/>
                      </a:lnTo>
                      <a:lnTo>
                        <a:pt x="127" y="9"/>
                      </a:lnTo>
                      <a:lnTo>
                        <a:pt x="112" y="4"/>
                      </a:lnTo>
                      <a:lnTo>
                        <a:pt x="97" y="0"/>
                      </a:lnTo>
                      <a:lnTo>
                        <a:pt x="82" y="1"/>
                      </a:lnTo>
                      <a:lnTo>
                        <a:pt x="67" y="4"/>
                      </a:lnTo>
                      <a:lnTo>
                        <a:pt x="52" y="11"/>
                      </a:lnTo>
                      <a:lnTo>
                        <a:pt x="38" y="20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2"/>
                      </a:lnTo>
                      <a:lnTo>
                        <a:pt x="3" y="79"/>
                      </a:lnTo>
                      <a:lnTo>
                        <a:pt x="0" y="97"/>
                      </a:lnTo>
                      <a:lnTo>
                        <a:pt x="0" y="115"/>
                      </a:lnTo>
                      <a:lnTo>
                        <a:pt x="2" y="134"/>
                      </a:lnTo>
                      <a:lnTo>
                        <a:pt x="8" y="150"/>
                      </a:lnTo>
                      <a:lnTo>
                        <a:pt x="15" y="166"/>
                      </a:lnTo>
                      <a:lnTo>
                        <a:pt x="24" y="180"/>
                      </a:lnTo>
                      <a:lnTo>
                        <a:pt x="36" y="192"/>
                      </a:lnTo>
                      <a:lnTo>
                        <a:pt x="49" y="201"/>
                      </a:lnTo>
                      <a:lnTo>
                        <a:pt x="64" y="206"/>
                      </a:lnTo>
                      <a:lnTo>
                        <a:pt x="7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092691" name="Group 138"/>
                <p:cNvGrpSpPr>
                  <a:grpSpLocks noChangeAspect="1"/>
                </p:cNvGrpSpPr>
                <p:nvPr/>
              </p:nvGrpSpPr>
              <p:grpSpPr bwMode="auto">
                <a:xfrm>
                  <a:off x="2722" y="3039"/>
                  <a:ext cx="969" cy="424"/>
                  <a:chOff x="2722" y="3039"/>
                  <a:chExt cx="969" cy="424"/>
                </a:xfrm>
              </p:grpSpPr>
              <p:sp>
                <p:nvSpPr>
                  <p:cNvPr id="1092747" name="Freeform 139"/>
                  <p:cNvSpPr>
                    <a:spLocks noChangeAspect="1"/>
                  </p:cNvSpPr>
                  <p:nvPr/>
                </p:nvSpPr>
                <p:spPr bwMode="auto">
                  <a:xfrm>
                    <a:off x="2722" y="3039"/>
                    <a:ext cx="182" cy="312"/>
                  </a:xfrm>
                  <a:custGeom>
                    <a:avLst/>
                    <a:gdLst/>
                    <a:ahLst/>
                    <a:cxnLst>
                      <a:cxn ang="0">
                        <a:pos x="182" y="13"/>
                      </a:cxn>
                      <a:cxn ang="0">
                        <a:pos x="26" y="0"/>
                      </a:cxn>
                      <a:cxn ang="0">
                        <a:pos x="0" y="299"/>
                      </a:cxn>
                      <a:cxn ang="0">
                        <a:pos x="156" y="312"/>
                      </a:cxn>
                      <a:cxn ang="0">
                        <a:pos x="182" y="13"/>
                      </a:cxn>
                    </a:cxnLst>
                    <a:rect l="0" t="0" r="r" b="b"/>
                    <a:pathLst>
                      <a:path w="182" h="312">
                        <a:moveTo>
                          <a:pt x="182" y="13"/>
                        </a:moveTo>
                        <a:lnTo>
                          <a:pt x="26" y="0"/>
                        </a:lnTo>
                        <a:lnTo>
                          <a:pt x="0" y="299"/>
                        </a:lnTo>
                        <a:lnTo>
                          <a:pt x="156" y="312"/>
                        </a:lnTo>
                        <a:lnTo>
                          <a:pt x="182" y="13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48" name="Freeform 140"/>
                  <p:cNvSpPr>
                    <a:spLocks noChangeAspect="1"/>
                  </p:cNvSpPr>
                  <p:nvPr/>
                </p:nvSpPr>
                <p:spPr bwMode="auto">
                  <a:xfrm>
                    <a:off x="3034" y="3078"/>
                    <a:ext cx="194" cy="229"/>
                  </a:xfrm>
                  <a:custGeom>
                    <a:avLst/>
                    <a:gdLst/>
                    <a:ahLst/>
                    <a:cxnLst>
                      <a:cxn ang="0">
                        <a:pos x="194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75" y="229"/>
                      </a:cxn>
                      <a:cxn ang="0">
                        <a:pos x="194" y="15"/>
                      </a:cxn>
                    </a:cxnLst>
                    <a:rect l="0" t="0" r="r" b="b"/>
                    <a:pathLst>
                      <a:path w="194" h="229">
                        <a:moveTo>
                          <a:pt x="194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75" y="229"/>
                        </a:lnTo>
                        <a:lnTo>
                          <a:pt x="194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49" name="Freeform 141"/>
                  <p:cNvSpPr>
                    <a:spLocks noChangeAspect="1"/>
                  </p:cNvSpPr>
                  <p:nvPr/>
                </p:nvSpPr>
                <p:spPr bwMode="auto">
                  <a:xfrm>
                    <a:off x="3335" y="3110"/>
                    <a:ext cx="197" cy="353"/>
                  </a:xfrm>
                  <a:custGeom>
                    <a:avLst/>
                    <a:gdLst/>
                    <a:ahLst/>
                    <a:cxnLst>
                      <a:cxn ang="0">
                        <a:pos x="197" y="15"/>
                      </a:cxn>
                      <a:cxn ang="0">
                        <a:pos x="29" y="0"/>
                      </a:cxn>
                      <a:cxn ang="0">
                        <a:pos x="0" y="338"/>
                      </a:cxn>
                      <a:cxn ang="0">
                        <a:pos x="168" y="353"/>
                      </a:cxn>
                      <a:cxn ang="0">
                        <a:pos x="197" y="15"/>
                      </a:cxn>
                    </a:cxnLst>
                    <a:rect l="0" t="0" r="r" b="b"/>
                    <a:pathLst>
                      <a:path w="197" h="353">
                        <a:moveTo>
                          <a:pt x="197" y="15"/>
                        </a:moveTo>
                        <a:lnTo>
                          <a:pt x="29" y="0"/>
                        </a:lnTo>
                        <a:lnTo>
                          <a:pt x="0" y="338"/>
                        </a:lnTo>
                        <a:lnTo>
                          <a:pt x="168" y="353"/>
                        </a:lnTo>
                        <a:lnTo>
                          <a:pt x="19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50" name="Freeform 142"/>
                  <p:cNvSpPr>
                    <a:spLocks noChangeAspect="1"/>
                  </p:cNvSpPr>
                  <p:nvPr/>
                </p:nvSpPr>
                <p:spPr bwMode="auto">
                  <a:xfrm>
                    <a:off x="3504" y="3129"/>
                    <a:ext cx="187" cy="212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7" y="0"/>
                      </a:cxn>
                      <a:cxn ang="0">
                        <a:pos x="0" y="197"/>
                      </a:cxn>
                      <a:cxn ang="0">
                        <a:pos x="170" y="212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12">
                        <a:moveTo>
                          <a:pt x="187" y="15"/>
                        </a:moveTo>
                        <a:lnTo>
                          <a:pt x="17" y="0"/>
                        </a:lnTo>
                        <a:lnTo>
                          <a:pt x="0" y="197"/>
                        </a:lnTo>
                        <a:lnTo>
                          <a:pt x="170" y="212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2693" name="Group 143"/>
                <p:cNvGrpSpPr>
                  <a:grpSpLocks noChangeAspect="1"/>
                </p:cNvGrpSpPr>
                <p:nvPr/>
              </p:nvGrpSpPr>
              <p:grpSpPr bwMode="auto">
                <a:xfrm>
                  <a:off x="2683" y="2991"/>
                  <a:ext cx="968" cy="430"/>
                  <a:chOff x="2683" y="2991"/>
                  <a:chExt cx="968" cy="430"/>
                </a:xfrm>
              </p:grpSpPr>
              <p:sp>
                <p:nvSpPr>
                  <p:cNvPr id="1092752" name="Freeform 144"/>
                  <p:cNvSpPr>
                    <a:spLocks noChangeAspect="1"/>
                  </p:cNvSpPr>
                  <p:nvPr/>
                </p:nvSpPr>
                <p:spPr bwMode="auto">
                  <a:xfrm>
                    <a:off x="2683" y="2991"/>
                    <a:ext cx="193" cy="322"/>
                  </a:xfrm>
                  <a:custGeom>
                    <a:avLst/>
                    <a:gdLst/>
                    <a:ahLst/>
                    <a:cxnLst>
                      <a:cxn ang="0">
                        <a:pos x="193" y="15"/>
                      </a:cxn>
                      <a:cxn ang="0">
                        <a:pos x="27" y="0"/>
                      </a:cxn>
                      <a:cxn ang="0">
                        <a:pos x="0" y="307"/>
                      </a:cxn>
                      <a:cxn ang="0">
                        <a:pos x="166" y="322"/>
                      </a:cxn>
                      <a:cxn ang="0">
                        <a:pos x="193" y="15"/>
                      </a:cxn>
                    </a:cxnLst>
                    <a:rect l="0" t="0" r="r" b="b"/>
                    <a:pathLst>
                      <a:path w="193" h="322">
                        <a:moveTo>
                          <a:pt x="193" y="15"/>
                        </a:moveTo>
                        <a:lnTo>
                          <a:pt x="27" y="0"/>
                        </a:lnTo>
                        <a:lnTo>
                          <a:pt x="0" y="307"/>
                        </a:lnTo>
                        <a:lnTo>
                          <a:pt x="166" y="322"/>
                        </a:lnTo>
                        <a:lnTo>
                          <a:pt x="193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53" name="Freeform 145"/>
                  <p:cNvSpPr>
                    <a:spLocks noChangeAspect="1"/>
                  </p:cNvSpPr>
                  <p:nvPr/>
                </p:nvSpPr>
                <p:spPr bwMode="auto">
                  <a:xfrm>
                    <a:off x="3010" y="3037"/>
                    <a:ext cx="187" cy="229"/>
                  </a:xfrm>
                  <a:custGeom>
                    <a:avLst/>
                    <a:gdLst/>
                    <a:ahLst/>
                    <a:cxnLst>
                      <a:cxn ang="0">
                        <a:pos x="187" y="15"/>
                      </a:cxn>
                      <a:cxn ang="0">
                        <a:pos x="19" y="0"/>
                      </a:cxn>
                      <a:cxn ang="0">
                        <a:pos x="0" y="214"/>
                      </a:cxn>
                      <a:cxn ang="0">
                        <a:pos x="168" y="229"/>
                      </a:cxn>
                      <a:cxn ang="0">
                        <a:pos x="187" y="15"/>
                      </a:cxn>
                    </a:cxnLst>
                    <a:rect l="0" t="0" r="r" b="b"/>
                    <a:pathLst>
                      <a:path w="187" h="229">
                        <a:moveTo>
                          <a:pt x="187" y="15"/>
                        </a:moveTo>
                        <a:lnTo>
                          <a:pt x="19" y="0"/>
                        </a:lnTo>
                        <a:lnTo>
                          <a:pt x="0" y="214"/>
                        </a:lnTo>
                        <a:lnTo>
                          <a:pt x="168" y="229"/>
                        </a:lnTo>
                        <a:lnTo>
                          <a:pt x="187" y="1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54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3310" y="3074"/>
                    <a:ext cx="185" cy="347"/>
                  </a:xfrm>
                  <a:custGeom>
                    <a:avLst/>
                    <a:gdLst/>
                    <a:ahLst/>
                    <a:cxnLst>
                      <a:cxn ang="0">
                        <a:pos x="185" y="13"/>
                      </a:cxn>
                      <a:cxn ang="0">
                        <a:pos x="29" y="0"/>
                      </a:cxn>
                      <a:cxn ang="0">
                        <a:pos x="0" y="333"/>
                      </a:cxn>
                      <a:cxn ang="0">
                        <a:pos x="156" y="347"/>
                      </a:cxn>
                      <a:cxn ang="0">
                        <a:pos x="185" y="13"/>
                      </a:cxn>
                    </a:cxnLst>
                    <a:rect l="0" t="0" r="r" b="b"/>
                    <a:pathLst>
                      <a:path w="185" h="347">
                        <a:moveTo>
                          <a:pt x="185" y="13"/>
                        </a:moveTo>
                        <a:lnTo>
                          <a:pt x="29" y="0"/>
                        </a:lnTo>
                        <a:lnTo>
                          <a:pt x="0" y="333"/>
                        </a:lnTo>
                        <a:lnTo>
                          <a:pt x="156" y="347"/>
                        </a:lnTo>
                        <a:lnTo>
                          <a:pt x="185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755" name="Freeform 147"/>
                  <p:cNvSpPr>
                    <a:spLocks noChangeAspect="1"/>
                  </p:cNvSpPr>
                  <p:nvPr/>
                </p:nvSpPr>
                <p:spPr bwMode="auto">
                  <a:xfrm>
                    <a:off x="3472" y="3082"/>
                    <a:ext cx="179" cy="223"/>
                  </a:xfrm>
                  <a:custGeom>
                    <a:avLst/>
                    <a:gdLst/>
                    <a:ahLst/>
                    <a:cxnLst>
                      <a:cxn ang="0">
                        <a:pos x="179" y="14"/>
                      </a:cxn>
                      <a:cxn ang="0">
                        <a:pos x="18" y="0"/>
                      </a:cxn>
                      <a:cxn ang="0">
                        <a:pos x="0" y="209"/>
                      </a:cxn>
                      <a:cxn ang="0">
                        <a:pos x="161" y="223"/>
                      </a:cxn>
                      <a:cxn ang="0">
                        <a:pos x="179" y="14"/>
                      </a:cxn>
                    </a:cxnLst>
                    <a:rect l="0" t="0" r="r" b="b"/>
                    <a:pathLst>
                      <a:path w="179" h="223">
                        <a:moveTo>
                          <a:pt x="179" y="14"/>
                        </a:moveTo>
                        <a:lnTo>
                          <a:pt x="18" y="0"/>
                        </a:lnTo>
                        <a:lnTo>
                          <a:pt x="0" y="209"/>
                        </a:lnTo>
                        <a:lnTo>
                          <a:pt x="161" y="223"/>
                        </a:lnTo>
                        <a:lnTo>
                          <a:pt x="179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6350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92698" name="Group 148"/>
              <p:cNvGrpSpPr>
                <a:grpSpLocks noChangeAspect="1"/>
              </p:cNvGrpSpPr>
              <p:nvPr/>
            </p:nvGrpSpPr>
            <p:grpSpPr bwMode="auto">
              <a:xfrm>
                <a:off x="912" y="3408"/>
                <a:ext cx="288" cy="336"/>
                <a:chOff x="4320" y="3128"/>
                <a:chExt cx="415" cy="424"/>
              </a:xfrm>
            </p:grpSpPr>
            <p:sp>
              <p:nvSpPr>
                <p:cNvPr id="1092757" name="Freeform 149"/>
                <p:cNvSpPr>
                  <a:spLocks noChangeAspect="1"/>
                </p:cNvSpPr>
                <p:nvPr/>
              </p:nvSpPr>
              <p:spPr bwMode="auto">
                <a:xfrm>
                  <a:off x="4322" y="3291"/>
                  <a:ext cx="413" cy="26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61"/>
                    </a:cxn>
                    <a:cxn ang="0">
                      <a:pos x="17" y="902"/>
                    </a:cxn>
                    <a:cxn ang="0">
                      <a:pos x="46" y="924"/>
                    </a:cxn>
                    <a:cxn ang="0">
                      <a:pos x="103" y="950"/>
                    </a:cxn>
                    <a:cxn ang="0">
                      <a:pos x="178" y="977"/>
                    </a:cxn>
                    <a:cxn ang="0">
                      <a:pos x="269" y="1001"/>
                    </a:cxn>
                    <a:cxn ang="0">
                      <a:pos x="401" y="1021"/>
                    </a:cxn>
                    <a:cxn ang="0">
                      <a:pos x="512" y="1030"/>
                    </a:cxn>
                    <a:cxn ang="0">
                      <a:pos x="627" y="1043"/>
                    </a:cxn>
                    <a:cxn ang="0">
                      <a:pos x="745" y="1045"/>
                    </a:cxn>
                    <a:cxn ang="0">
                      <a:pos x="894" y="1045"/>
                    </a:cxn>
                    <a:cxn ang="0">
                      <a:pos x="990" y="1043"/>
                    </a:cxn>
                    <a:cxn ang="0">
                      <a:pos x="1078" y="1038"/>
                    </a:cxn>
                    <a:cxn ang="0">
                      <a:pos x="1162" y="1030"/>
                    </a:cxn>
                    <a:cxn ang="0">
                      <a:pos x="1280" y="1016"/>
                    </a:cxn>
                    <a:cxn ang="0">
                      <a:pos x="1389" y="999"/>
                    </a:cxn>
                    <a:cxn ang="0">
                      <a:pos x="1471" y="977"/>
                    </a:cxn>
                    <a:cxn ang="0">
                      <a:pos x="1525" y="962"/>
                    </a:cxn>
                    <a:cxn ang="0">
                      <a:pos x="1583" y="935"/>
                    </a:cxn>
                    <a:cxn ang="0">
                      <a:pos x="1620" y="910"/>
                    </a:cxn>
                    <a:cxn ang="0">
                      <a:pos x="1645" y="880"/>
                    </a:cxn>
                    <a:cxn ang="0">
                      <a:pos x="1650" y="854"/>
                    </a:cxn>
                    <a:cxn ang="0">
                      <a:pos x="165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650" h="1045">
                      <a:moveTo>
                        <a:pt x="0" y="2"/>
                      </a:moveTo>
                      <a:lnTo>
                        <a:pt x="0" y="861"/>
                      </a:lnTo>
                      <a:lnTo>
                        <a:pt x="17" y="902"/>
                      </a:lnTo>
                      <a:lnTo>
                        <a:pt x="46" y="924"/>
                      </a:lnTo>
                      <a:lnTo>
                        <a:pt x="103" y="950"/>
                      </a:lnTo>
                      <a:lnTo>
                        <a:pt x="178" y="977"/>
                      </a:lnTo>
                      <a:lnTo>
                        <a:pt x="269" y="1001"/>
                      </a:lnTo>
                      <a:lnTo>
                        <a:pt x="401" y="1021"/>
                      </a:lnTo>
                      <a:lnTo>
                        <a:pt x="512" y="1030"/>
                      </a:lnTo>
                      <a:lnTo>
                        <a:pt x="627" y="1043"/>
                      </a:lnTo>
                      <a:lnTo>
                        <a:pt x="745" y="1045"/>
                      </a:lnTo>
                      <a:lnTo>
                        <a:pt x="894" y="1045"/>
                      </a:lnTo>
                      <a:lnTo>
                        <a:pt x="990" y="1043"/>
                      </a:lnTo>
                      <a:lnTo>
                        <a:pt x="1078" y="1038"/>
                      </a:lnTo>
                      <a:lnTo>
                        <a:pt x="1162" y="1030"/>
                      </a:lnTo>
                      <a:lnTo>
                        <a:pt x="1280" y="1016"/>
                      </a:lnTo>
                      <a:lnTo>
                        <a:pt x="1389" y="999"/>
                      </a:lnTo>
                      <a:lnTo>
                        <a:pt x="1471" y="977"/>
                      </a:lnTo>
                      <a:lnTo>
                        <a:pt x="1525" y="962"/>
                      </a:lnTo>
                      <a:lnTo>
                        <a:pt x="1583" y="935"/>
                      </a:lnTo>
                      <a:lnTo>
                        <a:pt x="1620" y="910"/>
                      </a:lnTo>
                      <a:lnTo>
                        <a:pt x="1645" y="880"/>
                      </a:lnTo>
                      <a:lnTo>
                        <a:pt x="1650" y="854"/>
                      </a:lnTo>
                      <a:lnTo>
                        <a:pt x="165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58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245"/>
                  <a:ext cx="411" cy="96"/>
                </a:xfrm>
                <a:prstGeom prst="ellipse">
                  <a:avLst/>
                </a:prstGeom>
                <a:solidFill>
                  <a:srgbClr val="FFB233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59" name="Freeform 151"/>
                <p:cNvSpPr>
                  <a:spLocks noChangeAspect="1"/>
                </p:cNvSpPr>
                <p:nvPr/>
              </p:nvSpPr>
              <p:spPr bwMode="auto">
                <a:xfrm>
                  <a:off x="4504" y="3377"/>
                  <a:ext cx="50" cy="122"/>
                </a:xfrm>
                <a:custGeom>
                  <a:avLst/>
                  <a:gdLst/>
                  <a:ahLst/>
                  <a:cxnLst>
                    <a:cxn ang="0">
                      <a:pos x="38" y="194"/>
                    </a:cxn>
                    <a:cxn ang="0">
                      <a:pos x="3" y="170"/>
                    </a:cxn>
                    <a:cxn ang="0">
                      <a:pos x="0" y="134"/>
                    </a:cxn>
                    <a:cxn ang="0">
                      <a:pos x="0" y="88"/>
                    </a:cxn>
                    <a:cxn ang="0">
                      <a:pos x="28" y="28"/>
                    </a:cxn>
                    <a:cxn ang="0">
                      <a:pos x="69" y="0"/>
                    </a:cxn>
                    <a:cxn ang="0">
                      <a:pos x="124" y="0"/>
                    </a:cxn>
                    <a:cxn ang="0">
                      <a:pos x="172" y="28"/>
                    </a:cxn>
                    <a:cxn ang="0">
                      <a:pos x="191" y="88"/>
                    </a:cxn>
                    <a:cxn ang="0">
                      <a:pos x="182" y="158"/>
                    </a:cxn>
                    <a:cxn ang="0">
                      <a:pos x="156" y="194"/>
                    </a:cxn>
                    <a:cxn ang="0">
                      <a:pos x="115" y="210"/>
                    </a:cxn>
                    <a:cxn ang="0">
                      <a:pos x="201" y="488"/>
                    </a:cxn>
                    <a:cxn ang="0">
                      <a:pos x="0" y="488"/>
                    </a:cxn>
                    <a:cxn ang="0">
                      <a:pos x="66" y="206"/>
                    </a:cxn>
                    <a:cxn ang="0">
                      <a:pos x="38" y="194"/>
                    </a:cxn>
                  </a:cxnLst>
                  <a:rect l="0" t="0" r="r" b="b"/>
                  <a:pathLst>
                    <a:path w="201" h="488">
                      <a:moveTo>
                        <a:pt x="38" y="194"/>
                      </a:moveTo>
                      <a:lnTo>
                        <a:pt x="3" y="170"/>
                      </a:lnTo>
                      <a:lnTo>
                        <a:pt x="0" y="134"/>
                      </a:lnTo>
                      <a:lnTo>
                        <a:pt x="0" y="88"/>
                      </a:lnTo>
                      <a:lnTo>
                        <a:pt x="28" y="28"/>
                      </a:lnTo>
                      <a:lnTo>
                        <a:pt x="69" y="0"/>
                      </a:lnTo>
                      <a:lnTo>
                        <a:pt x="124" y="0"/>
                      </a:lnTo>
                      <a:lnTo>
                        <a:pt x="172" y="28"/>
                      </a:lnTo>
                      <a:lnTo>
                        <a:pt x="191" y="88"/>
                      </a:lnTo>
                      <a:lnTo>
                        <a:pt x="182" y="158"/>
                      </a:lnTo>
                      <a:lnTo>
                        <a:pt x="156" y="194"/>
                      </a:lnTo>
                      <a:lnTo>
                        <a:pt x="115" y="210"/>
                      </a:lnTo>
                      <a:lnTo>
                        <a:pt x="201" y="488"/>
                      </a:lnTo>
                      <a:lnTo>
                        <a:pt x="0" y="488"/>
                      </a:lnTo>
                      <a:lnTo>
                        <a:pt x="66" y="206"/>
                      </a:lnTo>
                      <a:lnTo>
                        <a:pt x="38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760" name="Freeform 152"/>
                <p:cNvSpPr>
                  <a:spLocks noChangeAspect="1"/>
                </p:cNvSpPr>
                <p:nvPr/>
              </p:nvSpPr>
              <p:spPr bwMode="auto">
                <a:xfrm>
                  <a:off x="4387" y="3128"/>
                  <a:ext cx="293" cy="169"/>
                </a:xfrm>
                <a:custGeom>
                  <a:avLst/>
                  <a:gdLst/>
                  <a:ahLst/>
                  <a:cxnLst>
                    <a:cxn ang="0">
                      <a:pos x="0" y="631"/>
                    </a:cxn>
                    <a:cxn ang="0">
                      <a:pos x="0" y="536"/>
                    </a:cxn>
                    <a:cxn ang="0">
                      <a:pos x="15" y="445"/>
                    </a:cxn>
                    <a:cxn ang="0">
                      <a:pos x="41" y="359"/>
                    </a:cxn>
                    <a:cxn ang="0">
                      <a:pos x="70" y="291"/>
                    </a:cxn>
                    <a:cxn ang="0">
                      <a:pos x="118" y="228"/>
                    </a:cxn>
                    <a:cxn ang="0">
                      <a:pos x="154" y="183"/>
                    </a:cxn>
                    <a:cxn ang="0">
                      <a:pos x="217" y="129"/>
                    </a:cxn>
                    <a:cxn ang="0">
                      <a:pos x="261" y="100"/>
                    </a:cxn>
                    <a:cxn ang="0">
                      <a:pos x="328" y="56"/>
                    </a:cxn>
                    <a:cxn ang="0">
                      <a:pos x="400" y="27"/>
                    </a:cxn>
                    <a:cxn ang="0">
                      <a:pos x="495" y="5"/>
                    </a:cxn>
                    <a:cxn ang="0">
                      <a:pos x="584" y="0"/>
                    </a:cxn>
                    <a:cxn ang="0">
                      <a:pos x="671" y="7"/>
                    </a:cxn>
                    <a:cxn ang="0">
                      <a:pos x="744" y="19"/>
                    </a:cxn>
                    <a:cxn ang="0">
                      <a:pos x="835" y="51"/>
                    </a:cxn>
                    <a:cxn ang="0">
                      <a:pos x="908" y="95"/>
                    </a:cxn>
                    <a:cxn ang="0">
                      <a:pos x="959" y="131"/>
                    </a:cxn>
                    <a:cxn ang="0">
                      <a:pos x="1010" y="180"/>
                    </a:cxn>
                    <a:cxn ang="0">
                      <a:pos x="1054" y="228"/>
                    </a:cxn>
                    <a:cxn ang="0">
                      <a:pos x="1088" y="279"/>
                    </a:cxn>
                    <a:cxn ang="0">
                      <a:pos x="1113" y="328"/>
                    </a:cxn>
                    <a:cxn ang="0">
                      <a:pos x="1139" y="389"/>
                    </a:cxn>
                    <a:cxn ang="0">
                      <a:pos x="1149" y="445"/>
                    </a:cxn>
                    <a:cxn ang="0">
                      <a:pos x="1161" y="492"/>
                    </a:cxn>
                    <a:cxn ang="0">
                      <a:pos x="1169" y="536"/>
                    </a:cxn>
                    <a:cxn ang="0">
                      <a:pos x="1171" y="621"/>
                    </a:cxn>
                    <a:cxn ang="0">
                      <a:pos x="1147" y="643"/>
                    </a:cxn>
                    <a:cxn ang="0">
                      <a:pos x="1096" y="658"/>
                    </a:cxn>
                    <a:cxn ang="0">
                      <a:pos x="1036" y="668"/>
                    </a:cxn>
                    <a:cxn ang="0">
                      <a:pos x="973" y="658"/>
                    </a:cxn>
                    <a:cxn ang="0">
                      <a:pos x="927" y="639"/>
                    </a:cxn>
                    <a:cxn ang="0">
                      <a:pos x="915" y="617"/>
                    </a:cxn>
                    <a:cxn ang="0">
                      <a:pos x="915" y="512"/>
                    </a:cxn>
                    <a:cxn ang="0">
                      <a:pos x="908" y="468"/>
                    </a:cxn>
                    <a:cxn ang="0">
                      <a:pos x="891" y="416"/>
                    </a:cxn>
                    <a:cxn ang="0">
                      <a:pos x="857" y="359"/>
                    </a:cxn>
                    <a:cxn ang="0">
                      <a:pos x="825" y="330"/>
                    </a:cxn>
                    <a:cxn ang="0">
                      <a:pos x="790" y="294"/>
                    </a:cxn>
                    <a:cxn ang="0">
                      <a:pos x="732" y="264"/>
                    </a:cxn>
                    <a:cxn ang="0">
                      <a:pos x="688" y="250"/>
                    </a:cxn>
                    <a:cxn ang="0">
                      <a:pos x="652" y="235"/>
                    </a:cxn>
                    <a:cxn ang="0">
                      <a:pos x="613" y="235"/>
                    </a:cxn>
                    <a:cxn ang="0">
                      <a:pos x="532" y="235"/>
                    </a:cxn>
                    <a:cxn ang="0">
                      <a:pos x="488" y="242"/>
                    </a:cxn>
                    <a:cxn ang="0">
                      <a:pos x="432" y="264"/>
                    </a:cxn>
                    <a:cxn ang="0">
                      <a:pos x="388" y="291"/>
                    </a:cxn>
                    <a:cxn ang="0">
                      <a:pos x="349" y="320"/>
                    </a:cxn>
                    <a:cxn ang="0">
                      <a:pos x="314" y="352"/>
                    </a:cxn>
                    <a:cxn ang="0">
                      <a:pos x="285" y="401"/>
                    </a:cxn>
                    <a:cxn ang="0">
                      <a:pos x="268" y="440"/>
                    </a:cxn>
                    <a:cxn ang="0">
                      <a:pos x="256" y="482"/>
                    </a:cxn>
                    <a:cxn ang="0">
                      <a:pos x="254" y="504"/>
                    </a:cxn>
                    <a:cxn ang="0">
                      <a:pos x="254" y="624"/>
                    </a:cxn>
                    <a:cxn ang="0">
                      <a:pos x="234" y="653"/>
                    </a:cxn>
                    <a:cxn ang="0">
                      <a:pos x="183" y="673"/>
                    </a:cxn>
                    <a:cxn ang="0">
                      <a:pos x="130" y="668"/>
                    </a:cxn>
                    <a:cxn ang="0">
                      <a:pos x="44" y="658"/>
                    </a:cxn>
                    <a:cxn ang="0">
                      <a:pos x="0" y="631"/>
                    </a:cxn>
                  </a:cxnLst>
                  <a:rect l="0" t="0" r="r" b="b"/>
                  <a:pathLst>
                    <a:path w="1171" h="673">
                      <a:moveTo>
                        <a:pt x="0" y="631"/>
                      </a:moveTo>
                      <a:lnTo>
                        <a:pt x="0" y="536"/>
                      </a:lnTo>
                      <a:lnTo>
                        <a:pt x="15" y="445"/>
                      </a:lnTo>
                      <a:lnTo>
                        <a:pt x="41" y="359"/>
                      </a:lnTo>
                      <a:lnTo>
                        <a:pt x="70" y="291"/>
                      </a:lnTo>
                      <a:lnTo>
                        <a:pt x="118" y="228"/>
                      </a:lnTo>
                      <a:lnTo>
                        <a:pt x="154" y="183"/>
                      </a:lnTo>
                      <a:lnTo>
                        <a:pt x="217" y="129"/>
                      </a:lnTo>
                      <a:lnTo>
                        <a:pt x="261" y="100"/>
                      </a:lnTo>
                      <a:lnTo>
                        <a:pt x="328" y="56"/>
                      </a:lnTo>
                      <a:lnTo>
                        <a:pt x="400" y="27"/>
                      </a:lnTo>
                      <a:lnTo>
                        <a:pt x="495" y="5"/>
                      </a:lnTo>
                      <a:lnTo>
                        <a:pt x="584" y="0"/>
                      </a:lnTo>
                      <a:lnTo>
                        <a:pt x="671" y="7"/>
                      </a:lnTo>
                      <a:lnTo>
                        <a:pt x="744" y="19"/>
                      </a:lnTo>
                      <a:lnTo>
                        <a:pt x="835" y="51"/>
                      </a:lnTo>
                      <a:lnTo>
                        <a:pt x="908" y="95"/>
                      </a:lnTo>
                      <a:lnTo>
                        <a:pt x="959" y="131"/>
                      </a:lnTo>
                      <a:lnTo>
                        <a:pt x="1010" y="180"/>
                      </a:lnTo>
                      <a:lnTo>
                        <a:pt x="1054" y="228"/>
                      </a:lnTo>
                      <a:lnTo>
                        <a:pt x="1088" y="279"/>
                      </a:lnTo>
                      <a:lnTo>
                        <a:pt x="1113" y="328"/>
                      </a:lnTo>
                      <a:lnTo>
                        <a:pt x="1139" y="389"/>
                      </a:lnTo>
                      <a:lnTo>
                        <a:pt x="1149" y="445"/>
                      </a:lnTo>
                      <a:lnTo>
                        <a:pt x="1161" y="492"/>
                      </a:lnTo>
                      <a:lnTo>
                        <a:pt x="1169" y="536"/>
                      </a:lnTo>
                      <a:lnTo>
                        <a:pt x="1171" y="621"/>
                      </a:lnTo>
                      <a:lnTo>
                        <a:pt x="1147" y="643"/>
                      </a:lnTo>
                      <a:lnTo>
                        <a:pt x="1096" y="658"/>
                      </a:lnTo>
                      <a:lnTo>
                        <a:pt x="1036" y="668"/>
                      </a:lnTo>
                      <a:lnTo>
                        <a:pt x="973" y="658"/>
                      </a:lnTo>
                      <a:lnTo>
                        <a:pt x="927" y="639"/>
                      </a:lnTo>
                      <a:lnTo>
                        <a:pt x="915" y="617"/>
                      </a:lnTo>
                      <a:lnTo>
                        <a:pt x="915" y="512"/>
                      </a:lnTo>
                      <a:lnTo>
                        <a:pt x="908" y="468"/>
                      </a:lnTo>
                      <a:lnTo>
                        <a:pt x="891" y="416"/>
                      </a:lnTo>
                      <a:lnTo>
                        <a:pt x="857" y="359"/>
                      </a:lnTo>
                      <a:lnTo>
                        <a:pt x="825" y="330"/>
                      </a:lnTo>
                      <a:lnTo>
                        <a:pt x="790" y="294"/>
                      </a:lnTo>
                      <a:lnTo>
                        <a:pt x="732" y="264"/>
                      </a:lnTo>
                      <a:lnTo>
                        <a:pt x="688" y="250"/>
                      </a:lnTo>
                      <a:lnTo>
                        <a:pt x="652" y="235"/>
                      </a:lnTo>
                      <a:lnTo>
                        <a:pt x="613" y="235"/>
                      </a:lnTo>
                      <a:lnTo>
                        <a:pt x="532" y="235"/>
                      </a:lnTo>
                      <a:lnTo>
                        <a:pt x="488" y="242"/>
                      </a:lnTo>
                      <a:lnTo>
                        <a:pt x="432" y="264"/>
                      </a:lnTo>
                      <a:lnTo>
                        <a:pt x="388" y="291"/>
                      </a:lnTo>
                      <a:lnTo>
                        <a:pt x="349" y="320"/>
                      </a:lnTo>
                      <a:lnTo>
                        <a:pt x="314" y="352"/>
                      </a:lnTo>
                      <a:lnTo>
                        <a:pt x="285" y="401"/>
                      </a:lnTo>
                      <a:lnTo>
                        <a:pt x="268" y="440"/>
                      </a:lnTo>
                      <a:lnTo>
                        <a:pt x="256" y="482"/>
                      </a:lnTo>
                      <a:lnTo>
                        <a:pt x="254" y="504"/>
                      </a:lnTo>
                      <a:lnTo>
                        <a:pt x="254" y="624"/>
                      </a:lnTo>
                      <a:lnTo>
                        <a:pt x="234" y="653"/>
                      </a:lnTo>
                      <a:lnTo>
                        <a:pt x="183" y="673"/>
                      </a:lnTo>
                      <a:lnTo>
                        <a:pt x="130" y="668"/>
                      </a:lnTo>
                      <a:lnTo>
                        <a:pt x="44" y="658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2761" name="Line 153"/>
            <p:cNvSpPr>
              <a:spLocks noChangeAspect="1" noChangeShapeType="1"/>
            </p:cNvSpPr>
            <p:nvPr/>
          </p:nvSpPr>
          <p:spPr bwMode="auto">
            <a:xfrm flipH="1">
              <a:off x="1056" y="3024"/>
              <a:ext cx="1392" cy="576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2703" name="Group 154"/>
          <p:cNvGrpSpPr>
            <a:grpSpLocks/>
          </p:cNvGrpSpPr>
          <p:nvPr/>
        </p:nvGrpSpPr>
        <p:grpSpPr bwMode="auto">
          <a:xfrm>
            <a:off x="6686550" y="4343400"/>
            <a:ext cx="2838450" cy="1981200"/>
            <a:chOff x="4212" y="2736"/>
            <a:chExt cx="1788" cy="1248"/>
          </a:xfrm>
        </p:grpSpPr>
        <p:sp>
          <p:nvSpPr>
            <p:cNvPr id="1092763" name="Text Box 155"/>
            <p:cNvSpPr txBox="1">
              <a:spLocks noChangeArrowheads="1"/>
            </p:cNvSpPr>
            <p:nvPr/>
          </p:nvSpPr>
          <p:spPr bwMode="auto">
            <a:xfrm>
              <a:off x="4212" y="3236"/>
              <a:ext cx="1788" cy="74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latin typeface="Times New Roman" pitchFamily="-110" charset="0"/>
                </a:rPr>
                <a:t>Use brute force </a:t>
              </a:r>
            </a:p>
            <a:p>
              <a:r>
                <a:rPr lang="en-US" sz="2400" b="0">
                  <a:latin typeface="Times New Roman" pitchFamily="-110" charset="0"/>
                </a:rPr>
                <a:t>to get into </a:t>
              </a:r>
            </a:p>
            <a:p>
              <a:r>
                <a:rPr lang="en-US" sz="2400" b="0">
                  <a:latin typeface="Times New Roman" pitchFamily="-110" charset="0"/>
                </a:rPr>
                <a:t>the smallest house.</a:t>
              </a:r>
            </a:p>
          </p:txBody>
        </p:sp>
        <p:grpSp>
          <p:nvGrpSpPr>
            <p:cNvPr id="1092708" name="Group 156"/>
            <p:cNvGrpSpPr>
              <a:grpSpLocks/>
            </p:cNvGrpSpPr>
            <p:nvPr/>
          </p:nvGrpSpPr>
          <p:grpSpPr bwMode="auto">
            <a:xfrm>
              <a:off x="4704" y="2736"/>
              <a:ext cx="290" cy="487"/>
              <a:chOff x="1615" y="1385"/>
              <a:chExt cx="1058" cy="2016"/>
            </a:xfrm>
          </p:grpSpPr>
          <p:sp>
            <p:nvSpPr>
              <p:cNvPr id="1092765" name="Freeform 157"/>
              <p:cNvSpPr>
                <a:spLocks/>
              </p:cNvSpPr>
              <p:nvPr/>
            </p:nvSpPr>
            <p:spPr bwMode="auto">
              <a:xfrm>
                <a:off x="1615" y="2056"/>
                <a:ext cx="1058" cy="1345"/>
              </a:xfrm>
              <a:custGeom>
                <a:avLst/>
                <a:gdLst/>
                <a:ahLst/>
                <a:cxnLst>
                  <a:cxn ang="0">
                    <a:pos x="594" y="0"/>
                  </a:cxn>
                  <a:cxn ang="0">
                    <a:pos x="412" y="41"/>
                  </a:cxn>
                  <a:cxn ang="0">
                    <a:pos x="315" y="133"/>
                  </a:cxn>
                  <a:cxn ang="0">
                    <a:pos x="361" y="287"/>
                  </a:cxn>
                  <a:cxn ang="0">
                    <a:pos x="206" y="380"/>
                  </a:cxn>
                  <a:cxn ang="0">
                    <a:pos x="79" y="514"/>
                  </a:cxn>
                  <a:cxn ang="0">
                    <a:pos x="7" y="696"/>
                  </a:cxn>
                  <a:cxn ang="0">
                    <a:pos x="0" y="895"/>
                  </a:cxn>
                  <a:cxn ang="0">
                    <a:pos x="72" y="1081"/>
                  </a:cxn>
                  <a:cxn ang="0">
                    <a:pos x="257" y="1245"/>
                  </a:cxn>
                  <a:cxn ang="0">
                    <a:pos x="526" y="1338"/>
                  </a:cxn>
                  <a:cxn ang="0">
                    <a:pos x="748" y="1334"/>
                  </a:cxn>
                  <a:cxn ang="0">
                    <a:pos x="903" y="1225"/>
                  </a:cxn>
                  <a:cxn ang="0">
                    <a:pos x="1017" y="1060"/>
                  </a:cxn>
                  <a:cxn ang="0">
                    <a:pos x="1058" y="871"/>
                  </a:cxn>
                  <a:cxn ang="0">
                    <a:pos x="1020" y="669"/>
                  </a:cxn>
                  <a:cxn ang="0">
                    <a:pos x="892" y="470"/>
                  </a:cxn>
                  <a:cxn ang="0">
                    <a:pos x="762" y="376"/>
                  </a:cxn>
                  <a:cxn ang="0">
                    <a:pos x="604" y="325"/>
                  </a:cxn>
                  <a:cxn ang="0">
                    <a:pos x="676" y="387"/>
                  </a:cxn>
                  <a:cxn ang="0">
                    <a:pos x="793" y="432"/>
                  </a:cxn>
                  <a:cxn ang="0">
                    <a:pos x="903" y="562"/>
                  </a:cxn>
                  <a:cxn ang="0">
                    <a:pos x="969" y="669"/>
                  </a:cxn>
                  <a:cxn ang="0">
                    <a:pos x="1010" y="840"/>
                  </a:cxn>
                  <a:cxn ang="0">
                    <a:pos x="989" y="987"/>
                  </a:cxn>
                  <a:cxn ang="0">
                    <a:pos x="916" y="1129"/>
                  </a:cxn>
                  <a:cxn ang="0">
                    <a:pos x="824" y="1231"/>
                  </a:cxn>
                  <a:cxn ang="0">
                    <a:pos x="711" y="1293"/>
                  </a:cxn>
                  <a:cxn ang="0">
                    <a:pos x="574" y="1297"/>
                  </a:cxn>
                  <a:cxn ang="0">
                    <a:pos x="371" y="1245"/>
                  </a:cxn>
                  <a:cxn ang="0">
                    <a:pos x="213" y="1153"/>
                  </a:cxn>
                  <a:cxn ang="0">
                    <a:pos x="110" y="1046"/>
                  </a:cxn>
                  <a:cxn ang="0">
                    <a:pos x="51" y="905"/>
                  </a:cxn>
                  <a:cxn ang="0">
                    <a:pos x="51" y="710"/>
                  </a:cxn>
                  <a:cxn ang="0">
                    <a:pos x="99" y="556"/>
                  </a:cxn>
                  <a:cxn ang="0">
                    <a:pos x="216" y="432"/>
                  </a:cxn>
                  <a:cxn ang="0">
                    <a:pos x="347" y="356"/>
                  </a:cxn>
                  <a:cxn ang="0">
                    <a:pos x="440" y="318"/>
                  </a:cxn>
                  <a:cxn ang="0">
                    <a:pos x="388" y="150"/>
                  </a:cxn>
                  <a:cxn ang="0">
                    <a:pos x="423" y="102"/>
                  </a:cxn>
                  <a:cxn ang="0">
                    <a:pos x="532" y="58"/>
                  </a:cxn>
                  <a:cxn ang="0">
                    <a:pos x="563" y="161"/>
                  </a:cxn>
                  <a:cxn ang="0">
                    <a:pos x="526" y="400"/>
                  </a:cxn>
                  <a:cxn ang="0">
                    <a:pos x="608" y="460"/>
                  </a:cxn>
                </a:cxnLst>
                <a:rect l="0" t="0" r="r" b="b"/>
                <a:pathLst>
                  <a:path w="1058" h="1345">
                    <a:moveTo>
                      <a:pt x="608" y="460"/>
                    </a:moveTo>
                    <a:lnTo>
                      <a:pt x="594" y="0"/>
                    </a:lnTo>
                    <a:lnTo>
                      <a:pt x="532" y="10"/>
                    </a:lnTo>
                    <a:lnTo>
                      <a:pt x="412" y="41"/>
                    </a:lnTo>
                    <a:lnTo>
                      <a:pt x="340" y="78"/>
                    </a:lnTo>
                    <a:lnTo>
                      <a:pt x="315" y="133"/>
                    </a:lnTo>
                    <a:lnTo>
                      <a:pt x="358" y="253"/>
                    </a:lnTo>
                    <a:lnTo>
                      <a:pt x="361" y="287"/>
                    </a:lnTo>
                    <a:lnTo>
                      <a:pt x="278" y="328"/>
                    </a:lnTo>
                    <a:lnTo>
                      <a:pt x="206" y="380"/>
                    </a:lnTo>
                    <a:lnTo>
                      <a:pt x="151" y="439"/>
                    </a:lnTo>
                    <a:lnTo>
                      <a:pt x="79" y="514"/>
                    </a:lnTo>
                    <a:lnTo>
                      <a:pt x="31" y="597"/>
                    </a:lnTo>
                    <a:lnTo>
                      <a:pt x="7" y="696"/>
                    </a:lnTo>
                    <a:lnTo>
                      <a:pt x="0" y="778"/>
                    </a:lnTo>
                    <a:lnTo>
                      <a:pt x="0" y="895"/>
                    </a:lnTo>
                    <a:lnTo>
                      <a:pt x="27" y="1015"/>
                    </a:lnTo>
                    <a:lnTo>
                      <a:pt x="72" y="1081"/>
                    </a:lnTo>
                    <a:lnTo>
                      <a:pt x="154" y="1163"/>
                    </a:lnTo>
                    <a:lnTo>
                      <a:pt x="257" y="1245"/>
                    </a:lnTo>
                    <a:lnTo>
                      <a:pt x="378" y="1303"/>
                    </a:lnTo>
                    <a:lnTo>
                      <a:pt x="526" y="1338"/>
                    </a:lnTo>
                    <a:lnTo>
                      <a:pt x="666" y="1345"/>
                    </a:lnTo>
                    <a:lnTo>
                      <a:pt x="748" y="1334"/>
                    </a:lnTo>
                    <a:lnTo>
                      <a:pt x="820" y="1293"/>
                    </a:lnTo>
                    <a:lnTo>
                      <a:pt x="903" y="1225"/>
                    </a:lnTo>
                    <a:lnTo>
                      <a:pt x="947" y="1153"/>
                    </a:lnTo>
                    <a:lnTo>
                      <a:pt x="1017" y="1060"/>
                    </a:lnTo>
                    <a:lnTo>
                      <a:pt x="1041" y="973"/>
                    </a:lnTo>
                    <a:lnTo>
                      <a:pt x="1058" y="871"/>
                    </a:lnTo>
                    <a:lnTo>
                      <a:pt x="1048" y="768"/>
                    </a:lnTo>
                    <a:lnTo>
                      <a:pt x="1020" y="669"/>
                    </a:lnTo>
                    <a:lnTo>
                      <a:pt x="969" y="566"/>
                    </a:lnTo>
                    <a:lnTo>
                      <a:pt x="892" y="470"/>
                    </a:lnTo>
                    <a:lnTo>
                      <a:pt x="831" y="407"/>
                    </a:lnTo>
                    <a:lnTo>
                      <a:pt x="762" y="376"/>
                    </a:lnTo>
                    <a:lnTo>
                      <a:pt x="670" y="339"/>
                    </a:lnTo>
                    <a:lnTo>
                      <a:pt x="604" y="325"/>
                    </a:lnTo>
                    <a:lnTo>
                      <a:pt x="604" y="366"/>
                    </a:lnTo>
                    <a:lnTo>
                      <a:pt x="676" y="387"/>
                    </a:lnTo>
                    <a:lnTo>
                      <a:pt x="738" y="400"/>
                    </a:lnTo>
                    <a:lnTo>
                      <a:pt x="793" y="432"/>
                    </a:lnTo>
                    <a:lnTo>
                      <a:pt x="855" y="494"/>
                    </a:lnTo>
                    <a:lnTo>
                      <a:pt x="903" y="562"/>
                    </a:lnTo>
                    <a:lnTo>
                      <a:pt x="934" y="607"/>
                    </a:lnTo>
                    <a:lnTo>
                      <a:pt x="969" y="669"/>
                    </a:lnTo>
                    <a:lnTo>
                      <a:pt x="996" y="758"/>
                    </a:lnTo>
                    <a:lnTo>
                      <a:pt x="1010" y="840"/>
                    </a:lnTo>
                    <a:lnTo>
                      <a:pt x="1010" y="912"/>
                    </a:lnTo>
                    <a:lnTo>
                      <a:pt x="989" y="987"/>
                    </a:lnTo>
                    <a:lnTo>
                      <a:pt x="965" y="1060"/>
                    </a:lnTo>
                    <a:lnTo>
                      <a:pt x="916" y="1129"/>
                    </a:lnTo>
                    <a:lnTo>
                      <a:pt x="872" y="1183"/>
                    </a:lnTo>
                    <a:lnTo>
                      <a:pt x="824" y="1231"/>
                    </a:lnTo>
                    <a:lnTo>
                      <a:pt x="762" y="1262"/>
                    </a:lnTo>
                    <a:lnTo>
                      <a:pt x="711" y="1293"/>
                    </a:lnTo>
                    <a:lnTo>
                      <a:pt x="659" y="1303"/>
                    </a:lnTo>
                    <a:lnTo>
                      <a:pt x="574" y="1297"/>
                    </a:lnTo>
                    <a:lnTo>
                      <a:pt x="471" y="1283"/>
                    </a:lnTo>
                    <a:lnTo>
                      <a:pt x="371" y="1245"/>
                    </a:lnTo>
                    <a:lnTo>
                      <a:pt x="288" y="1204"/>
                    </a:lnTo>
                    <a:lnTo>
                      <a:pt x="213" y="1153"/>
                    </a:lnTo>
                    <a:lnTo>
                      <a:pt x="151" y="1098"/>
                    </a:lnTo>
                    <a:lnTo>
                      <a:pt x="110" y="1046"/>
                    </a:lnTo>
                    <a:lnTo>
                      <a:pt x="69" y="984"/>
                    </a:lnTo>
                    <a:lnTo>
                      <a:pt x="51" y="905"/>
                    </a:lnTo>
                    <a:lnTo>
                      <a:pt x="48" y="799"/>
                    </a:lnTo>
                    <a:lnTo>
                      <a:pt x="51" y="710"/>
                    </a:lnTo>
                    <a:lnTo>
                      <a:pt x="72" y="634"/>
                    </a:lnTo>
                    <a:lnTo>
                      <a:pt x="99" y="556"/>
                    </a:lnTo>
                    <a:lnTo>
                      <a:pt x="154" y="490"/>
                    </a:lnTo>
                    <a:lnTo>
                      <a:pt x="216" y="432"/>
                    </a:lnTo>
                    <a:lnTo>
                      <a:pt x="278" y="390"/>
                    </a:lnTo>
                    <a:lnTo>
                      <a:pt x="347" y="356"/>
                    </a:lnTo>
                    <a:lnTo>
                      <a:pt x="399" y="328"/>
                    </a:lnTo>
                    <a:lnTo>
                      <a:pt x="440" y="318"/>
                    </a:lnTo>
                    <a:lnTo>
                      <a:pt x="440" y="304"/>
                    </a:lnTo>
                    <a:lnTo>
                      <a:pt x="388" y="150"/>
                    </a:lnTo>
                    <a:lnTo>
                      <a:pt x="388" y="123"/>
                    </a:lnTo>
                    <a:lnTo>
                      <a:pt x="423" y="102"/>
                    </a:lnTo>
                    <a:lnTo>
                      <a:pt x="471" y="71"/>
                    </a:lnTo>
                    <a:lnTo>
                      <a:pt x="532" y="58"/>
                    </a:lnTo>
                    <a:lnTo>
                      <a:pt x="556" y="58"/>
                    </a:lnTo>
                    <a:lnTo>
                      <a:pt x="563" y="161"/>
                    </a:lnTo>
                    <a:lnTo>
                      <a:pt x="546" y="304"/>
                    </a:lnTo>
                    <a:lnTo>
                      <a:pt x="526" y="400"/>
                    </a:lnTo>
                    <a:lnTo>
                      <a:pt x="563" y="439"/>
                    </a:lnTo>
                    <a:lnTo>
                      <a:pt x="608" y="46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766" name="Freeform 158"/>
              <p:cNvSpPr>
                <a:spLocks/>
              </p:cNvSpPr>
              <p:nvPr/>
            </p:nvSpPr>
            <p:spPr bwMode="auto">
              <a:xfrm>
                <a:off x="1943" y="1727"/>
                <a:ext cx="168" cy="402"/>
              </a:xfrm>
              <a:custGeom>
                <a:avLst/>
                <a:gdLst/>
                <a:ahLst/>
                <a:cxnLst>
                  <a:cxn ang="0">
                    <a:pos x="154" y="341"/>
                  </a:cxn>
                  <a:cxn ang="0">
                    <a:pos x="154" y="282"/>
                  </a:cxn>
                  <a:cxn ang="0">
                    <a:pos x="137" y="190"/>
                  </a:cxn>
                  <a:cxn ang="0">
                    <a:pos x="103" y="135"/>
                  </a:cxn>
                  <a:cxn ang="0">
                    <a:pos x="55" y="31"/>
                  </a:cxn>
                  <a:cxn ang="0">
                    <a:pos x="34" y="0"/>
                  </a:cxn>
                  <a:cxn ang="0">
                    <a:pos x="0" y="21"/>
                  </a:cxn>
                  <a:cxn ang="0">
                    <a:pos x="0" y="45"/>
                  </a:cxn>
                  <a:cxn ang="0">
                    <a:pos x="24" y="86"/>
                  </a:cxn>
                  <a:cxn ang="0">
                    <a:pos x="61" y="169"/>
                  </a:cxn>
                  <a:cxn ang="0">
                    <a:pos x="92" y="231"/>
                  </a:cxn>
                  <a:cxn ang="0">
                    <a:pos x="96" y="289"/>
                  </a:cxn>
                  <a:cxn ang="0">
                    <a:pos x="106" y="382"/>
                  </a:cxn>
                  <a:cxn ang="0">
                    <a:pos x="137" y="402"/>
                  </a:cxn>
                  <a:cxn ang="0">
                    <a:pos x="168" y="375"/>
                  </a:cxn>
                  <a:cxn ang="0">
                    <a:pos x="154" y="341"/>
                  </a:cxn>
                </a:cxnLst>
                <a:rect l="0" t="0" r="r" b="b"/>
                <a:pathLst>
                  <a:path w="168" h="402">
                    <a:moveTo>
                      <a:pt x="154" y="341"/>
                    </a:moveTo>
                    <a:lnTo>
                      <a:pt x="154" y="282"/>
                    </a:lnTo>
                    <a:lnTo>
                      <a:pt x="137" y="190"/>
                    </a:lnTo>
                    <a:lnTo>
                      <a:pt x="103" y="135"/>
                    </a:lnTo>
                    <a:lnTo>
                      <a:pt x="55" y="31"/>
                    </a:lnTo>
                    <a:lnTo>
                      <a:pt x="34" y="0"/>
                    </a:lnTo>
                    <a:lnTo>
                      <a:pt x="0" y="21"/>
                    </a:lnTo>
                    <a:lnTo>
                      <a:pt x="0" y="45"/>
                    </a:lnTo>
                    <a:lnTo>
                      <a:pt x="24" y="86"/>
                    </a:lnTo>
                    <a:lnTo>
                      <a:pt x="61" y="169"/>
                    </a:lnTo>
                    <a:lnTo>
                      <a:pt x="92" y="231"/>
                    </a:lnTo>
                    <a:lnTo>
                      <a:pt x="96" y="289"/>
                    </a:lnTo>
                    <a:lnTo>
                      <a:pt x="106" y="382"/>
                    </a:lnTo>
                    <a:lnTo>
                      <a:pt x="137" y="402"/>
                    </a:lnTo>
                    <a:lnTo>
                      <a:pt x="168" y="375"/>
                    </a:lnTo>
                    <a:lnTo>
                      <a:pt x="154" y="34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767" name="Freeform 159"/>
              <p:cNvSpPr>
                <a:spLocks/>
              </p:cNvSpPr>
              <p:nvPr/>
            </p:nvSpPr>
            <p:spPr bwMode="auto">
              <a:xfrm>
                <a:off x="2090" y="1735"/>
                <a:ext cx="182" cy="92"/>
              </a:xfrm>
              <a:custGeom>
                <a:avLst/>
                <a:gdLst/>
                <a:ahLst/>
                <a:cxnLst>
                  <a:cxn ang="0">
                    <a:pos x="182" y="85"/>
                  </a:cxn>
                  <a:cxn ang="0">
                    <a:pos x="171" y="61"/>
                  </a:cxn>
                  <a:cxn ang="0">
                    <a:pos x="113" y="24"/>
                  </a:cxn>
                  <a:cxn ang="0">
                    <a:pos x="51" y="0"/>
                  </a:cxn>
                  <a:cxn ang="0">
                    <a:pos x="17" y="0"/>
                  </a:cxn>
                  <a:cxn ang="0">
                    <a:pos x="0" y="20"/>
                  </a:cxn>
                  <a:cxn ang="0">
                    <a:pos x="10" y="51"/>
                  </a:cxn>
                  <a:cxn ang="0">
                    <a:pos x="68" y="71"/>
                  </a:cxn>
                  <a:cxn ang="0">
                    <a:pos x="151" y="92"/>
                  </a:cxn>
                  <a:cxn ang="0">
                    <a:pos x="182" y="85"/>
                  </a:cxn>
                </a:cxnLst>
                <a:rect l="0" t="0" r="r" b="b"/>
                <a:pathLst>
                  <a:path w="182" h="92">
                    <a:moveTo>
                      <a:pt x="182" y="85"/>
                    </a:moveTo>
                    <a:lnTo>
                      <a:pt x="171" y="61"/>
                    </a:lnTo>
                    <a:lnTo>
                      <a:pt x="113" y="24"/>
                    </a:lnTo>
                    <a:lnTo>
                      <a:pt x="51" y="0"/>
                    </a:lnTo>
                    <a:lnTo>
                      <a:pt x="17" y="0"/>
                    </a:lnTo>
                    <a:lnTo>
                      <a:pt x="0" y="20"/>
                    </a:lnTo>
                    <a:lnTo>
                      <a:pt x="10" y="51"/>
                    </a:lnTo>
                    <a:lnTo>
                      <a:pt x="68" y="71"/>
                    </a:lnTo>
                    <a:lnTo>
                      <a:pt x="151" y="92"/>
                    </a:lnTo>
                    <a:lnTo>
                      <a:pt x="182" y="8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768" name="Freeform 160"/>
              <p:cNvSpPr>
                <a:spLocks/>
              </p:cNvSpPr>
              <p:nvPr/>
            </p:nvSpPr>
            <p:spPr bwMode="auto">
              <a:xfrm>
                <a:off x="2047" y="1458"/>
                <a:ext cx="129" cy="168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29" y="24"/>
                  </a:cxn>
                  <a:cxn ang="0">
                    <a:pos x="92" y="106"/>
                  </a:cxn>
                  <a:cxn ang="0">
                    <a:pos x="62" y="147"/>
                  </a:cxn>
                  <a:cxn ang="0">
                    <a:pos x="38" y="168"/>
                  </a:cxn>
                  <a:cxn ang="0">
                    <a:pos x="11" y="168"/>
                  </a:cxn>
                  <a:cxn ang="0">
                    <a:pos x="0" y="147"/>
                  </a:cxn>
                  <a:cxn ang="0">
                    <a:pos x="7" y="116"/>
                  </a:cxn>
                  <a:cxn ang="0">
                    <a:pos x="79" y="44"/>
                  </a:cxn>
                  <a:cxn ang="0">
                    <a:pos x="123" y="0"/>
                  </a:cxn>
                </a:cxnLst>
                <a:rect l="0" t="0" r="r" b="b"/>
                <a:pathLst>
                  <a:path w="129" h="168">
                    <a:moveTo>
                      <a:pt x="123" y="0"/>
                    </a:moveTo>
                    <a:lnTo>
                      <a:pt x="129" y="24"/>
                    </a:lnTo>
                    <a:lnTo>
                      <a:pt x="92" y="106"/>
                    </a:lnTo>
                    <a:lnTo>
                      <a:pt x="62" y="147"/>
                    </a:lnTo>
                    <a:lnTo>
                      <a:pt x="38" y="168"/>
                    </a:lnTo>
                    <a:lnTo>
                      <a:pt x="11" y="168"/>
                    </a:lnTo>
                    <a:lnTo>
                      <a:pt x="0" y="147"/>
                    </a:lnTo>
                    <a:lnTo>
                      <a:pt x="7" y="116"/>
                    </a:lnTo>
                    <a:lnTo>
                      <a:pt x="79" y="44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769" name="Freeform 161"/>
              <p:cNvSpPr>
                <a:spLocks/>
              </p:cNvSpPr>
              <p:nvPr/>
            </p:nvSpPr>
            <p:spPr bwMode="auto">
              <a:xfrm>
                <a:off x="1914" y="1385"/>
                <a:ext cx="69" cy="18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2" y="55"/>
                  </a:cxn>
                  <a:cxn ang="0">
                    <a:pos x="59" y="116"/>
                  </a:cxn>
                  <a:cxn ang="0">
                    <a:pos x="69" y="163"/>
                  </a:cxn>
                  <a:cxn ang="0">
                    <a:pos x="52" y="187"/>
                  </a:cxn>
                  <a:cxn ang="0">
                    <a:pos x="28" y="187"/>
                  </a:cxn>
                  <a:cxn ang="0">
                    <a:pos x="18" y="167"/>
                  </a:cxn>
                  <a:cxn ang="0">
                    <a:pos x="0" y="126"/>
                  </a:cxn>
                  <a:cxn ang="0">
                    <a:pos x="0" y="61"/>
                  </a:cxn>
                  <a:cxn ang="0">
                    <a:pos x="10" y="0"/>
                  </a:cxn>
                </a:cxnLst>
                <a:rect l="0" t="0" r="r" b="b"/>
                <a:pathLst>
                  <a:path w="69" h="187">
                    <a:moveTo>
                      <a:pt x="10" y="0"/>
                    </a:moveTo>
                    <a:lnTo>
                      <a:pt x="42" y="55"/>
                    </a:lnTo>
                    <a:lnTo>
                      <a:pt x="59" y="116"/>
                    </a:lnTo>
                    <a:lnTo>
                      <a:pt x="69" y="163"/>
                    </a:lnTo>
                    <a:lnTo>
                      <a:pt x="52" y="187"/>
                    </a:lnTo>
                    <a:lnTo>
                      <a:pt x="28" y="187"/>
                    </a:lnTo>
                    <a:lnTo>
                      <a:pt x="18" y="167"/>
                    </a:lnTo>
                    <a:lnTo>
                      <a:pt x="0" y="126"/>
                    </a:lnTo>
                    <a:lnTo>
                      <a:pt x="0" y="6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770" name="Freeform 162"/>
              <p:cNvSpPr>
                <a:spLocks/>
              </p:cNvSpPr>
              <p:nvPr/>
            </p:nvSpPr>
            <p:spPr bwMode="auto">
              <a:xfrm>
                <a:off x="1673" y="1538"/>
                <a:ext cx="185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9" y="11"/>
                  </a:cxn>
                  <a:cxn ang="0">
                    <a:pos x="154" y="28"/>
                  </a:cxn>
                  <a:cxn ang="0">
                    <a:pos x="185" y="52"/>
                  </a:cxn>
                  <a:cxn ang="0">
                    <a:pos x="174" y="83"/>
                  </a:cxn>
                  <a:cxn ang="0">
                    <a:pos x="154" y="93"/>
                  </a:cxn>
                  <a:cxn ang="0">
                    <a:pos x="102" y="79"/>
                  </a:cxn>
                  <a:cxn ang="0">
                    <a:pos x="0" y="0"/>
                  </a:cxn>
                </a:cxnLst>
                <a:rect l="0" t="0" r="r" b="b"/>
                <a:pathLst>
                  <a:path w="185" h="93">
                    <a:moveTo>
                      <a:pt x="0" y="0"/>
                    </a:moveTo>
                    <a:lnTo>
                      <a:pt x="89" y="11"/>
                    </a:lnTo>
                    <a:lnTo>
                      <a:pt x="154" y="28"/>
                    </a:lnTo>
                    <a:lnTo>
                      <a:pt x="185" y="52"/>
                    </a:lnTo>
                    <a:lnTo>
                      <a:pt x="174" y="83"/>
                    </a:lnTo>
                    <a:lnTo>
                      <a:pt x="154" y="93"/>
                    </a:lnTo>
                    <a:lnTo>
                      <a:pt x="102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771" name="Freeform 163"/>
              <p:cNvSpPr>
                <a:spLocks/>
              </p:cNvSpPr>
              <p:nvPr/>
            </p:nvSpPr>
            <p:spPr bwMode="auto">
              <a:xfrm>
                <a:off x="1652" y="1696"/>
                <a:ext cx="205" cy="143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52" y="57"/>
                  </a:cxn>
                  <a:cxn ang="0">
                    <a:pos x="117" y="17"/>
                  </a:cxn>
                  <a:cxn ang="0">
                    <a:pos x="175" y="0"/>
                  </a:cxn>
                  <a:cxn ang="0">
                    <a:pos x="199" y="0"/>
                  </a:cxn>
                  <a:cxn ang="0">
                    <a:pos x="205" y="30"/>
                  </a:cxn>
                  <a:cxn ang="0">
                    <a:pos x="188" y="51"/>
                  </a:cxn>
                  <a:cxn ang="0">
                    <a:pos x="144" y="61"/>
                  </a:cxn>
                  <a:cxn ang="0">
                    <a:pos x="103" y="61"/>
                  </a:cxn>
                  <a:cxn ang="0">
                    <a:pos x="55" y="91"/>
                  </a:cxn>
                  <a:cxn ang="0">
                    <a:pos x="14" y="129"/>
                  </a:cxn>
                  <a:cxn ang="0">
                    <a:pos x="0" y="143"/>
                  </a:cxn>
                  <a:cxn ang="0">
                    <a:pos x="11" y="102"/>
                  </a:cxn>
                </a:cxnLst>
                <a:rect l="0" t="0" r="r" b="b"/>
                <a:pathLst>
                  <a:path w="205" h="143">
                    <a:moveTo>
                      <a:pt x="11" y="102"/>
                    </a:moveTo>
                    <a:lnTo>
                      <a:pt x="52" y="57"/>
                    </a:lnTo>
                    <a:lnTo>
                      <a:pt x="117" y="17"/>
                    </a:lnTo>
                    <a:lnTo>
                      <a:pt x="175" y="0"/>
                    </a:lnTo>
                    <a:lnTo>
                      <a:pt x="199" y="0"/>
                    </a:lnTo>
                    <a:lnTo>
                      <a:pt x="205" y="30"/>
                    </a:lnTo>
                    <a:lnTo>
                      <a:pt x="188" y="51"/>
                    </a:lnTo>
                    <a:lnTo>
                      <a:pt x="144" y="61"/>
                    </a:lnTo>
                    <a:lnTo>
                      <a:pt x="103" y="61"/>
                    </a:lnTo>
                    <a:lnTo>
                      <a:pt x="55" y="91"/>
                    </a:lnTo>
                    <a:lnTo>
                      <a:pt x="14" y="129"/>
                    </a:lnTo>
                    <a:lnTo>
                      <a:pt x="0" y="143"/>
                    </a:lnTo>
                    <a:lnTo>
                      <a:pt x="11" y="10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772" name="Freeform 164"/>
              <p:cNvSpPr>
                <a:spLocks/>
              </p:cNvSpPr>
              <p:nvPr/>
            </p:nvSpPr>
            <p:spPr bwMode="auto">
              <a:xfrm>
                <a:off x="1874" y="1818"/>
                <a:ext cx="54" cy="104"/>
              </a:xfrm>
              <a:custGeom>
                <a:avLst/>
                <a:gdLst/>
                <a:ahLst/>
                <a:cxnLst>
                  <a:cxn ang="0">
                    <a:pos x="25" y="104"/>
                  </a:cxn>
                  <a:cxn ang="0">
                    <a:pos x="0" y="60"/>
                  </a:cxn>
                  <a:cxn ang="0">
                    <a:pos x="0" y="18"/>
                  </a:cxn>
                  <a:cxn ang="0">
                    <a:pos x="30" y="0"/>
                  </a:cxn>
                  <a:cxn ang="0">
                    <a:pos x="54" y="21"/>
                  </a:cxn>
                  <a:cxn ang="0">
                    <a:pos x="40" y="63"/>
                  </a:cxn>
                  <a:cxn ang="0">
                    <a:pos x="25" y="104"/>
                  </a:cxn>
                </a:cxnLst>
                <a:rect l="0" t="0" r="r" b="b"/>
                <a:pathLst>
                  <a:path w="54" h="104">
                    <a:moveTo>
                      <a:pt x="25" y="104"/>
                    </a:moveTo>
                    <a:lnTo>
                      <a:pt x="0" y="60"/>
                    </a:lnTo>
                    <a:lnTo>
                      <a:pt x="0" y="18"/>
                    </a:lnTo>
                    <a:lnTo>
                      <a:pt x="30" y="0"/>
                    </a:lnTo>
                    <a:lnTo>
                      <a:pt x="54" y="21"/>
                    </a:lnTo>
                    <a:lnTo>
                      <a:pt x="40" y="63"/>
                    </a:lnTo>
                    <a:lnTo>
                      <a:pt x="25" y="10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7150208" y="2818445"/>
            <a:ext cx="1993792" cy="1470116"/>
            <a:chOff x="7150208" y="2818445"/>
            <a:chExt cx="1993792" cy="1470116"/>
          </a:xfrm>
        </p:grpSpPr>
        <p:sp>
          <p:nvSpPr>
            <p:cNvPr id="167" name="TextBox 166"/>
            <p:cNvSpPr txBox="1"/>
            <p:nvPr/>
          </p:nvSpPr>
          <p:spPr>
            <a:xfrm>
              <a:off x="7150208" y="2818445"/>
              <a:ext cx="1993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The “base case”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69" name="Straight Arrow Connector 168"/>
            <p:cNvCxnSpPr/>
            <p:nvPr/>
          </p:nvCxnSpPr>
          <p:spPr bwMode="auto">
            <a:xfrm rot="5400000">
              <a:off x="7280367" y="3383905"/>
              <a:ext cx="1043869" cy="765443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2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2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Linear recursion </a:t>
            </a:r>
          </a:p>
          <a:p>
            <a:pPr lvl="1"/>
            <a:r>
              <a:rPr lang="en-US" dirty="0" smtClean="0"/>
              <a:t>Example 1: Factorials</a:t>
            </a:r>
          </a:p>
          <a:p>
            <a:pPr lvl="1"/>
            <a:r>
              <a:rPr lang="en-US" dirty="0" smtClean="0"/>
              <a:t>Example 2:  Powers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3</a:t>
            </a:r>
            <a:r>
              <a:rPr lang="en-US" dirty="0" smtClean="0"/>
              <a:t>: Reversing an array</a:t>
            </a:r>
          </a:p>
          <a:p>
            <a:r>
              <a:rPr lang="en-US" dirty="0" smtClean="0"/>
              <a:t>Binary recursion</a:t>
            </a:r>
          </a:p>
          <a:p>
            <a:pPr lvl="1"/>
            <a:r>
              <a:rPr lang="en-US" dirty="0" smtClean="0"/>
              <a:t>Example 1:  The Fibonacci sequence</a:t>
            </a:r>
          </a:p>
          <a:p>
            <a:pPr lvl="1"/>
            <a:r>
              <a:rPr lang="en-US" dirty="0" smtClean="0"/>
              <a:t>Example 2:  The Tower of Hanoi</a:t>
            </a:r>
          </a:p>
          <a:p>
            <a:r>
              <a:rPr lang="en-US" dirty="0" smtClean="0"/>
              <a:t>Drawbacks and pitfalls of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 Design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template for a software solution that can be applied to a variety of situations.</a:t>
            </a:r>
          </a:p>
          <a:p>
            <a:r>
              <a:rPr lang="en-US" dirty="0" smtClean="0"/>
              <a:t>Main elements of solution are described in the abstract.</a:t>
            </a:r>
          </a:p>
          <a:p>
            <a:r>
              <a:rPr lang="en-US" dirty="0" smtClean="0"/>
              <a:t>Can be specialized to meet specific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1804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435254"/>
          </a:xfrm>
        </p:spPr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Recursion Design Pattern</a:t>
            </a:r>
            <a:endParaRPr lang="en-US" dirty="0">
              <a:ea typeface="Tahoma" pitchFamily="-110" charset="0"/>
              <a:cs typeface="Tahoma" pitchFamily="-110" charset="0"/>
            </a:endParaRPr>
          </a:p>
        </p:txBody>
      </p:sp>
      <p:sp>
        <p:nvSpPr>
          <p:cNvPr id="9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2307" y="880064"/>
            <a:ext cx="8234493" cy="4724400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Test for base </a:t>
            </a:r>
            <a:r>
              <a:rPr lang="en-US" b="1" dirty="0" smtClean="0">
                <a:solidFill>
                  <a:srgbClr val="800000"/>
                </a:solidFill>
              </a:rPr>
              <a:t>cases</a:t>
            </a:r>
            <a:endParaRPr lang="en-US" b="1" i="1" dirty="0" smtClean="0">
              <a:solidFill>
                <a:srgbClr val="800000"/>
              </a:solidFill>
            </a:endParaRPr>
          </a:p>
          <a:p>
            <a:pPr lvl="1"/>
            <a:r>
              <a:rPr lang="en-US" dirty="0"/>
              <a:t>Begin by testing for a set of base cases (there should be at least one). </a:t>
            </a:r>
          </a:p>
          <a:p>
            <a:pPr lvl="1"/>
            <a:r>
              <a:rPr lang="en-US" dirty="0"/>
              <a:t>Every possible chain of recursive calls </a:t>
            </a:r>
            <a:r>
              <a:rPr lang="en-US" b="1" dirty="0">
                <a:solidFill>
                  <a:srgbClr val="800000"/>
                </a:solidFill>
              </a:rPr>
              <a:t>must </a:t>
            </a:r>
            <a:r>
              <a:rPr lang="en-US" dirty="0"/>
              <a:t>eventually reach a base case, and the handling of each base case should not use recursion.</a:t>
            </a:r>
          </a:p>
          <a:p>
            <a:r>
              <a:rPr lang="en-US" b="1" i="1" dirty="0" err="1" smtClean="0">
                <a:solidFill>
                  <a:srgbClr val="800000"/>
                </a:solidFill>
              </a:rPr>
              <a:t>Recurse</a:t>
            </a:r>
            <a:r>
              <a:rPr lang="en-US" b="1" i="1" dirty="0" smtClean="0">
                <a:solidFill>
                  <a:srgbClr val="800000"/>
                </a:solidFill>
              </a:rPr>
              <a:t> once</a:t>
            </a:r>
          </a:p>
          <a:p>
            <a:pPr lvl="1"/>
            <a:r>
              <a:rPr lang="en-US" dirty="0"/>
              <a:t>Perform a single recursive call. (This recursive step may involve a test that decides which of several possible recursive calls to make, but it should ultimately choose to make just one of these calls each time we perform this step.)</a:t>
            </a:r>
          </a:p>
          <a:p>
            <a:pPr lvl="1"/>
            <a:r>
              <a:rPr lang="en-US" dirty="0"/>
              <a:t>Define each possible recursive call so that it makes </a:t>
            </a:r>
            <a:r>
              <a:rPr lang="en-US" b="1" dirty="0">
                <a:solidFill>
                  <a:srgbClr val="800000"/>
                </a:solidFill>
              </a:rPr>
              <a:t>progress </a:t>
            </a:r>
            <a:r>
              <a:rPr lang="en-US" dirty="0"/>
              <a:t>towards a base case.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870063"/>
          </a:xfrm>
        </p:spPr>
        <p:txBody>
          <a:bodyPr/>
          <a:lstStyle/>
          <a:p>
            <a:r>
              <a:rPr lang="en-US" sz="4000" dirty="0" smtClean="0"/>
              <a:t>Example 1</a:t>
            </a:r>
            <a:endParaRPr lang="en-US" sz="4000" dirty="0">
              <a:ea typeface="Tahoma" pitchFamily="-110" charset="0"/>
              <a:cs typeface="Tahoma" pitchFamily="-110" charset="0"/>
            </a:endParaRPr>
          </a:p>
        </p:txBody>
      </p:sp>
      <p:sp>
        <p:nvSpPr>
          <p:cNvPr id="73772" name="Rectangle 4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24256"/>
            <a:ext cx="7772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factorial function: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n</a:t>
            </a:r>
            <a:r>
              <a:rPr lang="en-US" sz="2000" dirty="0"/>
              <a:t>! = 1</a:t>
            </a:r>
            <a:r>
              <a:rPr lang="en-US" sz="2000" dirty="0">
                <a:ea typeface="Tahoma" pitchFamily="-110" charset="0"/>
                <a:cs typeface="Tahoma" pitchFamily="-110" charset="0"/>
              </a:rPr>
              <a:t>· </a:t>
            </a:r>
            <a:r>
              <a:rPr lang="en-US" sz="2000" dirty="0"/>
              <a:t>2</a:t>
            </a:r>
            <a:r>
              <a:rPr lang="en-US" sz="2000" dirty="0">
                <a:ea typeface="Tahoma" pitchFamily="-110" charset="0"/>
                <a:cs typeface="Tahoma" pitchFamily="-110" charset="0"/>
              </a:rPr>
              <a:t>· </a:t>
            </a:r>
            <a:r>
              <a:rPr lang="en-US" sz="2000" dirty="0"/>
              <a:t>3</a:t>
            </a:r>
            <a:r>
              <a:rPr lang="en-US" sz="2000" dirty="0">
                <a:ea typeface="Tahoma" pitchFamily="-110" charset="0"/>
                <a:cs typeface="Tahoma" pitchFamily="-110" charset="0"/>
              </a:rPr>
              <a:t>· ··· · </a:t>
            </a:r>
            <a:r>
              <a:rPr lang="en-US" sz="2000" dirty="0"/>
              <a:t>(n-1)</a:t>
            </a:r>
            <a:r>
              <a:rPr lang="en-US" sz="2000" dirty="0">
                <a:ea typeface="Tahoma" pitchFamily="-110" charset="0"/>
                <a:cs typeface="Tahoma" pitchFamily="-110" charset="0"/>
              </a:rPr>
              <a:t>· </a:t>
            </a:r>
            <a:r>
              <a:rPr lang="en-US" sz="2000" dirty="0" err="1"/>
              <a:t>n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ea typeface="Tahoma" pitchFamily="-110" charset="0"/>
                <a:cs typeface="Tahoma" pitchFamily="-110" charset="0"/>
              </a:rPr>
              <a:t>Recursive definition</a:t>
            </a:r>
            <a:r>
              <a:rPr lang="en-US" sz="2400" dirty="0" smtClean="0">
                <a:ea typeface="Tahoma" pitchFamily="-110" charset="0"/>
                <a:cs typeface="Tahoma" pitchFamily="-110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ea typeface="Tahoma" pitchFamily="-110" charset="0"/>
              <a:cs typeface="Tahoma" pitchFamily="-110" charset="0"/>
            </a:endParaRP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ea typeface="Tahoma" pitchFamily="-110" charset="0"/>
              <a:cs typeface="Tahoma" pitchFamily="-110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Tahoma" pitchFamily="-110" charset="0"/>
                <a:cs typeface="Tahoma" pitchFamily="-110" charset="0"/>
              </a:rPr>
              <a:t>As a Java method: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sz="2000" dirty="0">
                <a:solidFill>
                  <a:schemeClr val="accent2">
                    <a:lumMod val="90000"/>
                    <a:lumOff val="10000"/>
                  </a:schemeClr>
                </a:solidFill>
                <a:latin typeface="CMSS10" charset="0"/>
                <a:ea typeface="Tahoma" pitchFamily="-110" charset="0"/>
                <a:cs typeface="Tahoma" pitchFamily="-110" charset="0"/>
              </a:rPr>
              <a:t>// recursive factorial function</a:t>
            </a:r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MSSBX10" charset="0"/>
              </a:rPr>
              <a:t> 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sz="2000" b="1" dirty="0">
                <a:solidFill>
                  <a:schemeClr val="accent3"/>
                </a:solidFill>
                <a:latin typeface="CMSSBX10" charset="0"/>
              </a:rPr>
              <a:t>public static </a:t>
            </a:r>
            <a:r>
              <a:rPr lang="en-US" sz="2000" b="1" dirty="0" err="1">
                <a:solidFill>
                  <a:schemeClr val="accent3"/>
                </a:solidFill>
                <a:latin typeface="CMSSBX10" charset="0"/>
              </a:rPr>
              <a:t>int</a:t>
            </a:r>
            <a:r>
              <a:rPr lang="en-US" sz="2000" b="1" dirty="0">
                <a:solidFill>
                  <a:schemeClr val="accent3"/>
                </a:solidFill>
                <a:latin typeface="CMSSBX10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MSS10" charset="0"/>
              </a:rPr>
              <a:t>recursiveFactorial(</a:t>
            </a:r>
            <a:r>
              <a:rPr lang="en-US" sz="2000" b="1" dirty="0" err="1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int</a:t>
            </a:r>
            <a:r>
              <a:rPr lang="en-US" sz="2000" b="1" dirty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MSY10" charset="0"/>
              </a:rPr>
              <a:t>{ 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sz="2000" b="1" dirty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    if  </a:t>
            </a:r>
            <a:r>
              <a:rPr lang="en-US" sz="2000" dirty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==  </a:t>
            </a:r>
            <a:r>
              <a:rPr lang="en-US" sz="2000" dirty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)  </a:t>
            </a:r>
            <a:r>
              <a:rPr lang="en-US" sz="2000" b="1" dirty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return  </a:t>
            </a:r>
            <a:r>
              <a:rPr lang="en-US" sz="2000" dirty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;	</a:t>
            </a:r>
            <a:r>
              <a:rPr lang="en-US" sz="2000" dirty="0">
                <a:solidFill>
                  <a:srgbClr val="3A77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// </a:t>
            </a:r>
            <a:r>
              <a:rPr lang="en-US" sz="2000" dirty="0" smtClean="0">
                <a:solidFill>
                  <a:srgbClr val="3A77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base </a:t>
            </a:r>
            <a:r>
              <a:rPr lang="en-US" sz="2000" dirty="0">
                <a:solidFill>
                  <a:srgbClr val="3A77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case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else return  </a:t>
            </a:r>
            <a:r>
              <a:rPr lang="en-US" sz="2000" dirty="0" err="1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*  </a:t>
            </a:r>
            <a:r>
              <a:rPr lang="en-US" sz="2000" dirty="0" err="1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recursiveFactorial</a:t>
            </a:r>
            <a:r>
              <a:rPr lang="en-US" sz="2000" dirty="0" err="1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sz="2000" i="1" dirty="0">
                <a:solidFill>
                  <a:srgbClr val="0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);	</a:t>
            </a:r>
            <a:r>
              <a:rPr lang="en-US" sz="2000" dirty="0">
                <a:solidFill>
                  <a:srgbClr val="3A77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// recursive case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sz="2000" dirty="0">
                <a:solidFill>
                  <a:srgbClr val="0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}</a:t>
            </a:r>
            <a:endParaRPr lang="en-US" sz="2000" dirty="0">
              <a:ea typeface="Tahoma" pitchFamily="-110" charset="0"/>
              <a:cs typeface="Tahoma" pitchFamily="-110" charset="0"/>
            </a:endParaRPr>
          </a:p>
        </p:txBody>
      </p:sp>
      <p:graphicFrame>
        <p:nvGraphicFramePr>
          <p:cNvPr id="73773" name="Object 45"/>
          <p:cNvGraphicFramePr>
            <a:graphicFrameLocks noGrp="1" noChangeAspect="1"/>
          </p:cNvGraphicFramePr>
          <p:nvPr>
            <p:ph sz="half" idx="2"/>
          </p:nvPr>
        </p:nvGraphicFramePr>
        <p:xfrm>
          <a:off x="2227196" y="2456213"/>
          <a:ext cx="38100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Equation" r:id="rId3" imgW="1777680" imgH="457200" progId="Equation.DSMT4">
                  <p:embed/>
                </p:oleObj>
              </mc:Choice>
              <mc:Fallback>
                <p:oleObj name="Equation" r:id="rId3" imgW="177768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196" y="2456213"/>
                        <a:ext cx="3810000" cy="9794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Recursion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064" y="858520"/>
            <a:ext cx="6960155" cy="547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recursiveFactorial</a:t>
            </a:r>
            <a:r>
              <a:rPr lang="en-US" dirty="0" smtClean="0"/>
              <a:t> is an example of </a:t>
            </a:r>
            <a:r>
              <a:rPr lang="en-US" b="1" dirty="0" smtClean="0">
                <a:solidFill>
                  <a:srgbClr val="800000"/>
                </a:solidFill>
              </a:rPr>
              <a:t>linear </a:t>
            </a:r>
            <a:r>
              <a:rPr lang="en-US" dirty="0" smtClean="0"/>
              <a:t>recursion:  only one recursive call is made per stack frame.</a:t>
            </a:r>
          </a:p>
          <a:p>
            <a:r>
              <a:rPr lang="en-US" dirty="0" smtClean="0"/>
              <a:t>Since there are </a:t>
            </a:r>
            <a:r>
              <a:rPr lang="en-US" i="1" dirty="0" smtClean="0"/>
              <a:t>n</a:t>
            </a:r>
            <a:r>
              <a:rPr lang="en-US" dirty="0" smtClean="0"/>
              <a:t> recursive calls, this algorithm has O(</a:t>
            </a:r>
            <a:r>
              <a:rPr lang="en-US" i="1" dirty="0" smtClean="0"/>
              <a:t>n</a:t>
            </a:r>
            <a:r>
              <a:rPr lang="en-US" dirty="0" smtClean="0"/>
              <a:t>) run time. </a:t>
            </a:r>
            <a:endParaRPr lang="en-US" dirty="0"/>
          </a:p>
        </p:txBody>
      </p:sp>
      <p:sp>
        <p:nvSpPr>
          <p:cNvPr id="4" name="Rectangle 4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905040" y="3015871"/>
            <a:ext cx="7772400" cy="256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// recursive factorial function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CMSSBX10" charset="0"/>
                <a:ea typeface="ＭＳ Ｐゴシック" pitchFamily="-110" charset="-128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MSSBX10" charset="0"/>
                <a:ea typeface="ＭＳ Ｐゴシック" pitchFamily="-110" charset="-128"/>
              </a:rPr>
              <a:t>public static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MSSBX10" charset="0"/>
                <a:ea typeface="ＭＳ Ｐゴシック" pitchFamily="-110" charset="-128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MSSBX10" charset="0"/>
                <a:ea typeface="ＭＳ Ｐゴシック" pitchFamily="-110" charset="-128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ＭＳ Ｐゴシック" pitchFamily="-110" charset="-128"/>
              </a:rPr>
              <a:t>recursiveFactorial(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BX10" charset="0"/>
                <a:ea typeface="Tahoma" pitchFamily="-110" charset="0"/>
                <a:cs typeface="Tahoma" pitchFamily="-110" charset="0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BX10" charset="0"/>
                <a:ea typeface="Tahoma" pitchFamily="-110" charset="0"/>
                <a:cs typeface="Tahoma" pitchFamily="-110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Y10" charset="0"/>
                <a:ea typeface="ＭＳ Ｐゴシック" pitchFamily="-110" charset="-128"/>
              </a:rPr>
              <a:t>{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BX10" charset="0"/>
                <a:ea typeface="Tahoma" pitchFamily="-110" charset="0"/>
                <a:cs typeface="Tahoma" pitchFamily="-110" charset="0"/>
              </a:rPr>
              <a:t>    if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10" charset="0"/>
                <a:ea typeface="Tahoma" pitchFamily="-110" charset="0"/>
                <a:cs typeface="Tahoma" pitchFamily="-110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10" charset="0"/>
                <a:ea typeface="Tahoma" pitchFamily="-110" charset="0"/>
                <a:cs typeface="Tahoma" pitchFamily="-110" charset="0"/>
              </a:rPr>
              <a:t>==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10" charset="0"/>
                <a:ea typeface="Tahoma" pitchFamily="-110" charset="0"/>
                <a:cs typeface="Tahoma" pitchFamily="-110" charset="0"/>
              </a:rPr>
              <a:t>)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BX10" charset="0"/>
                <a:ea typeface="Tahoma" pitchFamily="-110" charset="0"/>
                <a:cs typeface="Tahoma" pitchFamily="-110" charset="0"/>
              </a:rPr>
              <a:t>return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10" charset="0"/>
                <a:ea typeface="Tahoma" pitchFamily="-110" charset="0"/>
                <a:cs typeface="Tahoma" pitchFamily="-110" charset="0"/>
              </a:rPr>
              <a:t>;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A77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// base case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BX10" charset="0"/>
                <a:ea typeface="Tahoma" pitchFamily="-110" charset="0"/>
                <a:cs typeface="Tahoma" pitchFamily="-110" charset="0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BX10" charset="0"/>
                <a:ea typeface="Tahoma" pitchFamily="-110" charset="0"/>
                <a:cs typeface="Tahoma" pitchFamily="-110" charset="0"/>
              </a:rPr>
              <a:t>else return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10" charset="0"/>
                <a:ea typeface="Tahoma" pitchFamily="-110" charset="0"/>
                <a:cs typeface="Tahoma" pitchFamily="-110" charset="0"/>
              </a:rPr>
              <a:t>*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recursiveFactorial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10" charset="0"/>
                <a:ea typeface="Tahoma" pitchFamily="-110" charset="0"/>
                <a:cs typeface="Tahoma" pitchFamily="-110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Y10" charset="0"/>
                <a:ea typeface="Tahoma" pitchFamily="-110" charset="0"/>
                <a:cs typeface="Tahoma" pitchFamily="-110" charset="0"/>
              </a:rPr>
              <a:t>-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10" charset="0"/>
                <a:ea typeface="Tahoma" pitchFamily="-110" charset="0"/>
                <a:cs typeface="Tahoma" pitchFamily="-110" charset="0"/>
              </a:rPr>
              <a:t>);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A7700"/>
                </a:solidFill>
                <a:effectLst/>
                <a:uLnTx/>
                <a:uFillTx/>
                <a:latin typeface="CMSS10" charset="0"/>
                <a:ea typeface="Tahoma" pitchFamily="-110" charset="0"/>
                <a:cs typeface="Tahoma" pitchFamily="-110" charset="0"/>
              </a:rPr>
              <a:t>// recursive case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Y10" charset="0"/>
                <a:ea typeface="Tahoma" pitchFamily="-110" charset="0"/>
                <a:cs typeface="Tahoma" pitchFamily="-110" charset="0"/>
              </a:rPr>
              <a:t>}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-110" charset="0"/>
              <a:cs typeface="Tahom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485258"/>
          </a:xfrm>
        </p:spPr>
        <p:txBody>
          <a:bodyPr/>
          <a:lstStyle/>
          <a:p>
            <a:r>
              <a:rPr lang="en-US" dirty="0" smtClean="0"/>
              <a:t>Example 2:  Computing </a:t>
            </a:r>
            <a:r>
              <a:rPr lang="en-US" dirty="0"/>
              <a:t>Powers</a:t>
            </a:r>
          </a:p>
        </p:txBody>
      </p:sp>
      <p:sp>
        <p:nvSpPr>
          <p:cNvPr id="1054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0088"/>
            <a:ext cx="7772400" cy="4572000"/>
          </a:xfrm>
        </p:spPr>
        <p:txBody>
          <a:bodyPr/>
          <a:lstStyle/>
          <a:p>
            <a:r>
              <a:rPr lang="en-US" sz="2800" dirty="0"/>
              <a:t>The power function</a:t>
            </a:r>
            <a:r>
              <a:rPr lang="en-US" sz="2800" i="1" dirty="0"/>
              <a:t>, </a:t>
            </a:r>
            <a:r>
              <a:rPr lang="en-US" sz="2800" b="1" i="1" dirty="0" err="1">
                <a:solidFill>
                  <a:srgbClr val="800000"/>
                </a:solidFill>
              </a:rPr>
              <a:t>p(x,n</a:t>
            </a:r>
            <a:r>
              <a:rPr lang="en-US" sz="2800" b="1" i="1" dirty="0" smtClean="0">
                <a:solidFill>
                  <a:srgbClr val="800000"/>
                </a:solidFill>
              </a:rPr>
              <a:t>) = </a:t>
            </a:r>
            <a:r>
              <a:rPr lang="en-US" sz="2800" b="1" i="1" dirty="0" err="1" smtClean="0">
                <a:solidFill>
                  <a:srgbClr val="800000"/>
                </a:solidFill>
              </a:rPr>
              <a:t>x</a:t>
            </a:r>
            <a:r>
              <a:rPr lang="en-US" sz="2800" b="1" i="1" baseline="30000" dirty="0" err="1" smtClean="0">
                <a:solidFill>
                  <a:srgbClr val="800000"/>
                </a:solidFill>
              </a:rPr>
              <a:t>n</a:t>
            </a:r>
            <a:r>
              <a:rPr lang="en-US" sz="2800" dirty="0"/>
              <a:t>, can be defined recursively: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Assume multiplication takes constant time (independent of value of arguments).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leads to </a:t>
            </a:r>
            <a:r>
              <a:rPr lang="en-US" sz="2800" dirty="0" smtClean="0"/>
              <a:t>a </a:t>
            </a:r>
            <a:r>
              <a:rPr lang="en-US" sz="2800" dirty="0"/>
              <a:t>power function that runs in </a:t>
            </a:r>
            <a:r>
              <a:rPr lang="en-US" sz="2800" dirty="0" err="1"/>
              <a:t>O(n</a:t>
            </a:r>
            <a:r>
              <a:rPr lang="en-US" sz="2800" dirty="0"/>
              <a:t>) time (for we make </a:t>
            </a:r>
            <a:r>
              <a:rPr lang="en-US" sz="2800" dirty="0" err="1"/>
              <a:t>n</a:t>
            </a:r>
            <a:r>
              <a:rPr lang="en-US" sz="2800" dirty="0"/>
              <a:t> recursive calls).</a:t>
            </a:r>
          </a:p>
          <a:p>
            <a:r>
              <a:rPr lang="en-US" sz="2800" b="1" dirty="0" smtClean="0">
                <a:solidFill>
                  <a:srgbClr val="800000"/>
                </a:solidFill>
              </a:rPr>
              <a:t>Can we do better than this?</a:t>
            </a:r>
            <a:endParaRPr lang="en-US" sz="2800" b="1" dirty="0">
              <a:solidFill>
                <a:srgbClr val="800000"/>
              </a:solidFill>
            </a:endParaRPr>
          </a:p>
          <a:p>
            <a:pPr>
              <a:buFont typeface="Wingdings" pitchFamily="-110" charset="2"/>
              <a:buNone/>
            </a:pPr>
            <a:endParaRPr lang="en-US" sz="2800" dirty="0"/>
          </a:p>
        </p:txBody>
      </p:sp>
      <p:graphicFrame>
        <p:nvGraphicFramePr>
          <p:cNvPr id="10547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349972"/>
              </p:ext>
            </p:extLst>
          </p:nvPr>
        </p:nvGraphicFramePr>
        <p:xfrm>
          <a:off x="2428875" y="2374900"/>
          <a:ext cx="44402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3" imgW="2336800" imgH="533400" progId="Equation.DSMT4">
                  <p:embed/>
                </p:oleObj>
              </mc:Choice>
              <mc:Fallback>
                <p:oleObj name="Equation" r:id="rId3" imgW="2336800" imgH="533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374900"/>
                        <a:ext cx="4440238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=""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</a:p>
          <a:p>
            <a:r>
              <a:rPr lang="en-US" dirty="0" smtClean="0"/>
              <a:t>Linear recursion </a:t>
            </a:r>
          </a:p>
          <a:p>
            <a:pPr lvl="1"/>
            <a:r>
              <a:rPr lang="en-US" dirty="0" smtClean="0"/>
              <a:t>Example 1: Factorials</a:t>
            </a:r>
          </a:p>
          <a:p>
            <a:pPr lvl="1"/>
            <a:r>
              <a:rPr lang="en-US" dirty="0" smtClean="0"/>
              <a:t>Example 2:  Powers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3</a:t>
            </a:r>
            <a:r>
              <a:rPr lang="en-US" dirty="0" smtClean="0"/>
              <a:t>: Reversing an array</a:t>
            </a:r>
          </a:p>
          <a:p>
            <a:r>
              <a:rPr lang="en-US" dirty="0" smtClean="0"/>
              <a:t>Binary recursion</a:t>
            </a:r>
          </a:p>
          <a:p>
            <a:pPr lvl="1"/>
            <a:r>
              <a:rPr lang="en-US" dirty="0" smtClean="0"/>
              <a:t>Example 1:  The Fibonacci sequence</a:t>
            </a:r>
          </a:p>
          <a:p>
            <a:pPr lvl="1"/>
            <a:r>
              <a:rPr lang="en-US" dirty="0" smtClean="0"/>
              <a:t>Example 2:  The Tower of Hanoi</a:t>
            </a:r>
          </a:p>
          <a:p>
            <a:r>
              <a:rPr lang="en-US" dirty="0" smtClean="0"/>
              <a:t>Drawbacks and pitfalls of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415252"/>
          </a:xfrm>
        </p:spPr>
        <p:txBody>
          <a:bodyPr/>
          <a:lstStyle/>
          <a:p>
            <a:r>
              <a:rPr lang="en-US" dirty="0"/>
              <a:t>Recursive Squaring</a:t>
            </a:r>
          </a:p>
        </p:txBody>
      </p:sp>
      <p:sp>
        <p:nvSpPr>
          <p:cNvPr id="107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30067"/>
            <a:ext cx="8077200" cy="5310387"/>
          </a:xfrm>
        </p:spPr>
        <p:txBody>
          <a:bodyPr/>
          <a:lstStyle/>
          <a:p>
            <a:r>
              <a:rPr lang="en-US" dirty="0"/>
              <a:t>We can derive a more efficient linearly recursive algorithm by using repeated squaring</a:t>
            </a:r>
            <a:r>
              <a:rPr lang="en-US" dirty="0" smtClean="0"/>
              <a:t>:</a:t>
            </a:r>
          </a:p>
          <a:p>
            <a:pPr>
              <a:buFont typeface="Wingdings" pitchFamily="-110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For example,</a:t>
            </a:r>
          </a:p>
          <a:p>
            <a:pPr lvl="1">
              <a:buFont typeface="Wingdings" pitchFamily="-110" charset="2"/>
              <a:buNone/>
            </a:pP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4</a:t>
            </a:r>
            <a:r>
              <a:rPr lang="en-US" i="1" baseline="30000" dirty="0">
                <a:solidFill>
                  <a:srgbClr val="000000"/>
                </a:solidFill>
                <a:latin typeface="CMMI10" charset="0"/>
              </a:rPr>
              <a:t>/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(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4</a:t>
            </a:r>
            <a:r>
              <a:rPr lang="en-US" i="1" baseline="30000" dirty="0">
                <a:solidFill>
                  <a:srgbClr val="000000"/>
                </a:solidFill>
                <a:latin typeface="CMMI10" charset="0"/>
              </a:rPr>
              <a:t>/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(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4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16</a:t>
            </a:r>
          </a:p>
          <a:p>
            <a:pPr lvl="1">
              <a:buFont typeface="Wingdings" pitchFamily="-110" charset="2"/>
              <a:buNone/>
            </a:pP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CMR10" charset="0"/>
              </a:rPr>
              <a:t>+(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4</a:t>
            </a:r>
            <a:r>
              <a:rPr lang="en-US" i="1" baseline="30000" dirty="0">
                <a:solidFill>
                  <a:srgbClr val="000000"/>
                </a:solidFill>
                <a:latin typeface="CMMI10" charset="0"/>
              </a:rPr>
              <a:t>/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4</a:t>
            </a:r>
            <a:r>
              <a:rPr lang="en-US" i="1" baseline="30000" dirty="0">
                <a:solidFill>
                  <a:srgbClr val="000000"/>
                </a:solidFill>
                <a:latin typeface="CMMI10" charset="0"/>
              </a:rPr>
              <a:t>/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4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) 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32</a:t>
            </a:r>
            <a:endParaRPr lang="en-US" dirty="0">
              <a:solidFill>
                <a:srgbClr val="000000"/>
              </a:solidFill>
              <a:latin typeface="CMR10" charset="0"/>
            </a:endParaRPr>
          </a:p>
          <a:p>
            <a:pPr lvl="1">
              <a:buFont typeface="Wingdings" pitchFamily="-110" charset="2"/>
              <a:buNone/>
            </a:pP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6</a:t>
            </a:r>
            <a:r>
              <a:rPr lang="en-US" i="1" baseline="30000" dirty="0">
                <a:solidFill>
                  <a:srgbClr val="000000"/>
                </a:solidFill>
                <a:latin typeface="CMMI10" charset="0"/>
              </a:rPr>
              <a:t>/ 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2)2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(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6</a:t>
            </a:r>
            <a:r>
              <a:rPr lang="en-US" i="1" baseline="30000" dirty="0">
                <a:solidFill>
                  <a:srgbClr val="000000"/>
                </a:solidFill>
                <a:latin typeface="CMMI10" charset="0"/>
              </a:rPr>
              <a:t>/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(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8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64</a:t>
            </a:r>
          </a:p>
          <a:p>
            <a:pPr lvl="1">
              <a:buFont typeface="Wingdings" pitchFamily="-110" charset="2"/>
              <a:buNone/>
            </a:pP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CMR10" charset="0"/>
              </a:rPr>
              <a:t>+(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6</a:t>
            </a:r>
            <a:r>
              <a:rPr lang="en-US" i="1" baseline="30000" dirty="0">
                <a:solidFill>
                  <a:srgbClr val="000000"/>
                </a:solidFill>
                <a:latin typeface="CMMI10" charset="0"/>
              </a:rPr>
              <a:t>/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6</a:t>
            </a:r>
            <a:r>
              <a:rPr lang="en-US" i="1" baseline="30000" dirty="0">
                <a:solidFill>
                  <a:srgbClr val="000000"/>
                </a:solidFill>
                <a:latin typeface="CMMI10" charset="0"/>
              </a:rPr>
              <a:t>/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8</a:t>
            </a:r>
            <a:r>
              <a:rPr lang="en-US" baseline="30000" dirty="0">
                <a:solidFill>
                  <a:srgbClr val="000000"/>
                </a:solidFill>
                <a:latin typeface="Times" pitchFamily="-110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 charset="0"/>
              </a:rPr>
              <a:t>) = </a:t>
            </a:r>
            <a:r>
              <a:rPr lang="en-US" dirty="0">
                <a:solidFill>
                  <a:srgbClr val="000000"/>
                </a:solidFill>
                <a:latin typeface="Times" pitchFamily="-110" charset="0"/>
              </a:rPr>
              <a:t>128</a:t>
            </a:r>
            <a:r>
              <a:rPr lang="en-US" i="1" dirty="0">
                <a:solidFill>
                  <a:srgbClr val="000000"/>
                </a:solidFill>
                <a:latin typeface="CMMI10" charset="0"/>
              </a:rPr>
              <a:t>.</a:t>
            </a:r>
            <a:endParaRPr lang="en-US" dirty="0"/>
          </a:p>
        </p:txBody>
      </p:sp>
      <p:graphicFrame>
        <p:nvGraphicFramePr>
          <p:cNvPr id="1075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37272" y="1801533"/>
          <a:ext cx="6409765" cy="163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Equation" r:id="rId3" imgW="3378200" imgH="863600" progId="Equation.DSMT4">
                  <p:embed/>
                </p:oleObj>
              </mc:Choice>
              <mc:Fallback>
                <p:oleObj name="Equation" r:id="rId3" imgW="3378200" imgH="863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272" y="1801533"/>
                        <a:ext cx="6409765" cy="163871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009"/>
            <a:ext cx="8229600" cy="566447"/>
          </a:xfrm>
        </p:spPr>
        <p:txBody>
          <a:bodyPr/>
          <a:lstStyle/>
          <a:p>
            <a:r>
              <a:rPr lang="en-US" dirty="0"/>
              <a:t>A Recursive Squaring Method</a:t>
            </a:r>
          </a:p>
        </p:txBody>
      </p:sp>
      <p:sp>
        <p:nvSpPr>
          <p:cNvPr id="109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841085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Algorithm </a:t>
            </a:r>
            <a:r>
              <a:rPr lang="en-US" sz="2000" dirty="0" err="1"/>
              <a:t>Power(</a:t>
            </a:r>
            <a:r>
              <a:rPr lang="en-US" sz="2000" i="1" dirty="0" err="1"/>
              <a:t>x</a:t>
            </a:r>
            <a:r>
              <a:rPr lang="en-US" sz="2000" i="1" dirty="0"/>
              <a:t>, </a:t>
            </a:r>
            <a:r>
              <a:rPr lang="en-US" sz="2000" i="1" dirty="0" err="1"/>
              <a:t>n</a:t>
            </a:r>
            <a:r>
              <a:rPr lang="en-US" sz="2000" dirty="0"/>
              <a:t>):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i="1" dirty="0"/>
              <a:t>      Input: </a:t>
            </a:r>
            <a:r>
              <a:rPr lang="en-US" sz="2000" dirty="0"/>
              <a:t>A number </a:t>
            </a:r>
            <a:r>
              <a:rPr lang="en-US" sz="2000" i="1" dirty="0"/>
              <a:t>x </a:t>
            </a:r>
            <a:r>
              <a:rPr lang="en-US" sz="2000" dirty="0"/>
              <a:t>and integer </a:t>
            </a:r>
            <a:r>
              <a:rPr lang="en-US" sz="2000" i="1" dirty="0" smtClean="0"/>
              <a:t>n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i="1" dirty="0"/>
              <a:t>      Output: </a:t>
            </a:r>
            <a:r>
              <a:rPr lang="en-US" sz="2000" dirty="0"/>
              <a:t>The value </a:t>
            </a:r>
            <a:r>
              <a:rPr lang="en-US" sz="2000" i="1" dirty="0" err="1"/>
              <a:t>x</a:t>
            </a:r>
            <a:r>
              <a:rPr lang="en-US" sz="2000" i="1" baseline="30000" dirty="0" err="1"/>
              <a:t>n</a:t>
            </a:r>
            <a:endParaRPr lang="en-US" sz="2000" i="1" baseline="30000" dirty="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     </a:t>
            </a:r>
            <a:r>
              <a:rPr lang="en-US" sz="2000" b="1" dirty="0">
                <a:solidFill>
                  <a:srgbClr val="0000FF"/>
                </a:solidFill>
              </a:rPr>
              <a:t>if </a:t>
            </a:r>
            <a:r>
              <a:rPr lang="en-US" sz="2000" i="1" dirty="0" err="1"/>
              <a:t>n</a:t>
            </a:r>
            <a:r>
              <a:rPr lang="en-US" sz="2000" i="1" dirty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0 </a:t>
            </a:r>
            <a:r>
              <a:rPr lang="en-US" sz="2000" b="1" dirty="0" smtClean="0">
                <a:solidFill>
                  <a:srgbClr val="0000FF"/>
                </a:solidFill>
              </a:rPr>
              <a:t>then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		</a:t>
            </a:r>
            <a:r>
              <a:rPr lang="en-US" sz="2000" b="1" dirty="0">
                <a:solidFill>
                  <a:srgbClr val="0000FF"/>
                </a:solidFill>
              </a:rPr>
              <a:t>return </a:t>
            </a:r>
            <a:r>
              <a:rPr lang="en-US" sz="2000" dirty="0"/>
              <a:t>1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     </a:t>
            </a:r>
            <a:r>
              <a:rPr lang="en-US" sz="2000" b="1" dirty="0">
                <a:solidFill>
                  <a:srgbClr val="0000FF"/>
                </a:solidFill>
              </a:rPr>
              <a:t>if </a:t>
            </a:r>
            <a:r>
              <a:rPr lang="en-US" sz="2000" i="1" dirty="0" err="1"/>
              <a:t>n</a:t>
            </a:r>
            <a:r>
              <a:rPr lang="en-US" sz="2000" i="1" dirty="0"/>
              <a:t> </a:t>
            </a:r>
            <a:r>
              <a:rPr lang="en-US" sz="2000" dirty="0"/>
              <a:t>is odd </a:t>
            </a:r>
            <a:r>
              <a:rPr lang="en-US" sz="2000" b="1" dirty="0">
                <a:solidFill>
                  <a:srgbClr val="0000FF"/>
                </a:solidFill>
              </a:rPr>
              <a:t>then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sz="2000" i="1" dirty="0"/>
              <a:t>		</a:t>
            </a:r>
            <a:r>
              <a:rPr lang="en-US" sz="2000" i="1" dirty="0" err="1"/>
              <a:t>y</a:t>
            </a:r>
            <a:r>
              <a:rPr lang="en-US" sz="2000" i="1" dirty="0"/>
              <a:t>  = </a:t>
            </a:r>
            <a:r>
              <a:rPr lang="en-US" sz="2000" dirty="0" err="1"/>
              <a:t>Power(</a:t>
            </a:r>
            <a:r>
              <a:rPr lang="en-US" sz="2000" i="1" dirty="0" err="1"/>
              <a:t>x</a:t>
            </a:r>
            <a:r>
              <a:rPr lang="en-US" sz="2000" i="1" dirty="0"/>
              <a:t>, </a:t>
            </a:r>
            <a:r>
              <a:rPr lang="en-US" sz="2000" dirty="0"/>
              <a:t>(</a:t>
            </a:r>
            <a:r>
              <a:rPr lang="en-US" sz="2000" i="1" dirty="0" err="1"/>
              <a:t>n</a:t>
            </a:r>
            <a:r>
              <a:rPr lang="en-US" sz="2000" i="1" dirty="0"/>
              <a:t> - </a:t>
            </a:r>
            <a:r>
              <a:rPr lang="en-US" sz="2000" dirty="0"/>
              <a:t>1)</a:t>
            </a:r>
            <a:r>
              <a:rPr lang="en-US" sz="2000" i="1" dirty="0"/>
              <a:t>/ </a:t>
            </a:r>
            <a:r>
              <a:rPr lang="en-US" sz="2000" dirty="0"/>
              <a:t>2)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		</a:t>
            </a:r>
            <a:r>
              <a:rPr lang="en-US" sz="2000" b="1" dirty="0">
                <a:solidFill>
                  <a:srgbClr val="0000FF"/>
                </a:solidFill>
              </a:rPr>
              <a:t>return </a:t>
            </a:r>
            <a:r>
              <a:rPr lang="en-US" sz="2000" i="1" dirty="0" err="1"/>
              <a:t>x</a:t>
            </a:r>
            <a:r>
              <a:rPr lang="en-US" sz="2000" i="1" dirty="0"/>
              <a:t> · </a:t>
            </a:r>
            <a:r>
              <a:rPr lang="en-US" sz="2000" i="1" dirty="0" err="1"/>
              <a:t>y</a:t>
            </a:r>
            <a:r>
              <a:rPr lang="en-US" sz="2000" i="1" dirty="0"/>
              <a:t> ·</a:t>
            </a:r>
            <a:r>
              <a:rPr lang="en-US" sz="2000" i="1" dirty="0" err="1"/>
              <a:t>y</a:t>
            </a:r>
            <a:endParaRPr lang="en-US" sz="2000" i="1" dirty="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     </a:t>
            </a:r>
            <a:r>
              <a:rPr lang="en-US" sz="2000" b="1" dirty="0">
                <a:solidFill>
                  <a:srgbClr val="0000FF"/>
                </a:solidFill>
              </a:rPr>
              <a:t>else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sz="2000" i="1" dirty="0"/>
              <a:t>		</a:t>
            </a:r>
            <a:r>
              <a:rPr lang="en-US" sz="2000" i="1" dirty="0" err="1"/>
              <a:t>y</a:t>
            </a:r>
            <a:r>
              <a:rPr lang="en-US" sz="2000" i="1" dirty="0"/>
              <a:t> = </a:t>
            </a:r>
            <a:r>
              <a:rPr lang="en-US" sz="2000" dirty="0" err="1"/>
              <a:t>Power(</a:t>
            </a:r>
            <a:r>
              <a:rPr lang="en-US" sz="2000" i="1" dirty="0" err="1"/>
              <a:t>x</a:t>
            </a:r>
            <a:r>
              <a:rPr lang="en-US" sz="2000" i="1" dirty="0"/>
              <a:t>, </a:t>
            </a:r>
            <a:r>
              <a:rPr lang="en-US" sz="2000" i="1" dirty="0" err="1"/>
              <a:t>n</a:t>
            </a:r>
            <a:r>
              <a:rPr lang="en-US" sz="2000" i="1" dirty="0"/>
              <a:t>/ </a:t>
            </a:r>
            <a:r>
              <a:rPr lang="en-US" sz="2000" dirty="0"/>
              <a:t>2)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		</a:t>
            </a:r>
            <a:r>
              <a:rPr lang="en-US" sz="2000" b="1" dirty="0">
                <a:solidFill>
                  <a:srgbClr val="0000FF"/>
                </a:solidFill>
              </a:rPr>
              <a:t>return </a:t>
            </a:r>
            <a:r>
              <a:rPr lang="en-US" sz="2000" i="1" dirty="0" err="1"/>
              <a:t>y</a:t>
            </a:r>
            <a:r>
              <a:rPr lang="en-US" sz="2000" i="1" dirty="0"/>
              <a:t> · </a:t>
            </a:r>
            <a:r>
              <a:rPr lang="en-US" sz="2000" i="1" dirty="0" err="1"/>
              <a:t>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007" y="274638"/>
            <a:ext cx="8691268" cy="566447"/>
          </a:xfrm>
        </p:spPr>
        <p:txBody>
          <a:bodyPr/>
          <a:lstStyle/>
          <a:p>
            <a:r>
              <a:rPr lang="en-US" dirty="0"/>
              <a:t>Analyzing the Recursive Squaring Method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867400" y="2612970"/>
            <a:ext cx="3063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-110" charset="0"/>
              </a:rPr>
              <a:t>Although there are 2 statements that recursively call Power, only one is executed per stack frame.</a:t>
            </a:r>
            <a:endParaRPr lang="en-US" sz="1800" dirty="0">
              <a:solidFill>
                <a:schemeClr val="tx2"/>
              </a:solidFill>
              <a:latin typeface="Comic Sans MS" pitchFamily="-110" charset="0"/>
            </a:endParaRPr>
          </a:p>
        </p:txBody>
      </p:sp>
      <p:sp>
        <p:nvSpPr>
          <p:cNvPr id="110598" name="AutoShape 6"/>
          <p:cNvSpPr>
            <a:spLocks/>
          </p:cNvSpPr>
          <p:nvPr/>
        </p:nvSpPr>
        <p:spPr bwMode="auto">
          <a:xfrm>
            <a:off x="5334000" y="2895600"/>
            <a:ext cx="381000" cy="2971800"/>
          </a:xfrm>
          <a:prstGeom prst="righ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867400" y="4179198"/>
            <a:ext cx="3063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Comic Sans MS" pitchFamily="-110" charset="0"/>
              </a:rPr>
              <a:t>Each time we make a recursive call we halve the value of </a:t>
            </a:r>
            <a:r>
              <a:rPr lang="en-US" sz="1800" dirty="0" err="1" smtClean="0">
                <a:solidFill>
                  <a:schemeClr val="tx2"/>
                </a:solidFill>
                <a:latin typeface="Comic Sans MS" pitchFamily="-110" charset="0"/>
              </a:rPr>
              <a:t>n</a:t>
            </a:r>
            <a:r>
              <a:rPr lang="en-US" sz="1800" dirty="0" smtClean="0">
                <a:solidFill>
                  <a:schemeClr val="tx2"/>
                </a:solidFill>
                <a:latin typeface="Comic Sans MS" pitchFamily="-110" charset="0"/>
              </a:rPr>
              <a:t> (roughly).</a:t>
            </a:r>
            <a:endParaRPr lang="en-US" sz="1800" dirty="0">
              <a:solidFill>
                <a:schemeClr val="tx2"/>
              </a:solidFill>
              <a:latin typeface="Comic Sans MS" pitchFamily="-110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867400" y="5132531"/>
            <a:ext cx="3063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Comic Sans MS" pitchFamily="-110" charset="0"/>
              </a:rPr>
              <a:t>Thus we </a:t>
            </a:r>
            <a:r>
              <a:rPr lang="en-US" sz="1800" dirty="0">
                <a:solidFill>
                  <a:schemeClr val="tx2"/>
                </a:solidFill>
                <a:latin typeface="Comic Sans MS" pitchFamily="-110" charset="0"/>
              </a:rPr>
              <a:t>make</a:t>
            </a:r>
            <a:r>
              <a:rPr lang="en-US" sz="1800" dirty="0" smtClean="0">
                <a:solidFill>
                  <a:schemeClr val="tx2"/>
                </a:solidFill>
                <a:latin typeface="Comic Sans MS" pitchFamily="-110" charset="0"/>
              </a:rPr>
              <a:t> a total of log </a:t>
            </a:r>
            <a:r>
              <a:rPr lang="en-US" sz="1800" dirty="0" err="1">
                <a:solidFill>
                  <a:schemeClr val="tx2"/>
                </a:solidFill>
                <a:latin typeface="Comic Sans MS" pitchFamily="-110" charset="0"/>
              </a:rPr>
              <a:t>n</a:t>
            </a:r>
            <a:r>
              <a:rPr lang="en-US" sz="1800" dirty="0">
                <a:solidFill>
                  <a:schemeClr val="tx2"/>
                </a:solidFill>
                <a:latin typeface="Comic Sans MS" pitchFamily="-110" charset="0"/>
              </a:rPr>
              <a:t> recursive calls. That is, this method runs in </a:t>
            </a:r>
            <a:r>
              <a:rPr lang="en-US" sz="1800" dirty="0" err="1">
                <a:solidFill>
                  <a:schemeClr val="tx2"/>
                </a:solidFill>
                <a:latin typeface="Comic Sans MS" pitchFamily="-110" charset="0"/>
              </a:rPr>
              <a:t>O(log</a:t>
            </a:r>
            <a:r>
              <a:rPr lang="en-US" sz="1800" dirty="0">
                <a:solidFill>
                  <a:schemeClr val="tx2"/>
                </a:solidFill>
                <a:latin typeface="Comic Sans MS" pitchFamily="-110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mic Sans MS" pitchFamily="-110" charset="0"/>
              </a:rPr>
              <a:t>n</a:t>
            </a:r>
            <a:r>
              <a:rPr lang="en-US" sz="1800" dirty="0">
                <a:solidFill>
                  <a:schemeClr val="tx2"/>
                </a:solidFill>
                <a:latin typeface="Comic Sans MS" pitchFamily="-110" charset="0"/>
              </a:rPr>
              <a:t>) time.</a:t>
            </a:r>
          </a:p>
        </p:txBody>
      </p:sp>
      <p:sp>
        <p:nvSpPr>
          <p:cNvPr id="1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1490109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Input: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number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integer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Output: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value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1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000" b="0" i="1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odd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·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·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·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  <p:bldP spid="11059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Recursion</a:t>
            </a:r>
          </a:p>
        </p:txBody>
      </p:sp>
      <p:sp>
        <p:nvSpPr>
          <p:cNvPr id="1116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020074"/>
            <a:ext cx="7772400" cy="4800600"/>
          </a:xfrm>
        </p:spPr>
        <p:txBody>
          <a:bodyPr/>
          <a:lstStyle/>
          <a:p>
            <a:r>
              <a:rPr lang="en-US" dirty="0"/>
              <a:t>Tail recursion occurs when a linearly recursive method makes its recursive call as its </a:t>
            </a:r>
            <a:r>
              <a:rPr lang="en-US" b="1" dirty="0">
                <a:solidFill>
                  <a:schemeClr val="tx2"/>
                </a:solidFill>
              </a:rPr>
              <a:t>last </a:t>
            </a:r>
            <a:r>
              <a:rPr lang="en-US" dirty="0"/>
              <a:t>step.</a:t>
            </a:r>
            <a:endParaRPr lang="en-US" dirty="0" smtClean="0"/>
          </a:p>
          <a:p>
            <a:r>
              <a:rPr lang="en-US" dirty="0" smtClean="0"/>
              <a:t>Such a method </a:t>
            </a:r>
            <a:r>
              <a:rPr lang="en-US" dirty="0"/>
              <a:t>can </a:t>
            </a:r>
            <a:r>
              <a:rPr lang="en-US" dirty="0" smtClean="0"/>
              <a:t>easily be converted </a:t>
            </a:r>
            <a:r>
              <a:rPr lang="en-US" dirty="0"/>
              <a:t>to </a:t>
            </a:r>
            <a:r>
              <a:rPr lang="en-US" dirty="0" smtClean="0"/>
              <a:t>an iterative </a:t>
            </a:r>
            <a:r>
              <a:rPr lang="en-US" dirty="0"/>
              <a:t>methods (which saves on some resources)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Recursively Reversing </a:t>
            </a:r>
            <a:r>
              <a:rPr lang="en-US" dirty="0"/>
              <a:t>an Array</a:t>
            </a:r>
          </a:p>
        </p:txBody>
      </p:sp>
      <p:sp>
        <p:nvSpPr>
          <p:cNvPr id="1034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169110"/>
            <a:ext cx="8686800" cy="4957054"/>
          </a:xfrm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US" b="1" dirty="0"/>
              <a:t>Algorithm </a:t>
            </a:r>
            <a:r>
              <a:rPr lang="en-US" dirty="0" err="1"/>
              <a:t>ReverseArray(</a:t>
            </a:r>
            <a:r>
              <a:rPr lang="en-US" i="1" dirty="0" err="1"/>
              <a:t>A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,  </a:t>
            </a:r>
            <a:r>
              <a:rPr lang="en-US" i="1" dirty="0" err="1"/>
              <a:t>j</a:t>
            </a:r>
            <a:r>
              <a:rPr lang="en-US" dirty="0"/>
              <a:t>):</a:t>
            </a:r>
          </a:p>
          <a:p>
            <a:pPr>
              <a:buFont typeface="Wingdings" pitchFamily="-110" charset="2"/>
              <a:buNone/>
            </a:pPr>
            <a:r>
              <a:rPr lang="en-US" b="1" i="1" dirty="0"/>
              <a:t>      Input: </a:t>
            </a:r>
            <a:r>
              <a:rPr lang="en-US" dirty="0"/>
              <a:t>An array </a:t>
            </a:r>
            <a:r>
              <a:rPr lang="en-US" i="1" dirty="0"/>
              <a:t>A </a:t>
            </a:r>
            <a:r>
              <a:rPr lang="en-US" dirty="0"/>
              <a:t>and nonnegative integer indices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and  </a:t>
            </a:r>
            <a:r>
              <a:rPr lang="en-US" i="1" dirty="0" err="1"/>
              <a:t>j</a:t>
            </a:r>
            <a:endParaRPr lang="en-US" i="1" dirty="0"/>
          </a:p>
          <a:p>
            <a:pPr>
              <a:buFont typeface="Wingdings" pitchFamily="-110" charset="2"/>
              <a:buNone/>
            </a:pPr>
            <a:r>
              <a:rPr lang="en-US" b="1" i="1" dirty="0"/>
              <a:t>      Output: </a:t>
            </a:r>
            <a:r>
              <a:rPr lang="en-US" dirty="0"/>
              <a:t>The reversal of the elements in </a:t>
            </a:r>
            <a:r>
              <a:rPr lang="en-US" i="1" dirty="0"/>
              <a:t>A </a:t>
            </a:r>
            <a:r>
              <a:rPr lang="en-US" dirty="0"/>
              <a:t>starting at index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and ending at  </a:t>
            </a:r>
            <a:r>
              <a:rPr lang="en-US" i="1" dirty="0" err="1"/>
              <a:t>j</a:t>
            </a:r>
            <a:endParaRPr lang="en-US" i="1" dirty="0"/>
          </a:p>
          <a:p>
            <a:pPr>
              <a:buFont typeface="Wingdings" pitchFamily="-110" charset="2"/>
              <a:buNone/>
            </a:pPr>
            <a:r>
              <a:rPr lang="en-US" b="1" dirty="0"/>
              <a:t>     </a:t>
            </a:r>
            <a:r>
              <a:rPr lang="en-US" b="1" dirty="0">
                <a:solidFill>
                  <a:schemeClr val="accent3"/>
                </a:solidFill>
              </a:rPr>
              <a:t>if </a:t>
            </a:r>
            <a:r>
              <a:rPr lang="en-US" i="1" dirty="0" err="1"/>
              <a:t>i</a:t>
            </a:r>
            <a:r>
              <a:rPr lang="en-US" i="1" dirty="0"/>
              <a:t> &lt;  </a:t>
            </a:r>
            <a:r>
              <a:rPr lang="en-US" i="1" dirty="0" err="1"/>
              <a:t>j</a:t>
            </a:r>
            <a:r>
              <a:rPr lang="en-US" i="1" dirty="0"/>
              <a:t> </a:t>
            </a:r>
            <a:r>
              <a:rPr lang="en-US" b="1" dirty="0">
                <a:solidFill>
                  <a:srgbClr val="0000FF"/>
                </a:solidFill>
              </a:rPr>
              <a:t>then</a:t>
            </a:r>
          </a:p>
          <a:p>
            <a:pPr>
              <a:buFont typeface="Wingdings" pitchFamily="-110" charset="2"/>
              <a:buNone/>
            </a:pPr>
            <a:r>
              <a:rPr lang="en-US" dirty="0"/>
              <a:t>		Swap </a:t>
            </a:r>
            <a:r>
              <a:rPr lang="en-US" i="1" dirty="0" err="1"/>
              <a:t>A</a:t>
            </a:r>
            <a:r>
              <a:rPr lang="en-US" dirty="0" err="1"/>
              <a:t>[</a:t>
            </a:r>
            <a:r>
              <a:rPr lang="en-US" i="1" dirty="0" err="1"/>
              <a:t>i</a:t>
            </a:r>
            <a:r>
              <a:rPr lang="en-US" dirty="0"/>
              <a:t>] and </a:t>
            </a:r>
            <a:r>
              <a:rPr lang="en-US" i="1" dirty="0"/>
              <a:t>A</a:t>
            </a:r>
            <a:r>
              <a:rPr lang="en-US" dirty="0"/>
              <a:t>[ </a:t>
            </a:r>
            <a:r>
              <a:rPr lang="en-US" i="1" dirty="0" err="1"/>
              <a:t>j</a:t>
            </a:r>
            <a:r>
              <a:rPr lang="en-US" dirty="0"/>
              <a:t>]</a:t>
            </a:r>
          </a:p>
          <a:p>
            <a:pPr>
              <a:buFont typeface="Wingdings" pitchFamily="-110" charset="2"/>
              <a:buNone/>
            </a:pPr>
            <a:r>
              <a:rPr lang="en-US" dirty="0"/>
              <a:t>		</a:t>
            </a:r>
            <a:r>
              <a:rPr lang="en-US" dirty="0" err="1"/>
              <a:t>ReverseArray(</a:t>
            </a:r>
            <a:r>
              <a:rPr lang="en-US" i="1" dirty="0" err="1"/>
              <a:t>A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+ 1</a:t>
            </a:r>
            <a:r>
              <a:rPr lang="en-US" i="1" dirty="0"/>
              <a:t>,  </a:t>
            </a:r>
            <a:r>
              <a:rPr lang="en-US" i="1" dirty="0" err="1"/>
              <a:t>j</a:t>
            </a:r>
            <a:r>
              <a:rPr lang="en-US" i="1" dirty="0"/>
              <a:t> - </a:t>
            </a:r>
            <a:r>
              <a:rPr lang="en-US" dirty="0"/>
              <a:t>1)</a:t>
            </a:r>
          </a:p>
          <a:p>
            <a:pPr>
              <a:buFont typeface="Wingdings" pitchFamily="-110" charset="2"/>
              <a:buNone/>
            </a:pPr>
            <a:r>
              <a:rPr lang="en-US" b="1" dirty="0"/>
              <a:t>     </a:t>
            </a:r>
            <a:r>
              <a:rPr lang="en-US" b="1" dirty="0">
                <a:solidFill>
                  <a:srgbClr val="0000FF"/>
                </a:solidFill>
              </a:rPr>
              <a:t>return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Iteratively Reversing an Array</a:t>
            </a:r>
            <a:endParaRPr lang="en-US" dirty="0"/>
          </a:p>
        </p:txBody>
      </p:sp>
      <p:sp>
        <p:nvSpPr>
          <p:cNvPr id="1116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5833" y="1020074"/>
            <a:ext cx="9024323" cy="4800600"/>
          </a:xfrm>
        </p:spPr>
        <p:txBody>
          <a:bodyPr/>
          <a:lstStyle/>
          <a:p>
            <a:pPr lvl="1">
              <a:buFont typeface="Wingdings" pitchFamily="-110" charset="2"/>
              <a:buNone/>
            </a:pPr>
            <a:r>
              <a:rPr lang="en-US" sz="2400" b="1" dirty="0" smtClean="0"/>
              <a:t>Algorithm </a:t>
            </a:r>
            <a:r>
              <a:rPr lang="en-US" sz="2400" dirty="0" err="1"/>
              <a:t>IterativeReverseArray(</a:t>
            </a:r>
            <a:r>
              <a:rPr lang="en-US" sz="2400" i="1" dirty="0" err="1"/>
              <a:t>A</a:t>
            </a:r>
            <a:r>
              <a:rPr lang="en-US" sz="2400" i="1" dirty="0"/>
              <a:t>, </a:t>
            </a:r>
            <a:r>
              <a:rPr lang="en-US" sz="2400" i="1" dirty="0" err="1"/>
              <a:t>i</a:t>
            </a:r>
            <a:r>
              <a:rPr lang="en-US" sz="2400" i="1" dirty="0"/>
              <a:t>, </a:t>
            </a:r>
            <a:r>
              <a:rPr lang="en-US" sz="2400" i="1" dirty="0" err="1"/>
              <a:t>j</a:t>
            </a:r>
            <a:r>
              <a:rPr lang="en-US" sz="2400" i="1" dirty="0"/>
              <a:t> </a:t>
            </a:r>
            <a:r>
              <a:rPr lang="en-US" sz="2400" dirty="0"/>
              <a:t>):</a:t>
            </a:r>
          </a:p>
          <a:p>
            <a:pPr lvl="1">
              <a:buFont typeface="Wingdings" pitchFamily="-110" charset="2"/>
              <a:buNone/>
            </a:pPr>
            <a:r>
              <a:rPr lang="en-US" sz="2400" b="1" i="1" dirty="0"/>
              <a:t>      Input: </a:t>
            </a:r>
            <a:r>
              <a:rPr lang="en-US" sz="2400" dirty="0"/>
              <a:t>An array </a:t>
            </a:r>
            <a:r>
              <a:rPr lang="en-US" sz="2400" i="1" dirty="0"/>
              <a:t>A </a:t>
            </a:r>
            <a:r>
              <a:rPr lang="en-US" sz="2400" dirty="0"/>
              <a:t>and nonnegative integer indices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dirty="0" err="1"/>
              <a:t>j</a:t>
            </a:r>
            <a:endParaRPr lang="en-US" sz="2400" i="1" dirty="0"/>
          </a:p>
          <a:p>
            <a:pPr lvl="1">
              <a:buFont typeface="Wingdings" pitchFamily="-110" charset="2"/>
              <a:buNone/>
            </a:pPr>
            <a:r>
              <a:rPr lang="en-US" sz="2400" b="1" i="1" dirty="0"/>
              <a:t>      Output: </a:t>
            </a:r>
            <a:r>
              <a:rPr lang="en-US" sz="2400" dirty="0"/>
              <a:t>The reversal of the elements in </a:t>
            </a:r>
            <a:r>
              <a:rPr lang="en-US" sz="2400" i="1" dirty="0"/>
              <a:t>A </a:t>
            </a:r>
            <a:r>
              <a:rPr lang="en-US" sz="2400" dirty="0"/>
              <a:t>starting at index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and ending at </a:t>
            </a:r>
            <a:r>
              <a:rPr lang="en-US" sz="2400" i="1" dirty="0" err="1"/>
              <a:t>j</a:t>
            </a:r>
            <a:endParaRPr lang="en-US" sz="2400" i="1" dirty="0"/>
          </a:p>
          <a:p>
            <a:pPr lvl="1">
              <a:buFont typeface="Wingdings" pitchFamily="-110" charset="2"/>
              <a:buNone/>
            </a:pPr>
            <a:r>
              <a:rPr lang="en-US" sz="2400" b="1" dirty="0"/>
              <a:t>     </a:t>
            </a:r>
            <a:r>
              <a:rPr lang="en-US" sz="2400" b="1" dirty="0">
                <a:solidFill>
                  <a:srgbClr val="0000FF"/>
                </a:solidFill>
              </a:rPr>
              <a:t>while </a:t>
            </a:r>
            <a:r>
              <a:rPr lang="en-US" sz="2400" i="1" dirty="0" err="1"/>
              <a:t>i</a:t>
            </a:r>
            <a:r>
              <a:rPr lang="en-US" sz="2400" i="1" dirty="0"/>
              <a:t> &lt;  </a:t>
            </a:r>
            <a:r>
              <a:rPr lang="en-US" sz="2400" i="1" dirty="0" err="1"/>
              <a:t>j</a:t>
            </a:r>
            <a:r>
              <a:rPr lang="en-US" sz="2400" i="1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do</a:t>
            </a:r>
          </a:p>
          <a:p>
            <a:pPr lvl="2">
              <a:buFont typeface="Wingdings" pitchFamily="-110" charset="2"/>
              <a:buNone/>
            </a:pPr>
            <a:r>
              <a:rPr lang="en-US" sz="2000" dirty="0"/>
              <a:t>	Swap </a:t>
            </a:r>
            <a:r>
              <a:rPr lang="en-US" sz="2000" i="1" dirty="0" err="1"/>
              <a:t>A</a:t>
            </a:r>
            <a:r>
              <a:rPr lang="en-US" sz="2000" dirty="0" err="1"/>
              <a:t>[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] and </a:t>
            </a:r>
            <a:r>
              <a:rPr lang="en-US" sz="2000" i="1" dirty="0"/>
              <a:t>A</a:t>
            </a:r>
            <a:r>
              <a:rPr lang="en-US" sz="2000" dirty="0"/>
              <a:t>[ </a:t>
            </a:r>
            <a:r>
              <a:rPr lang="en-US" sz="2000" i="1" dirty="0" err="1"/>
              <a:t>j</a:t>
            </a:r>
            <a:r>
              <a:rPr lang="en-US" sz="2000" i="1" dirty="0"/>
              <a:t> </a:t>
            </a:r>
            <a:r>
              <a:rPr lang="en-US" sz="2000" dirty="0"/>
              <a:t>]</a:t>
            </a:r>
          </a:p>
          <a:p>
            <a:pPr lvl="2">
              <a:buFont typeface="Wingdings" pitchFamily="-110" charset="2"/>
              <a:buNone/>
            </a:pPr>
            <a:r>
              <a:rPr lang="en-US" sz="2000" i="1" dirty="0"/>
              <a:t>	</a:t>
            </a:r>
            <a:r>
              <a:rPr lang="en-US" sz="2000" i="1" dirty="0" err="1"/>
              <a:t>i</a:t>
            </a:r>
            <a:r>
              <a:rPr lang="en-US" sz="2000" i="1" dirty="0"/>
              <a:t>  =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+ 1</a:t>
            </a:r>
          </a:p>
          <a:p>
            <a:pPr lvl="2">
              <a:buFont typeface="Wingdings" pitchFamily="-110" charset="2"/>
              <a:buNone/>
            </a:pPr>
            <a:r>
              <a:rPr lang="en-US" sz="2000" i="1" dirty="0"/>
              <a:t>	</a:t>
            </a:r>
            <a:r>
              <a:rPr lang="en-US" sz="2000" i="1" dirty="0" err="1"/>
              <a:t>j</a:t>
            </a:r>
            <a:r>
              <a:rPr lang="en-US" sz="2000" i="1" dirty="0"/>
              <a:t>  = </a:t>
            </a:r>
            <a:r>
              <a:rPr lang="en-US" sz="2000" i="1" dirty="0" err="1"/>
              <a:t>j</a:t>
            </a:r>
            <a:r>
              <a:rPr lang="en-US" sz="2000" i="1" dirty="0"/>
              <a:t> - </a:t>
            </a:r>
            <a:r>
              <a:rPr lang="en-US" sz="2000" dirty="0"/>
              <a:t>1</a:t>
            </a:r>
          </a:p>
          <a:p>
            <a:pPr lvl="1">
              <a:buFont typeface="Wingdings" pitchFamily="-110" charset="2"/>
              <a:buNone/>
            </a:pPr>
            <a:r>
              <a:rPr lang="en-US" sz="2400" b="1" dirty="0"/>
              <a:t>     </a:t>
            </a:r>
            <a:r>
              <a:rPr lang="en-US" sz="2400" b="1" dirty="0">
                <a:solidFill>
                  <a:srgbClr val="0000FF"/>
                </a:solidFill>
              </a:rPr>
              <a:t>return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Defining Arguments for Recursion</a:t>
            </a:r>
          </a:p>
        </p:txBody>
      </p:sp>
      <p:sp>
        <p:nvSpPr>
          <p:cNvPr id="104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Solving a problem recursively sometimes requires passing additional parameters.</a:t>
            </a:r>
          </a:p>
          <a:p>
            <a:r>
              <a:rPr lang="en-US" b="1" dirty="0" err="1" smtClean="0">
                <a:solidFill>
                  <a:srgbClr val="800000"/>
                </a:solidFill>
              </a:rPr>
              <a:t>ReverseArray</a:t>
            </a:r>
            <a:r>
              <a:rPr lang="en-US" dirty="0" smtClean="0"/>
              <a:t> is a good example:  although we might initially think of passing only the array </a:t>
            </a:r>
            <a:r>
              <a:rPr lang="en-US" b="1" i="1" dirty="0" smtClean="0">
                <a:solidFill>
                  <a:srgbClr val="800000"/>
                </a:solidFill>
              </a:rPr>
              <a:t>A</a:t>
            </a:r>
            <a:r>
              <a:rPr lang="en-US" dirty="0" smtClean="0"/>
              <a:t> as a parameter at the top level, lower levels need to know where in the array they are operating.  </a:t>
            </a:r>
          </a:p>
          <a:p>
            <a:r>
              <a:rPr lang="en-US" dirty="0" smtClean="0"/>
              <a:t>Thus the recursive interface is </a:t>
            </a:r>
            <a:r>
              <a:rPr lang="en-US" b="1" dirty="0" err="1" smtClean="0">
                <a:solidFill>
                  <a:srgbClr val="800000"/>
                </a:solidFill>
              </a:rPr>
              <a:t>ReverseArray(A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n-US" b="1" dirty="0" err="1" smtClean="0">
                <a:solidFill>
                  <a:srgbClr val="800000"/>
                </a:solidFill>
              </a:rPr>
              <a:t>i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n-US" b="1" dirty="0" err="1" smtClean="0">
                <a:solidFill>
                  <a:srgbClr val="800000"/>
                </a:solidFill>
              </a:rPr>
              <a:t>j</a:t>
            </a:r>
            <a:r>
              <a:rPr lang="en-US" b="1" dirty="0" smtClean="0">
                <a:solidFill>
                  <a:srgbClr val="800000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then invoke the method at the highest level with the message </a:t>
            </a:r>
            <a:r>
              <a:rPr lang="en-US" b="1" dirty="0" err="1" smtClean="0">
                <a:solidFill>
                  <a:srgbClr val="800000"/>
                </a:solidFill>
              </a:rPr>
              <a:t>ReverseArray(A</a:t>
            </a:r>
            <a:r>
              <a:rPr lang="en-US" b="1" dirty="0" smtClean="0">
                <a:solidFill>
                  <a:srgbClr val="800000"/>
                </a:solidFill>
              </a:rPr>
              <a:t>, 1, </a:t>
            </a:r>
            <a:r>
              <a:rPr lang="en-US" b="1" dirty="0" err="1" smtClean="0">
                <a:solidFill>
                  <a:srgbClr val="800000"/>
                </a:solidFill>
              </a:rPr>
              <a:t>n</a:t>
            </a:r>
            <a:r>
              <a:rPr lang="en-US" b="1" dirty="0" smtClean="0">
                <a:solidFill>
                  <a:srgbClr val="800000"/>
                </a:solidFill>
              </a:rPr>
              <a:t>)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</a:p>
          <a:p>
            <a:r>
              <a:rPr lang="en-US" dirty="0" smtClean="0"/>
              <a:t>Linear recursion </a:t>
            </a:r>
          </a:p>
          <a:p>
            <a:pPr lvl="1"/>
            <a:r>
              <a:rPr lang="en-US" dirty="0" smtClean="0"/>
              <a:t>Example 1: Factorials</a:t>
            </a:r>
          </a:p>
          <a:p>
            <a:pPr lvl="1"/>
            <a:r>
              <a:rPr lang="en-US" dirty="0" smtClean="0"/>
              <a:t>Example 2:  Powers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3</a:t>
            </a:r>
            <a:r>
              <a:rPr lang="en-US" dirty="0" smtClean="0"/>
              <a:t>: Reversing an array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Binary recursion</a:t>
            </a:r>
          </a:p>
          <a:p>
            <a:pPr lvl="1"/>
            <a:r>
              <a:rPr lang="en-US" dirty="0" smtClean="0"/>
              <a:t>Example 1:  The Fibonacci sequence</a:t>
            </a:r>
          </a:p>
          <a:p>
            <a:pPr lvl="1"/>
            <a:r>
              <a:rPr lang="en-US" dirty="0" smtClean="0"/>
              <a:t>Example 2:  The Tower of Hanoi</a:t>
            </a:r>
          </a:p>
          <a:p>
            <a:r>
              <a:rPr lang="en-US" dirty="0" smtClean="0"/>
              <a:t>Drawbacks and pitfalls of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Recursion</a:t>
            </a:r>
            <a:r>
              <a:rPr lang="en-US" dirty="0" smtClean="0"/>
              <a:t> </a:t>
            </a:r>
            <a:endParaRPr lang="en-US" dirty="0">
              <a:ea typeface="Tahoma" pitchFamily="-110" charset="0"/>
              <a:cs typeface="Tahoma" pitchFamily="-110" charset="0"/>
            </a:endParaRPr>
          </a:p>
        </p:txBody>
      </p:sp>
      <p:sp>
        <p:nvSpPr>
          <p:cNvPr id="112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052169"/>
            <a:ext cx="7772400" cy="4419600"/>
          </a:xfrm>
        </p:spPr>
        <p:txBody>
          <a:bodyPr/>
          <a:lstStyle/>
          <a:p>
            <a:r>
              <a:rPr lang="en-US" sz="2800" dirty="0"/>
              <a:t>Binary recursion occurs whenever there are </a:t>
            </a:r>
            <a:r>
              <a:rPr lang="en-US" sz="2800" b="1" dirty="0">
                <a:solidFill>
                  <a:srgbClr val="800000"/>
                </a:solidFill>
              </a:rPr>
              <a:t>two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/>
              <a:t>recursive calls for each non-base case.</a:t>
            </a:r>
          </a:p>
          <a:p>
            <a:r>
              <a:rPr lang="en-US" sz="2800" dirty="0" smtClean="0"/>
              <a:t>Example 1: </a:t>
            </a:r>
            <a:r>
              <a:rPr lang="en-US" sz="2800" b="1" dirty="0" smtClean="0">
                <a:solidFill>
                  <a:schemeClr val="tx2"/>
                </a:solidFill>
              </a:rPr>
              <a:t>The Fibonacci Sequence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Fibonacci Sequence</a:t>
            </a:r>
            <a:endParaRPr lang="en-US" dirty="0"/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Fibonacci numbers are defined recursively: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i="1" dirty="0">
                <a:solidFill>
                  <a:srgbClr val="000000"/>
                </a:solidFill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  <a:r>
              <a:rPr lang="en-US" sz="2000" dirty="0">
                <a:solidFill>
                  <a:srgbClr val="000000"/>
                </a:solidFill>
              </a:rPr>
              <a:t> =  0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i="1" dirty="0">
                <a:solidFill>
                  <a:srgbClr val="000000"/>
                </a:solidFill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=  1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i="1" dirty="0" err="1">
                <a:solidFill>
                  <a:srgbClr val="000000"/>
                </a:solidFill>
              </a:rPr>
              <a:t>F</a:t>
            </a:r>
            <a:r>
              <a:rPr lang="en-US" sz="2000" i="1" baseline="-25000" dirty="0" err="1">
                <a:solidFill>
                  <a:srgbClr val="000000"/>
                </a:solidFill>
              </a:rPr>
              <a:t>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=  </a:t>
            </a:r>
            <a:r>
              <a:rPr lang="en-US" sz="2000" i="1" dirty="0">
                <a:solidFill>
                  <a:srgbClr val="000000"/>
                </a:solidFill>
              </a:rPr>
              <a:t>F</a:t>
            </a:r>
            <a:r>
              <a:rPr lang="en-US" sz="2000" i="1" baseline="-25000" dirty="0">
                <a:solidFill>
                  <a:srgbClr val="000000"/>
                </a:solidFill>
              </a:rPr>
              <a:t>i-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aseline="30000" dirty="0">
                <a:solidFill>
                  <a:srgbClr val="000000"/>
                </a:solidFill>
              </a:rPr>
              <a:t>+ </a:t>
            </a:r>
            <a:r>
              <a:rPr lang="en-US" sz="2000" i="1" dirty="0">
                <a:solidFill>
                  <a:srgbClr val="000000"/>
                </a:solidFill>
              </a:rPr>
              <a:t>F</a:t>
            </a:r>
            <a:r>
              <a:rPr lang="en-US" sz="2000" i="1" baseline="-25000" dirty="0">
                <a:solidFill>
                  <a:srgbClr val="000000"/>
                </a:solidFill>
              </a:rPr>
              <a:t>i-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    for </a:t>
            </a:r>
            <a:r>
              <a:rPr lang="en-US" sz="2000" i="1" dirty="0" err="1">
                <a:solidFill>
                  <a:srgbClr val="000000"/>
                </a:solidFill>
              </a:rPr>
              <a:t>i</a:t>
            </a:r>
            <a:r>
              <a:rPr lang="en-US" sz="2000" i="1" dirty="0">
                <a:solidFill>
                  <a:srgbClr val="000000"/>
                </a:solidFill>
              </a:rPr>
              <a:t> &gt; </a:t>
            </a:r>
            <a:r>
              <a:rPr lang="en-US" sz="2000" dirty="0">
                <a:solidFill>
                  <a:srgbClr val="000000"/>
                </a:solidFill>
              </a:rPr>
              <a:t>1.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(The “</a:t>
            </a:r>
            <a:r>
              <a:rPr lang="en-US" sz="1800" b="1" dirty="0" smtClean="0">
                <a:solidFill>
                  <a:schemeClr val="bg1">
                    <a:lumMod val="25000"/>
                  </a:schemeClr>
                </a:solidFill>
              </a:rPr>
              <a:t>Golden Ratio</a:t>
            </a:r>
            <a:r>
              <a:rPr lang="en-US" sz="1800" dirty="0" smtClean="0">
                <a:solidFill>
                  <a:srgbClr val="000000"/>
                </a:solidFill>
              </a:rPr>
              <a:t>”)</a:t>
            </a: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666757" y="1700391"/>
            <a:ext cx="2290604" cy="3619540"/>
            <a:chOff x="6927704" y="682619"/>
            <a:chExt cx="2290604" cy="3619540"/>
          </a:xfrm>
        </p:grpSpPr>
        <p:sp>
          <p:nvSpPr>
            <p:cNvPr id="5" name="Rectangle 4"/>
            <p:cNvSpPr/>
            <p:nvPr/>
          </p:nvSpPr>
          <p:spPr>
            <a:xfrm>
              <a:off x="7094860" y="3840494"/>
              <a:ext cx="21234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Fibonacci (</a:t>
              </a:r>
              <a:r>
                <a:rPr lang="en-US" sz="1200" dirty="0" err="1" smtClean="0"/>
                <a:t>c</a:t>
              </a:r>
              <a:r>
                <a:rPr lang="en-US" sz="1200" dirty="0" smtClean="0"/>
                <a:t>. 1170 - </a:t>
              </a:r>
              <a:r>
                <a:rPr lang="en-US" sz="1200" dirty="0" err="1" smtClean="0"/>
                <a:t>c</a:t>
              </a:r>
              <a:r>
                <a:rPr lang="en-US" sz="1200" dirty="0" smtClean="0"/>
                <a:t>. 1250)</a:t>
              </a:r>
            </a:p>
            <a:p>
              <a:r>
                <a:rPr lang="en-US" sz="1200" dirty="0" smtClean="0"/>
                <a:t>(aka Leonardo of Pisa) </a:t>
              </a:r>
              <a:endParaRPr lang="en-US" sz="12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7704" y="682619"/>
              <a:ext cx="2216296" cy="3197970"/>
            </a:xfrm>
            <a:prstGeom prst="rect">
              <a:avLst/>
            </a:prstGeom>
          </p:spPr>
        </p:pic>
      </p:grp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98500" y="2979738"/>
          <a:ext cx="59610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9" name="Equation" r:id="rId4" imgW="4279900" imgH="457200" progId="Equation.DSMT4">
                  <p:embed/>
                </p:oleObj>
              </mc:Choice>
              <mc:Fallback>
                <p:oleObj name="Equation" r:id="rId4" imgW="427990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2979738"/>
                        <a:ext cx="5961063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understanding this lecture you should be able to:</a:t>
            </a:r>
          </a:p>
          <a:p>
            <a:pPr lvl="1"/>
            <a:r>
              <a:rPr lang="en-US" sz="1800" dirty="0"/>
              <a:t>U</a:t>
            </a:r>
            <a:r>
              <a:rPr lang="en-US" sz="1800" dirty="0" smtClean="0"/>
              <a:t>se induction to prove the correctness of a recursive algorithm.</a:t>
            </a:r>
          </a:p>
          <a:p>
            <a:pPr lvl="1"/>
            <a:r>
              <a:rPr lang="en-US" sz="1800" dirty="0" smtClean="0"/>
              <a:t>Identify the base case for an inductive solution</a:t>
            </a:r>
          </a:p>
          <a:p>
            <a:pPr lvl="1"/>
            <a:r>
              <a:rPr lang="en-US" sz="1800" dirty="0" smtClean="0"/>
              <a:t>Design and analyze linear and binary recursion algorithms</a:t>
            </a:r>
          </a:p>
          <a:p>
            <a:pPr lvl="1"/>
            <a:r>
              <a:rPr lang="en-US" sz="1800" dirty="0" smtClean="0"/>
              <a:t>Identify the overhead costs of recursion</a:t>
            </a:r>
          </a:p>
          <a:p>
            <a:pPr lvl="1"/>
            <a:r>
              <a:rPr lang="en-US" sz="1800" dirty="0" smtClean="0"/>
              <a:t>Avoid errors commonly made in writing recursive algorithms</a:t>
            </a:r>
          </a:p>
        </p:txBody>
      </p:sp>
    </p:spTree>
    <p:extLst>
      <p:ext uri="{BB962C8B-B14F-4D97-AF65-F5344CB8AC3E}">
        <p14:creationId xmlns:p14="http://schemas.microsoft.com/office/powerpoint/2010/main" val="23043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A4E09"/>
                </a:solidFill>
              </a:rPr>
              <a:t>The Golden Ratio</a:t>
            </a:r>
            <a:endParaRPr lang="en-US" b="1" dirty="0">
              <a:solidFill>
                <a:srgbClr val="6A4E0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quantities are in the 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</a:rPr>
              <a:t>golden ratio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dirty="0" smtClean="0"/>
              <a:t>if the ratio of the sum of the quantities to the larger quantity is equal to the ratio of the larger quantity to the smaller one.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168" y="3700635"/>
            <a:ext cx="3429000" cy="19812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25308" y="2593113"/>
          <a:ext cx="7656453" cy="99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7" name="Equation" r:id="rId4" imgW="3238500" imgH="419100" progId="Equation.DSMT4">
                  <p:embed/>
                </p:oleObj>
              </mc:Choice>
              <mc:Fallback>
                <p:oleObj name="Equation" r:id="rId4" imgW="32385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308" y="2593113"/>
                        <a:ext cx="7656453" cy="990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25000"/>
                  </a:schemeClr>
                </a:solidFill>
              </a:rPr>
              <a:t>The Golden Ratio</a:t>
            </a:r>
            <a:endParaRPr lang="en-US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298055"/>
            <a:ext cx="3810000" cy="398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03" y="1003093"/>
            <a:ext cx="3640473" cy="2418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25" y="4092086"/>
            <a:ext cx="3429000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7220" y="5445286"/>
            <a:ext cx="116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Leonardo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03680" y="3496317"/>
            <a:ext cx="171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Parthenon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Fibonacci </a:t>
            </a:r>
            <a:r>
              <a:rPr lang="en-US" dirty="0"/>
              <a:t>Numbers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i="1" dirty="0" smtClean="0">
                <a:solidFill>
                  <a:srgbClr val="008000"/>
                </a:solidFill>
              </a:rPr>
              <a:t>F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0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8000"/>
                </a:solidFill>
              </a:rPr>
              <a:t>=  0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i="1" dirty="0">
                <a:solidFill>
                  <a:srgbClr val="008000"/>
                </a:solidFill>
              </a:rPr>
              <a:t>F</a:t>
            </a:r>
            <a:r>
              <a:rPr lang="en-US" sz="2000" b="1" baseline="-25000" dirty="0">
                <a:solidFill>
                  <a:srgbClr val="008000"/>
                </a:solidFill>
              </a:rPr>
              <a:t>1</a:t>
            </a:r>
            <a:r>
              <a:rPr lang="en-US" sz="2000" b="1" dirty="0">
                <a:solidFill>
                  <a:srgbClr val="008000"/>
                </a:solidFill>
              </a:rPr>
              <a:t> =  1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i="1" dirty="0" err="1">
                <a:solidFill>
                  <a:srgbClr val="008000"/>
                </a:solidFill>
              </a:rPr>
              <a:t>F</a:t>
            </a:r>
            <a:r>
              <a:rPr lang="en-US" sz="2000" b="1" i="1" baseline="-25000" dirty="0" err="1">
                <a:solidFill>
                  <a:srgbClr val="008000"/>
                </a:solidFill>
              </a:rPr>
              <a:t>i</a:t>
            </a:r>
            <a:r>
              <a:rPr lang="en-US" sz="2000" b="1" i="1" dirty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8000"/>
                </a:solidFill>
              </a:rPr>
              <a:t>=  </a:t>
            </a:r>
            <a:r>
              <a:rPr lang="en-US" sz="2000" b="1" i="1" dirty="0">
                <a:solidFill>
                  <a:srgbClr val="008000"/>
                </a:solidFill>
              </a:rPr>
              <a:t>F</a:t>
            </a:r>
            <a:r>
              <a:rPr lang="en-US" sz="2000" b="1" i="1" baseline="-25000" dirty="0">
                <a:solidFill>
                  <a:srgbClr val="008000"/>
                </a:solidFill>
              </a:rPr>
              <a:t>i-</a:t>
            </a:r>
            <a:r>
              <a:rPr lang="en-US" sz="2000" b="1" baseline="-25000" dirty="0">
                <a:solidFill>
                  <a:srgbClr val="008000"/>
                </a:solidFill>
              </a:rPr>
              <a:t>1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baseline="30000" dirty="0">
                <a:solidFill>
                  <a:srgbClr val="008000"/>
                </a:solidFill>
              </a:rPr>
              <a:t>+ </a:t>
            </a:r>
            <a:r>
              <a:rPr lang="en-US" sz="2000" b="1" i="1" dirty="0">
                <a:solidFill>
                  <a:srgbClr val="008000"/>
                </a:solidFill>
              </a:rPr>
              <a:t>F</a:t>
            </a:r>
            <a:r>
              <a:rPr lang="en-US" sz="2000" b="1" i="1" baseline="-25000" dirty="0">
                <a:solidFill>
                  <a:srgbClr val="008000"/>
                </a:solidFill>
              </a:rPr>
              <a:t>i-</a:t>
            </a:r>
            <a:r>
              <a:rPr lang="en-US" sz="2000" b="1" baseline="-25000" dirty="0">
                <a:solidFill>
                  <a:srgbClr val="008000"/>
                </a:solidFill>
              </a:rPr>
              <a:t>2</a:t>
            </a:r>
            <a:r>
              <a:rPr lang="en-US" sz="2000" b="1" dirty="0">
                <a:solidFill>
                  <a:srgbClr val="008000"/>
                </a:solidFill>
              </a:rPr>
              <a:t>     for </a:t>
            </a:r>
            <a:r>
              <a:rPr lang="en-US" sz="2000" b="1" i="1" dirty="0" err="1">
                <a:solidFill>
                  <a:srgbClr val="008000"/>
                </a:solidFill>
              </a:rPr>
              <a:t>i</a:t>
            </a:r>
            <a:r>
              <a:rPr lang="en-US" sz="2000" b="1" i="1" dirty="0">
                <a:solidFill>
                  <a:srgbClr val="008000"/>
                </a:solidFill>
              </a:rPr>
              <a:t> &gt; </a:t>
            </a:r>
            <a:r>
              <a:rPr lang="en-US" sz="2000" b="1" dirty="0">
                <a:solidFill>
                  <a:srgbClr val="008000"/>
                </a:solidFill>
              </a:rPr>
              <a:t>1.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recursive algorithm (first attempt):</a:t>
            </a:r>
            <a:endParaRPr lang="en-US" sz="2800" dirty="0"/>
          </a:p>
          <a:p>
            <a:pPr lvl="3">
              <a:lnSpc>
                <a:spcPct val="90000"/>
              </a:lnSpc>
              <a:buFont typeface="Wingdings" pitchFamily="-110" charset="2"/>
              <a:buNone/>
            </a:pPr>
            <a:r>
              <a:rPr lang="en-US" sz="1800" b="1" dirty="0">
                <a:solidFill>
                  <a:srgbClr val="000000"/>
                </a:solidFill>
              </a:rPr>
              <a:t>Algorithm </a:t>
            </a:r>
            <a:r>
              <a:rPr lang="en-US" sz="1800" dirty="0" err="1">
                <a:solidFill>
                  <a:srgbClr val="000000"/>
                </a:solidFill>
              </a:rPr>
              <a:t>BinaryFib(</a:t>
            </a:r>
            <a:r>
              <a:rPr lang="en-US" sz="1800" i="1" dirty="0" err="1">
                <a:solidFill>
                  <a:srgbClr val="000000"/>
                </a:solidFill>
              </a:rPr>
              <a:t>k</a:t>
            </a:r>
            <a:r>
              <a:rPr lang="en-US" sz="1800" dirty="0">
                <a:solidFill>
                  <a:srgbClr val="000000"/>
                </a:solidFill>
              </a:rPr>
              <a:t>):</a:t>
            </a:r>
          </a:p>
          <a:p>
            <a:pPr lvl="3">
              <a:lnSpc>
                <a:spcPct val="90000"/>
              </a:lnSpc>
              <a:buFont typeface="Wingdings" pitchFamily="-110" charset="2"/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      Input: </a:t>
            </a:r>
            <a:r>
              <a:rPr lang="en-US" sz="1800" dirty="0" smtClean="0">
                <a:solidFill>
                  <a:srgbClr val="000000"/>
                </a:solidFill>
              </a:rPr>
              <a:t>Positive </a:t>
            </a:r>
            <a:r>
              <a:rPr lang="en-US" sz="1800" dirty="0">
                <a:solidFill>
                  <a:srgbClr val="000000"/>
                </a:solidFill>
              </a:rPr>
              <a:t>integer </a:t>
            </a:r>
            <a:r>
              <a:rPr lang="en-US" sz="1800" i="1" dirty="0">
                <a:solidFill>
                  <a:srgbClr val="000000"/>
                </a:solidFill>
              </a:rPr>
              <a:t>k</a:t>
            </a:r>
          </a:p>
          <a:p>
            <a:pPr lvl="3">
              <a:lnSpc>
                <a:spcPct val="90000"/>
              </a:lnSpc>
              <a:buFont typeface="Wingdings" pitchFamily="-110" charset="2"/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      Output: </a:t>
            </a:r>
            <a:r>
              <a:rPr lang="en-US" sz="1800" dirty="0">
                <a:solidFill>
                  <a:srgbClr val="000000"/>
                </a:solidFill>
              </a:rPr>
              <a:t>The </a:t>
            </a:r>
            <a:r>
              <a:rPr lang="en-US" sz="1800" i="1" dirty="0" err="1">
                <a:solidFill>
                  <a:srgbClr val="000000"/>
                </a:solidFill>
              </a:rPr>
              <a:t>k</a:t>
            </a:r>
            <a:r>
              <a:rPr lang="en-US" sz="1800" dirty="0" err="1">
                <a:solidFill>
                  <a:srgbClr val="000000"/>
                </a:solidFill>
              </a:rPr>
              <a:t>th</a:t>
            </a:r>
            <a:r>
              <a:rPr lang="en-US" sz="1800" dirty="0">
                <a:solidFill>
                  <a:srgbClr val="000000"/>
                </a:solidFill>
              </a:rPr>
              <a:t> Fibonacci number </a:t>
            </a:r>
            <a:r>
              <a:rPr lang="en-US" sz="1800" i="1" dirty="0" err="1">
                <a:solidFill>
                  <a:srgbClr val="000000"/>
                </a:solidFill>
              </a:rPr>
              <a:t>F</a:t>
            </a:r>
            <a:r>
              <a:rPr lang="en-US" sz="1800" i="1" baseline="-25000" dirty="0" err="1">
                <a:solidFill>
                  <a:srgbClr val="000000"/>
                </a:solidFill>
              </a:rPr>
              <a:t>k</a:t>
            </a:r>
            <a:endParaRPr lang="en-US" sz="1800" i="1" baseline="-25000" dirty="0">
              <a:solidFill>
                <a:srgbClr val="000000"/>
              </a:solidFill>
            </a:endParaRPr>
          </a:p>
          <a:p>
            <a:pPr lvl="3">
              <a:lnSpc>
                <a:spcPct val="90000"/>
              </a:lnSpc>
              <a:buFont typeface="Wingdings" pitchFamily="-110" charset="2"/>
              <a:buNone/>
            </a:pPr>
            <a:r>
              <a:rPr lang="en-US" sz="1800" b="1" dirty="0">
                <a:solidFill>
                  <a:srgbClr val="000000"/>
                </a:solidFill>
              </a:rPr>
              <a:t>     </a:t>
            </a:r>
            <a:r>
              <a:rPr lang="en-US" sz="1800" b="1" dirty="0">
                <a:solidFill>
                  <a:srgbClr val="0000FF"/>
                </a:solidFill>
              </a:rPr>
              <a:t>if </a:t>
            </a:r>
            <a:r>
              <a:rPr lang="en-US" sz="1800" i="1" dirty="0">
                <a:solidFill>
                  <a:srgbClr val="000000"/>
                </a:solidFill>
              </a:rPr>
              <a:t>k </a:t>
            </a:r>
            <a:r>
              <a:rPr lang="en-US" sz="1800" i="1" dirty="0" smtClean="0">
                <a:solidFill>
                  <a:srgbClr val="000000"/>
                </a:solidFill>
              </a:rPr>
              <a:t>&lt; 2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FF"/>
                </a:solidFill>
              </a:rPr>
              <a:t>then</a:t>
            </a:r>
          </a:p>
          <a:p>
            <a:pPr lvl="3">
              <a:lnSpc>
                <a:spcPct val="90000"/>
              </a:lnSpc>
              <a:buFont typeface="Wingdings" pitchFamily="-110" charset="2"/>
              <a:buNone/>
            </a:pPr>
            <a:r>
              <a:rPr lang="en-US" sz="1800" b="1" dirty="0">
                <a:solidFill>
                  <a:srgbClr val="000000"/>
                </a:solidFill>
              </a:rPr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 </a:t>
            </a:r>
            <a:r>
              <a:rPr lang="en-US" sz="1800" i="1" dirty="0" err="1">
                <a:solidFill>
                  <a:srgbClr val="000000"/>
                </a:solidFill>
              </a:rPr>
              <a:t>k</a:t>
            </a:r>
            <a:endParaRPr lang="en-US" sz="1800" i="1" dirty="0">
              <a:solidFill>
                <a:srgbClr val="000000"/>
              </a:solidFill>
            </a:endParaRPr>
          </a:p>
          <a:p>
            <a:pPr lvl="3">
              <a:lnSpc>
                <a:spcPct val="90000"/>
              </a:lnSpc>
              <a:buFont typeface="Wingdings" pitchFamily="-110" charset="2"/>
              <a:buNone/>
            </a:pPr>
            <a:r>
              <a:rPr lang="en-US" sz="1800" b="1" dirty="0">
                <a:solidFill>
                  <a:srgbClr val="000000"/>
                </a:solidFill>
              </a:rPr>
              <a:t>     </a:t>
            </a:r>
            <a:r>
              <a:rPr lang="en-US" sz="1800" b="1" dirty="0">
                <a:solidFill>
                  <a:srgbClr val="0000FF"/>
                </a:solidFill>
              </a:rPr>
              <a:t>else</a:t>
            </a:r>
          </a:p>
          <a:p>
            <a:pPr lvl="3">
              <a:lnSpc>
                <a:spcPct val="90000"/>
              </a:lnSpc>
              <a:buFont typeface="Wingdings" pitchFamily="-110" charset="2"/>
              <a:buNone/>
            </a:pPr>
            <a:r>
              <a:rPr lang="en-US" sz="1800" b="1" dirty="0">
                <a:solidFill>
                  <a:srgbClr val="000000"/>
                </a:solidFill>
              </a:rPr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 </a:t>
            </a:r>
            <a:r>
              <a:rPr lang="en-US" sz="1800" dirty="0" err="1">
                <a:solidFill>
                  <a:srgbClr val="000000"/>
                </a:solidFill>
              </a:rPr>
              <a:t>BinaryFib(</a:t>
            </a:r>
            <a:r>
              <a:rPr lang="en-US" sz="1800" i="1" dirty="0" err="1">
                <a:solidFill>
                  <a:srgbClr val="000000"/>
                </a:solidFill>
              </a:rPr>
              <a:t>k</a:t>
            </a:r>
            <a:r>
              <a:rPr lang="en-US" sz="1800" i="1" dirty="0">
                <a:solidFill>
                  <a:srgbClr val="000000"/>
                </a:solidFill>
              </a:rPr>
              <a:t> - </a:t>
            </a:r>
            <a:r>
              <a:rPr lang="en-US" sz="1800" dirty="0">
                <a:solidFill>
                  <a:srgbClr val="000000"/>
                </a:solidFill>
              </a:rPr>
              <a:t>1) + </a:t>
            </a:r>
            <a:r>
              <a:rPr lang="en-US" sz="1800" dirty="0" err="1">
                <a:solidFill>
                  <a:srgbClr val="000000"/>
                </a:solidFill>
              </a:rPr>
              <a:t>BinaryFib(</a:t>
            </a:r>
            <a:r>
              <a:rPr lang="en-US" sz="1800" i="1" dirty="0" err="1">
                <a:solidFill>
                  <a:srgbClr val="000000"/>
                </a:solidFill>
              </a:rPr>
              <a:t>k</a:t>
            </a:r>
            <a:r>
              <a:rPr lang="en-US" sz="1800" i="1" dirty="0">
                <a:solidFill>
                  <a:srgbClr val="000000"/>
                </a:solidFill>
              </a:rPr>
              <a:t> - </a:t>
            </a:r>
            <a:r>
              <a:rPr lang="en-US" sz="1800" dirty="0">
                <a:solidFill>
                  <a:srgbClr val="000000"/>
                </a:solidFill>
              </a:rPr>
              <a:t>2)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6447"/>
          </a:xfrm>
        </p:spPr>
        <p:txBody>
          <a:bodyPr/>
          <a:lstStyle/>
          <a:p>
            <a:r>
              <a:rPr lang="en-US" sz="2800" dirty="0"/>
              <a:t>Analyzing the Binary Recursion Fibonacci Algorithm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080079"/>
            <a:ext cx="7772400" cy="4569694"/>
          </a:xfrm>
        </p:spPr>
        <p:txBody>
          <a:bodyPr/>
          <a:lstStyle/>
          <a:p>
            <a:r>
              <a:rPr lang="en-US" sz="2000" dirty="0"/>
              <a:t>Let </a:t>
            </a:r>
            <a:r>
              <a:rPr lang="en-US" sz="2000" dirty="0" err="1"/>
              <a:t>n</a:t>
            </a:r>
            <a:r>
              <a:rPr lang="en-US" sz="2000" baseline="-25000" dirty="0" err="1"/>
              <a:t>k</a:t>
            </a:r>
            <a:r>
              <a:rPr lang="en-US" sz="2000" dirty="0"/>
              <a:t> denote number of recursive calls made by </a:t>
            </a:r>
            <a:r>
              <a:rPr lang="en-US" sz="2000" dirty="0" err="1"/>
              <a:t>BinaryFib(k</a:t>
            </a:r>
            <a:r>
              <a:rPr lang="en-US" sz="2000" dirty="0"/>
              <a:t>).  Then</a:t>
            </a:r>
          </a:p>
          <a:p>
            <a:pPr lvl="1"/>
            <a:r>
              <a:rPr lang="en-US" sz="1800" i="1" dirty="0"/>
              <a:t>n</a:t>
            </a:r>
            <a:r>
              <a:rPr lang="en-US" sz="1800" baseline="-25000" dirty="0"/>
              <a:t>0</a:t>
            </a:r>
            <a:r>
              <a:rPr lang="en-US" sz="1800" dirty="0"/>
              <a:t> = 1	</a:t>
            </a:r>
          </a:p>
          <a:p>
            <a:pPr lvl="1"/>
            <a:r>
              <a:rPr lang="en-US" sz="1800" i="1" dirty="0"/>
              <a:t>n</a:t>
            </a:r>
            <a:r>
              <a:rPr lang="en-US" sz="1800" baseline="-25000" dirty="0"/>
              <a:t>1</a:t>
            </a:r>
            <a:r>
              <a:rPr lang="en-US" sz="1800" dirty="0"/>
              <a:t> = 1	</a:t>
            </a:r>
          </a:p>
          <a:p>
            <a:pPr lvl="1"/>
            <a:r>
              <a:rPr lang="en-US" sz="1800" i="1" dirty="0"/>
              <a:t>n</a:t>
            </a:r>
            <a:r>
              <a:rPr lang="en-US" sz="1800" baseline="-25000" dirty="0"/>
              <a:t>2</a:t>
            </a:r>
            <a:r>
              <a:rPr lang="en-US" sz="1800" dirty="0"/>
              <a:t> = </a:t>
            </a:r>
            <a:r>
              <a:rPr lang="en-US" sz="1800" i="1" dirty="0"/>
              <a:t>n</a:t>
            </a:r>
            <a:r>
              <a:rPr lang="en-US" sz="1800" baseline="-25000" dirty="0"/>
              <a:t>1</a:t>
            </a:r>
            <a:r>
              <a:rPr lang="en-US" sz="1800" dirty="0"/>
              <a:t> + </a:t>
            </a:r>
            <a:r>
              <a:rPr lang="en-US" sz="1800" i="1" dirty="0"/>
              <a:t>n</a:t>
            </a:r>
            <a:r>
              <a:rPr lang="en-US" sz="1800" baseline="-25000" dirty="0"/>
              <a:t>0</a:t>
            </a:r>
            <a:r>
              <a:rPr lang="en-US" sz="1800" dirty="0"/>
              <a:t> + 1 = 1 + 1 + 1 = 3	</a:t>
            </a:r>
          </a:p>
          <a:p>
            <a:pPr lvl="1"/>
            <a:r>
              <a:rPr lang="en-US" sz="1800" i="1" dirty="0"/>
              <a:t>n</a:t>
            </a:r>
            <a:r>
              <a:rPr lang="en-US" sz="1800" baseline="-25000" dirty="0"/>
              <a:t>3</a:t>
            </a:r>
            <a:r>
              <a:rPr lang="en-US" sz="1800" dirty="0"/>
              <a:t> = </a:t>
            </a:r>
            <a:r>
              <a:rPr lang="en-US" sz="1800" i="1" dirty="0"/>
              <a:t>n</a:t>
            </a:r>
            <a:r>
              <a:rPr lang="en-US" sz="1800" baseline="-25000" dirty="0"/>
              <a:t>2</a:t>
            </a:r>
            <a:r>
              <a:rPr lang="en-US" sz="1800" dirty="0"/>
              <a:t> + </a:t>
            </a:r>
            <a:r>
              <a:rPr lang="en-US" sz="1800" i="1" dirty="0"/>
              <a:t>n</a:t>
            </a:r>
            <a:r>
              <a:rPr lang="en-US" sz="1800" baseline="-25000" dirty="0"/>
              <a:t>1</a:t>
            </a:r>
            <a:r>
              <a:rPr lang="en-US" sz="1800" dirty="0"/>
              <a:t> + 1 = 3 + 1 + 1 = 5	</a:t>
            </a:r>
          </a:p>
          <a:p>
            <a:pPr lvl="1"/>
            <a:r>
              <a:rPr lang="en-US" sz="1800" i="1" dirty="0"/>
              <a:t>n</a:t>
            </a:r>
            <a:r>
              <a:rPr lang="en-US" sz="1800" baseline="-25000" dirty="0"/>
              <a:t>4</a:t>
            </a:r>
            <a:r>
              <a:rPr lang="en-US" sz="1800" dirty="0"/>
              <a:t> = </a:t>
            </a:r>
            <a:r>
              <a:rPr lang="en-US" sz="1800" i="1" dirty="0"/>
              <a:t>n</a:t>
            </a:r>
            <a:r>
              <a:rPr lang="en-US" sz="1800" baseline="-25000" dirty="0"/>
              <a:t>3</a:t>
            </a:r>
            <a:r>
              <a:rPr lang="en-US" sz="1800" dirty="0"/>
              <a:t> + </a:t>
            </a:r>
            <a:r>
              <a:rPr lang="en-US" sz="1800" i="1" dirty="0"/>
              <a:t>n</a:t>
            </a:r>
            <a:r>
              <a:rPr lang="en-US" sz="1800" baseline="-25000" dirty="0"/>
              <a:t>2</a:t>
            </a:r>
            <a:r>
              <a:rPr lang="en-US" sz="1800" dirty="0"/>
              <a:t> + 1 = 5 + 3 + 1 = 9	</a:t>
            </a:r>
          </a:p>
          <a:p>
            <a:pPr lvl="1"/>
            <a:r>
              <a:rPr lang="en-US" sz="1800" i="1" dirty="0"/>
              <a:t>n</a:t>
            </a:r>
            <a:r>
              <a:rPr lang="en-US" sz="1800" baseline="-25000" dirty="0"/>
              <a:t>5</a:t>
            </a:r>
            <a:r>
              <a:rPr lang="en-US" sz="1800" dirty="0"/>
              <a:t> = </a:t>
            </a:r>
            <a:r>
              <a:rPr lang="en-US" sz="1800" i="1" dirty="0"/>
              <a:t>n</a:t>
            </a:r>
            <a:r>
              <a:rPr lang="en-US" sz="1800" baseline="-25000" dirty="0"/>
              <a:t>4</a:t>
            </a:r>
            <a:r>
              <a:rPr lang="en-US" sz="1800" dirty="0"/>
              <a:t> + </a:t>
            </a:r>
            <a:r>
              <a:rPr lang="en-US" sz="1800" i="1" dirty="0"/>
              <a:t>n</a:t>
            </a:r>
            <a:r>
              <a:rPr lang="en-US" sz="1800" baseline="-25000" dirty="0"/>
              <a:t>3</a:t>
            </a:r>
            <a:r>
              <a:rPr lang="en-US" sz="1800" dirty="0"/>
              <a:t> + 1 = 9 + 5 + 1 = 15	</a:t>
            </a:r>
          </a:p>
          <a:p>
            <a:pPr lvl="1"/>
            <a:r>
              <a:rPr lang="en-US" sz="1800" i="1" dirty="0"/>
              <a:t>n</a:t>
            </a:r>
            <a:r>
              <a:rPr lang="en-US" sz="1800" baseline="-25000" dirty="0"/>
              <a:t>6</a:t>
            </a:r>
            <a:r>
              <a:rPr lang="en-US" sz="1800" dirty="0"/>
              <a:t> = </a:t>
            </a:r>
            <a:r>
              <a:rPr lang="en-US" sz="1800" i="1" dirty="0"/>
              <a:t>n</a:t>
            </a:r>
            <a:r>
              <a:rPr lang="en-US" sz="1800" baseline="-25000" dirty="0"/>
              <a:t>5</a:t>
            </a:r>
            <a:r>
              <a:rPr lang="en-US" sz="1800" dirty="0"/>
              <a:t> + </a:t>
            </a:r>
            <a:r>
              <a:rPr lang="en-US" sz="1800" i="1" dirty="0"/>
              <a:t>n</a:t>
            </a:r>
            <a:r>
              <a:rPr lang="en-US" sz="1800" baseline="-25000" dirty="0"/>
              <a:t>4</a:t>
            </a:r>
            <a:r>
              <a:rPr lang="en-US" sz="1800" dirty="0"/>
              <a:t> + 1 = 15 + 9 + 1 = 25	</a:t>
            </a:r>
          </a:p>
          <a:p>
            <a:pPr lvl="1"/>
            <a:r>
              <a:rPr lang="en-US" sz="1800" i="1" dirty="0"/>
              <a:t>n</a:t>
            </a:r>
            <a:r>
              <a:rPr lang="en-US" sz="1800" baseline="-25000" dirty="0"/>
              <a:t>7</a:t>
            </a:r>
            <a:r>
              <a:rPr lang="en-US" sz="1800" dirty="0"/>
              <a:t> = </a:t>
            </a:r>
            <a:r>
              <a:rPr lang="en-US" sz="1800" i="1" dirty="0"/>
              <a:t>n</a:t>
            </a:r>
            <a:r>
              <a:rPr lang="en-US" sz="1800" baseline="-25000" dirty="0"/>
              <a:t>6</a:t>
            </a:r>
            <a:r>
              <a:rPr lang="en-US" sz="1800" dirty="0"/>
              <a:t> + </a:t>
            </a:r>
            <a:r>
              <a:rPr lang="en-US" sz="1800" i="1" dirty="0"/>
              <a:t>n</a:t>
            </a:r>
            <a:r>
              <a:rPr lang="en-US" sz="1800" baseline="-25000" dirty="0"/>
              <a:t>5</a:t>
            </a:r>
            <a:r>
              <a:rPr lang="en-US" sz="1800" dirty="0"/>
              <a:t> + 1 = 25 + 15 + 1 = 41	</a:t>
            </a:r>
          </a:p>
          <a:p>
            <a:pPr lvl="1"/>
            <a:r>
              <a:rPr lang="en-US" sz="1800" i="1" dirty="0"/>
              <a:t>n</a:t>
            </a:r>
            <a:r>
              <a:rPr lang="en-US" sz="1800" baseline="-25000" dirty="0"/>
              <a:t>8</a:t>
            </a:r>
            <a:r>
              <a:rPr lang="en-US" sz="1800" dirty="0"/>
              <a:t> = </a:t>
            </a:r>
            <a:r>
              <a:rPr lang="en-US" sz="1800" i="1" dirty="0"/>
              <a:t>n</a:t>
            </a:r>
            <a:r>
              <a:rPr lang="en-US" sz="1800" baseline="-25000" dirty="0"/>
              <a:t>7</a:t>
            </a:r>
            <a:r>
              <a:rPr lang="en-US" sz="1800" dirty="0"/>
              <a:t> + </a:t>
            </a:r>
            <a:r>
              <a:rPr lang="en-US" sz="1800" i="1" dirty="0"/>
              <a:t>n</a:t>
            </a:r>
            <a:r>
              <a:rPr lang="en-US" sz="1800" baseline="-25000" dirty="0"/>
              <a:t>6</a:t>
            </a:r>
            <a:r>
              <a:rPr lang="en-US" sz="1800" dirty="0"/>
              <a:t> + 1 = 41 + 25 + 1 = 67</a:t>
            </a:r>
            <a:r>
              <a:rPr lang="en-US" sz="1800" i="1" dirty="0"/>
              <a:t>.</a:t>
            </a:r>
          </a:p>
          <a:p>
            <a:r>
              <a:rPr lang="en-US" sz="2000" dirty="0"/>
              <a:t>Note that</a:t>
            </a:r>
            <a:r>
              <a:rPr lang="en-US" sz="2000" dirty="0" smtClean="0"/>
              <a:t>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k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more than doubles </a:t>
            </a:r>
            <a:r>
              <a:rPr lang="en-US" sz="2000" dirty="0"/>
              <a:t>for every other value of </a:t>
            </a:r>
            <a:r>
              <a:rPr lang="en-US" sz="2000" dirty="0" err="1"/>
              <a:t>n</a:t>
            </a:r>
            <a:r>
              <a:rPr lang="en-US" sz="2000" baseline="-25000" dirty="0" err="1"/>
              <a:t>k</a:t>
            </a:r>
            <a:r>
              <a:rPr lang="en-US" sz="2000" dirty="0"/>
              <a:t>.  That is, </a:t>
            </a:r>
            <a:r>
              <a:rPr lang="en-US" sz="2000" dirty="0" err="1"/>
              <a:t>n</a:t>
            </a:r>
            <a:r>
              <a:rPr lang="en-US" sz="2000" baseline="-25000" dirty="0" err="1"/>
              <a:t>k</a:t>
            </a:r>
            <a:r>
              <a:rPr lang="en-US" sz="2000" dirty="0"/>
              <a:t> &gt; 2</a:t>
            </a:r>
            <a:r>
              <a:rPr lang="en-US" sz="2000" baseline="30000" dirty="0"/>
              <a:t>k/2</a:t>
            </a:r>
            <a:r>
              <a:rPr lang="en-US" sz="2000" dirty="0"/>
              <a:t>. It</a:t>
            </a:r>
            <a:r>
              <a:rPr lang="en-US" sz="2000" dirty="0" smtClean="0"/>
              <a:t> increases exponentially!</a:t>
            </a:r>
            <a:endParaRPr lang="en-US" sz="2000" dirty="0"/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Better Fibonacci Algorithm 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6939" y="115981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 </a:t>
            </a:r>
            <a:r>
              <a:rPr lang="en-US" b="1" dirty="0">
                <a:solidFill>
                  <a:schemeClr val="tx2"/>
                </a:solidFill>
              </a:rPr>
              <a:t>linear </a:t>
            </a:r>
            <a:r>
              <a:rPr lang="en-US" dirty="0"/>
              <a:t>recursion instead: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Algorithm </a:t>
            </a:r>
            <a:r>
              <a:rPr lang="en-US" sz="2000" dirty="0" err="1"/>
              <a:t>LinearFibonacci(</a:t>
            </a:r>
            <a:r>
              <a:rPr lang="en-US" sz="2000" i="1" dirty="0" err="1"/>
              <a:t>k</a:t>
            </a:r>
            <a:r>
              <a:rPr lang="en-US" sz="2000" dirty="0"/>
              <a:t>):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i="1" dirty="0"/>
              <a:t>      Input: </a:t>
            </a:r>
            <a:r>
              <a:rPr lang="en-US" sz="2000" dirty="0"/>
              <a:t>A </a:t>
            </a:r>
            <a:r>
              <a:rPr lang="en-US" sz="2000" dirty="0" smtClean="0"/>
              <a:t>positive </a:t>
            </a:r>
            <a:r>
              <a:rPr lang="en-US" sz="2000" dirty="0"/>
              <a:t>integer </a:t>
            </a:r>
            <a:r>
              <a:rPr lang="en-US" sz="2000" i="1" dirty="0"/>
              <a:t>k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i="1" dirty="0"/>
              <a:t>      Output: </a:t>
            </a:r>
            <a:r>
              <a:rPr lang="en-US" sz="2000" dirty="0"/>
              <a:t>Pair of Fibonacci numbers (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k</a:t>
            </a:r>
            <a:r>
              <a:rPr lang="en-US" sz="2000" i="1" dirty="0"/>
              <a:t>, F</a:t>
            </a:r>
            <a:r>
              <a:rPr lang="en-US" sz="2000" i="1" baseline="-25000" dirty="0"/>
              <a:t>k-</a:t>
            </a:r>
            <a:r>
              <a:rPr lang="en-US" sz="2000" baseline="-25000" dirty="0"/>
              <a:t>1</a:t>
            </a:r>
            <a:r>
              <a:rPr lang="en-US" sz="2000" dirty="0"/>
              <a:t>)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     </a:t>
            </a:r>
            <a:r>
              <a:rPr lang="en-US" sz="2000" b="1" dirty="0">
                <a:solidFill>
                  <a:schemeClr val="accent3"/>
                </a:solidFill>
              </a:rPr>
              <a:t>if</a:t>
            </a:r>
            <a:r>
              <a:rPr lang="en-US" sz="2000" b="1" dirty="0"/>
              <a:t> </a:t>
            </a:r>
            <a:r>
              <a:rPr lang="en-US" sz="2000" i="1" dirty="0"/>
              <a:t>k </a:t>
            </a:r>
            <a:r>
              <a:rPr lang="en-US" sz="2000" i="1" dirty="0" smtClean="0"/>
              <a:t>= 1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0000FF"/>
                </a:solidFill>
              </a:rPr>
              <a:t>then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		</a:t>
            </a:r>
            <a:r>
              <a:rPr lang="en-US" sz="2000" b="1" dirty="0">
                <a:solidFill>
                  <a:srgbClr val="0000FF"/>
                </a:solidFill>
              </a:rPr>
              <a:t>return </a:t>
            </a:r>
            <a:r>
              <a:rPr lang="en-US" sz="2000" dirty="0"/>
              <a:t>(</a:t>
            </a:r>
            <a:r>
              <a:rPr lang="en-US" sz="2000" i="1" dirty="0" err="1"/>
              <a:t>k</a:t>
            </a:r>
            <a:r>
              <a:rPr lang="en-US" sz="2000" i="1" dirty="0"/>
              <a:t>, </a:t>
            </a:r>
            <a:r>
              <a:rPr lang="en-US" sz="2000" dirty="0"/>
              <a:t>0)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     </a:t>
            </a:r>
            <a:r>
              <a:rPr lang="en-US" sz="2000" b="1" dirty="0">
                <a:solidFill>
                  <a:srgbClr val="0000FF"/>
                </a:solidFill>
              </a:rPr>
              <a:t>else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dirty="0"/>
              <a:t>		(</a:t>
            </a:r>
            <a:r>
              <a:rPr lang="en-US" sz="2000" i="1" dirty="0" err="1"/>
              <a:t>i</a:t>
            </a:r>
            <a:r>
              <a:rPr lang="en-US" sz="2000" i="1" dirty="0"/>
              <a:t>,  </a:t>
            </a:r>
            <a:r>
              <a:rPr lang="en-US" sz="2000" i="1" dirty="0" err="1"/>
              <a:t>j</a:t>
            </a:r>
            <a:r>
              <a:rPr lang="en-US" sz="2000" dirty="0"/>
              <a:t>) </a:t>
            </a:r>
            <a:r>
              <a:rPr lang="en-US" sz="2000" i="1" dirty="0"/>
              <a:t> </a:t>
            </a:r>
            <a:r>
              <a:rPr lang="en-US" sz="2000" dirty="0"/>
              <a:t>=</a:t>
            </a:r>
            <a:r>
              <a:rPr lang="en-US" sz="2000" i="1" dirty="0"/>
              <a:t>  </a:t>
            </a:r>
            <a:r>
              <a:rPr lang="en-US" sz="2000" dirty="0" err="1"/>
              <a:t>LinearFibonacci(</a:t>
            </a:r>
            <a:r>
              <a:rPr lang="en-US" sz="2000" i="1" dirty="0" err="1"/>
              <a:t>k</a:t>
            </a:r>
            <a:r>
              <a:rPr lang="en-US" sz="2000" i="1" dirty="0"/>
              <a:t> - </a:t>
            </a:r>
            <a:r>
              <a:rPr lang="en-US" sz="2000" dirty="0"/>
              <a:t>1)</a:t>
            </a:r>
          </a:p>
          <a:p>
            <a:pPr lvl="2">
              <a:lnSpc>
                <a:spcPct val="90000"/>
              </a:lnSpc>
              <a:buFont typeface="Wingdings" pitchFamily="-110" charset="2"/>
              <a:buNone/>
            </a:pPr>
            <a:r>
              <a:rPr lang="en-US" sz="2000" b="1" dirty="0"/>
              <a:t>		</a:t>
            </a:r>
            <a:r>
              <a:rPr lang="en-US" sz="2000" b="1" dirty="0">
                <a:solidFill>
                  <a:srgbClr val="0000FF"/>
                </a:solidFill>
              </a:rPr>
              <a:t>return </a:t>
            </a:r>
            <a:r>
              <a:rPr lang="en-US" sz="2000" dirty="0"/>
              <a:t>(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+</a:t>
            </a:r>
            <a:r>
              <a:rPr lang="en-US" sz="2000" i="1" dirty="0" err="1"/>
              <a:t>j</a:t>
            </a:r>
            <a:r>
              <a:rPr lang="en-US" sz="2000" i="1" dirty="0"/>
              <a:t>, </a:t>
            </a:r>
            <a:r>
              <a:rPr lang="en-US" sz="2000" i="1" dirty="0" err="1"/>
              <a:t>i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Runs in </a:t>
            </a:r>
            <a:r>
              <a:rPr lang="en-US" b="1" i="1" dirty="0" err="1">
                <a:solidFill>
                  <a:srgbClr val="800000"/>
                </a:solidFill>
              </a:rPr>
              <a:t>O</a:t>
            </a:r>
            <a:r>
              <a:rPr lang="en-US" b="1" dirty="0" err="1">
                <a:solidFill>
                  <a:srgbClr val="800000"/>
                </a:solidFill>
              </a:rPr>
              <a:t>(</a:t>
            </a:r>
            <a:r>
              <a:rPr lang="en-US" b="1" i="1" dirty="0" err="1">
                <a:solidFill>
                  <a:srgbClr val="800000"/>
                </a:solidFill>
              </a:rPr>
              <a:t>k</a:t>
            </a:r>
            <a:r>
              <a:rPr lang="en-US" b="1" dirty="0">
                <a:solidFill>
                  <a:srgbClr val="800000"/>
                </a:solidFill>
              </a:rPr>
              <a:t>) </a:t>
            </a:r>
            <a:r>
              <a:rPr lang="en-US" dirty="0"/>
              <a:t>time.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6728" y="3305061"/>
            <a:ext cx="3631607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LinearFibonacci</a:t>
            </a:r>
            <a:r>
              <a:rPr lang="en-US" dirty="0" smtClean="0"/>
              <a:t>(k): 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, F</a:t>
            </a:r>
            <a:r>
              <a:rPr lang="en-US" i="1" baseline="-25000" dirty="0" smtClean="0"/>
              <a:t>k-1</a:t>
            </a:r>
            <a:endParaRPr lang="en-US" i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254475" y="4801767"/>
            <a:ext cx="3792980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LinearFibonacci</a:t>
            </a:r>
            <a:r>
              <a:rPr lang="en-US" dirty="0" smtClean="0"/>
              <a:t>(k-1): </a:t>
            </a:r>
            <a:r>
              <a:rPr lang="en-US" i="1" dirty="0" smtClean="0"/>
              <a:t>F</a:t>
            </a:r>
            <a:r>
              <a:rPr lang="en-US" i="1" baseline="-25000" dirty="0" smtClean="0"/>
              <a:t>k-1</a:t>
            </a:r>
            <a:r>
              <a:rPr lang="en-US" i="1" dirty="0" smtClean="0"/>
              <a:t>, F</a:t>
            </a:r>
            <a:r>
              <a:rPr lang="en-US" i="1" baseline="-25000" dirty="0" smtClean="0"/>
              <a:t>k-2</a:t>
            </a:r>
            <a:endParaRPr lang="en-US" i="1" baseline="-25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7612265" y="3668990"/>
            <a:ext cx="7426" cy="11660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7634545" y="3676416"/>
            <a:ext cx="401035" cy="11660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7627117" y="3668989"/>
            <a:ext cx="356477" cy="115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Recursion</a:t>
            </a:r>
            <a:endParaRPr lang="en-US" dirty="0">
              <a:ea typeface="Tahoma" pitchFamily="-110" charset="0"/>
              <a:cs typeface="Tahoma" pitchFamily="-110" charset="0"/>
            </a:endParaRPr>
          </a:p>
        </p:txBody>
      </p:sp>
      <p:sp>
        <p:nvSpPr>
          <p:cNvPr id="112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052169"/>
            <a:ext cx="7772400" cy="4419600"/>
          </a:xfrm>
        </p:spPr>
        <p:txBody>
          <a:bodyPr/>
          <a:lstStyle/>
          <a:p>
            <a:r>
              <a:rPr lang="en-US" sz="2800" dirty="0" smtClean="0"/>
              <a:t>Second Example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The Tower of Hanoi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845" y="2694409"/>
            <a:ext cx="2920942" cy="335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3805" y="1578549"/>
            <a:ext cx="3441151" cy="2580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Example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Tower of Hanoi</a:t>
            </a:r>
          </a:p>
        </p:txBody>
      </p:sp>
      <p:pic>
        <p:nvPicPr>
          <p:cNvPr id="1316867" name="Picture 3" descr="cap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75" y="1143000"/>
            <a:ext cx="5953125" cy="13716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1371600"/>
            <a:ext cx="3048000" cy="4038600"/>
            <a:chOff x="48" y="864"/>
            <a:chExt cx="1920" cy="254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8" y="864"/>
              <a:ext cx="278" cy="672"/>
              <a:chOff x="864" y="465"/>
              <a:chExt cx="1046" cy="235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864" y="465"/>
                <a:ext cx="1008" cy="2319"/>
                <a:chOff x="587" y="528"/>
                <a:chExt cx="1008" cy="2319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587" y="528"/>
                  <a:chExt cx="1008" cy="231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87" y="528"/>
                    <a:ext cx="1008" cy="2319"/>
                    <a:chOff x="1151" y="1104"/>
                    <a:chExt cx="686" cy="1741"/>
                  </a:xfrm>
                </p:grpSpPr>
                <p:sp>
                  <p:nvSpPr>
                    <p:cNvPr id="1316873" name="Freeform 9"/>
                    <p:cNvSpPr>
                      <a:spLocks/>
                    </p:cNvSpPr>
                    <p:nvPr/>
                  </p:nvSpPr>
                  <p:spPr bwMode="auto">
                    <a:xfrm flipH="1">
                      <a:off x="1321" y="1581"/>
                      <a:ext cx="304" cy="566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74"/>
                        </a:cxn>
                        <a:cxn ang="0">
                          <a:pos x="18" y="122"/>
                        </a:cxn>
                        <a:cxn ang="0">
                          <a:pos x="42" y="83"/>
                        </a:cxn>
                        <a:cxn ang="0">
                          <a:pos x="81" y="45"/>
                        </a:cxn>
                        <a:cxn ang="0">
                          <a:pos x="148" y="7"/>
                        </a:cxn>
                        <a:cxn ang="0">
                          <a:pos x="205" y="0"/>
                        </a:cxn>
                        <a:cxn ang="0">
                          <a:pos x="255" y="10"/>
                        </a:cxn>
                        <a:cxn ang="0">
                          <a:pos x="290" y="31"/>
                        </a:cxn>
                        <a:cxn ang="0">
                          <a:pos x="304" y="59"/>
                        </a:cxn>
                        <a:cxn ang="0">
                          <a:pos x="304" y="87"/>
                        </a:cxn>
                        <a:cxn ang="0">
                          <a:pos x="290" y="118"/>
                        </a:cxn>
                        <a:cxn ang="0">
                          <a:pos x="262" y="146"/>
                        </a:cxn>
                        <a:cxn ang="0">
                          <a:pos x="223" y="181"/>
                        </a:cxn>
                        <a:cxn ang="0">
                          <a:pos x="201" y="215"/>
                        </a:cxn>
                        <a:cxn ang="0">
                          <a:pos x="194" y="240"/>
                        </a:cxn>
                        <a:cxn ang="0">
                          <a:pos x="194" y="260"/>
                        </a:cxn>
                        <a:cxn ang="0">
                          <a:pos x="205" y="295"/>
                        </a:cxn>
                        <a:cxn ang="0">
                          <a:pos x="230" y="344"/>
                        </a:cxn>
                        <a:cxn ang="0">
                          <a:pos x="247" y="399"/>
                        </a:cxn>
                        <a:cxn ang="0">
                          <a:pos x="251" y="438"/>
                        </a:cxn>
                        <a:cxn ang="0">
                          <a:pos x="244" y="479"/>
                        </a:cxn>
                        <a:cxn ang="0">
                          <a:pos x="233" y="510"/>
                        </a:cxn>
                        <a:cxn ang="0">
                          <a:pos x="201" y="545"/>
                        </a:cxn>
                        <a:cxn ang="0">
                          <a:pos x="173" y="559"/>
                        </a:cxn>
                        <a:cxn ang="0">
                          <a:pos x="141" y="566"/>
                        </a:cxn>
                        <a:cxn ang="0">
                          <a:pos x="113" y="563"/>
                        </a:cxn>
                        <a:cxn ang="0">
                          <a:pos x="92" y="549"/>
                        </a:cxn>
                        <a:cxn ang="0">
                          <a:pos x="67" y="521"/>
                        </a:cxn>
                        <a:cxn ang="0">
                          <a:pos x="42" y="472"/>
                        </a:cxn>
                        <a:cxn ang="0">
                          <a:pos x="14" y="392"/>
                        </a:cxn>
                        <a:cxn ang="0">
                          <a:pos x="4" y="333"/>
                        </a:cxn>
                        <a:cxn ang="0">
                          <a:pos x="0" y="257"/>
                        </a:cxn>
                        <a:cxn ang="0">
                          <a:pos x="0" y="222"/>
                        </a:cxn>
                        <a:cxn ang="0">
                          <a:pos x="7" y="174"/>
                        </a:cxn>
                      </a:cxnLst>
                      <a:rect l="0" t="0" r="r" b="b"/>
                      <a:pathLst>
                        <a:path w="304" h="566">
                          <a:moveTo>
                            <a:pt x="7" y="174"/>
                          </a:moveTo>
                          <a:lnTo>
                            <a:pt x="18" y="122"/>
                          </a:lnTo>
                          <a:lnTo>
                            <a:pt x="42" y="83"/>
                          </a:lnTo>
                          <a:lnTo>
                            <a:pt x="81" y="45"/>
                          </a:lnTo>
                          <a:lnTo>
                            <a:pt x="148" y="7"/>
                          </a:lnTo>
                          <a:lnTo>
                            <a:pt x="205" y="0"/>
                          </a:lnTo>
                          <a:lnTo>
                            <a:pt x="255" y="10"/>
                          </a:lnTo>
                          <a:lnTo>
                            <a:pt x="290" y="31"/>
                          </a:lnTo>
                          <a:lnTo>
                            <a:pt x="304" y="59"/>
                          </a:lnTo>
                          <a:lnTo>
                            <a:pt x="304" y="87"/>
                          </a:lnTo>
                          <a:lnTo>
                            <a:pt x="290" y="118"/>
                          </a:lnTo>
                          <a:lnTo>
                            <a:pt x="262" y="146"/>
                          </a:lnTo>
                          <a:lnTo>
                            <a:pt x="223" y="181"/>
                          </a:lnTo>
                          <a:lnTo>
                            <a:pt x="201" y="215"/>
                          </a:lnTo>
                          <a:lnTo>
                            <a:pt x="194" y="240"/>
                          </a:lnTo>
                          <a:lnTo>
                            <a:pt x="194" y="260"/>
                          </a:lnTo>
                          <a:lnTo>
                            <a:pt x="205" y="295"/>
                          </a:lnTo>
                          <a:lnTo>
                            <a:pt x="230" y="344"/>
                          </a:lnTo>
                          <a:lnTo>
                            <a:pt x="247" y="399"/>
                          </a:lnTo>
                          <a:lnTo>
                            <a:pt x="251" y="438"/>
                          </a:lnTo>
                          <a:lnTo>
                            <a:pt x="244" y="479"/>
                          </a:lnTo>
                          <a:lnTo>
                            <a:pt x="233" y="510"/>
                          </a:lnTo>
                          <a:lnTo>
                            <a:pt x="201" y="545"/>
                          </a:lnTo>
                          <a:lnTo>
                            <a:pt x="173" y="559"/>
                          </a:lnTo>
                          <a:lnTo>
                            <a:pt x="141" y="566"/>
                          </a:lnTo>
                          <a:lnTo>
                            <a:pt x="113" y="563"/>
                          </a:lnTo>
                          <a:lnTo>
                            <a:pt x="92" y="549"/>
                          </a:lnTo>
                          <a:lnTo>
                            <a:pt x="67" y="521"/>
                          </a:lnTo>
                          <a:lnTo>
                            <a:pt x="42" y="472"/>
                          </a:lnTo>
                          <a:lnTo>
                            <a:pt x="14" y="392"/>
                          </a:lnTo>
                          <a:lnTo>
                            <a:pt x="4" y="333"/>
                          </a:lnTo>
                          <a:lnTo>
                            <a:pt x="0" y="257"/>
                          </a:lnTo>
                          <a:lnTo>
                            <a:pt x="0" y="222"/>
                          </a:lnTo>
                          <a:lnTo>
                            <a:pt x="7" y="17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6874" name="Freeform 10"/>
                    <p:cNvSpPr>
                      <a:spLocks/>
                    </p:cNvSpPr>
                    <p:nvPr/>
                  </p:nvSpPr>
                  <p:spPr bwMode="auto">
                    <a:xfrm flipH="1">
                      <a:off x="1151" y="1619"/>
                      <a:ext cx="249" cy="572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65"/>
                        </a:cxn>
                        <a:cxn ang="0">
                          <a:pos x="7" y="44"/>
                        </a:cxn>
                        <a:cxn ang="0">
                          <a:pos x="0" y="27"/>
                        </a:cxn>
                        <a:cxn ang="0">
                          <a:pos x="11" y="7"/>
                        </a:cxn>
                        <a:cxn ang="0">
                          <a:pos x="28" y="0"/>
                        </a:cxn>
                        <a:cxn ang="0">
                          <a:pos x="60" y="0"/>
                        </a:cxn>
                        <a:cxn ang="0">
                          <a:pos x="96" y="24"/>
                        </a:cxn>
                        <a:cxn ang="0">
                          <a:pos x="132" y="61"/>
                        </a:cxn>
                        <a:cxn ang="0">
                          <a:pos x="192" y="140"/>
                        </a:cxn>
                        <a:cxn ang="0">
                          <a:pos x="231" y="204"/>
                        </a:cxn>
                        <a:cxn ang="0">
                          <a:pos x="249" y="255"/>
                        </a:cxn>
                        <a:cxn ang="0">
                          <a:pos x="245" y="283"/>
                        </a:cxn>
                        <a:cxn ang="0">
                          <a:pos x="224" y="320"/>
                        </a:cxn>
                        <a:cxn ang="0">
                          <a:pos x="181" y="347"/>
                        </a:cxn>
                        <a:cxn ang="0">
                          <a:pos x="110" y="371"/>
                        </a:cxn>
                        <a:cxn ang="0">
                          <a:pos x="75" y="395"/>
                        </a:cxn>
                        <a:cxn ang="0">
                          <a:pos x="60" y="415"/>
                        </a:cxn>
                        <a:cxn ang="0">
                          <a:pos x="68" y="436"/>
                        </a:cxn>
                        <a:cxn ang="0">
                          <a:pos x="107" y="456"/>
                        </a:cxn>
                        <a:cxn ang="0">
                          <a:pos x="139" y="497"/>
                        </a:cxn>
                        <a:cxn ang="0">
                          <a:pos x="153" y="538"/>
                        </a:cxn>
                        <a:cxn ang="0">
                          <a:pos x="149" y="558"/>
                        </a:cxn>
                        <a:cxn ang="0">
                          <a:pos x="117" y="572"/>
                        </a:cxn>
                        <a:cxn ang="0">
                          <a:pos x="107" y="572"/>
                        </a:cxn>
                        <a:cxn ang="0">
                          <a:pos x="92" y="535"/>
                        </a:cxn>
                        <a:cxn ang="0">
                          <a:pos x="85" y="494"/>
                        </a:cxn>
                        <a:cxn ang="0">
                          <a:pos x="64" y="463"/>
                        </a:cxn>
                        <a:cxn ang="0">
                          <a:pos x="32" y="446"/>
                        </a:cxn>
                        <a:cxn ang="0">
                          <a:pos x="21" y="426"/>
                        </a:cxn>
                        <a:cxn ang="0">
                          <a:pos x="25" y="405"/>
                        </a:cxn>
                        <a:cxn ang="0">
                          <a:pos x="53" y="371"/>
                        </a:cxn>
                        <a:cxn ang="0">
                          <a:pos x="107" y="351"/>
                        </a:cxn>
                        <a:cxn ang="0">
                          <a:pos x="157" y="320"/>
                        </a:cxn>
                        <a:cxn ang="0">
                          <a:pos x="196" y="286"/>
                        </a:cxn>
                        <a:cxn ang="0">
                          <a:pos x="210" y="252"/>
                        </a:cxn>
                        <a:cxn ang="0">
                          <a:pos x="206" y="238"/>
                        </a:cxn>
                        <a:cxn ang="0">
                          <a:pos x="189" y="208"/>
                        </a:cxn>
                        <a:cxn ang="0">
                          <a:pos x="157" y="163"/>
                        </a:cxn>
                        <a:cxn ang="0">
                          <a:pos x="121" y="136"/>
                        </a:cxn>
                        <a:cxn ang="0">
                          <a:pos x="82" y="106"/>
                        </a:cxn>
                        <a:cxn ang="0">
                          <a:pos x="53" y="89"/>
                        </a:cxn>
                        <a:cxn ang="0">
                          <a:pos x="25" y="65"/>
                        </a:cxn>
                      </a:cxnLst>
                      <a:rect l="0" t="0" r="r" b="b"/>
                      <a:pathLst>
                        <a:path w="249" h="572">
                          <a:moveTo>
                            <a:pt x="25" y="65"/>
                          </a:moveTo>
                          <a:lnTo>
                            <a:pt x="7" y="44"/>
                          </a:lnTo>
                          <a:lnTo>
                            <a:pt x="0" y="27"/>
                          </a:lnTo>
                          <a:lnTo>
                            <a:pt x="11" y="7"/>
                          </a:lnTo>
                          <a:lnTo>
                            <a:pt x="28" y="0"/>
                          </a:lnTo>
                          <a:lnTo>
                            <a:pt x="60" y="0"/>
                          </a:lnTo>
                          <a:lnTo>
                            <a:pt x="96" y="24"/>
                          </a:lnTo>
                          <a:lnTo>
                            <a:pt x="132" y="61"/>
                          </a:lnTo>
                          <a:lnTo>
                            <a:pt x="192" y="140"/>
                          </a:lnTo>
                          <a:lnTo>
                            <a:pt x="231" y="204"/>
                          </a:lnTo>
                          <a:lnTo>
                            <a:pt x="249" y="255"/>
                          </a:lnTo>
                          <a:lnTo>
                            <a:pt x="245" y="283"/>
                          </a:lnTo>
                          <a:lnTo>
                            <a:pt x="224" y="320"/>
                          </a:lnTo>
                          <a:lnTo>
                            <a:pt x="181" y="347"/>
                          </a:lnTo>
                          <a:lnTo>
                            <a:pt x="110" y="371"/>
                          </a:lnTo>
                          <a:lnTo>
                            <a:pt x="75" y="395"/>
                          </a:lnTo>
                          <a:lnTo>
                            <a:pt x="60" y="415"/>
                          </a:lnTo>
                          <a:lnTo>
                            <a:pt x="68" y="436"/>
                          </a:lnTo>
                          <a:lnTo>
                            <a:pt x="107" y="456"/>
                          </a:lnTo>
                          <a:lnTo>
                            <a:pt x="139" y="497"/>
                          </a:lnTo>
                          <a:lnTo>
                            <a:pt x="153" y="538"/>
                          </a:lnTo>
                          <a:lnTo>
                            <a:pt x="149" y="558"/>
                          </a:lnTo>
                          <a:lnTo>
                            <a:pt x="117" y="572"/>
                          </a:lnTo>
                          <a:lnTo>
                            <a:pt x="107" y="572"/>
                          </a:lnTo>
                          <a:lnTo>
                            <a:pt x="92" y="535"/>
                          </a:lnTo>
                          <a:lnTo>
                            <a:pt x="85" y="494"/>
                          </a:lnTo>
                          <a:lnTo>
                            <a:pt x="64" y="463"/>
                          </a:lnTo>
                          <a:lnTo>
                            <a:pt x="32" y="446"/>
                          </a:lnTo>
                          <a:lnTo>
                            <a:pt x="21" y="426"/>
                          </a:lnTo>
                          <a:lnTo>
                            <a:pt x="25" y="405"/>
                          </a:lnTo>
                          <a:lnTo>
                            <a:pt x="53" y="371"/>
                          </a:lnTo>
                          <a:lnTo>
                            <a:pt x="107" y="351"/>
                          </a:lnTo>
                          <a:lnTo>
                            <a:pt x="157" y="320"/>
                          </a:lnTo>
                          <a:lnTo>
                            <a:pt x="196" y="286"/>
                          </a:lnTo>
                          <a:lnTo>
                            <a:pt x="210" y="252"/>
                          </a:lnTo>
                          <a:lnTo>
                            <a:pt x="206" y="238"/>
                          </a:lnTo>
                          <a:lnTo>
                            <a:pt x="189" y="208"/>
                          </a:lnTo>
                          <a:lnTo>
                            <a:pt x="157" y="163"/>
                          </a:lnTo>
                          <a:lnTo>
                            <a:pt x="121" y="136"/>
                          </a:lnTo>
                          <a:lnTo>
                            <a:pt x="82" y="106"/>
                          </a:lnTo>
                          <a:lnTo>
                            <a:pt x="53" y="89"/>
                          </a:lnTo>
                          <a:lnTo>
                            <a:pt x="25" y="6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6875" name="Freeform 11"/>
                    <p:cNvSpPr>
                      <a:spLocks/>
                    </p:cNvSpPr>
                    <p:nvPr/>
                  </p:nvSpPr>
                  <p:spPr bwMode="auto">
                    <a:xfrm flipH="1">
                      <a:off x="1447" y="1581"/>
                      <a:ext cx="362" cy="499"/>
                    </a:xfrm>
                    <a:custGeom>
                      <a:avLst/>
                      <a:gdLst/>
                      <a:ahLst/>
                      <a:cxnLst>
                        <a:cxn ang="0">
                          <a:pos x="151" y="35"/>
                        </a:cxn>
                        <a:cxn ang="0">
                          <a:pos x="221" y="0"/>
                        </a:cxn>
                        <a:cxn ang="0">
                          <a:pos x="281" y="0"/>
                        </a:cxn>
                        <a:cxn ang="0">
                          <a:pos x="344" y="14"/>
                        </a:cxn>
                        <a:cxn ang="0">
                          <a:pos x="362" y="35"/>
                        </a:cxn>
                        <a:cxn ang="0">
                          <a:pos x="351" y="59"/>
                        </a:cxn>
                        <a:cxn ang="0">
                          <a:pos x="334" y="91"/>
                        </a:cxn>
                        <a:cxn ang="0">
                          <a:pos x="302" y="87"/>
                        </a:cxn>
                        <a:cxn ang="0">
                          <a:pos x="274" y="77"/>
                        </a:cxn>
                        <a:cxn ang="0">
                          <a:pos x="253" y="63"/>
                        </a:cxn>
                        <a:cxn ang="0">
                          <a:pos x="232" y="59"/>
                        </a:cxn>
                        <a:cxn ang="0">
                          <a:pos x="193" y="70"/>
                        </a:cxn>
                        <a:cxn ang="0">
                          <a:pos x="137" y="94"/>
                        </a:cxn>
                        <a:cxn ang="0">
                          <a:pos x="91" y="136"/>
                        </a:cxn>
                        <a:cxn ang="0">
                          <a:pos x="70" y="164"/>
                        </a:cxn>
                        <a:cxn ang="0">
                          <a:pos x="60" y="185"/>
                        </a:cxn>
                        <a:cxn ang="0">
                          <a:pos x="60" y="202"/>
                        </a:cxn>
                        <a:cxn ang="0">
                          <a:pos x="74" y="220"/>
                        </a:cxn>
                        <a:cxn ang="0">
                          <a:pos x="116" y="248"/>
                        </a:cxn>
                        <a:cxn ang="0">
                          <a:pos x="155" y="286"/>
                        </a:cxn>
                        <a:cxn ang="0">
                          <a:pos x="179" y="325"/>
                        </a:cxn>
                        <a:cxn ang="0">
                          <a:pos x="193" y="352"/>
                        </a:cxn>
                        <a:cxn ang="0">
                          <a:pos x="186" y="370"/>
                        </a:cxn>
                        <a:cxn ang="0">
                          <a:pos x="169" y="387"/>
                        </a:cxn>
                        <a:cxn ang="0">
                          <a:pos x="134" y="398"/>
                        </a:cxn>
                        <a:cxn ang="0">
                          <a:pos x="95" y="412"/>
                        </a:cxn>
                        <a:cxn ang="0">
                          <a:pos x="77" y="433"/>
                        </a:cxn>
                        <a:cxn ang="0">
                          <a:pos x="81" y="468"/>
                        </a:cxn>
                        <a:cxn ang="0">
                          <a:pos x="53" y="499"/>
                        </a:cxn>
                        <a:cxn ang="0">
                          <a:pos x="39" y="489"/>
                        </a:cxn>
                        <a:cxn ang="0">
                          <a:pos x="42" y="429"/>
                        </a:cxn>
                        <a:cxn ang="0">
                          <a:pos x="67" y="398"/>
                        </a:cxn>
                        <a:cxn ang="0">
                          <a:pos x="102" y="373"/>
                        </a:cxn>
                        <a:cxn ang="0">
                          <a:pos x="137" y="359"/>
                        </a:cxn>
                        <a:cxn ang="0">
                          <a:pos x="155" y="352"/>
                        </a:cxn>
                        <a:cxn ang="0">
                          <a:pos x="158" y="342"/>
                        </a:cxn>
                        <a:cxn ang="0">
                          <a:pos x="148" y="325"/>
                        </a:cxn>
                        <a:cxn ang="0">
                          <a:pos x="112" y="290"/>
                        </a:cxn>
                        <a:cxn ang="0">
                          <a:pos x="70" y="262"/>
                        </a:cxn>
                        <a:cxn ang="0">
                          <a:pos x="35" y="241"/>
                        </a:cxn>
                        <a:cxn ang="0">
                          <a:pos x="7" y="220"/>
                        </a:cxn>
                        <a:cxn ang="0">
                          <a:pos x="0" y="195"/>
                        </a:cxn>
                        <a:cxn ang="0">
                          <a:pos x="18" y="157"/>
                        </a:cxn>
                        <a:cxn ang="0">
                          <a:pos x="56" y="108"/>
                        </a:cxn>
                        <a:cxn ang="0">
                          <a:pos x="95" y="70"/>
                        </a:cxn>
                        <a:cxn ang="0">
                          <a:pos x="123" y="52"/>
                        </a:cxn>
                        <a:cxn ang="0">
                          <a:pos x="151" y="35"/>
                        </a:cxn>
                      </a:cxnLst>
                      <a:rect l="0" t="0" r="r" b="b"/>
                      <a:pathLst>
                        <a:path w="362" h="499">
                          <a:moveTo>
                            <a:pt x="151" y="35"/>
                          </a:moveTo>
                          <a:lnTo>
                            <a:pt x="221" y="0"/>
                          </a:lnTo>
                          <a:lnTo>
                            <a:pt x="281" y="0"/>
                          </a:lnTo>
                          <a:lnTo>
                            <a:pt x="344" y="14"/>
                          </a:lnTo>
                          <a:lnTo>
                            <a:pt x="362" y="35"/>
                          </a:lnTo>
                          <a:lnTo>
                            <a:pt x="351" y="59"/>
                          </a:lnTo>
                          <a:lnTo>
                            <a:pt x="334" y="91"/>
                          </a:lnTo>
                          <a:lnTo>
                            <a:pt x="302" y="87"/>
                          </a:lnTo>
                          <a:lnTo>
                            <a:pt x="274" y="77"/>
                          </a:lnTo>
                          <a:lnTo>
                            <a:pt x="253" y="63"/>
                          </a:lnTo>
                          <a:lnTo>
                            <a:pt x="232" y="59"/>
                          </a:lnTo>
                          <a:lnTo>
                            <a:pt x="193" y="70"/>
                          </a:lnTo>
                          <a:lnTo>
                            <a:pt x="137" y="94"/>
                          </a:lnTo>
                          <a:lnTo>
                            <a:pt x="91" y="136"/>
                          </a:lnTo>
                          <a:lnTo>
                            <a:pt x="70" y="164"/>
                          </a:lnTo>
                          <a:lnTo>
                            <a:pt x="60" y="185"/>
                          </a:lnTo>
                          <a:lnTo>
                            <a:pt x="60" y="202"/>
                          </a:lnTo>
                          <a:lnTo>
                            <a:pt x="74" y="220"/>
                          </a:lnTo>
                          <a:lnTo>
                            <a:pt x="116" y="248"/>
                          </a:lnTo>
                          <a:lnTo>
                            <a:pt x="155" y="286"/>
                          </a:lnTo>
                          <a:lnTo>
                            <a:pt x="179" y="325"/>
                          </a:lnTo>
                          <a:lnTo>
                            <a:pt x="193" y="352"/>
                          </a:lnTo>
                          <a:lnTo>
                            <a:pt x="186" y="370"/>
                          </a:lnTo>
                          <a:lnTo>
                            <a:pt x="169" y="387"/>
                          </a:lnTo>
                          <a:lnTo>
                            <a:pt x="134" y="398"/>
                          </a:lnTo>
                          <a:lnTo>
                            <a:pt x="95" y="412"/>
                          </a:lnTo>
                          <a:lnTo>
                            <a:pt x="77" y="433"/>
                          </a:lnTo>
                          <a:lnTo>
                            <a:pt x="81" y="468"/>
                          </a:lnTo>
                          <a:lnTo>
                            <a:pt x="53" y="499"/>
                          </a:lnTo>
                          <a:lnTo>
                            <a:pt x="39" y="489"/>
                          </a:lnTo>
                          <a:lnTo>
                            <a:pt x="42" y="429"/>
                          </a:lnTo>
                          <a:lnTo>
                            <a:pt x="67" y="398"/>
                          </a:lnTo>
                          <a:lnTo>
                            <a:pt x="102" y="373"/>
                          </a:lnTo>
                          <a:lnTo>
                            <a:pt x="137" y="359"/>
                          </a:lnTo>
                          <a:lnTo>
                            <a:pt x="155" y="352"/>
                          </a:lnTo>
                          <a:lnTo>
                            <a:pt x="158" y="342"/>
                          </a:lnTo>
                          <a:lnTo>
                            <a:pt x="148" y="325"/>
                          </a:lnTo>
                          <a:lnTo>
                            <a:pt x="112" y="290"/>
                          </a:lnTo>
                          <a:lnTo>
                            <a:pt x="70" y="262"/>
                          </a:lnTo>
                          <a:lnTo>
                            <a:pt x="35" y="241"/>
                          </a:lnTo>
                          <a:lnTo>
                            <a:pt x="7" y="220"/>
                          </a:lnTo>
                          <a:lnTo>
                            <a:pt x="0" y="195"/>
                          </a:lnTo>
                          <a:lnTo>
                            <a:pt x="18" y="157"/>
                          </a:lnTo>
                          <a:lnTo>
                            <a:pt x="56" y="108"/>
                          </a:lnTo>
                          <a:lnTo>
                            <a:pt x="95" y="70"/>
                          </a:lnTo>
                          <a:lnTo>
                            <a:pt x="123" y="52"/>
                          </a:lnTo>
                          <a:lnTo>
                            <a:pt x="151" y="3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6876" name="Freeform 12"/>
                    <p:cNvSpPr>
                      <a:spLocks/>
                    </p:cNvSpPr>
                    <p:nvPr/>
                  </p:nvSpPr>
                  <p:spPr bwMode="auto">
                    <a:xfrm flipH="1">
                      <a:off x="1376" y="2005"/>
                      <a:ext cx="229" cy="840"/>
                    </a:xfrm>
                    <a:custGeom>
                      <a:avLst/>
                      <a:gdLst/>
                      <a:ahLst/>
                      <a:cxnLst>
                        <a:cxn ang="0">
                          <a:pos x="132" y="69"/>
                        </a:cxn>
                        <a:cxn ang="0">
                          <a:pos x="136" y="21"/>
                        </a:cxn>
                        <a:cxn ang="0">
                          <a:pos x="168" y="0"/>
                        </a:cxn>
                        <a:cxn ang="0">
                          <a:pos x="204" y="3"/>
                        </a:cxn>
                        <a:cxn ang="0">
                          <a:pos x="225" y="21"/>
                        </a:cxn>
                        <a:cxn ang="0">
                          <a:pos x="229" y="90"/>
                        </a:cxn>
                        <a:cxn ang="0">
                          <a:pos x="218" y="266"/>
                        </a:cxn>
                        <a:cxn ang="0">
                          <a:pos x="204" y="373"/>
                        </a:cxn>
                        <a:cxn ang="0">
                          <a:pos x="222" y="460"/>
                        </a:cxn>
                        <a:cxn ang="0">
                          <a:pos x="225" y="546"/>
                        </a:cxn>
                        <a:cxn ang="0">
                          <a:pos x="215" y="633"/>
                        </a:cxn>
                        <a:cxn ang="0">
                          <a:pos x="197" y="743"/>
                        </a:cxn>
                        <a:cxn ang="0">
                          <a:pos x="204" y="802"/>
                        </a:cxn>
                        <a:cxn ang="0">
                          <a:pos x="186" y="812"/>
                        </a:cxn>
                        <a:cxn ang="0">
                          <a:pos x="72" y="833"/>
                        </a:cxn>
                        <a:cxn ang="0">
                          <a:pos x="43" y="840"/>
                        </a:cxn>
                        <a:cxn ang="0">
                          <a:pos x="0" y="816"/>
                        </a:cxn>
                        <a:cxn ang="0">
                          <a:pos x="0" y="802"/>
                        </a:cxn>
                        <a:cxn ang="0">
                          <a:pos x="125" y="795"/>
                        </a:cxn>
                        <a:cxn ang="0">
                          <a:pos x="168" y="778"/>
                        </a:cxn>
                        <a:cxn ang="0">
                          <a:pos x="172" y="740"/>
                        </a:cxn>
                        <a:cxn ang="0">
                          <a:pos x="175" y="622"/>
                        </a:cxn>
                        <a:cxn ang="0">
                          <a:pos x="165" y="525"/>
                        </a:cxn>
                        <a:cxn ang="0">
                          <a:pos x="154" y="408"/>
                        </a:cxn>
                        <a:cxn ang="0">
                          <a:pos x="157" y="335"/>
                        </a:cxn>
                        <a:cxn ang="0">
                          <a:pos x="165" y="242"/>
                        </a:cxn>
                        <a:cxn ang="0">
                          <a:pos x="147" y="152"/>
                        </a:cxn>
                        <a:cxn ang="0">
                          <a:pos x="132" y="69"/>
                        </a:cxn>
                      </a:cxnLst>
                      <a:rect l="0" t="0" r="r" b="b"/>
                      <a:pathLst>
                        <a:path w="229" h="840">
                          <a:moveTo>
                            <a:pt x="132" y="69"/>
                          </a:moveTo>
                          <a:lnTo>
                            <a:pt x="136" y="21"/>
                          </a:lnTo>
                          <a:lnTo>
                            <a:pt x="168" y="0"/>
                          </a:lnTo>
                          <a:lnTo>
                            <a:pt x="204" y="3"/>
                          </a:lnTo>
                          <a:lnTo>
                            <a:pt x="225" y="21"/>
                          </a:lnTo>
                          <a:lnTo>
                            <a:pt x="229" y="90"/>
                          </a:lnTo>
                          <a:lnTo>
                            <a:pt x="218" y="266"/>
                          </a:lnTo>
                          <a:lnTo>
                            <a:pt x="204" y="373"/>
                          </a:lnTo>
                          <a:lnTo>
                            <a:pt x="222" y="460"/>
                          </a:lnTo>
                          <a:lnTo>
                            <a:pt x="225" y="546"/>
                          </a:lnTo>
                          <a:lnTo>
                            <a:pt x="215" y="633"/>
                          </a:lnTo>
                          <a:lnTo>
                            <a:pt x="197" y="743"/>
                          </a:lnTo>
                          <a:lnTo>
                            <a:pt x="204" y="802"/>
                          </a:lnTo>
                          <a:lnTo>
                            <a:pt x="186" y="812"/>
                          </a:lnTo>
                          <a:lnTo>
                            <a:pt x="72" y="833"/>
                          </a:lnTo>
                          <a:lnTo>
                            <a:pt x="43" y="840"/>
                          </a:lnTo>
                          <a:lnTo>
                            <a:pt x="0" y="816"/>
                          </a:lnTo>
                          <a:lnTo>
                            <a:pt x="0" y="802"/>
                          </a:lnTo>
                          <a:lnTo>
                            <a:pt x="125" y="795"/>
                          </a:lnTo>
                          <a:lnTo>
                            <a:pt x="168" y="778"/>
                          </a:lnTo>
                          <a:lnTo>
                            <a:pt x="172" y="740"/>
                          </a:lnTo>
                          <a:lnTo>
                            <a:pt x="175" y="622"/>
                          </a:lnTo>
                          <a:lnTo>
                            <a:pt x="165" y="525"/>
                          </a:lnTo>
                          <a:lnTo>
                            <a:pt x="154" y="408"/>
                          </a:lnTo>
                          <a:lnTo>
                            <a:pt x="157" y="335"/>
                          </a:lnTo>
                          <a:lnTo>
                            <a:pt x="165" y="242"/>
                          </a:lnTo>
                          <a:lnTo>
                            <a:pt x="147" y="152"/>
                          </a:lnTo>
                          <a:lnTo>
                            <a:pt x="132" y="69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6877" name="Freeform 13"/>
                    <p:cNvSpPr>
                      <a:spLocks/>
                    </p:cNvSpPr>
                    <p:nvPr/>
                  </p:nvSpPr>
                  <p:spPr bwMode="auto">
                    <a:xfrm flipH="1">
                      <a:off x="1390" y="2033"/>
                      <a:ext cx="447" cy="658"/>
                    </a:xfrm>
                    <a:custGeom>
                      <a:avLst/>
                      <a:gdLst/>
                      <a:ahLst/>
                      <a:cxnLst>
                        <a:cxn ang="0">
                          <a:pos x="212" y="268"/>
                        </a:cxn>
                        <a:cxn ang="0">
                          <a:pos x="212" y="233"/>
                        </a:cxn>
                        <a:cxn ang="0">
                          <a:pos x="230" y="174"/>
                        </a:cxn>
                        <a:cxn ang="0">
                          <a:pos x="284" y="80"/>
                        </a:cxn>
                        <a:cxn ang="0">
                          <a:pos x="370" y="0"/>
                        </a:cxn>
                        <a:cxn ang="0">
                          <a:pos x="424" y="0"/>
                        </a:cxn>
                        <a:cxn ang="0">
                          <a:pos x="447" y="38"/>
                        </a:cxn>
                        <a:cxn ang="0">
                          <a:pos x="415" y="91"/>
                        </a:cxn>
                        <a:cxn ang="0">
                          <a:pos x="348" y="129"/>
                        </a:cxn>
                        <a:cxn ang="0">
                          <a:pos x="307" y="167"/>
                        </a:cxn>
                        <a:cxn ang="0">
                          <a:pos x="266" y="223"/>
                        </a:cxn>
                        <a:cxn ang="0">
                          <a:pos x="257" y="261"/>
                        </a:cxn>
                        <a:cxn ang="0">
                          <a:pos x="262" y="303"/>
                        </a:cxn>
                        <a:cxn ang="0">
                          <a:pos x="284" y="373"/>
                        </a:cxn>
                        <a:cxn ang="0">
                          <a:pos x="289" y="449"/>
                        </a:cxn>
                        <a:cxn ang="0">
                          <a:pos x="280" y="547"/>
                        </a:cxn>
                        <a:cxn ang="0">
                          <a:pos x="257" y="616"/>
                        </a:cxn>
                        <a:cxn ang="0">
                          <a:pos x="217" y="658"/>
                        </a:cxn>
                        <a:cxn ang="0">
                          <a:pos x="190" y="658"/>
                        </a:cxn>
                        <a:cxn ang="0">
                          <a:pos x="104" y="637"/>
                        </a:cxn>
                        <a:cxn ang="0">
                          <a:pos x="27" y="634"/>
                        </a:cxn>
                        <a:cxn ang="0">
                          <a:pos x="0" y="620"/>
                        </a:cxn>
                        <a:cxn ang="0">
                          <a:pos x="50" y="606"/>
                        </a:cxn>
                        <a:cxn ang="0">
                          <a:pos x="131" y="609"/>
                        </a:cxn>
                        <a:cxn ang="0">
                          <a:pos x="181" y="623"/>
                        </a:cxn>
                        <a:cxn ang="0">
                          <a:pos x="212" y="613"/>
                        </a:cxn>
                        <a:cxn ang="0">
                          <a:pos x="244" y="557"/>
                        </a:cxn>
                        <a:cxn ang="0">
                          <a:pos x="248" y="477"/>
                        </a:cxn>
                        <a:cxn ang="0">
                          <a:pos x="239" y="404"/>
                        </a:cxn>
                        <a:cxn ang="0">
                          <a:pos x="212" y="317"/>
                        </a:cxn>
                        <a:cxn ang="0">
                          <a:pos x="212" y="268"/>
                        </a:cxn>
                      </a:cxnLst>
                      <a:rect l="0" t="0" r="r" b="b"/>
                      <a:pathLst>
                        <a:path w="447" h="658">
                          <a:moveTo>
                            <a:pt x="212" y="268"/>
                          </a:moveTo>
                          <a:lnTo>
                            <a:pt x="212" y="233"/>
                          </a:lnTo>
                          <a:lnTo>
                            <a:pt x="230" y="174"/>
                          </a:lnTo>
                          <a:lnTo>
                            <a:pt x="284" y="80"/>
                          </a:lnTo>
                          <a:lnTo>
                            <a:pt x="370" y="0"/>
                          </a:lnTo>
                          <a:lnTo>
                            <a:pt x="424" y="0"/>
                          </a:lnTo>
                          <a:lnTo>
                            <a:pt x="447" y="38"/>
                          </a:lnTo>
                          <a:lnTo>
                            <a:pt x="415" y="91"/>
                          </a:lnTo>
                          <a:lnTo>
                            <a:pt x="348" y="129"/>
                          </a:lnTo>
                          <a:lnTo>
                            <a:pt x="307" y="167"/>
                          </a:lnTo>
                          <a:lnTo>
                            <a:pt x="266" y="223"/>
                          </a:lnTo>
                          <a:lnTo>
                            <a:pt x="257" y="261"/>
                          </a:lnTo>
                          <a:lnTo>
                            <a:pt x="262" y="303"/>
                          </a:lnTo>
                          <a:lnTo>
                            <a:pt x="284" y="373"/>
                          </a:lnTo>
                          <a:lnTo>
                            <a:pt x="289" y="449"/>
                          </a:lnTo>
                          <a:lnTo>
                            <a:pt x="280" y="547"/>
                          </a:lnTo>
                          <a:lnTo>
                            <a:pt x="257" y="616"/>
                          </a:lnTo>
                          <a:lnTo>
                            <a:pt x="217" y="658"/>
                          </a:lnTo>
                          <a:lnTo>
                            <a:pt x="190" y="658"/>
                          </a:lnTo>
                          <a:lnTo>
                            <a:pt x="104" y="637"/>
                          </a:lnTo>
                          <a:lnTo>
                            <a:pt x="27" y="634"/>
                          </a:lnTo>
                          <a:lnTo>
                            <a:pt x="0" y="620"/>
                          </a:lnTo>
                          <a:lnTo>
                            <a:pt x="50" y="606"/>
                          </a:lnTo>
                          <a:lnTo>
                            <a:pt x="131" y="609"/>
                          </a:lnTo>
                          <a:lnTo>
                            <a:pt x="181" y="623"/>
                          </a:lnTo>
                          <a:lnTo>
                            <a:pt x="212" y="613"/>
                          </a:lnTo>
                          <a:lnTo>
                            <a:pt x="244" y="557"/>
                          </a:lnTo>
                          <a:lnTo>
                            <a:pt x="248" y="477"/>
                          </a:lnTo>
                          <a:lnTo>
                            <a:pt x="239" y="404"/>
                          </a:lnTo>
                          <a:lnTo>
                            <a:pt x="212" y="317"/>
                          </a:lnTo>
                          <a:lnTo>
                            <a:pt x="212" y="2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6878" name="Freeform 14"/>
                    <p:cNvSpPr>
                      <a:spLocks/>
                    </p:cNvSpPr>
                    <p:nvPr/>
                  </p:nvSpPr>
                  <p:spPr bwMode="auto">
                    <a:xfrm flipH="1">
                      <a:off x="1353" y="1223"/>
                      <a:ext cx="282" cy="326"/>
                    </a:xfrm>
                    <a:custGeom>
                      <a:avLst/>
                      <a:gdLst/>
                      <a:ahLst/>
                      <a:cxnLst>
                        <a:cxn ang="0">
                          <a:pos x="81" y="137"/>
                        </a:cxn>
                        <a:cxn ang="0">
                          <a:pos x="78" y="84"/>
                        </a:cxn>
                        <a:cxn ang="0">
                          <a:pos x="88" y="35"/>
                        </a:cxn>
                        <a:cxn ang="0">
                          <a:pos x="127" y="7"/>
                        </a:cxn>
                        <a:cxn ang="0">
                          <a:pos x="173" y="0"/>
                        </a:cxn>
                        <a:cxn ang="0">
                          <a:pos x="208" y="4"/>
                        </a:cxn>
                        <a:cxn ang="0">
                          <a:pos x="240" y="25"/>
                        </a:cxn>
                        <a:cxn ang="0">
                          <a:pos x="257" y="60"/>
                        </a:cxn>
                        <a:cxn ang="0">
                          <a:pos x="278" y="130"/>
                        </a:cxn>
                        <a:cxn ang="0">
                          <a:pos x="282" y="207"/>
                        </a:cxn>
                        <a:cxn ang="0">
                          <a:pos x="271" y="263"/>
                        </a:cxn>
                        <a:cxn ang="0">
                          <a:pos x="250" y="298"/>
                        </a:cxn>
                        <a:cxn ang="0">
                          <a:pos x="215" y="319"/>
                        </a:cxn>
                        <a:cxn ang="0">
                          <a:pos x="187" y="326"/>
                        </a:cxn>
                        <a:cxn ang="0">
                          <a:pos x="145" y="315"/>
                        </a:cxn>
                        <a:cxn ang="0">
                          <a:pos x="123" y="284"/>
                        </a:cxn>
                        <a:cxn ang="0">
                          <a:pos x="102" y="238"/>
                        </a:cxn>
                        <a:cxn ang="0">
                          <a:pos x="85" y="186"/>
                        </a:cxn>
                        <a:cxn ang="0">
                          <a:pos x="53" y="207"/>
                        </a:cxn>
                        <a:cxn ang="0">
                          <a:pos x="18" y="221"/>
                        </a:cxn>
                        <a:cxn ang="0">
                          <a:pos x="4" y="221"/>
                        </a:cxn>
                        <a:cxn ang="0">
                          <a:pos x="0" y="207"/>
                        </a:cxn>
                        <a:cxn ang="0">
                          <a:pos x="7" y="189"/>
                        </a:cxn>
                        <a:cxn ang="0">
                          <a:pos x="60" y="168"/>
                        </a:cxn>
                        <a:cxn ang="0">
                          <a:pos x="81" y="137"/>
                        </a:cxn>
                      </a:cxnLst>
                      <a:rect l="0" t="0" r="r" b="b"/>
                      <a:pathLst>
                        <a:path w="282" h="326">
                          <a:moveTo>
                            <a:pt x="81" y="137"/>
                          </a:moveTo>
                          <a:lnTo>
                            <a:pt x="78" y="84"/>
                          </a:lnTo>
                          <a:lnTo>
                            <a:pt x="88" y="35"/>
                          </a:lnTo>
                          <a:lnTo>
                            <a:pt x="127" y="7"/>
                          </a:lnTo>
                          <a:lnTo>
                            <a:pt x="173" y="0"/>
                          </a:lnTo>
                          <a:lnTo>
                            <a:pt x="208" y="4"/>
                          </a:lnTo>
                          <a:lnTo>
                            <a:pt x="240" y="25"/>
                          </a:lnTo>
                          <a:lnTo>
                            <a:pt x="257" y="60"/>
                          </a:lnTo>
                          <a:lnTo>
                            <a:pt x="278" y="130"/>
                          </a:lnTo>
                          <a:lnTo>
                            <a:pt x="282" y="207"/>
                          </a:lnTo>
                          <a:lnTo>
                            <a:pt x="271" y="263"/>
                          </a:lnTo>
                          <a:lnTo>
                            <a:pt x="250" y="298"/>
                          </a:lnTo>
                          <a:lnTo>
                            <a:pt x="215" y="319"/>
                          </a:lnTo>
                          <a:lnTo>
                            <a:pt x="187" y="326"/>
                          </a:lnTo>
                          <a:lnTo>
                            <a:pt x="145" y="315"/>
                          </a:lnTo>
                          <a:lnTo>
                            <a:pt x="123" y="284"/>
                          </a:lnTo>
                          <a:lnTo>
                            <a:pt x="102" y="238"/>
                          </a:lnTo>
                          <a:lnTo>
                            <a:pt x="85" y="186"/>
                          </a:lnTo>
                          <a:lnTo>
                            <a:pt x="53" y="207"/>
                          </a:lnTo>
                          <a:lnTo>
                            <a:pt x="18" y="221"/>
                          </a:lnTo>
                          <a:lnTo>
                            <a:pt x="4" y="221"/>
                          </a:lnTo>
                          <a:lnTo>
                            <a:pt x="0" y="207"/>
                          </a:lnTo>
                          <a:lnTo>
                            <a:pt x="7" y="189"/>
                          </a:lnTo>
                          <a:lnTo>
                            <a:pt x="60" y="168"/>
                          </a:lnTo>
                          <a:lnTo>
                            <a:pt x="81" y="137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" name="Group 15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212" y="1104"/>
                      <a:ext cx="277" cy="235"/>
                      <a:chOff x="1590" y="1104"/>
                      <a:chExt cx="277" cy="235"/>
                    </a:xfrm>
                  </p:grpSpPr>
                  <p:sp>
                    <p:nvSpPr>
                      <p:cNvPr id="1316880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3" y="1257"/>
                        <a:ext cx="184" cy="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" y="82"/>
                          </a:cxn>
                          <a:cxn ang="0">
                            <a:pos x="0" y="71"/>
                          </a:cxn>
                          <a:cxn ang="0">
                            <a:pos x="0" y="45"/>
                          </a:cxn>
                          <a:cxn ang="0">
                            <a:pos x="16" y="17"/>
                          </a:cxn>
                          <a:cxn ang="0">
                            <a:pos x="36" y="9"/>
                          </a:cxn>
                          <a:cxn ang="0">
                            <a:pos x="61" y="22"/>
                          </a:cxn>
                          <a:cxn ang="0">
                            <a:pos x="86" y="19"/>
                          </a:cxn>
                          <a:cxn ang="0">
                            <a:pos x="102" y="0"/>
                          </a:cxn>
                          <a:cxn ang="0">
                            <a:pos x="123" y="2"/>
                          </a:cxn>
                          <a:cxn ang="0">
                            <a:pos x="155" y="15"/>
                          </a:cxn>
                          <a:cxn ang="0">
                            <a:pos x="182" y="13"/>
                          </a:cxn>
                          <a:cxn ang="0">
                            <a:pos x="184" y="32"/>
                          </a:cxn>
                          <a:cxn ang="0">
                            <a:pos x="175" y="45"/>
                          </a:cxn>
                          <a:cxn ang="0">
                            <a:pos x="141" y="43"/>
                          </a:cxn>
                          <a:cxn ang="0">
                            <a:pos x="118" y="39"/>
                          </a:cxn>
                          <a:cxn ang="0">
                            <a:pos x="105" y="48"/>
                          </a:cxn>
                          <a:cxn ang="0">
                            <a:pos x="91" y="67"/>
                          </a:cxn>
                          <a:cxn ang="0">
                            <a:pos x="66" y="62"/>
                          </a:cxn>
                          <a:cxn ang="0">
                            <a:pos x="54" y="56"/>
                          </a:cxn>
                          <a:cxn ang="0">
                            <a:pos x="45" y="63"/>
                          </a:cxn>
                          <a:cxn ang="0">
                            <a:pos x="32" y="76"/>
                          </a:cxn>
                          <a:cxn ang="0">
                            <a:pos x="13" y="82"/>
                          </a:cxn>
                        </a:cxnLst>
                        <a:rect l="0" t="0" r="r" b="b"/>
                        <a:pathLst>
                          <a:path w="184" h="82">
                            <a:moveTo>
                              <a:pt x="13" y="82"/>
                            </a:moveTo>
                            <a:lnTo>
                              <a:pt x="0" y="71"/>
                            </a:lnTo>
                            <a:lnTo>
                              <a:pt x="0" y="45"/>
                            </a:lnTo>
                            <a:lnTo>
                              <a:pt x="16" y="17"/>
                            </a:lnTo>
                            <a:lnTo>
                              <a:pt x="36" y="9"/>
                            </a:lnTo>
                            <a:lnTo>
                              <a:pt x="61" y="22"/>
                            </a:lnTo>
                            <a:lnTo>
                              <a:pt x="86" y="19"/>
                            </a:lnTo>
                            <a:lnTo>
                              <a:pt x="102" y="0"/>
                            </a:lnTo>
                            <a:lnTo>
                              <a:pt x="123" y="2"/>
                            </a:lnTo>
                            <a:lnTo>
                              <a:pt x="155" y="15"/>
                            </a:lnTo>
                            <a:lnTo>
                              <a:pt x="182" y="13"/>
                            </a:lnTo>
                            <a:lnTo>
                              <a:pt x="184" y="32"/>
                            </a:lnTo>
                            <a:lnTo>
                              <a:pt x="175" y="45"/>
                            </a:lnTo>
                            <a:lnTo>
                              <a:pt x="141" y="43"/>
                            </a:lnTo>
                            <a:lnTo>
                              <a:pt x="118" y="39"/>
                            </a:lnTo>
                            <a:lnTo>
                              <a:pt x="105" y="48"/>
                            </a:lnTo>
                            <a:lnTo>
                              <a:pt x="91" y="67"/>
                            </a:lnTo>
                            <a:lnTo>
                              <a:pt x="66" y="62"/>
                            </a:lnTo>
                            <a:lnTo>
                              <a:pt x="54" y="56"/>
                            </a:lnTo>
                            <a:lnTo>
                              <a:pt x="45" y="63"/>
                            </a:lnTo>
                            <a:lnTo>
                              <a:pt x="32" y="76"/>
                            </a:lnTo>
                            <a:lnTo>
                              <a:pt x="13" y="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6881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4" y="1193"/>
                        <a:ext cx="178" cy="1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114"/>
                          </a:cxn>
                          <a:cxn ang="0">
                            <a:pos x="11" y="108"/>
                          </a:cxn>
                          <a:cxn ang="0">
                            <a:pos x="0" y="79"/>
                          </a:cxn>
                          <a:cxn ang="0">
                            <a:pos x="11" y="51"/>
                          </a:cxn>
                          <a:cxn ang="0">
                            <a:pos x="27" y="39"/>
                          </a:cxn>
                          <a:cxn ang="0">
                            <a:pos x="56" y="42"/>
                          </a:cxn>
                          <a:cxn ang="0">
                            <a:pos x="76" y="35"/>
                          </a:cxn>
                          <a:cxn ang="0">
                            <a:pos x="90" y="13"/>
                          </a:cxn>
                          <a:cxn ang="0">
                            <a:pos x="111" y="4"/>
                          </a:cxn>
                          <a:cxn ang="0">
                            <a:pos x="146" y="9"/>
                          </a:cxn>
                          <a:cxn ang="0">
                            <a:pos x="171" y="0"/>
                          </a:cxn>
                          <a:cxn ang="0">
                            <a:pos x="178" y="17"/>
                          </a:cxn>
                          <a:cxn ang="0">
                            <a:pos x="171" y="33"/>
                          </a:cxn>
                          <a:cxn ang="0">
                            <a:pos x="140" y="42"/>
                          </a:cxn>
                          <a:cxn ang="0">
                            <a:pos x="120" y="40"/>
                          </a:cxn>
                          <a:cxn ang="0">
                            <a:pos x="108" y="57"/>
                          </a:cxn>
                          <a:cxn ang="0">
                            <a:pos x="97" y="79"/>
                          </a:cxn>
                          <a:cxn ang="0">
                            <a:pos x="72" y="81"/>
                          </a:cxn>
                          <a:cxn ang="0">
                            <a:pos x="59" y="79"/>
                          </a:cxn>
                          <a:cxn ang="0">
                            <a:pos x="47" y="88"/>
                          </a:cxn>
                          <a:cxn ang="0">
                            <a:pos x="41" y="99"/>
                          </a:cxn>
                          <a:cxn ang="0">
                            <a:pos x="23" y="114"/>
                          </a:cxn>
                        </a:cxnLst>
                        <a:rect l="0" t="0" r="r" b="b"/>
                        <a:pathLst>
                          <a:path w="178" h="114">
                            <a:moveTo>
                              <a:pt x="23" y="114"/>
                            </a:moveTo>
                            <a:lnTo>
                              <a:pt x="11" y="108"/>
                            </a:lnTo>
                            <a:lnTo>
                              <a:pt x="0" y="79"/>
                            </a:lnTo>
                            <a:lnTo>
                              <a:pt x="11" y="51"/>
                            </a:lnTo>
                            <a:lnTo>
                              <a:pt x="27" y="39"/>
                            </a:lnTo>
                            <a:lnTo>
                              <a:pt x="56" y="42"/>
                            </a:lnTo>
                            <a:lnTo>
                              <a:pt x="76" y="35"/>
                            </a:lnTo>
                            <a:lnTo>
                              <a:pt x="90" y="13"/>
                            </a:lnTo>
                            <a:lnTo>
                              <a:pt x="111" y="4"/>
                            </a:lnTo>
                            <a:lnTo>
                              <a:pt x="146" y="9"/>
                            </a:lnTo>
                            <a:lnTo>
                              <a:pt x="171" y="0"/>
                            </a:lnTo>
                            <a:lnTo>
                              <a:pt x="178" y="17"/>
                            </a:lnTo>
                            <a:lnTo>
                              <a:pt x="171" y="33"/>
                            </a:lnTo>
                            <a:lnTo>
                              <a:pt x="140" y="42"/>
                            </a:lnTo>
                            <a:lnTo>
                              <a:pt x="120" y="40"/>
                            </a:lnTo>
                            <a:lnTo>
                              <a:pt x="108" y="57"/>
                            </a:lnTo>
                            <a:lnTo>
                              <a:pt x="97" y="79"/>
                            </a:lnTo>
                            <a:lnTo>
                              <a:pt x="72" y="81"/>
                            </a:lnTo>
                            <a:lnTo>
                              <a:pt x="59" y="79"/>
                            </a:lnTo>
                            <a:lnTo>
                              <a:pt x="47" y="88"/>
                            </a:lnTo>
                            <a:lnTo>
                              <a:pt x="41" y="99"/>
                            </a:lnTo>
                            <a:lnTo>
                              <a:pt x="23" y="114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6882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0" y="1154"/>
                        <a:ext cx="161" cy="1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138"/>
                          </a:cxn>
                          <a:cxn ang="0">
                            <a:pos x="16" y="133"/>
                          </a:cxn>
                          <a:cxn ang="0">
                            <a:pos x="0" y="109"/>
                          </a:cxn>
                          <a:cxn ang="0">
                            <a:pos x="5" y="78"/>
                          </a:cxn>
                          <a:cxn ang="0">
                            <a:pos x="16" y="65"/>
                          </a:cxn>
                          <a:cxn ang="0">
                            <a:pos x="43" y="62"/>
                          </a:cxn>
                          <a:cxn ang="0">
                            <a:pos x="65" y="51"/>
                          </a:cxn>
                          <a:cxn ang="0">
                            <a:pos x="72" y="25"/>
                          </a:cxn>
                          <a:cxn ang="0">
                            <a:pos x="92" y="15"/>
                          </a:cxn>
                          <a:cxn ang="0">
                            <a:pos x="127" y="13"/>
                          </a:cxn>
                          <a:cxn ang="0">
                            <a:pos x="148" y="0"/>
                          </a:cxn>
                          <a:cxn ang="0">
                            <a:pos x="161" y="13"/>
                          </a:cxn>
                          <a:cxn ang="0">
                            <a:pos x="156" y="25"/>
                          </a:cxn>
                          <a:cxn ang="0">
                            <a:pos x="128" y="44"/>
                          </a:cxn>
                          <a:cxn ang="0">
                            <a:pos x="107" y="49"/>
                          </a:cxn>
                          <a:cxn ang="0">
                            <a:pos x="99" y="65"/>
                          </a:cxn>
                          <a:cxn ang="0">
                            <a:pos x="94" y="91"/>
                          </a:cxn>
                          <a:cxn ang="0">
                            <a:pos x="69" y="98"/>
                          </a:cxn>
                          <a:cxn ang="0">
                            <a:pos x="54" y="94"/>
                          </a:cxn>
                          <a:cxn ang="0">
                            <a:pos x="45" y="105"/>
                          </a:cxn>
                          <a:cxn ang="0">
                            <a:pos x="40" y="123"/>
                          </a:cxn>
                          <a:cxn ang="0">
                            <a:pos x="31" y="138"/>
                          </a:cxn>
                        </a:cxnLst>
                        <a:rect l="0" t="0" r="r" b="b"/>
                        <a:pathLst>
                          <a:path w="161" h="138">
                            <a:moveTo>
                              <a:pt x="31" y="138"/>
                            </a:moveTo>
                            <a:lnTo>
                              <a:pt x="16" y="133"/>
                            </a:lnTo>
                            <a:lnTo>
                              <a:pt x="0" y="109"/>
                            </a:lnTo>
                            <a:lnTo>
                              <a:pt x="5" y="78"/>
                            </a:lnTo>
                            <a:lnTo>
                              <a:pt x="16" y="65"/>
                            </a:lnTo>
                            <a:lnTo>
                              <a:pt x="43" y="62"/>
                            </a:lnTo>
                            <a:lnTo>
                              <a:pt x="65" y="51"/>
                            </a:lnTo>
                            <a:lnTo>
                              <a:pt x="72" y="25"/>
                            </a:lnTo>
                            <a:lnTo>
                              <a:pt x="92" y="15"/>
                            </a:lnTo>
                            <a:lnTo>
                              <a:pt x="127" y="13"/>
                            </a:lnTo>
                            <a:lnTo>
                              <a:pt x="148" y="0"/>
                            </a:lnTo>
                            <a:lnTo>
                              <a:pt x="161" y="13"/>
                            </a:lnTo>
                            <a:lnTo>
                              <a:pt x="156" y="25"/>
                            </a:lnTo>
                            <a:lnTo>
                              <a:pt x="128" y="44"/>
                            </a:lnTo>
                            <a:lnTo>
                              <a:pt x="107" y="49"/>
                            </a:lnTo>
                            <a:lnTo>
                              <a:pt x="99" y="65"/>
                            </a:lnTo>
                            <a:lnTo>
                              <a:pt x="94" y="91"/>
                            </a:lnTo>
                            <a:lnTo>
                              <a:pt x="69" y="98"/>
                            </a:lnTo>
                            <a:lnTo>
                              <a:pt x="54" y="94"/>
                            </a:lnTo>
                            <a:lnTo>
                              <a:pt x="45" y="105"/>
                            </a:lnTo>
                            <a:lnTo>
                              <a:pt x="40" y="123"/>
                            </a:lnTo>
                            <a:lnTo>
                              <a:pt x="31" y="138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6883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1104"/>
                        <a:ext cx="123" cy="1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" y="172"/>
                          </a:cxn>
                          <a:cxn ang="0">
                            <a:pos x="31" y="174"/>
                          </a:cxn>
                          <a:cxn ang="0">
                            <a:pos x="9" y="158"/>
                          </a:cxn>
                          <a:cxn ang="0">
                            <a:pos x="0" y="131"/>
                          </a:cxn>
                          <a:cxn ang="0">
                            <a:pos x="4" y="113"/>
                          </a:cxn>
                          <a:cxn ang="0">
                            <a:pos x="29" y="97"/>
                          </a:cxn>
                          <a:cxn ang="0">
                            <a:pos x="46" y="79"/>
                          </a:cxn>
                          <a:cxn ang="0">
                            <a:pos x="46" y="52"/>
                          </a:cxn>
                          <a:cxn ang="0">
                            <a:pos x="59" y="39"/>
                          </a:cxn>
                          <a:cxn ang="0">
                            <a:pos x="90" y="22"/>
                          </a:cxn>
                          <a:cxn ang="0">
                            <a:pos x="106" y="0"/>
                          </a:cxn>
                          <a:cxn ang="0">
                            <a:pos x="121" y="7"/>
                          </a:cxn>
                          <a:cxn ang="0">
                            <a:pos x="123" y="22"/>
                          </a:cxn>
                          <a:cxn ang="0">
                            <a:pos x="105" y="47"/>
                          </a:cxn>
                          <a:cxn ang="0">
                            <a:pos x="84" y="61"/>
                          </a:cxn>
                          <a:cxn ang="0">
                            <a:pos x="86" y="81"/>
                          </a:cxn>
                          <a:cxn ang="0">
                            <a:pos x="90" y="104"/>
                          </a:cxn>
                          <a:cxn ang="0">
                            <a:pos x="68" y="118"/>
                          </a:cxn>
                          <a:cxn ang="0">
                            <a:pos x="59" y="124"/>
                          </a:cxn>
                          <a:cxn ang="0">
                            <a:pos x="51" y="138"/>
                          </a:cxn>
                          <a:cxn ang="0">
                            <a:pos x="50" y="152"/>
                          </a:cxn>
                          <a:cxn ang="0">
                            <a:pos x="48" y="172"/>
                          </a:cxn>
                        </a:cxnLst>
                        <a:rect l="0" t="0" r="r" b="b"/>
                        <a:pathLst>
                          <a:path w="123" h="174">
                            <a:moveTo>
                              <a:pt x="48" y="172"/>
                            </a:moveTo>
                            <a:lnTo>
                              <a:pt x="31" y="174"/>
                            </a:lnTo>
                            <a:lnTo>
                              <a:pt x="9" y="158"/>
                            </a:lnTo>
                            <a:lnTo>
                              <a:pt x="0" y="131"/>
                            </a:lnTo>
                            <a:lnTo>
                              <a:pt x="4" y="113"/>
                            </a:lnTo>
                            <a:lnTo>
                              <a:pt x="29" y="97"/>
                            </a:lnTo>
                            <a:lnTo>
                              <a:pt x="46" y="79"/>
                            </a:lnTo>
                            <a:lnTo>
                              <a:pt x="46" y="52"/>
                            </a:lnTo>
                            <a:lnTo>
                              <a:pt x="59" y="39"/>
                            </a:lnTo>
                            <a:lnTo>
                              <a:pt x="90" y="22"/>
                            </a:lnTo>
                            <a:lnTo>
                              <a:pt x="106" y="0"/>
                            </a:lnTo>
                            <a:lnTo>
                              <a:pt x="121" y="7"/>
                            </a:lnTo>
                            <a:lnTo>
                              <a:pt x="123" y="22"/>
                            </a:lnTo>
                            <a:lnTo>
                              <a:pt x="105" y="47"/>
                            </a:lnTo>
                            <a:lnTo>
                              <a:pt x="84" y="61"/>
                            </a:lnTo>
                            <a:lnTo>
                              <a:pt x="86" y="81"/>
                            </a:lnTo>
                            <a:lnTo>
                              <a:pt x="90" y="104"/>
                            </a:lnTo>
                            <a:lnTo>
                              <a:pt x="68" y="118"/>
                            </a:lnTo>
                            <a:lnTo>
                              <a:pt x="59" y="124"/>
                            </a:lnTo>
                            <a:lnTo>
                              <a:pt x="51" y="138"/>
                            </a:lnTo>
                            <a:lnTo>
                              <a:pt x="50" y="152"/>
                            </a:lnTo>
                            <a:lnTo>
                              <a:pt x="48" y="17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" name="Group 20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1038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1316885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817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6886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928"/>
                      <a:ext cx="240" cy="24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 cap="sq">
                      <a:noFill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" name="Group 23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962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1316888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817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6889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928"/>
                      <a:ext cx="240" cy="24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 cap="sq">
                      <a:noFill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316890" name="Oval 26"/>
                <p:cNvSpPr>
                  <a:spLocks noChangeArrowheads="1"/>
                </p:cNvSpPr>
                <p:nvPr/>
              </p:nvSpPr>
              <p:spPr bwMode="auto">
                <a:xfrm>
                  <a:off x="1098" y="1008"/>
                  <a:ext cx="198" cy="7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274320" rIns="27432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CA" sz="2400" b="0">
                    <a:latin typeface="Arial Rounded MT Bold" pitchFamily="-110" charset="0"/>
                  </a:endParaRPr>
                </a:p>
              </p:txBody>
            </p:sp>
          </p:grpSp>
          <p:sp>
            <p:nvSpPr>
              <p:cNvPr id="1316891" name="Freeform 27"/>
              <p:cNvSpPr>
                <a:spLocks noChangeAspect="1"/>
              </p:cNvSpPr>
              <p:nvPr/>
            </p:nvSpPr>
            <p:spPr bwMode="auto">
              <a:xfrm>
                <a:off x="1153" y="2448"/>
                <a:ext cx="446" cy="375"/>
              </a:xfrm>
              <a:custGeom>
                <a:avLst/>
                <a:gdLst/>
                <a:ahLst/>
                <a:cxnLst>
                  <a:cxn ang="0">
                    <a:pos x="194" y="93"/>
                  </a:cxn>
                  <a:cxn ang="0">
                    <a:pos x="183" y="57"/>
                  </a:cxn>
                  <a:cxn ang="0">
                    <a:pos x="164" y="22"/>
                  </a:cxn>
                  <a:cxn ang="0">
                    <a:pos x="131" y="0"/>
                  </a:cxn>
                  <a:cxn ang="0">
                    <a:pos x="93" y="0"/>
                  </a:cxn>
                  <a:cxn ang="0">
                    <a:pos x="54" y="13"/>
                  </a:cxn>
                  <a:cxn ang="0">
                    <a:pos x="2" y="57"/>
                  </a:cxn>
                  <a:cxn ang="0">
                    <a:pos x="0" y="79"/>
                  </a:cxn>
                  <a:cxn ang="0">
                    <a:pos x="16" y="115"/>
                  </a:cxn>
                  <a:cxn ang="0">
                    <a:pos x="68" y="159"/>
                  </a:cxn>
                  <a:cxn ang="0">
                    <a:pos x="68" y="177"/>
                  </a:cxn>
                  <a:cxn ang="0">
                    <a:pos x="46" y="203"/>
                  </a:cxn>
                  <a:cxn ang="0">
                    <a:pos x="49" y="225"/>
                  </a:cxn>
                  <a:cxn ang="0">
                    <a:pos x="63" y="234"/>
                  </a:cxn>
                  <a:cxn ang="0">
                    <a:pos x="80" y="243"/>
                  </a:cxn>
                  <a:cxn ang="0">
                    <a:pos x="80" y="265"/>
                  </a:cxn>
                  <a:cxn ang="0">
                    <a:pos x="52" y="305"/>
                  </a:cxn>
                  <a:cxn ang="0">
                    <a:pos x="54" y="322"/>
                  </a:cxn>
                  <a:cxn ang="0">
                    <a:pos x="82" y="344"/>
                  </a:cxn>
                  <a:cxn ang="0">
                    <a:pos x="123" y="327"/>
                  </a:cxn>
                  <a:cxn ang="0">
                    <a:pos x="142" y="331"/>
                  </a:cxn>
                  <a:cxn ang="0">
                    <a:pos x="189" y="340"/>
                  </a:cxn>
                  <a:cxn ang="0">
                    <a:pos x="232" y="366"/>
                  </a:cxn>
                  <a:cxn ang="0">
                    <a:pos x="259" y="375"/>
                  </a:cxn>
                  <a:cxn ang="0">
                    <a:pos x="355" y="356"/>
                  </a:cxn>
                  <a:cxn ang="0">
                    <a:pos x="446" y="273"/>
                  </a:cxn>
                  <a:cxn ang="0">
                    <a:pos x="408" y="349"/>
                  </a:cxn>
                  <a:cxn ang="0">
                    <a:pos x="325" y="364"/>
                  </a:cxn>
                  <a:cxn ang="0">
                    <a:pos x="431" y="303"/>
                  </a:cxn>
                  <a:cxn ang="0">
                    <a:pos x="393" y="273"/>
                  </a:cxn>
                  <a:cxn ang="0">
                    <a:pos x="281" y="260"/>
                  </a:cxn>
                  <a:cxn ang="0">
                    <a:pos x="197" y="247"/>
                  </a:cxn>
                  <a:cxn ang="0">
                    <a:pos x="153" y="238"/>
                  </a:cxn>
                  <a:cxn ang="0">
                    <a:pos x="161" y="221"/>
                  </a:cxn>
                  <a:cxn ang="0">
                    <a:pos x="186" y="199"/>
                  </a:cxn>
                  <a:cxn ang="0">
                    <a:pos x="180" y="172"/>
                  </a:cxn>
                  <a:cxn ang="0">
                    <a:pos x="156" y="146"/>
                  </a:cxn>
                  <a:cxn ang="0">
                    <a:pos x="156" y="124"/>
                  </a:cxn>
                  <a:cxn ang="0">
                    <a:pos x="169" y="75"/>
                  </a:cxn>
                  <a:cxn ang="0">
                    <a:pos x="147" y="167"/>
                  </a:cxn>
                </a:cxnLst>
                <a:rect l="0" t="0" r="r" b="b"/>
                <a:pathLst>
                  <a:path w="446" h="375">
                    <a:moveTo>
                      <a:pt x="194" y="93"/>
                    </a:moveTo>
                    <a:lnTo>
                      <a:pt x="183" y="57"/>
                    </a:lnTo>
                    <a:lnTo>
                      <a:pt x="164" y="22"/>
                    </a:lnTo>
                    <a:lnTo>
                      <a:pt x="131" y="0"/>
                    </a:lnTo>
                    <a:lnTo>
                      <a:pt x="93" y="0"/>
                    </a:lnTo>
                    <a:lnTo>
                      <a:pt x="54" y="13"/>
                    </a:lnTo>
                    <a:lnTo>
                      <a:pt x="2" y="57"/>
                    </a:lnTo>
                    <a:lnTo>
                      <a:pt x="0" y="79"/>
                    </a:lnTo>
                    <a:lnTo>
                      <a:pt x="16" y="115"/>
                    </a:lnTo>
                    <a:lnTo>
                      <a:pt x="68" y="159"/>
                    </a:lnTo>
                    <a:lnTo>
                      <a:pt x="68" y="177"/>
                    </a:lnTo>
                    <a:lnTo>
                      <a:pt x="46" y="203"/>
                    </a:lnTo>
                    <a:lnTo>
                      <a:pt x="49" y="225"/>
                    </a:lnTo>
                    <a:lnTo>
                      <a:pt x="63" y="234"/>
                    </a:lnTo>
                    <a:lnTo>
                      <a:pt x="80" y="243"/>
                    </a:lnTo>
                    <a:lnTo>
                      <a:pt x="80" y="265"/>
                    </a:lnTo>
                    <a:lnTo>
                      <a:pt x="52" y="305"/>
                    </a:lnTo>
                    <a:lnTo>
                      <a:pt x="54" y="322"/>
                    </a:lnTo>
                    <a:lnTo>
                      <a:pt x="82" y="344"/>
                    </a:lnTo>
                    <a:lnTo>
                      <a:pt x="123" y="327"/>
                    </a:lnTo>
                    <a:lnTo>
                      <a:pt x="142" y="331"/>
                    </a:lnTo>
                    <a:lnTo>
                      <a:pt x="189" y="340"/>
                    </a:lnTo>
                    <a:lnTo>
                      <a:pt x="232" y="366"/>
                    </a:lnTo>
                    <a:lnTo>
                      <a:pt x="259" y="375"/>
                    </a:lnTo>
                    <a:lnTo>
                      <a:pt x="355" y="356"/>
                    </a:lnTo>
                    <a:lnTo>
                      <a:pt x="446" y="273"/>
                    </a:lnTo>
                    <a:lnTo>
                      <a:pt x="408" y="349"/>
                    </a:lnTo>
                    <a:lnTo>
                      <a:pt x="325" y="364"/>
                    </a:lnTo>
                    <a:lnTo>
                      <a:pt x="431" y="303"/>
                    </a:lnTo>
                    <a:lnTo>
                      <a:pt x="393" y="273"/>
                    </a:lnTo>
                    <a:lnTo>
                      <a:pt x="281" y="260"/>
                    </a:lnTo>
                    <a:lnTo>
                      <a:pt x="197" y="247"/>
                    </a:lnTo>
                    <a:lnTo>
                      <a:pt x="153" y="238"/>
                    </a:lnTo>
                    <a:lnTo>
                      <a:pt x="161" y="221"/>
                    </a:lnTo>
                    <a:lnTo>
                      <a:pt x="186" y="199"/>
                    </a:lnTo>
                    <a:lnTo>
                      <a:pt x="180" y="172"/>
                    </a:lnTo>
                    <a:lnTo>
                      <a:pt x="156" y="146"/>
                    </a:lnTo>
                    <a:lnTo>
                      <a:pt x="156" y="124"/>
                    </a:lnTo>
                    <a:lnTo>
                      <a:pt x="169" y="75"/>
                    </a:lnTo>
                    <a:lnTo>
                      <a:pt x="147" y="167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892" name="Freeform 28"/>
              <p:cNvSpPr>
                <a:spLocks/>
              </p:cNvSpPr>
              <p:nvPr/>
            </p:nvSpPr>
            <p:spPr bwMode="auto">
              <a:xfrm>
                <a:off x="1440" y="2304"/>
                <a:ext cx="470" cy="32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48" y="9"/>
                  </a:cxn>
                  <a:cxn ang="0">
                    <a:pos x="13" y="77"/>
                  </a:cxn>
                  <a:cxn ang="0">
                    <a:pos x="0" y="133"/>
                  </a:cxn>
                  <a:cxn ang="0">
                    <a:pos x="8" y="133"/>
                  </a:cxn>
                  <a:cxn ang="0">
                    <a:pos x="19" y="124"/>
                  </a:cxn>
                  <a:cxn ang="0">
                    <a:pos x="31" y="133"/>
                  </a:cxn>
                  <a:cxn ang="0">
                    <a:pos x="25" y="152"/>
                  </a:cxn>
                  <a:cxn ang="0">
                    <a:pos x="17" y="181"/>
                  </a:cxn>
                  <a:cxn ang="0">
                    <a:pos x="23" y="206"/>
                  </a:cxn>
                  <a:cxn ang="0">
                    <a:pos x="35" y="200"/>
                  </a:cxn>
                  <a:cxn ang="0">
                    <a:pos x="40" y="220"/>
                  </a:cxn>
                  <a:cxn ang="0">
                    <a:pos x="35" y="253"/>
                  </a:cxn>
                  <a:cxn ang="0">
                    <a:pos x="40" y="301"/>
                  </a:cxn>
                  <a:cxn ang="0">
                    <a:pos x="48" y="320"/>
                  </a:cxn>
                  <a:cxn ang="0">
                    <a:pos x="65" y="320"/>
                  </a:cxn>
                  <a:cxn ang="0">
                    <a:pos x="88" y="306"/>
                  </a:cxn>
                  <a:cxn ang="0">
                    <a:pos x="103" y="301"/>
                  </a:cxn>
                  <a:cxn ang="0">
                    <a:pos x="111" y="291"/>
                  </a:cxn>
                  <a:cxn ang="0">
                    <a:pos x="132" y="282"/>
                  </a:cxn>
                  <a:cxn ang="0">
                    <a:pos x="178" y="291"/>
                  </a:cxn>
                  <a:cxn ang="0">
                    <a:pos x="195" y="301"/>
                  </a:cxn>
                  <a:cxn ang="0">
                    <a:pos x="204" y="277"/>
                  </a:cxn>
                  <a:cxn ang="0">
                    <a:pos x="394" y="264"/>
                  </a:cxn>
                  <a:cxn ang="0">
                    <a:pos x="470" y="219"/>
                  </a:cxn>
                  <a:cxn ang="0">
                    <a:pos x="341" y="205"/>
                  </a:cxn>
                  <a:cxn ang="0">
                    <a:pos x="265" y="205"/>
                  </a:cxn>
                  <a:cxn ang="0">
                    <a:pos x="197" y="205"/>
                  </a:cxn>
                  <a:cxn ang="0">
                    <a:pos x="181" y="177"/>
                  </a:cxn>
                  <a:cxn ang="0">
                    <a:pos x="135" y="177"/>
                  </a:cxn>
                  <a:cxn ang="0">
                    <a:pos x="120" y="172"/>
                  </a:cxn>
                  <a:cxn ang="0">
                    <a:pos x="101" y="162"/>
                  </a:cxn>
                  <a:cxn ang="0">
                    <a:pos x="94" y="143"/>
                  </a:cxn>
                  <a:cxn ang="0">
                    <a:pos x="97" y="124"/>
                  </a:cxn>
                  <a:cxn ang="0">
                    <a:pos x="93" y="106"/>
                  </a:cxn>
                  <a:cxn ang="0">
                    <a:pos x="84" y="91"/>
                  </a:cxn>
                  <a:cxn ang="0">
                    <a:pos x="90" y="67"/>
                  </a:cxn>
                  <a:cxn ang="0">
                    <a:pos x="107" y="52"/>
                  </a:cxn>
                  <a:cxn ang="0">
                    <a:pos x="105" y="29"/>
                  </a:cxn>
                  <a:cxn ang="0">
                    <a:pos x="88" y="0"/>
                  </a:cxn>
                </a:cxnLst>
                <a:rect l="0" t="0" r="r" b="b"/>
                <a:pathLst>
                  <a:path w="470" h="320">
                    <a:moveTo>
                      <a:pt x="88" y="0"/>
                    </a:moveTo>
                    <a:lnTo>
                      <a:pt x="48" y="9"/>
                    </a:lnTo>
                    <a:lnTo>
                      <a:pt x="13" y="77"/>
                    </a:lnTo>
                    <a:lnTo>
                      <a:pt x="0" y="133"/>
                    </a:lnTo>
                    <a:lnTo>
                      <a:pt x="8" y="133"/>
                    </a:lnTo>
                    <a:lnTo>
                      <a:pt x="19" y="124"/>
                    </a:lnTo>
                    <a:lnTo>
                      <a:pt x="31" y="133"/>
                    </a:lnTo>
                    <a:lnTo>
                      <a:pt x="25" y="152"/>
                    </a:lnTo>
                    <a:lnTo>
                      <a:pt x="17" y="181"/>
                    </a:lnTo>
                    <a:lnTo>
                      <a:pt x="23" y="206"/>
                    </a:lnTo>
                    <a:lnTo>
                      <a:pt x="35" y="200"/>
                    </a:lnTo>
                    <a:lnTo>
                      <a:pt x="40" y="220"/>
                    </a:lnTo>
                    <a:lnTo>
                      <a:pt x="35" y="253"/>
                    </a:lnTo>
                    <a:lnTo>
                      <a:pt x="40" y="301"/>
                    </a:lnTo>
                    <a:lnTo>
                      <a:pt x="48" y="320"/>
                    </a:lnTo>
                    <a:lnTo>
                      <a:pt x="65" y="320"/>
                    </a:lnTo>
                    <a:lnTo>
                      <a:pt x="88" y="306"/>
                    </a:lnTo>
                    <a:lnTo>
                      <a:pt x="103" y="301"/>
                    </a:lnTo>
                    <a:lnTo>
                      <a:pt x="111" y="291"/>
                    </a:lnTo>
                    <a:lnTo>
                      <a:pt x="132" y="282"/>
                    </a:lnTo>
                    <a:lnTo>
                      <a:pt x="178" y="291"/>
                    </a:lnTo>
                    <a:lnTo>
                      <a:pt x="195" y="301"/>
                    </a:lnTo>
                    <a:lnTo>
                      <a:pt x="204" y="277"/>
                    </a:lnTo>
                    <a:lnTo>
                      <a:pt x="394" y="264"/>
                    </a:lnTo>
                    <a:lnTo>
                      <a:pt x="470" y="219"/>
                    </a:lnTo>
                    <a:lnTo>
                      <a:pt x="341" y="205"/>
                    </a:lnTo>
                    <a:lnTo>
                      <a:pt x="265" y="205"/>
                    </a:lnTo>
                    <a:lnTo>
                      <a:pt x="197" y="205"/>
                    </a:lnTo>
                    <a:lnTo>
                      <a:pt x="181" y="177"/>
                    </a:lnTo>
                    <a:lnTo>
                      <a:pt x="135" y="177"/>
                    </a:lnTo>
                    <a:lnTo>
                      <a:pt x="120" y="172"/>
                    </a:lnTo>
                    <a:lnTo>
                      <a:pt x="101" y="162"/>
                    </a:lnTo>
                    <a:lnTo>
                      <a:pt x="94" y="143"/>
                    </a:lnTo>
                    <a:lnTo>
                      <a:pt x="97" y="124"/>
                    </a:lnTo>
                    <a:lnTo>
                      <a:pt x="93" y="106"/>
                    </a:lnTo>
                    <a:lnTo>
                      <a:pt x="84" y="91"/>
                    </a:lnTo>
                    <a:lnTo>
                      <a:pt x="90" y="67"/>
                    </a:lnTo>
                    <a:lnTo>
                      <a:pt x="107" y="52"/>
                    </a:lnTo>
                    <a:lnTo>
                      <a:pt x="105" y="2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16893" name="AutoShape 29"/>
            <p:cNvSpPr>
              <a:spLocks noChangeArrowheads="1"/>
            </p:cNvSpPr>
            <p:nvPr/>
          </p:nvSpPr>
          <p:spPr bwMode="auto">
            <a:xfrm>
              <a:off x="96" y="1680"/>
              <a:ext cx="1872" cy="1728"/>
            </a:xfrm>
            <a:prstGeom prst="wedgeRoundRectCallout">
              <a:avLst>
                <a:gd name="adj1" fmla="val -44019"/>
                <a:gd name="adj2" fmla="val -88889"/>
                <a:gd name="adj3" fmla="val 16667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2800" b="0">
                  <a:latin typeface="Times New Roman" pitchFamily="-110" charset="0"/>
                </a:rPr>
                <a:t> This job of mine is a bit daunting.</a:t>
              </a:r>
            </a:p>
            <a:p>
              <a:pPr algn="ctr"/>
              <a:r>
                <a:rPr lang="en-US" sz="2800" b="0">
                  <a:latin typeface="Times New Roman" pitchFamily="-110" charset="0"/>
                </a:rPr>
                <a:t>Where do I start?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233738" y="2438400"/>
            <a:ext cx="5867400" cy="4419600"/>
            <a:chOff x="2037" y="1536"/>
            <a:chExt cx="3696" cy="2784"/>
          </a:xfrm>
        </p:grpSpPr>
        <p:pic>
          <p:nvPicPr>
            <p:cNvPr id="1316895" name="Picture 31" descr="capture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37" y="3456"/>
              <a:ext cx="3696" cy="864"/>
            </a:xfrm>
            <a:prstGeom prst="rect">
              <a:avLst/>
            </a:prstGeom>
            <a:noFill/>
          </p:spPr>
        </p:pic>
        <p:sp>
          <p:nvSpPr>
            <p:cNvPr id="1316896" name="Line 32"/>
            <p:cNvSpPr>
              <a:spLocks noChangeShapeType="1"/>
            </p:cNvSpPr>
            <p:nvPr/>
          </p:nvSpPr>
          <p:spPr bwMode="auto">
            <a:xfrm>
              <a:off x="2736" y="1536"/>
              <a:ext cx="2208" cy="201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6897" name="Rectangle 33"/>
          <p:cNvSpPr>
            <a:spLocks noChangeArrowheads="1"/>
          </p:cNvSpPr>
          <p:nvPr/>
        </p:nvSpPr>
        <p:spPr bwMode="auto">
          <a:xfrm>
            <a:off x="457200" y="4357688"/>
            <a:ext cx="229552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Times New Roman" pitchFamily="-110" charset="0"/>
              </a:rPr>
              <a:t>And I am lazy.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4244" y="6074524"/>
            <a:ext cx="2758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Example from J. Edmonds – Thanks Jeff!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89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Tower of Hanoi</a:t>
            </a:r>
          </a:p>
        </p:txBody>
      </p:sp>
      <p:pic>
        <p:nvPicPr>
          <p:cNvPr id="1317891" name="Picture 3" descr="cap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75" y="1143000"/>
            <a:ext cx="5953125" cy="13716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24213" y="2600325"/>
            <a:ext cx="5862637" cy="2809875"/>
            <a:chOff x="1026" y="1638"/>
            <a:chExt cx="3693" cy="1770"/>
          </a:xfrm>
        </p:grpSpPr>
        <p:pic>
          <p:nvPicPr>
            <p:cNvPr id="1317893" name="Picture 5" descr="capture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6" y="1638"/>
              <a:ext cx="3678" cy="858"/>
            </a:xfrm>
            <a:prstGeom prst="rect">
              <a:avLst/>
            </a:prstGeom>
            <a:noFill/>
          </p:spPr>
        </p:pic>
        <p:pic>
          <p:nvPicPr>
            <p:cNvPr id="1317894" name="Picture 6" descr="capture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1" y="2568"/>
              <a:ext cx="3678" cy="840"/>
            </a:xfrm>
            <a:prstGeom prst="rect">
              <a:avLst/>
            </a:prstGeom>
            <a:noFill/>
          </p:spPr>
        </p:pic>
      </p:grpSp>
      <p:pic>
        <p:nvPicPr>
          <p:cNvPr id="1317895" name="Picture 7" descr="cap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3738" y="5486400"/>
            <a:ext cx="5867400" cy="1371600"/>
          </a:xfrm>
          <a:prstGeom prst="rect">
            <a:avLst/>
          </a:prstGeom>
          <a:noFill/>
        </p:spPr>
      </p:pic>
      <p:sp>
        <p:nvSpPr>
          <p:cNvPr id="1317896" name="Freeform 8"/>
          <p:cNvSpPr>
            <a:spLocks/>
          </p:cNvSpPr>
          <p:nvPr/>
        </p:nvSpPr>
        <p:spPr bwMode="auto">
          <a:xfrm>
            <a:off x="4327525" y="3230563"/>
            <a:ext cx="3665538" cy="1863725"/>
          </a:xfrm>
          <a:custGeom>
            <a:avLst/>
            <a:gdLst/>
            <a:ahLst/>
            <a:cxnLst>
              <a:cxn ang="0">
                <a:pos x="0" y="269"/>
              </a:cxn>
              <a:cxn ang="0">
                <a:pos x="1023" y="151"/>
              </a:cxn>
              <a:cxn ang="0">
                <a:pos x="2309" y="1174"/>
              </a:cxn>
            </a:cxnLst>
            <a:rect l="0" t="0" r="r" b="b"/>
            <a:pathLst>
              <a:path w="2309" h="1174">
                <a:moveTo>
                  <a:pt x="0" y="269"/>
                </a:moveTo>
                <a:cubicBezTo>
                  <a:pt x="170" y="249"/>
                  <a:pt x="638" y="0"/>
                  <a:pt x="1023" y="151"/>
                </a:cubicBezTo>
                <a:cubicBezTo>
                  <a:pt x="1407" y="151"/>
                  <a:pt x="2041" y="961"/>
                  <a:pt x="2309" y="1174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" y="1371600"/>
            <a:ext cx="441325" cy="1066800"/>
            <a:chOff x="864" y="465"/>
            <a:chExt cx="1046" cy="2358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6" name="Group 12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317901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/>
                    <a:ahLst/>
                    <a:cxnLst>
                      <a:cxn ang="0">
                        <a:pos x="7" y="174"/>
                      </a:cxn>
                      <a:cxn ang="0">
                        <a:pos x="18" y="122"/>
                      </a:cxn>
                      <a:cxn ang="0">
                        <a:pos x="42" y="83"/>
                      </a:cxn>
                      <a:cxn ang="0">
                        <a:pos x="81" y="45"/>
                      </a:cxn>
                      <a:cxn ang="0">
                        <a:pos x="148" y="7"/>
                      </a:cxn>
                      <a:cxn ang="0">
                        <a:pos x="205" y="0"/>
                      </a:cxn>
                      <a:cxn ang="0">
                        <a:pos x="255" y="10"/>
                      </a:cxn>
                      <a:cxn ang="0">
                        <a:pos x="290" y="31"/>
                      </a:cxn>
                      <a:cxn ang="0">
                        <a:pos x="304" y="59"/>
                      </a:cxn>
                      <a:cxn ang="0">
                        <a:pos x="304" y="87"/>
                      </a:cxn>
                      <a:cxn ang="0">
                        <a:pos x="290" y="118"/>
                      </a:cxn>
                      <a:cxn ang="0">
                        <a:pos x="262" y="146"/>
                      </a:cxn>
                      <a:cxn ang="0">
                        <a:pos x="223" y="181"/>
                      </a:cxn>
                      <a:cxn ang="0">
                        <a:pos x="201" y="215"/>
                      </a:cxn>
                      <a:cxn ang="0">
                        <a:pos x="194" y="240"/>
                      </a:cxn>
                      <a:cxn ang="0">
                        <a:pos x="194" y="260"/>
                      </a:cxn>
                      <a:cxn ang="0">
                        <a:pos x="205" y="295"/>
                      </a:cxn>
                      <a:cxn ang="0">
                        <a:pos x="230" y="344"/>
                      </a:cxn>
                      <a:cxn ang="0">
                        <a:pos x="247" y="399"/>
                      </a:cxn>
                      <a:cxn ang="0">
                        <a:pos x="251" y="438"/>
                      </a:cxn>
                      <a:cxn ang="0">
                        <a:pos x="244" y="479"/>
                      </a:cxn>
                      <a:cxn ang="0">
                        <a:pos x="233" y="510"/>
                      </a:cxn>
                      <a:cxn ang="0">
                        <a:pos x="201" y="545"/>
                      </a:cxn>
                      <a:cxn ang="0">
                        <a:pos x="173" y="559"/>
                      </a:cxn>
                      <a:cxn ang="0">
                        <a:pos x="141" y="566"/>
                      </a:cxn>
                      <a:cxn ang="0">
                        <a:pos x="113" y="563"/>
                      </a:cxn>
                      <a:cxn ang="0">
                        <a:pos x="92" y="549"/>
                      </a:cxn>
                      <a:cxn ang="0">
                        <a:pos x="67" y="521"/>
                      </a:cxn>
                      <a:cxn ang="0">
                        <a:pos x="42" y="472"/>
                      </a:cxn>
                      <a:cxn ang="0">
                        <a:pos x="14" y="392"/>
                      </a:cxn>
                      <a:cxn ang="0">
                        <a:pos x="4" y="333"/>
                      </a:cxn>
                      <a:cxn ang="0">
                        <a:pos x="0" y="257"/>
                      </a:cxn>
                      <a:cxn ang="0">
                        <a:pos x="0" y="222"/>
                      </a:cxn>
                      <a:cxn ang="0">
                        <a:pos x="7" y="174"/>
                      </a:cxn>
                    </a:cxnLst>
                    <a:rect l="0" t="0" r="r" b="b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7902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/>
                    <a:ahLst/>
                    <a:cxnLst>
                      <a:cxn ang="0">
                        <a:pos x="25" y="65"/>
                      </a:cxn>
                      <a:cxn ang="0">
                        <a:pos x="7" y="44"/>
                      </a:cxn>
                      <a:cxn ang="0">
                        <a:pos x="0" y="27"/>
                      </a:cxn>
                      <a:cxn ang="0">
                        <a:pos x="11" y="7"/>
                      </a:cxn>
                      <a:cxn ang="0">
                        <a:pos x="28" y="0"/>
                      </a:cxn>
                      <a:cxn ang="0">
                        <a:pos x="60" y="0"/>
                      </a:cxn>
                      <a:cxn ang="0">
                        <a:pos x="96" y="24"/>
                      </a:cxn>
                      <a:cxn ang="0">
                        <a:pos x="132" y="61"/>
                      </a:cxn>
                      <a:cxn ang="0">
                        <a:pos x="192" y="140"/>
                      </a:cxn>
                      <a:cxn ang="0">
                        <a:pos x="231" y="204"/>
                      </a:cxn>
                      <a:cxn ang="0">
                        <a:pos x="249" y="255"/>
                      </a:cxn>
                      <a:cxn ang="0">
                        <a:pos x="245" y="283"/>
                      </a:cxn>
                      <a:cxn ang="0">
                        <a:pos x="224" y="320"/>
                      </a:cxn>
                      <a:cxn ang="0">
                        <a:pos x="181" y="347"/>
                      </a:cxn>
                      <a:cxn ang="0">
                        <a:pos x="110" y="371"/>
                      </a:cxn>
                      <a:cxn ang="0">
                        <a:pos x="75" y="395"/>
                      </a:cxn>
                      <a:cxn ang="0">
                        <a:pos x="60" y="415"/>
                      </a:cxn>
                      <a:cxn ang="0">
                        <a:pos x="68" y="436"/>
                      </a:cxn>
                      <a:cxn ang="0">
                        <a:pos x="107" y="456"/>
                      </a:cxn>
                      <a:cxn ang="0">
                        <a:pos x="139" y="497"/>
                      </a:cxn>
                      <a:cxn ang="0">
                        <a:pos x="153" y="538"/>
                      </a:cxn>
                      <a:cxn ang="0">
                        <a:pos x="149" y="558"/>
                      </a:cxn>
                      <a:cxn ang="0">
                        <a:pos x="117" y="572"/>
                      </a:cxn>
                      <a:cxn ang="0">
                        <a:pos x="107" y="572"/>
                      </a:cxn>
                      <a:cxn ang="0">
                        <a:pos x="92" y="535"/>
                      </a:cxn>
                      <a:cxn ang="0">
                        <a:pos x="85" y="494"/>
                      </a:cxn>
                      <a:cxn ang="0">
                        <a:pos x="64" y="463"/>
                      </a:cxn>
                      <a:cxn ang="0">
                        <a:pos x="32" y="446"/>
                      </a:cxn>
                      <a:cxn ang="0">
                        <a:pos x="21" y="426"/>
                      </a:cxn>
                      <a:cxn ang="0">
                        <a:pos x="25" y="405"/>
                      </a:cxn>
                      <a:cxn ang="0">
                        <a:pos x="53" y="371"/>
                      </a:cxn>
                      <a:cxn ang="0">
                        <a:pos x="107" y="351"/>
                      </a:cxn>
                      <a:cxn ang="0">
                        <a:pos x="157" y="320"/>
                      </a:cxn>
                      <a:cxn ang="0">
                        <a:pos x="196" y="286"/>
                      </a:cxn>
                      <a:cxn ang="0">
                        <a:pos x="210" y="252"/>
                      </a:cxn>
                      <a:cxn ang="0">
                        <a:pos x="206" y="238"/>
                      </a:cxn>
                      <a:cxn ang="0">
                        <a:pos x="189" y="208"/>
                      </a:cxn>
                      <a:cxn ang="0">
                        <a:pos x="157" y="163"/>
                      </a:cxn>
                      <a:cxn ang="0">
                        <a:pos x="121" y="136"/>
                      </a:cxn>
                      <a:cxn ang="0">
                        <a:pos x="82" y="106"/>
                      </a:cxn>
                      <a:cxn ang="0">
                        <a:pos x="53" y="89"/>
                      </a:cxn>
                      <a:cxn ang="0">
                        <a:pos x="25" y="65"/>
                      </a:cxn>
                    </a:cxnLst>
                    <a:rect l="0" t="0" r="r" b="b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7903" name="Freeform 15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/>
                    <a:ahLst/>
                    <a:cxnLst>
                      <a:cxn ang="0">
                        <a:pos x="151" y="35"/>
                      </a:cxn>
                      <a:cxn ang="0">
                        <a:pos x="221" y="0"/>
                      </a:cxn>
                      <a:cxn ang="0">
                        <a:pos x="281" y="0"/>
                      </a:cxn>
                      <a:cxn ang="0">
                        <a:pos x="344" y="14"/>
                      </a:cxn>
                      <a:cxn ang="0">
                        <a:pos x="362" y="35"/>
                      </a:cxn>
                      <a:cxn ang="0">
                        <a:pos x="351" y="59"/>
                      </a:cxn>
                      <a:cxn ang="0">
                        <a:pos x="334" y="91"/>
                      </a:cxn>
                      <a:cxn ang="0">
                        <a:pos x="302" y="87"/>
                      </a:cxn>
                      <a:cxn ang="0">
                        <a:pos x="274" y="77"/>
                      </a:cxn>
                      <a:cxn ang="0">
                        <a:pos x="253" y="63"/>
                      </a:cxn>
                      <a:cxn ang="0">
                        <a:pos x="232" y="59"/>
                      </a:cxn>
                      <a:cxn ang="0">
                        <a:pos x="193" y="70"/>
                      </a:cxn>
                      <a:cxn ang="0">
                        <a:pos x="137" y="94"/>
                      </a:cxn>
                      <a:cxn ang="0">
                        <a:pos x="91" y="136"/>
                      </a:cxn>
                      <a:cxn ang="0">
                        <a:pos x="70" y="164"/>
                      </a:cxn>
                      <a:cxn ang="0">
                        <a:pos x="60" y="185"/>
                      </a:cxn>
                      <a:cxn ang="0">
                        <a:pos x="60" y="202"/>
                      </a:cxn>
                      <a:cxn ang="0">
                        <a:pos x="74" y="220"/>
                      </a:cxn>
                      <a:cxn ang="0">
                        <a:pos x="116" y="248"/>
                      </a:cxn>
                      <a:cxn ang="0">
                        <a:pos x="155" y="286"/>
                      </a:cxn>
                      <a:cxn ang="0">
                        <a:pos x="179" y="325"/>
                      </a:cxn>
                      <a:cxn ang="0">
                        <a:pos x="193" y="352"/>
                      </a:cxn>
                      <a:cxn ang="0">
                        <a:pos x="186" y="370"/>
                      </a:cxn>
                      <a:cxn ang="0">
                        <a:pos x="169" y="387"/>
                      </a:cxn>
                      <a:cxn ang="0">
                        <a:pos x="134" y="398"/>
                      </a:cxn>
                      <a:cxn ang="0">
                        <a:pos x="95" y="412"/>
                      </a:cxn>
                      <a:cxn ang="0">
                        <a:pos x="77" y="433"/>
                      </a:cxn>
                      <a:cxn ang="0">
                        <a:pos x="81" y="468"/>
                      </a:cxn>
                      <a:cxn ang="0">
                        <a:pos x="53" y="499"/>
                      </a:cxn>
                      <a:cxn ang="0">
                        <a:pos x="39" y="489"/>
                      </a:cxn>
                      <a:cxn ang="0">
                        <a:pos x="42" y="429"/>
                      </a:cxn>
                      <a:cxn ang="0">
                        <a:pos x="67" y="398"/>
                      </a:cxn>
                      <a:cxn ang="0">
                        <a:pos x="102" y="373"/>
                      </a:cxn>
                      <a:cxn ang="0">
                        <a:pos x="137" y="359"/>
                      </a:cxn>
                      <a:cxn ang="0">
                        <a:pos x="155" y="352"/>
                      </a:cxn>
                      <a:cxn ang="0">
                        <a:pos x="158" y="342"/>
                      </a:cxn>
                      <a:cxn ang="0">
                        <a:pos x="148" y="325"/>
                      </a:cxn>
                      <a:cxn ang="0">
                        <a:pos x="112" y="290"/>
                      </a:cxn>
                      <a:cxn ang="0">
                        <a:pos x="70" y="262"/>
                      </a:cxn>
                      <a:cxn ang="0">
                        <a:pos x="35" y="241"/>
                      </a:cxn>
                      <a:cxn ang="0">
                        <a:pos x="7" y="220"/>
                      </a:cxn>
                      <a:cxn ang="0">
                        <a:pos x="0" y="195"/>
                      </a:cxn>
                      <a:cxn ang="0">
                        <a:pos x="18" y="157"/>
                      </a:cxn>
                      <a:cxn ang="0">
                        <a:pos x="56" y="108"/>
                      </a:cxn>
                      <a:cxn ang="0">
                        <a:pos x="95" y="70"/>
                      </a:cxn>
                      <a:cxn ang="0">
                        <a:pos x="123" y="52"/>
                      </a:cxn>
                      <a:cxn ang="0">
                        <a:pos x="151" y="35"/>
                      </a:cxn>
                    </a:cxnLst>
                    <a:rect l="0" t="0" r="r" b="b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7904" name="Freeform 16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/>
                    <a:ahLst/>
                    <a:cxnLst>
                      <a:cxn ang="0">
                        <a:pos x="132" y="69"/>
                      </a:cxn>
                      <a:cxn ang="0">
                        <a:pos x="136" y="21"/>
                      </a:cxn>
                      <a:cxn ang="0">
                        <a:pos x="168" y="0"/>
                      </a:cxn>
                      <a:cxn ang="0">
                        <a:pos x="204" y="3"/>
                      </a:cxn>
                      <a:cxn ang="0">
                        <a:pos x="225" y="21"/>
                      </a:cxn>
                      <a:cxn ang="0">
                        <a:pos x="229" y="90"/>
                      </a:cxn>
                      <a:cxn ang="0">
                        <a:pos x="218" y="266"/>
                      </a:cxn>
                      <a:cxn ang="0">
                        <a:pos x="204" y="373"/>
                      </a:cxn>
                      <a:cxn ang="0">
                        <a:pos x="222" y="460"/>
                      </a:cxn>
                      <a:cxn ang="0">
                        <a:pos x="225" y="546"/>
                      </a:cxn>
                      <a:cxn ang="0">
                        <a:pos x="215" y="633"/>
                      </a:cxn>
                      <a:cxn ang="0">
                        <a:pos x="197" y="743"/>
                      </a:cxn>
                      <a:cxn ang="0">
                        <a:pos x="204" y="802"/>
                      </a:cxn>
                      <a:cxn ang="0">
                        <a:pos x="186" y="812"/>
                      </a:cxn>
                      <a:cxn ang="0">
                        <a:pos x="72" y="833"/>
                      </a:cxn>
                      <a:cxn ang="0">
                        <a:pos x="43" y="840"/>
                      </a:cxn>
                      <a:cxn ang="0">
                        <a:pos x="0" y="816"/>
                      </a:cxn>
                      <a:cxn ang="0">
                        <a:pos x="0" y="802"/>
                      </a:cxn>
                      <a:cxn ang="0">
                        <a:pos x="125" y="795"/>
                      </a:cxn>
                      <a:cxn ang="0">
                        <a:pos x="168" y="778"/>
                      </a:cxn>
                      <a:cxn ang="0">
                        <a:pos x="172" y="740"/>
                      </a:cxn>
                      <a:cxn ang="0">
                        <a:pos x="175" y="622"/>
                      </a:cxn>
                      <a:cxn ang="0">
                        <a:pos x="165" y="525"/>
                      </a:cxn>
                      <a:cxn ang="0">
                        <a:pos x="154" y="408"/>
                      </a:cxn>
                      <a:cxn ang="0">
                        <a:pos x="157" y="335"/>
                      </a:cxn>
                      <a:cxn ang="0">
                        <a:pos x="165" y="242"/>
                      </a:cxn>
                      <a:cxn ang="0">
                        <a:pos x="147" y="152"/>
                      </a:cxn>
                      <a:cxn ang="0">
                        <a:pos x="132" y="69"/>
                      </a:cxn>
                    </a:cxnLst>
                    <a:rect l="0" t="0" r="r" b="b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7905" name="Freeform 17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/>
                    <a:ahLst/>
                    <a:cxnLst>
                      <a:cxn ang="0">
                        <a:pos x="212" y="268"/>
                      </a:cxn>
                      <a:cxn ang="0">
                        <a:pos x="212" y="233"/>
                      </a:cxn>
                      <a:cxn ang="0">
                        <a:pos x="230" y="174"/>
                      </a:cxn>
                      <a:cxn ang="0">
                        <a:pos x="284" y="80"/>
                      </a:cxn>
                      <a:cxn ang="0">
                        <a:pos x="370" y="0"/>
                      </a:cxn>
                      <a:cxn ang="0">
                        <a:pos x="424" y="0"/>
                      </a:cxn>
                      <a:cxn ang="0">
                        <a:pos x="447" y="38"/>
                      </a:cxn>
                      <a:cxn ang="0">
                        <a:pos x="415" y="91"/>
                      </a:cxn>
                      <a:cxn ang="0">
                        <a:pos x="348" y="129"/>
                      </a:cxn>
                      <a:cxn ang="0">
                        <a:pos x="307" y="167"/>
                      </a:cxn>
                      <a:cxn ang="0">
                        <a:pos x="266" y="223"/>
                      </a:cxn>
                      <a:cxn ang="0">
                        <a:pos x="257" y="261"/>
                      </a:cxn>
                      <a:cxn ang="0">
                        <a:pos x="262" y="303"/>
                      </a:cxn>
                      <a:cxn ang="0">
                        <a:pos x="284" y="373"/>
                      </a:cxn>
                      <a:cxn ang="0">
                        <a:pos x="289" y="449"/>
                      </a:cxn>
                      <a:cxn ang="0">
                        <a:pos x="280" y="547"/>
                      </a:cxn>
                      <a:cxn ang="0">
                        <a:pos x="257" y="616"/>
                      </a:cxn>
                      <a:cxn ang="0">
                        <a:pos x="217" y="658"/>
                      </a:cxn>
                      <a:cxn ang="0">
                        <a:pos x="190" y="658"/>
                      </a:cxn>
                      <a:cxn ang="0">
                        <a:pos x="104" y="637"/>
                      </a:cxn>
                      <a:cxn ang="0">
                        <a:pos x="27" y="634"/>
                      </a:cxn>
                      <a:cxn ang="0">
                        <a:pos x="0" y="620"/>
                      </a:cxn>
                      <a:cxn ang="0">
                        <a:pos x="50" y="606"/>
                      </a:cxn>
                      <a:cxn ang="0">
                        <a:pos x="131" y="609"/>
                      </a:cxn>
                      <a:cxn ang="0">
                        <a:pos x="181" y="623"/>
                      </a:cxn>
                      <a:cxn ang="0">
                        <a:pos x="212" y="613"/>
                      </a:cxn>
                      <a:cxn ang="0">
                        <a:pos x="244" y="557"/>
                      </a:cxn>
                      <a:cxn ang="0">
                        <a:pos x="248" y="477"/>
                      </a:cxn>
                      <a:cxn ang="0">
                        <a:pos x="239" y="404"/>
                      </a:cxn>
                      <a:cxn ang="0">
                        <a:pos x="212" y="317"/>
                      </a:cxn>
                      <a:cxn ang="0">
                        <a:pos x="212" y="268"/>
                      </a:cxn>
                    </a:cxnLst>
                    <a:rect l="0" t="0" r="r" b="b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7906" name="Freeform 18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/>
                    <a:ahLst/>
                    <a:cxnLst>
                      <a:cxn ang="0">
                        <a:pos x="81" y="137"/>
                      </a:cxn>
                      <a:cxn ang="0">
                        <a:pos x="78" y="84"/>
                      </a:cxn>
                      <a:cxn ang="0">
                        <a:pos x="88" y="35"/>
                      </a:cxn>
                      <a:cxn ang="0">
                        <a:pos x="127" y="7"/>
                      </a:cxn>
                      <a:cxn ang="0">
                        <a:pos x="173" y="0"/>
                      </a:cxn>
                      <a:cxn ang="0">
                        <a:pos x="208" y="4"/>
                      </a:cxn>
                      <a:cxn ang="0">
                        <a:pos x="240" y="25"/>
                      </a:cxn>
                      <a:cxn ang="0">
                        <a:pos x="257" y="60"/>
                      </a:cxn>
                      <a:cxn ang="0">
                        <a:pos x="278" y="130"/>
                      </a:cxn>
                      <a:cxn ang="0">
                        <a:pos x="282" y="207"/>
                      </a:cxn>
                      <a:cxn ang="0">
                        <a:pos x="271" y="263"/>
                      </a:cxn>
                      <a:cxn ang="0">
                        <a:pos x="250" y="298"/>
                      </a:cxn>
                      <a:cxn ang="0">
                        <a:pos x="215" y="319"/>
                      </a:cxn>
                      <a:cxn ang="0">
                        <a:pos x="187" y="326"/>
                      </a:cxn>
                      <a:cxn ang="0">
                        <a:pos x="145" y="315"/>
                      </a:cxn>
                      <a:cxn ang="0">
                        <a:pos x="123" y="284"/>
                      </a:cxn>
                      <a:cxn ang="0">
                        <a:pos x="102" y="238"/>
                      </a:cxn>
                      <a:cxn ang="0">
                        <a:pos x="85" y="186"/>
                      </a:cxn>
                      <a:cxn ang="0">
                        <a:pos x="53" y="207"/>
                      </a:cxn>
                      <a:cxn ang="0">
                        <a:pos x="18" y="221"/>
                      </a:cxn>
                      <a:cxn ang="0">
                        <a:pos x="4" y="221"/>
                      </a:cxn>
                      <a:cxn ang="0">
                        <a:pos x="0" y="207"/>
                      </a:cxn>
                      <a:cxn ang="0">
                        <a:pos x="7" y="189"/>
                      </a:cxn>
                      <a:cxn ang="0">
                        <a:pos x="60" y="168"/>
                      </a:cxn>
                      <a:cxn ang="0">
                        <a:pos x="81" y="137"/>
                      </a:cxn>
                    </a:cxnLst>
                    <a:rect l="0" t="0" r="r" b="b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7" name="Group 19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31790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2"/>
                        </a:cxn>
                        <a:cxn ang="0">
                          <a:pos x="0" y="71"/>
                        </a:cxn>
                        <a:cxn ang="0">
                          <a:pos x="0" y="45"/>
                        </a:cxn>
                        <a:cxn ang="0">
                          <a:pos x="16" y="17"/>
                        </a:cxn>
                        <a:cxn ang="0">
                          <a:pos x="36" y="9"/>
                        </a:cxn>
                        <a:cxn ang="0">
                          <a:pos x="61" y="22"/>
                        </a:cxn>
                        <a:cxn ang="0">
                          <a:pos x="86" y="19"/>
                        </a:cxn>
                        <a:cxn ang="0">
                          <a:pos x="102" y="0"/>
                        </a:cxn>
                        <a:cxn ang="0">
                          <a:pos x="123" y="2"/>
                        </a:cxn>
                        <a:cxn ang="0">
                          <a:pos x="155" y="15"/>
                        </a:cxn>
                        <a:cxn ang="0">
                          <a:pos x="182" y="13"/>
                        </a:cxn>
                        <a:cxn ang="0">
                          <a:pos x="184" y="32"/>
                        </a:cxn>
                        <a:cxn ang="0">
                          <a:pos x="175" y="45"/>
                        </a:cxn>
                        <a:cxn ang="0">
                          <a:pos x="141" y="43"/>
                        </a:cxn>
                        <a:cxn ang="0">
                          <a:pos x="118" y="39"/>
                        </a:cxn>
                        <a:cxn ang="0">
                          <a:pos x="105" y="48"/>
                        </a:cxn>
                        <a:cxn ang="0">
                          <a:pos x="91" y="67"/>
                        </a:cxn>
                        <a:cxn ang="0">
                          <a:pos x="66" y="62"/>
                        </a:cxn>
                        <a:cxn ang="0">
                          <a:pos x="54" y="56"/>
                        </a:cxn>
                        <a:cxn ang="0">
                          <a:pos x="45" y="63"/>
                        </a:cxn>
                        <a:cxn ang="0">
                          <a:pos x="32" y="76"/>
                        </a:cxn>
                        <a:cxn ang="0">
                          <a:pos x="13" y="82"/>
                        </a:cxn>
                      </a:cxnLst>
                      <a:rect l="0" t="0" r="r" b="b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790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4"/>
                        </a:cxn>
                        <a:cxn ang="0">
                          <a:pos x="11" y="108"/>
                        </a:cxn>
                        <a:cxn ang="0">
                          <a:pos x="0" y="79"/>
                        </a:cxn>
                        <a:cxn ang="0">
                          <a:pos x="11" y="51"/>
                        </a:cxn>
                        <a:cxn ang="0">
                          <a:pos x="27" y="39"/>
                        </a:cxn>
                        <a:cxn ang="0">
                          <a:pos x="56" y="42"/>
                        </a:cxn>
                        <a:cxn ang="0">
                          <a:pos x="76" y="35"/>
                        </a:cxn>
                        <a:cxn ang="0">
                          <a:pos x="90" y="13"/>
                        </a:cxn>
                        <a:cxn ang="0">
                          <a:pos x="111" y="4"/>
                        </a:cxn>
                        <a:cxn ang="0">
                          <a:pos x="146" y="9"/>
                        </a:cxn>
                        <a:cxn ang="0">
                          <a:pos x="171" y="0"/>
                        </a:cxn>
                        <a:cxn ang="0">
                          <a:pos x="178" y="17"/>
                        </a:cxn>
                        <a:cxn ang="0">
                          <a:pos x="171" y="33"/>
                        </a:cxn>
                        <a:cxn ang="0">
                          <a:pos x="140" y="42"/>
                        </a:cxn>
                        <a:cxn ang="0">
                          <a:pos x="120" y="40"/>
                        </a:cxn>
                        <a:cxn ang="0">
                          <a:pos x="108" y="57"/>
                        </a:cxn>
                        <a:cxn ang="0">
                          <a:pos x="97" y="79"/>
                        </a:cxn>
                        <a:cxn ang="0">
                          <a:pos x="72" y="81"/>
                        </a:cxn>
                        <a:cxn ang="0">
                          <a:pos x="59" y="79"/>
                        </a:cxn>
                        <a:cxn ang="0">
                          <a:pos x="47" y="88"/>
                        </a:cxn>
                        <a:cxn ang="0">
                          <a:pos x="41" y="99"/>
                        </a:cxn>
                        <a:cxn ang="0">
                          <a:pos x="23" y="114"/>
                        </a:cxn>
                      </a:cxnLst>
                      <a:rect l="0" t="0" r="r" b="b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791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138"/>
                        </a:cxn>
                        <a:cxn ang="0">
                          <a:pos x="16" y="133"/>
                        </a:cxn>
                        <a:cxn ang="0">
                          <a:pos x="0" y="109"/>
                        </a:cxn>
                        <a:cxn ang="0">
                          <a:pos x="5" y="78"/>
                        </a:cxn>
                        <a:cxn ang="0">
                          <a:pos x="16" y="65"/>
                        </a:cxn>
                        <a:cxn ang="0">
                          <a:pos x="43" y="62"/>
                        </a:cxn>
                        <a:cxn ang="0">
                          <a:pos x="65" y="51"/>
                        </a:cxn>
                        <a:cxn ang="0">
                          <a:pos x="72" y="25"/>
                        </a:cxn>
                        <a:cxn ang="0">
                          <a:pos x="92" y="15"/>
                        </a:cxn>
                        <a:cxn ang="0">
                          <a:pos x="127" y="13"/>
                        </a:cxn>
                        <a:cxn ang="0">
                          <a:pos x="148" y="0"/>
                        </a:cxn>
                        <a:cxn ang="0">
                          <a:pos x="161" y="13"/>
                        </a:cxn>
                        <a:cxn ang="0">
                          <a:pos x="156" y="25"/>
                        </a:cxn>
                        <a:cxn ang="0">
                          <a:pos x="128" y="44"/>
                        </a:cxn>
                        <a:cxn ang="0">
                          <a:pos x="107" y="49"/>
                        </a:cxn>
                        <a:cxn ang="0">
                          <a:pos x="99" y="65"/>
                        </a:cxn>
                        <a:cxn ang="0">
                          <a:pos x="94" y="91"/>
                        </a:cxn>
                        <a:cxn ang="0">
                          <a:pos x="69" y="98"/>
                        </a:cxn>
                        <a:cxn ang="0">
                          <a:pos x="54" y="94"/>
                        </a:cxn>
                        <a:cxn ang="0">
                          <a:pos x="45" y="105"/>
                        </a:cxn>
                        <a:cxn ang="0">
                          <a:pos x="40" y="123"/>
                        </a:cxn>
                        <a:cxn ang="0">
                          <a:pos x="31" y="138"/>
                        </a:cxn>
                      </a:cxnLst>
                      <a:rect l="0" t="0" r="r" b="b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791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172"/>
                        </a:cxn>
                        <a:cxn ang="0">
                          <a:pos x="31" y="174"/>
                        </a:cxn>
                        <a:cxn ang="0">
                          <a:pos x="9" y="158"/>
                        </a:cxn>
                        <a:cxn ang="0">
                          <a:pos x="0" y="131"/>
                        </a:cxn>
                        <a:cxn ang="0">
                          <a:pos x="4" y="113"/>
                        </a:cxn>
                        <a:cxn ang="0">
                          <a:pos x="29" y="97"/>
                        </a:cxn>
                        <a:cxn ang="0">
                          <a:pos x="46" y="79"/>
                        </a:cxn>
                        <a:cxn ang="0">
                          <a:pos x="46" y="52"/>
                        </a:cxn>
                        <a:cxn ang="0">
                          <a:pos x="59" y="39"/>
                        </a:cxn>
                        <a:cxn ang="0">
                          <a:pos x="90" y="22"/>
                        </a:cxn>
                        <a:cxn ang="0">
                          <a:pos x="106" y="0"/>
                        </a:cxn>
                        <a:cxn ang="0">
                          <a:pos x="121" y="7"/>
                        </a:cxn>
                        <a:cxn ang="0">
                          <a:pos x="123" y="22"/>
                        </a:cxn>
                        <a:cxn ang="0">
                          <a:pos x="105" y="47"/>
                        </a:cxn>
                        <a:cxn ang="0">
                          <a:pos x="84" y="61"/>
                        </a:cxn>
                        <a:cxn ang="0">
                          <a:pos x="86" y="81"/>
                        </a:cxn>
                        <a:cxn ang="0">
                          <a:pos x="90" y="104"/>
                        </a:cxn>
                        <a:cxn ang="0">
                          <a:pos x="68" y="118"/>
                        </a:cxn>
                        <a:cxn ang="0">
                          <a:pos x="59" y="124"/>
                        </a:cxn>
                        <a:cxn ang="0">
                          <a:pos x="51" y="138"/>
                        </a:cxn>
                        <a:cxn ang="0">
                          <a:pos x="50" y="152"/>
                        </a:cxn>
                        <a:cxn ang="0">
                          <a:pos x="48" y="172"/>
                        </a:cxn>
                      </a:cxnLst>
                      <a:rect l="0" t="0" r="r" b="b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" name="Group 24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317913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7914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7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317916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791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7918" name="Oval 30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lIns="274320" rIns="27432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CA" sz="2400" b="0">
                  <a:latin typeface="Arial Rounded MT Bold" pitchFamily="-110" charset="0"/>
                </a:endParaRPr>
              </a:p>
            </p:txBody>
          </p:sp>
        </p:grpSp>
        <p:sp>
          <p:nvSpPr>
            <p:cNvPr id="1317919" name="Freeform 31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/>
              <a:ahLst/>
              <a:cxnLst>
                <a:cxn ang="0">
                  <a:pos x="194" y="93"/>
                </a:cxn>
                <a:cxn ang="0">
                  <a:pos x="183" y="57"/>
                </a:cxn>
                <a:cxn ang="0">
                  <a:pos x="164" y="22"/>
                </a:cxn>
                <a:cxn ang="0">
                  <a:pos x="131" y="0"/>
                </a:cxn>
                <a:cxn ang="0">
                  <a:pos x="93" y="0"/>
                </a:cxn>
                <a:cxn ang="0">
                  <a:pos x="54" y="13"/>
                </a:cxn>
                <a:cxn ang="0">
                  <a:pos x="2" y="57"/>
                </a:cxn>
                <a:cxn ang="0">
                  <a:pos x="0" y="79"/>
                </a:cxn>
                <a:cxn ang="0">
                  <a:pos x="16" y="115"/>
                </a:cxn>
                <a:cxn ang="0">
                  <a:pos x="68" y="159"/>
                </a:cxn>
                <a:cxn ang="0">
                  <a:pos x="68" y="177"/>
                </a:cxn>
                <a:cxn ang="0">
                  <a:pos x="46" y="203"/>
                </a:cxn>
                <a:cxn ang="0">
                  <a:pos x="49" y="225"/>
                </a:cxn>
                <a:cxn ang="0">
                  <a:pos x="63" y="234"/>
                </a:cxn>
                <a:cxn ang="0">
                  <a:pos x="80" y="243"/>
                </a:cxn>
                <a:cxn ang="0">
                  <a:pos x="80" y="265"/>
                </a:cxn>
                <a:cxn ang="0">
                  <a:pos x="52" y="305"/>
                </a:cxn>
                <a:cxn ang="0">
                  <a:pos x="54" y="322"/>
                </a:cxn>
                <a:cxn ang="0">
                  <a:pos x="82" y="344"/>
                </a:cxn>
                <a:cxn ang="0">
                  <a:pos x="123" y="327"/>
                </a:cxn>
                <a:cxn ang="0">
                  <a:pos x="142" y="331"/>
                </a:cxn>
                <a:cxn ang="0">
                  <a:pos x="189" y="340"/>
                </a:cxn>
                <a:cxn ang="0">
                  <a:pos x="232" y="366"/>
                </a:cxn>
                <a:cxn ang="0">
                  <a:pos x="259" y="375"/>
                </a:cxn>
                <a:cxn ang="0">
                  <a:pos x="355" y="356"/>
                </a:cxn>
                <a:cxn ang="0">
                  <a:pos x="446" y="273"/>
                </a:cxn>
                <a:cxn ang="0">
                  <a:pos x="408" y="349"/>
                </a:cxn>
                <a:cxn ang="0">
                  <a:pos x="325" y="364"/>
                </a:cxn>
                <a:cxn ang="0">
                  <a:pos x="431" y="303"/>
                </a:cxn>
                <a:cxn ang="0">
                  <a:pos x="393" y="273"/>
                </a:cxn>
                <a:cxn ang="0">
                  <a:pos x="281" y="260"/>
                </a:cxn>
                <a:cxn ang="0">
                  <a:pos x="197" y="247"/>
                </a:cxn>
                <a:cxn ang="0">
                  <a:pos x="153" y="238"/>
                </a:cxn>
                <a:cxn ang="0">
                  <a:pos x="161" y="221"/>
                </a:cxn>
                <a:cxn ang="0">
                  <a:pos x="186" y="199"/>
                </a:cxn>
                <a:cxn ang="0">
                  <a:pos x="180" y="172"/>
                </a:cxn>
                <a:cxn ang="0">
                  <a:pos x="156" y="146"/>
                </a:cxn>
                <a:cxn ang="0">
                  <a:pos x="156" y="124"/>
                </a:cxn>
                <a:cxn ang="0">
                  <a:pos x="169" y="75"/>
                </a:cxn>
                <a:cxn ang="0">
                  <a:pos x="147" y="167"/>
                </a:cxn>
              </a:cxnLst>
              <a:rect l="0" t="0" r="r" b="b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920" name="Freeform 32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8" y="9"/>
                </a:cxn>
                <a:cxn ang="0">
                  <a:pos x="13" y="77"/>
                </a:cxn>
                <a:cxn ang="0">
                  <a:pos x="0" y="133"/>
                </a:cxn>
                <a:cxn ang="0">
                  <a:pos x="8" y="133"/>
                </a:cxn>
                <a:cxn ang="0">
                  <a:pos x="19" y="124"/>
                </a:cxn>
                <a:cxn ang="0">
                  <a:pos x="31" y="133"/>
                </a:cxn>
                <a:cxn ang="0">
                  <a:pos x="25" y="152"/>
                </a:cxn>
                <a:cxn ang="0">
                  <a:pos x="17" y="181"/>
                </a:cxn>
                <a:cxn ang="0">
                  <a:pos x="23" y="206"/>
                </a:cxn>
                <a:cxn ang="0">
                  <a:pos x="35" y="200"/>
                </a:cxn>
                <a:cxn ang="0">
                  <a:pos x="40" y="220"/>
                </a:cxn>
                <a:cxn ang="0">
                  <a:pos x="35" y="253"/>
                </a:cxn>
                <a:cxn ang="0">
                  <a:pos x="40" y="301"/>
                </a:cxn>
                <a:cxn ang="0">
                  <a:pos x="48" y="320"/>
                </a:cxn>
                <a:cxn ang="0">
                  <a:pos x="65" y="320"/>
                </a:cxn>
                <a:cxn ang="0">
                  <a:pos x="88" y="306"/>
                </a:cxn>
                <a:cxn ang="0">
                  <a:pos x="103" y="301"/>
                </a:cxn>
                <a:cxn ang="0">
                  <a:pos x="111" y="291"/>
                </a:cxn>
                <a:cxn ang="0">
                  <a:pos x="132" y="282"/>
                </a:cxn>
                <a:cxn ang="0">
                  <a:pos x="178" y="291"/>
                </a:cxn>
                <a:cxn ang="0">
                  <a:pos x="195" y="301"/>
                </a:cxn>
                <a:cxn ang="0">
                  <a:pos x="204" y="277"/>
                </a:cxn>
                <a:cxn ang="0">
                  <a:pos x="394" y="264"/>
                </a:cxn>
                <a:cxn ang="0">
                  <a:pos x="470" y="219"/>
                </a:cxn>
                <a:cxn ang="0">
                  <a:pos x="341" y="205"/>
                </a:cxn>
                <a:cxn ang="0">
                  <a:pos x="265" y="205"/>
                </a:cxn>
                <a:cxn ang="0">
                  <a:pos x="197" y="205"/>
                </a:cxn>
                <a:cxn ang="0">
                  <a:pos x="181" y="177"/>
                </a:cxn>
                <a:cxn ang="0">
                  <a:pos x="135" y="177"/>
                </a:cxn>
                <a:cxn ang="0">
                  <a:pos x="120" y="172"/>
                </a:cxn>
                <a:cxn ang="0">
                  <a:pos x="101" y="162"/>
                </a:cxn>
                <a:cxn ang="0">
                  <a:pos x="94" y="143"/>
                </a:cxn>
                <a:cxn ang="0">
                  <a:pos x="97" y="124"/>
                </a:cxn>
                <a:cxn ang="0">
                  <a:pos x="93" y="106"/>
                </a:cxn>
                <a:cxn ang="0">
                  <a:pos x="84" y="91"/>
                </a:cxn>
                <a:cxn ang="0">
                  <a:pos x="90" y="67"/>
                </a:cxn>
                <a:cxn ang="0">
                  <a:pos x="107" y="52"/>
                </a:cxn>
                <a:cxn ang="0">
                  <a:pos x="105" y="29"/>
                </a:cxn>
                <a:cxn ang="0">
                  <a:pos x="88" y="0"/>
                </a:cxn>
              </a:cxnLst>
              <a:rect l="0" t="0" r="r" b="b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7921" name="AutoShape 33"/>
          <p:cNvSpPr>
            <a:spLocks noChangeArrowheads="1"/>
          </p:cNvSpPr>
          <p:nvPr/>
        </p:nvSpPr>
        <p:spPr bwMode="auto">
          <a:xfrm>
            <a:off x="152400" y="2667000"/>
            <a:ext cx="2971800" cy="2743200"/>
          </a:xfrm>
          <a:prstGeom prst="wedgeRoundRectCallout">
            <a:avLst>
              <a:gd name="adj1" fmla="val -44019"/>
              <a:gd name="adj2" fmla="val -88889"/>
              <a:gd name="adj3" fmla="val 16667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800" b="0">
                <a:latin typeface="Times New Roman" pitchFamily="-110" charset="0"/>
              </a:rPr>
              <a:t>At some point,</a:t>
            </a:r>
            <a:br>
              <a:rPr lang="en-US" sz="2800" b="0">
                <a:latin typeface="Times New Roman" pitchFamily="-110" charset="0"/>
              </a:rPr>
            </a:br>
            <a:r>
              <a:rPr lang="en-US" sz="2800" b="0">
                <a:latin typeface="Times New Roman" pitchFamily="-110" charset="0"/>
              </a:rPr>
              <a:t>the biggest disk moves.</a:t>
            </a:r>
          </a:p>
          <a:p>
            <a:r>
              <a:rPr lang="en-US" sz="2800" b="0">
                <a:latin typeface="Times New Roman" pitchFamily="-110" charset="0"/>
              </a:rPr>
              <a:t>I will do that job.</a:t>
            </a:r>
          </a:p>
          <a:p>
            <a:pPr algn="ctr"/>
            <a:endParaRPr lang="en-US" sz="2800" b="0">
              <a:latin typeface="Times New Roman" pitchFamily="-110" charset="0"/>
            </a:endParaRPr>
          </a:p>
          <a:p>
            <a:pPr algn="ctr"/>
            <a:endParaRPr lang="en-US" sz="2800" b="0">
              <a:latin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7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17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789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Tower of Hanoi</a:t>
            </a:r>
          </a:p>
        </p:txBody>
      </p:sp>
      <p:pic>
        <p:nvPicPr>
          <p:cNvPr id="1318915" name="Picture 3" descr="cap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75" y="1143000"/>
            <a:ext cx="5953125" cy="13716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24213" y="2600325"/>
            <a:ext cx="5862637" cy="2809875"/>
            <a:chOff x="1026" y="1638"/>
            <a:chExt cx="3693" cy="1770"/>
          </a:xfrm>
        </p:grpSpPr>
        <p:pic>
          <p:nvPicPr>
            <p:cNvPr id="1318917" name="Picture 5" descr="capture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6" y="1638"/>
              <a:ext cx="3678" cy="858"/>
            </a:xfrm>
            <a:prstGeom prst="rect">
              <a:avLst/>
            </a:prstGeom>
            <a:noFill/>
          </p:spPr>
        </p:pic>
        <p:pic>
          <p:nvPicPr>
            <p:cNvPr id="1318918" name="Picture 6" descr="capture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1" y="2568"/>
              <a:ext cx="3678" cy="840"/>
            </a:xfrm>
            <a:prstGeom prst="rect">
              <a:avLst/>
            </a:prstGeom>
            <a:noFill/>
          </p:spPr>
        </p:pic>
      </p:grpSp>
      <p:pic>
        <p:nvPicPr>
          <p:cNvPr id="1318919" name="Picture 7" descr="cap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3738" y="5486400"/>
            <a:ext cx="5867400" cy="1371600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6200" y="1371600"/>
            <a:ext cx="441325" cy="1066800"/>
            <a:chOff x="864" y="465"/>
            <a:chExt cx="1046" cy="2358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318924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/>
                    <a:ahLst/>
                    <a:cxnLst>
                      <a:cxn ang="0">
                        <a:pos x="7" y="174"/>
                      </a:cxn>
                      <a:cxn ang="0">
                        <a:pos x="18" y="122"/>
                      </a:cxn>
                      <a:cxn ang="0">
                        <a:pos x="42" y="83"/>
                      </a:cxn>
                      <a:cxn ang="0">
                        <a:pos x="81" y="45"/>
                      </a:cxn>
                      <a:cxn ang="0">
                        <a:pos x="148" y="7"/>
                      </a:cxn>
                      <a:cxn ang="0">
                        <a:pos x="205" y="0"/>
                      </a:cxn>
                      <a:cxn ang="0">
                        <a:pos x="255" y="10"/>
                      </a:cxn>
                      <a:cxn ang="0">
                        <a:pos x="290" y="31"/>
                      </a:cxn>
                      <a:cxn ang="0">
                        <a:pos x="304" y="59"/>
                      </a:cxn>
                      <a:cxn ang="0">
                        <a:pos x="304" y="87"/>
                      </a:cxn>
                      <a:cxn ang="0">
                        <a:pos x="290" y="118"/>
                      </a:cxn>
                      <a:cxn ang="0">
                        <a:pos x="262" y="146"/>
                      </a:cxn>
                      <a:cxn ang="0">
                        <a:pos x="223" y="181"/>
                      </a:cxn>
                      <a:cxn ang="0">
                        <a:pos x="201" y="215"/>
                      </a:cxn>
                      <a:cxn ang="0">
                        <a:pos x="194" y="240"/>
                      </a:cxn>
                      <a:cxn ang="0">
                        <a:pos x="194" y="260"/>
                      </a:cxn>
                      <a:cxn ang="0">
                        <a:pos x="205" y="295"/>
                      </a:cxn>
                      <a:cxn ang="0">
                        <a:pos x="230" y="344"/>
                      </a:cxn>
                      <a:cxn ang="0">
                        <a:pos x="247" y="399"/>
                      </a:cxn>
                      <a:cxn ang="0">
                        <a:pos x="251" y="438"/>
                      </a:cxn>
                      <a:cxn ang="0">
                        <a:pos x="244" y="479"/>
                      </a:cxn>
                      <a:cxn ang="0">
                        <a:pos x="233" y="510"/>
                      </a:cxn>
                      <a:cxn ang="0">
                        <a:pos x="201" y="545"/>
                      </a:cxn>
                      <a:cxn ang="0">
                        <a:pos x="173" y="559"/>
                      </a:cxn>
                      <a:cxn ang="0">
                        <a:pos x="141" y="566"/>
                      </a:cxn>
                      <a:cxn ang="0">
                        <a:pos x="113" y="563"/>
                      </a:cxn>
                      <a:cxn ang="0">
                        <a:pos x="92" y="549"/>
                      </a:cxn>
                      <a:cxn ang="0">
                        <a:pos x="67" y="521"/>
                      </a:cxn>
                      <a:cxn ang="0">
                        <a:pos x="42" y="472"/>
                      </a:cxn>
                      <a:cxn ang="0">
                        <a:pos x="14" y="392"/>
                      </a:cxn>
                      <a:cxn ang="0">
                        <a:pos x="4" y="333"/>
                      </a:cxn>
                      <a:cxn ang="0">
                        <a:pos x="0" y="257"/>
                      </a:cxn>
                      <a:cxn ang="0">
                        <a:pos x="0" y="222"/>
                      </a:cxn>
                      <a:cxn ang="0">
                        <a:pos x="7" y="174"/>
                      </a:cxn>
                    </a:cxnLst>
                    <a:rect l="0" t="0" r="r" b="b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8925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/>
                    <a:ahLst/>
                    <a:cxnLst>
                      <a:cxn ang="0">
                        <a:pos x="25" y="65"/>
                      </a:cxn>
                      <a:cxn ang="0">
                        <a:pos x="7" y="44"/>
                      </a:cxn>
                      <a:cxn ang="0">
                        <a:pos x="0" y="27"/>
                      </a:cxn>
                      <a:cxn ang="0">
                        <a:pos x="11" y="7"/>
                      </a:cxn>
                      <a:cxn ang="0">
                        <a:pos x="28" y="0"/>
                      </a:cxn>
                      <a:cxn ang="0">
                        <a:pos x="60" y="0"/>
                      </a:cxn>
                      <a:cxn ang="0">
                        <a:pos x="96" y="24"/>
                      </a:cxn>
                      <a:cxn ang="0">
                        <a:pos x="132" y="61"/>
                      </a:cxn>
                      <a:cxn ang="0">
                        <a:pos x="192" y="140"/>
                      </a:cxn>
                      <a:cxn ang="0">
                        <a:pos x="231" y="204"/>
                      </a:cxn>
                      <a:cxn ang="0">
                        <a:pos x="249" y="255"/>
                      </a:cxn>
                      <a:cxn ang="0">
                        <a:pos x="245" y="283"/>
                      </a:cxn>
                      <a:cxn ang="0">
                        <a:pos x="224" y="320"/>
                      </a:cxn>
                      <a:cxn ang="0">
                        <a:pos x="181" y="347"/>
                      </a:cxn>
                      <a:cxn ang="0">
                        <a:pos x="110" y="371"/>
                      </a:cxn>
                      <a:cxn ang="0">
                        <a:pos x="75" y="395"/>
                      </a:cxn>
                      <a:cxn ang="0">
                        <a:pos x="60" y="415"/>
                      </a:cxn>
                      <a:cxn ang="0">
                        <a:pos x="68" y="436"/>
                      </a:cxn>
                      <a:cxn ang="0">
                        <a:pos x="107" y="456"/>
                      </a:cxn>
                      <a:cxn ang="0">
                        <a:pos x="139" y="497"/>
                      </a:cxn>
                      <a:cxn ang="0">
                        <a:pos x="153" y="538"/>
                      </a:cxn>
                      <a:cxn ang="0">
                        <a:pos x="149" y="558"/>
                      </a:cxn>
                      <a:cxn ang="0">
                        <a:pos x="117" y="572"/>
                      </a:cxn>
                      <a:cxn ang="0">
                        <a:pos x="107" y="572"/>
                      </a:cxn>
                      <a:cxn ang="0">
                        <a:pos x="92" y="535"/>
                      </a:cxn>
                      <a:cxn ang="0">
                        <a:pos x="85" y="494"/>
                      </a:cxn>
                      <a:cxn ang="0">
                        <a:pos x="64" y="463"/>
                      </a:cxn>
                      <a:cxn ang="0">
                        <a:pos x="32" y="446"/>
                      </a:cxn>
                      <a:cxn ang="0">
                        <a:pos x="21" y="426"/>
                      </a:cxn>
                      <a:cxn ang="0">
                        <a:pos x="25" y="405"/>
                      </a:cxn>
                      <a:cxn ang="0">
                        <a:pos x="53" y="371"/>
                      </a:cxn>
                      <a:cxn ang="0">
                        <a:pos x="107" y="351"/>
                      </a:cxn>
                      <a:cxn ang="0">
                        <a:pos x="157" y="320"/>
                      </a:cxn>
                      <a:cxn ang="0">
                        <a:pos x="196" y="286"/>
                      </a:cxn>
                      <a:cxn ang="0">
                        <a:pos x="210" y="252"/>
                      </a:cxn>
                      <a:cxn ang="0">
                        <a:pos x="206" y="238"/>
                      </a:cxn>
                      <a:cxn ang="0">
                        <a:pos x="189" y="208"/>
                      </a:cxn>
                      <a:cxn ang="0">
                        <a:pos x="157" y="163"/>
                      </a:cxn>
                      <a:cxn ang="0">
                        <a:pos x="121" y="136"/>
                      </a:cxn>
                      <a:cxn ang="0">
                        <a:pos x="82" y="106"/>
                      </a:cxn>
                      <a:cxn ang="0">
                        <a:pos x="53" y="89"/>
                      </a:cxn>
                      <a:cxn ang="0">
                        <a:pos x="25" y="65"/>
                      </a:cxn>
                    </a:cxnLst>
                    <a:rect l="0" t="0" r="r" b="b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8926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/>
                    <a:ahLst/>
                    <a:cxnLst>
                      <a:cxn ang="0">
                        <a:pos x="151" y="35"/>
                      </a:cxn>
                      <a:cxn ang="0">
                        <a:pos x="221" y="0"/>
                      </a:cxn>
                      <a:cxn ang="0">
                        <a:pos x="281" y="0"/>
                      </a:cxn>
                      <a:cxn ang="0">
                        <a:pos x="344" y="14"/>
                      </a:cxn>
                      <a:cxn ang="0">
                        <a:pos x="362" y="35"/>
                      </a:cxn>
                      <a:cxn ang="0">
                        <a:pos x="351" y="59"/>
                      </a:cxn>
                      <a:cxn ang="0">
                        <a:pos x="334" y="91"/>
                      </a:cxn>
                      <a:cxn ang="0">
                        <a:pos x="302" y="87"/>
                      </a:cxn>
                      <a:cxn ang="0">
                        <a:pos x="274" y="77"/>
                      </a:cxn>
                      <a:cxn ang="0">
                        <a:pos x="253" y="63"/>
                      </a:cxn>
                      <a:cxn ang="0">
                        <a:pos x="232" y="59"/>
                      </a:cxn>
                      <a:cxn ang="0">
                        <a:pos x="193" y="70"/>
                      </a:cxn>
                      <a:cxn ang="0">
                        <a:pos x="137" y="94"/>
                      </a:cxn>
                      <a:cxn ang="0">
                        <a:pos x="91" y="136"/>
                      </a:cxn>
                      <a:cxn ang="0">
                        <a:pos x="70" y="164"/>
                      </a:cxn>
                      <a:cxn ang="0">
                        <a:pos x="60" y="185"/>
                      </a:cxn>
                      <a:cxn ang="0">
                        <a:pos x="60" y="202"/>
                      </a:cxn>
                      <a:cxn ang="0">
                        <a:pos x="74" y="220"/>
                      </a:cxn>
                      <a:cxn ang="0">
                        <a:pos x="116" y="248"/>
                      </a:cxn>
                      <a:cxn ang="0">
                        <a:pos x="155" y="286"/>
                      </a:cxn>
                      <a:cxn ang="0">
                        <a:pos x="179" y="325"/>
                      </a:cxn>
                      <a:cxn ang="0">
                        <a:pos x="193" y="352"/>
                      </a:cxn>
                      <a:cxn ang="0">
                        <a:pos x="186" y="370"/>
                      </a:cxn>
                      <a:cxn ang="0">
                        <a:pos x="169" y="387"/>
                      </a:cxn>
                      <a:cxn ang="0">
                        <a:pos x="134" y="398"/>
                      </a:cxn>
                      <a:cxn ang="0">
                        <a:pos x="95" y="412"/>
                      </a:cxn>
                      <a:cxn ang="0">
                        <a:pos x="77" y="433"/>
                      </a:cxn>
                      <a:cxn ang="0">
                        <a:pos x="81" y="468"/>
                      </a:cxn>
                      <a:cxn ang="0">
                        <a:pos x="53" y="499"/>
                      </a:cxn>
                      <a:cxn ang="0">
                        <a:pos x="39" y="489"/>
                      </a:cxn>
                      <a:cxn ang="0">
                        <a:pos x="42" y="429"/>
                      </a:cxn>
                      <a:cxn ang="0">
                        <a:pos x="67" y="398"/>
                      </a:cxn>
                      <a:cxn ang="0">
                        <a:pos x="102" y="373"/>
                      </a:cxn>
                      <a:cxn ang="0">
                        <a:pos x="137" y="359"/>
                      </a:cxn>
                      <a:cxn ang="0">
                        <a:pos x="155" y="352"/>
                      </a:cxn>
                      <a:cxn ang="0">
                        <a:pos x="158" y="342"/>
                      </a:cxn>
                      <a:cxn ang="0">
                        <a:pos x="148" y="325"/>
                      </a:cxn>
                      <a:cxn ang="0">
                        <a:pos x="112" y="290"/>
                      </a:cxn>
                      <a:cxn ang="0">
                        <a:pos x="70" y="262"/>
                      </a:cxn>
                      <a:cxn ang="0">
                        <a:pos x="35" y="241"/>
                      </a:cxn>
                      <a:cxn ang="0">
                        <a:pos x="7" y="220"/>
                      </a:cxn>
                      <a:cxn ang="0">
                        <a:pos x="0" y="195"/>
                      </a:cxn>
                      <a:cxn ang="0">
                        <a:pos x="18" y="157"/>
                      </a:cxn>
                      <a:cxn ang="0">
                        <a:pos x="56" y="108"/>
                      </a:cxn>
                      <a:cxn ang="0">
                        <a:pos x="95" y="70"/>
                      </a:cxn>
                      <a:cxn ang="0">
                        <a:pos x="123" y="52"/>
                      </a:cxn>
                      <a:cxn ang="0">
                        <a:pos x="151" y="35"/>
                      </a:cxn>
                    </a:cxnLst>
                    <a:rect l="0" t="0" r="r" b="b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8927" name="Freeform 15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/>
                    <a:ahLst/>
                    <a:cxnLst>
                      <a:cxn ang="0">
                        <a:pos x="132" y="69"/>
                      </a:cxn>
                      <a:cxn ang="0">
                        <a:pos x="136" y="21"/>
                      </a:cxn>
                      <a:cxn ang="0">
                        <a:pos x="168" y="0"/>
                      </a:cxn>
                      <a:cxn ang="0">
                        <a:pos x="204" y="3"/>
                      </a:cxn>
                      <a:cxn ang="0">
                        <a:pos x="225" y="21"/>
                      </a:cxn>
                      <a:cxn ang="0">
                        <a:pos x="229" y="90"/>
                      </a:cxn>
                      <a:cxn ang="0">
                        <a:pos x="218" y="266"/>
                      </a:cxn>
                      <a:cxn ang="0">
                        <a:pos x="204" y="373"/>
                      </a:cxn>
                      <a:cxn ang="0">
                        <a:pos x="222" y="460"/>
                      </a:cxn>
                      <a:cxn ang="0">
                        <a:pos x="225" y="546"/>
                      </a:cxn>
                      <a:cxn ang="0">
                        <a:pos x="215" y="633"/>
                      </a:cxn>
                      <a:cxn ang="0">
                        <a:pos x="197" y="743"/>
                      </a:cxn>
                      <a:cxn ang="0">
                        <a:pos x="204" y="802"/>
                      </a:cxn>
                      <a:cxn ang="0">
                        <a:pos x="186" y="812"/>
                      </a:cxn>
                      <a:cxn ang="0">
                        <a:pos x="72" y="833"/>
                      </a:cxn>
                      <a:cxn ang="0">
                        <a:pos x="43" y="840"/>
                      </a:cxn>
                      <a:cxn ang="0">
                        <a:pos x="0" y="816"/>
                      </a:cxn>
                      <a:cxn ang="0">
                        <a:pos x="0" y="802"/>
                      </a:cxn>
                      <a:cxn ang="0">
                        <a:pos x="125" y="795"/>
                      </a:cxn>
                      <a:cxn ang="0">
                        <a:pos x="168" y="778"/>
                      </a:cxn>
                      <a:cxn ang="0">
                        <a:pos x="172" y="740"/>
                      </a:cxn>
                      <a:cxn ang="0">
                        <a:pos x="175" y="622"/>
                      </a:cxn>
                      <a:cxn ang="0">
                        <a:pos x="165" y="525"/>
                      </a:cxn>
                      <a:cxn ang="0">
                        <a:pos x="154" y="408"/>
                      </a:cxn>
                      <a:cxn ang="0">
                        <a:pos x="157" y="335"/>
                      </a:cxn>
                      <a:cxn ang="0">
                        <a:pos x="165" y="242"/>
                      </a:cxn>
                      <a:cxn ang="0">
                        <a:pos x="147" y="152"/>
                      </a:cxn>
                      <a:cxn ang="0">
                        <a:pos x="132" y="69"/>
                      </a:cxn>
                    </a:cxnLst>
                    <a:rect l="0" t="0" r="r" b="b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8928" name="Freeform 16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/>
                    <a:ahLst/>
                    <a:cxnLst>
                      <a:cxn ang="0">
                        <a:pos x="212" y="268"/>
                      </a:cxn>
                      <a:cxn ang="0">
                        <a:pos x="212" y="233"/>
                      </a:cxn>
                      <a:cxn ang="0">
                        <a:pos x="230" y="174"/>
                      </a:cxn>
                      <a:cxn ang="0">
                        <a:pos x="284" y="80"/>
                      </a:cxn>
                      <a:cxn ang="0">
                        <a:pos x="370" y="0"/>
                      </a:cxn>
                      <a:cxn ang="0">
                        <a:pos x="424" y="0"/>
                      </a:cxn>
                      <a:cxn ang="0">
                        <a:pos x="447" y="38"/>
                      </a:cxn>
                      <a:cxn ang="0">
                        <a:pos x="415" y="91"/>
                      </a:cxn>
                      <a:cxn ang="0">
                        <a:pos x="348" y="129"/>
                      </a:cxn>
                      <a:cxn ang="0">
                        <a:pos x="307" y="167"/>
                      </a:cxn>
                      <a:cxn ang="0">
                        <a:pos x="266" y="223"/>
                      </a:cxn>
                      <a:cxn ang="0">
                        <a:pos x="257" y="261"/>
                      </a:cxn>
                      <a:cxn ang="0">
                        <a:pos x="262" y="303"/>
                      </a:cxn>
                      <a:cxn ang="0">
                        <a:pos x="284" y="373"/>
                      </a:cxn>
                      <a:cxn ang="0">
                        <a:pos x="289" y="449"/>
                      </a:cxn>
                      <a:cxn ang="0">
                        <a:pos x="280" y="547"/>
                      </a:cxn>
                      <a:cxn ang="0">
                        <a:pos x="257" y="616"/>
                      </a:cxn>
                      <a:cxn ang="0">
                        <a:pos x="217" y="658"/>
                      </a:cxn>
                      <a:cxn ang="0">
                        <a:pos x="190" y="658"/>
                      </a:cxn>
                      <a:cxn ang="0">
                        <a:pos x="104" y="637"/>
                      </a:cxn>
                      <a:cxn ang="0">
                        <a:pos x="27" y="634"/>
                      </a:cxn>
                      <a:cxn ang="0">
                        <a:pos x="0" y="620"/>
                      </a:cxn>
                      <a:cxn ang="0">
                        <a:pos x="50" y="606"/>
                      </a:cxn>
                      <a:cxn ang="0">
                        <a:pos x="131" y="609"/>
                      </a:cxn>
                      <a:cxn ang="0">
                        <a:pos x="181" y="623"/>
                      </a:cxn>
                      <a:cxn ang="0">
                        <a:pos x="212" y="613"/>
                      </a:cxn>
                      <a:cxn ang="0">
                        <a:pos x="244" y="557"/>
                      </a:cxn>
                      <a:cxn ang="0">
                        <a:pos x="248" y="477"/>
                      </a:cxn>
                      <a:cxn ang="0">
                        <a:pos x="239" y="404"/>
                      </a:cxn>
                      <a:cxn ang="0">
                        <a:pos x="212" y="317"/>
                      </a:cxn>
                      <a:cxn ang="0">
                        <a:pos x="212" y="268"/>
                      </a:cxn>
                    </a:cxnLst>
                    <a:rect l="0" t="0" r="r" b="b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8929" name="Freeform 17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/>
                    <a:ahLst/>
                    <a:cxnLst>
                      <a:cxn ang="0">
                        <a:pos x="81" y="137"/>
                      </a:cxn>
                      <a:cxn ang="0">
                        <a:pos x="78" y="84"/>
                      </a:cxn>
                      <a:cxn ang="0">
                        <a:pos x="88" y="35"/>
                      </a:cxn>
                      <a:cxn ang="0">
                        <a:pos x="127" y="7"/>
                      </a:cxn>
                      <a:cxn ang="0">
                        <a:pos x="173" y="0"/>
                      </a:cxn>
                      <a:cxn ang="0">
                        <a:pos x="208" y="4"/>
                      </a:cxn>
                      <a:cxn ang="0">
                        <a:pos x="240" y="25"/>
                      </a:cxn>
                      <a:cxn ang="0">
                        <a:pos x="257" y="60"/>
                      </a:cxn>
                      <a:cxn ang="0">
                        <a:pos x="278" y="130"/>
                      </a:cxn>
                      <a:cxn ang="0">
                        <a:pos x="282" y="207"/>
                      </a:cxn>
                      <a:cxn ang="0">
                        <a:pos x="271" y="263"/>
                      </a:cxn>
                      <a:cxn ang="0">
                        <a:pos x="250" y="298"/>
                      </a:cxn>
                      <a:cxn ang="0">
                        <a:pos x="215" y="319"/>
                      </a:cxn>
                      <a:cxn ang="0">
                        <a:pos x="187" y="326"/>
                      </a:cxn>
                      <a:cxn ang="0">
                        <a:pos x="145" y="315"/>
                      </a:cxn>
                      <a:cxn ang="0">
                        <a:pos x="123" y="284"/>
                      </a:cxn>
                      <a:cxn ang="0">
                        <a:pos x="102" y="238"/>
                      </a:cxn>
                      <a:cxn ang="0">
                        <a:pos x="85" y="186"/>
                      </a:cxn>
                      <a:cxn ang="0">
                        <a:pos x="53" y="207"/>
                      </a:cxn>
                      <a:cxn ang="0">
                        <a:pos x="18" y="221"/>
                      </a:cxn>
                      <a:cxn ang="0">
                        <a:pos x="4" y="221"/>
                      </a:cxn>
                      <a:cxn ang="0">
                        <a:pos x="0" y="207"/>
                      </a:cxn>
                      <a:cxn ang="0">
                        <a:pos x="7" y="189"/>
                      </a:cxn>
                      <a:cxn ang="0">
                        <a:pos x="60" y="168"/>
                      </a:cxn>
                      <a:cxn ang="0">
                        <a:pos x="81" y="137"/>
                      </a:cxn>
                    </a:cxnLst>
                    <a:rect l="0" t="0" r="r" b="b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7" name="Group 18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318931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2"/>
                        </a:cxn>
                        <a:cxn ang="0">
                          <a:pos x="0" y="71"/>
                        </a:cxn>
                        <a:cxn ang="0">
                          <a:pos x="0" y="45"/>
                        </a:cxn>
                        <a:cxn ang="0">
                          <a:pos x="16" y="17"/>
                        </a:cxn>
                        <a:cxn ang="0">
                          <a:pos x="36" y="9"/>
                        </a:cxn>
                        <a:cxn ang="0">
                          <a:pos x="61" y="22"/>
                        </a:cxn>
                        <a:cxn ang="0">
                          <a:pos x="86" y="19"/>
                        </a:cxn>
                        <a:cxn ang="0">
                          <a:pos x="102" y="0"/>
                        </a:cxn>
                        <a:cxn ang="0">
                          <a:pos x="123" y="2"/>
                        </a:cxn>
                        <a:cxn ang="0">
                          <a:pos x="155" y="15"/>
                        </a:cxn>
                        <a:cxn ang="0">
                          <a:pos x="182" y="13"/>
                        </a:cxn>
                        <a:cxn ang="0">
                          <a:pos x="184" y="32"/>
                        </a:cxn>
                        <a:cxn ang="0">
                          <a:pos x="175" y="45"/>
                        </a:cxn>
                        <a:cxn ang="0">
                          <a:pos x="141" y="43"/>
                        </a:cxn>
                        <a:cxn ang="0">
                          <a:pos x="118" y="39"/>
                        </a:cxn>
                        <a:cxn ang="0">
                          <a:pos x="105" y="48"/>
                        </a:cxn>
                        <a:cxn ang="0">
                          <a:pos x="91" y="67"/>
                        </a:cxn>
                        <a:cxn ang="0">
                          <a:pos x="66" y="62"/>
                        </a:cxn>
                        <a:cxn ang="0">
                          <a:pos x="54" y="56"/>
                        </a:cxn>
                        <a:cxn ang="0">
                          <a:pos x="45" y="63"/>
                        </a:cxn>
                        <a:cxn ang="0">
                          <a:pos x="32" y="76"/>
                        </a:cxn>
                        <a:cxn ang="0">
                          <a:pos x="13" y="82"/>
                        </a:cxn>
                      </a:cxnLst>
                      <a:rect l="0" t="0" r="r" b="b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8932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4"/>
                        </a:cxn>
                        <a:cxn ang="0">
                          <a:pos x="11" y="108"/>
                        </a:cxn>
                        <a:cxn ang="0">
                          <a:pos x="0" y="79"/>
                        </a:cxn>
                        <a:cxn ang="0">
                          <a:pos x="11" y="51"/>
                        </a:cxn>
                        <a:cxn ang="0">
                          <a:pos x="27" y="39"/>
                        </a:cxn>
                        <a:cxn ang="0">
                          <a:pos x="56" y="42"/>
                        </a:cxn>
                        <a:cxn ang="0">
                          <a:pos x="76" y="35"/>
                        </a:cxn>
                        <a:cxn ang="0">
                          <a:pos x="90" y="13"/>
                        </a:cxn>
                        <a:cxn ang="0">
                          <a:pos x="111" y="4"/>
                        </a:cxn>
                        <a:cxn ang="0">
                          <a:pos x="146" y="9"/>
                        </a:cxn>
                        <a:cxn ang="0">
                          <a:pos x="171" y="0"/>
                        </a:cxn>
                        <a:cxn ang="0">
                          <a:pos x="178" y="17"/>
                        </a:cxn>
                        <a:cxn ang="0">
                          <a:pos x="171" y="33"/>
                        </a:cxn>
                        <a:cxn ang="0">
                          <a:pos x="140" y="42"/>
                        </a:cxn>
                        <a:cxn ang="0">
                          <a:pos x="120" y="40"/>
                        </a:cxn>
                        <a:cxn ang="0">
                          <a:pos x="108" y="57"/>
                        </a:cxn>
                        <a:cxn ang="0">
                          <a:pos x="97" y="79"/>
                        </a:cxn>
                        <a:cxn ang="0">
                          <a:pos x="72" y="81"/>
                        </a:cxn>
                        <a:cxn ang="0">
                          <a:pos x="59" y="79"/>
                        </a:cxn>
                        <a:cxn ang="0">
                          <a:pos x="47" y="88"/>
                        </a:cxn>
                        <a:cxn ang="0">
                          <a:pos x="41" y="99"/>
                        </a:cxn>
                        <a:cxn ang="0">
                          <a:pos x="23" y="114"/>
                        </a:cxn>
                      </a:cxnLst>
                      <a:rect l="0" t="0" r="r" b="b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893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138"/>
                        </a:cxn>
                        <a:cxn ang="0">
                          <a:pos x="16" y="133"/>
                        </a:cxn>
                        <a:cxn ang="0">
                          <a:pos x="0" y="109"/>
                        </a:cxn>
                        <a:cxn ang="0">
                          <a:pos x="5" y="78"/>
                        </a:cxn>
                        <a:cxn ang="0">
                          <a:pos x="16" y="65"/>
                        </a:cxn>
                        <a:cxn ang="0">
                          <a:pos x="43" y="62"/>
                        </a:cxn>
                        <a:cxn ang="0">
                          <a:pos x="65" y="51"/>
                        </a:cxn>
                        <a:cxn ang="0">
                          <a:pos x="72" y="25"/>
                        </a:cxn>
                        <a:cxn ang="0">
                          <a:pos x="92" y="15"/>
                        </a:cxn>
                        <a:cxn ang="0">
                          <a:pos x="127" y="13"/>
                        </a:cxn>
                        <a:cxn ang="0">
                          <a:pos x="148" y="0"/>
                        </a:cxn>
                        <a:cxn ang="0">
                          <a:pos x="161" y="13"/>
                        </a:cxn>
                        <a:cxn ang="0">
                          <a:pos x="156" y="25"/>
                        </a:cxn>
                        <a:cxn ang="0">
                          <a:pos x="128" y="44"/>
                        </a:cxn>
                        <a:cxn ang="0">
                          <a:pos x="107" y="49"/>
                        </a:cxn>
                        <a:cxn ang="0">
                          <a:pos x="99" y="65"/>
                        </a:cxn>
                        <a:cxn ang="0">
                          <a:pos x="94" y="91"/>
                        </a:cxn>
                        <a:cxn ang="0">
                          <a:pos x="69" y="98"/>
                        </a:cxn>
                        <a:cxn ang="0">
                          <a:pos x="54" y="94"/>
                        </a:cxn>
                        <a:cxn ang="0">
                          <a:pos x="45" y="105"/>
                        </a:cxn>
                        <a:cxn ang="0">
                          <a:pos x="40" y="123"/>
                        </a:cxn>
                        <a:cxn ang="0">
                          <a:pos x="31" y="138"/>
                        </a:cxn>
                      </a:cxnLst>
                      <a:rect l="0" t="0" r="r" b="b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8934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172"/>
                        </a:cxn>
                        <a:cxn ang="0">
                          <a:pos x="31" y="174"/>
                        </a:cxn>
                        <a:cxn ang="0">
                          <a:pos x="9" y="158"/>
                        </a:cxn>
                        <a:cxn ang="0">
                          <a:pos x="0" y="131"/>
                        </a:cxn>
                        <a:cxn ang="0">
                          <a:pos x="4" y="113"/>
                        </a:cxn>
                        <a:cxn ang="0">
                          <a:pos x="29" y="97"/>
                        </a:cxn>
                        <a:cxn ang="0">
                          <a:pos x="46" y="79"/>
                        </a:cxn>
                        <a:cxn ang="0">
                          <a:pos x="46" y="52"/>
                        </a:cxn>
                        <a:cxn ang="0">
                          <a:pos x="59" y="39"/>
                        </a:cxn>
                        <a:cxn ang="0">
                          <a:pos x="90" y="22"/>
                        </a:cxn>
                        <a:cxn ang="0">
                          <a:pos x="106" y="0"/>
                        </a:cxn>
                        <a:cxn ang="0">
                          <a:pos x="121" y="7"/>
                        </a:cxn>
                        <a:cxn ang="0">
                          <a:pos x="123" y="22"/>
                        </a:cxn>
                        <a:cxn ang="0">
                          <a:pos x="105" y="47"/>
                        </a:cxn>
                        <a:cxn ang="0">
                          <a:pos x="84" y="61"/>
                        </a:cxn>
                        <a:cxn ang="0">
                          <a:pos x="86" y="81"/>
                        </a:cxn>
                        <a:cxn ang="0">
                          <a:pos x="90" y="104"/>
                        </a:cxn>
                        <a:cxn ang="0">
                          <a:pos x="68" y="118"/>
                        </a:cxn>
                        <a:cxn ang="0">
                          <a:pos x="59" y="124"/>
                        </a:cxn>
                        <a:cxn ang="0">
                          <a:pos x="51" y="138"/>
                        </a:cxn>
                        <a:cxn ang="0">
                          <a:pos x="50" y="152"/>
                        </a:cxn>
                        <a:cxn ang="0">
                          <a:pos x="48" y="172"/>
                        </a:cxn>
                      </a:cxnLst>
                      <a:rect l="0" t="0" r="r" b="b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31893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893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6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31893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894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8941" name="Oval 29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lIns="274320" rIns="27432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CA" sz="2400" b="0">
                  <a:latin typeface="Arial Rounded MT Bold" pitchFamily="-110" charset="0"/>
                </a:endParaRPr>
              </a:p>
            </p:txBody>
          </p:sp>
        </p:grpSp>
        <p:sp>
          <p:nvSpPr>
            <p:cNvPr id="1318942" name="Freeform 30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/>
              <a:ahLst/>
              <a:cxnLst>
                <a:cxn ang="0">
                  <a:pos x="194" y="93"/>
                </a:cxn>
                <a:cxn ang="0">
                  <a:pos x="183" y="57"/>
                </a:cxn>
                <a:cxn ang="0">
                  <a:pos x="164" y="22"/>
                </a:cxn>
                <a:cxn ang="0">
                  <a:pos x="131" y="0"/>
                </a:cxn>
                <a:cxn ang="0">
                  <a:pos x="93" y="0"/>
                </a:cxn>
                <a:cxn ang="0">
                  <a:pos x="54" y="13"/>
                </a:cxn>
                <a:cxn ang="0">
                  <a:pos x="2" y="57"/>
                </a:cxn>
                <a:cxn ang="0">
                  <a:pos x="0" y="79"/>
                </a:cxn>
                <a:cxn ang="0">
                  <a:pos x="16" y="115"/>
                </a:cxn>
                <a:cxn ang="0">
                  <a:pos x="68" y="159"/>
                </a:cxn>
                <a:cxn ang="0">
                  <a:pos x="68" y="177"/>
                </a:cxn>
                <a:cxn ang="0">
                  <a:pos x="46" y="203"/>
                </a:cxn>
                <a:cxn ang="0">
                  <a:pos x="49" y="225"/>
                </a:cxn>
                <a:cxn ang="0">
                  <a:pos x="63" y="234"/>
                </a:cxn>
                <a:cxn ang="0">
                  <a:pos x="80" y="243"/>
                </a:cxn>
                <a:cxn ang="0">
                  <a:pos x="80" y="265"/>
                </a:cxn>
                <a:cxn ang="0">
                  <a:pos x="52" y="305"/>
                </a:cxn>
                <a:cxn ang="0">
                  <a:pos x="54" y="322"/>
                </a:cxn>
                <a:cxn ang="0">
                  <a:pos x="82" y="344"/>
                </a:cxn>
                <a:cxn ang="0">
                  <a:pos x="123" y="327"/>
                </a:cxn>
                <a:cxn ang="0">
                  <a:pos x="142" y="331"/>
                </a:cxn>
                <a:cxn ang="0">
                  <a:pos x="189" y="340"/>
                </a:cxn>
                <a:cxn ang="0">
                  <a:pos x="232" y="366"/>
                </a:cxn>
                <a:cxn ang="0">
                  <a:pos x="259" y="375"/>
                </a:cxn>
                <a:cxn ang="0">
                  <a:pos x="355" y="356"/>
                </a:cxn>
                <a:cxn ang="0">
                  <a:pos x="446" y="273"/>
                </a:cxn>
                <a:cxn ang="0">
                  <a:pos x="408" y="349"/>
                </a:cxn>
                <a:cxn ang="0">
                  <a:pos x="325" y="364"/>
                </a:cxn>
                <a:cxn ang="0">
                  <a:pos x="431" y="303"/>
                </a:cxn>
                <a:cxn ang="0">
                  <a:pos x="393" y="273"/>
                </a:cxn>
                <a:cxn ang="0">
                  <a:pos x="281" y="260"/>
                </a:cxn>
                <a:cxn ang="0">
                  <a:pos x="197" y="247"/>
                </a:cxn>
                <a:cxn ang="0">
                  <a:pos x="153" y="238"/>
                </a:cxn>
                <a:cxn ang="0">
                  <a:pos x="161" y="221"/>
                </a:cxn>
                <a:cxn ang="0">
                  <a:pos x="186" y="199"/>
                </a:cxn>
                <a:cxn ang="0">
                  <a:pos x="180" y="172"/>
                </a:cxn>
                <a:cxn ang="0">
                  <a:pos x="156" y="146"/>
                </a:cxn>
                <a:cxn ang="0">
                  <a:pos x="156" y="124"/>
                </a:cxn>
                <a:cxn ang="0">
                  <a:pos x="169" y="75"/>
                </a:cxn>
                <a:cxn ang="0">
                  <a:pos x="147" y="167"/>
                </a:cxn>
              </a:cxnLst>
              <a:rect l="0" t="0" r="r" b="b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943" name="Freeform 31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8" y="9"/>
                </a:cxn>
                <a:cxn ang="0">
                  <a:pos x="13" y="77"/>
                </a:cxn>
                <a:cxn ang="0">
                  <a:pos x="0" y="133"/>
                </a:cxn>
                <a:cxn ang="0">
                  <a:pos x="8" y="133"/>
                </a:cxn>
                <a:cxn ang="0">
                  <a:pos x="19" y="124"/>
                </a:cxn>
                <a:cxn ang="0">
                  <a:pos x="31" y="133"/>
                </a:cxn>
                <a:cxn ang="0">
                  <a:pos x="25" y="152"/>
                </a:cxn>
                <a:cxn ang="0">
                  <a:pos x="17" y="181"/>
                </a:cxn>
                <a:cxn ang="0">
                  <a:pos x="23" y="206"/>
                </a:cxn>
                <a:cxn ang="0">
                  <a:pos x="35" y="200"/>
                </a:cxn>
                <a:cxn ang="0">
                  <a:pos x="40" y="220"/>
                </a:cxn>
                <a:cxn ang="0">
                  <a:pos x="35" y="253"/>
                </a:cxn>
                <a:cxn ang="0">
                  <a:pos x="40" y="301"/>
                </a:cxn>
                <a:cxn ang="0">
                  <a:pos x="48" y="320"/>
                </a:cxn>
                <a:cxn ang="0">
                  <a:pos x="65" y="320"/>
                </a:cxn>
                <a:cxn ang="0">
                  <a:pos x="88" y="306"/>
                </a:cxn>
                <a:cxn ang="0">
                  <a:pos x="103" y="301"/>
                </a:cxn>
                <a:cxn ang="0">
                  <a:pos x="111" y="291"/>
                </a:cxn>
                <a:cxn ang="0">
                  <a:pos x="132" y="282"/>
                </a:cxn>
                <a:cxn ang="0">
                  <a:pos x="178" y="291"/>
                </a:cxn>
                <a:cxn ang="0">
                  <a:pos x="195" y="301"/>
                </a:cxn>
                <a:cxn ang="0">
                  <a:pos x="204" y="277"/>
                </a:cxn>
                <a:cxn ang="0">
                  <a:pos x="394" y="264"/>
                </a:cxn>
                <a:cxn ang="0">
                  <a:pos x="470" y="219"/>
                </a:cxn>
                <a:cxn ang="0">
                  <a:pos x="341" y="205"/>
                </a:cxn>
                <a:cxn ang="0">
                  <a:pos x="265" y="205"/>
                </a:cxn>
                <a:cxn ang="0">
                  <a:pos x="197" y="205"/>
                </a:cxn>
                <a:cxn ang="0">
                  <a:pos x="181" y="177"/>
                </a:cxn>
                <a:cxn ang="0">
                  <a:pos x="135" y="177"/>
                </a:cxn>
                <a:cxn ang="0">
                  <a:pos x="120" y="172"/>
                </a:cxn>
                <a:cxn ang="0">
                  <a:pos x="101" y="162"/>
                </a:cxn>
                <a:cxn ang="0">
                  <a:pos x="94" y="143"/>
                </a:cxn>
                <a:cxn ang="0">
                  <a:pos x="97" y="124"/>
                </a:cxn>
                <a:cxn ang="0">
                  <a:pos x="93" y="106"/>
                </a:cxn>
                <a:cxn ang="0">
                  <a:pos x="84" y="91"/>
                </a:cxn>
                <a:cxn ang="0">
                  <a:pos x="90" y="67"/>
                </a:cxn>
                <a:cxn ang="0">
                  <a:pos x="107" y="52"/>
                </a:cxn>
                <a:cxn ang="0">
                  <a:pos x="105" y="29"/>
                </a:cxn>
                <a:cxn ang="0">
                  <a:pos x="88" y="0"/>
                </a:cxn>
              </a:cxnLst>
              <a:rect l="0" t="0" r="r" b="b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8944" name="AutoShape 32"/>
          <p:cNvSpPr>
            <a:spLocks noChangeArrowheads="1"/>
          </p:cNvSpPr>
          <p:nvPr/>
        </p:nvSpPr>
        <p:spPr bwMode="auto">
          <a:xfrm>
            <a:off x="152400" y="2667000"/>
            <a:ext cx="2971800" cy="2743200"/>
          </a:xfrm>
          <a:prstGeom prst="wedgeRoundRectCallout">
            <a:avLst>
              <a:gd name="adj1" fmla="val -44019"/>
              <a:gd name="adj2" fmla="val -88889"/>
              <a:gd name="adj3" fmla="val 16667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800" b="0">
                <a:latin typeface="Times New Roman" pitchFamily="-110" charset="0"/>
              </a:rPr>
              <a:t>To do this, </a:t>
            </a:r>
            <a:br>
              <a:rPr lang="en-US" sz="2800" b="0">
                <a:latin typeface="Times New Roman" pitchFamily="-110" charset="0"/>
              </a:rPr>
            </a:br>
            <a:r>
              <a:rPr lang="en-US" sz="2800" b="0">
                <a:latin typeface="Times New Roman" pitchFamily="-110" charset="0"/>
              </a:rPr>
              <a:t>the other disks must be in the middle.</a:t>
            </a:r>
          </a:p>
        </p:txBody>
      </p:sp>
      <p:sp>
        <p:nvSpPr>
          <p:cNvPr id="1318945" name="Rectangle 33"/>
          <p:cNvSpPr>
            <a:spLocks noChangeArrowheads="1"/>
          </p:cNvSpPr>
          <p:nvPr/>
        </p:nvSpPr>
        <p:spPr bwMode="auto">
          <a:xfrm>
            <a:off x="5349875" y="3084887"/>
            <a:ext cx="1600200" cy="609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800" b="0">
              <a:latin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8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8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9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Induction</a:t>
            </a:r>
          </a:p>
          <a:p>
            <a:r>
              <a:rPr lang="en-US" dirty="0" smtClean="0"/>
              <a:t>Linear recursion </a:t>
            </a:r>
          </a:p>
          <a:p>
            <a:pPr lvl="1"/>
            <a:r>
              <a:rPr lang="en-US" dirty="0" smtClean="0"/>
              <a:t>Example 1: Factorials</a:t>
            </a:r>
          </a:p>
          <a:p>
            <a:pPr lvl="1"/>
            <a:r>
              <a:rPr lang="en-US" dirty="0" smtClean="0"/>
              <a:t>Example 2:  Powers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3</a:t>
            </a:r>
            <a:r>
              <a:rPr lang="en-US" dirty="0" smtClean="0"/>
              <a:t>: Reversing an array</a:t>
            </a:r>
          </a:p>
          <a:p>
            <a:r>
              <a:rPr lang="en-US" dirty="0" smtClean="0"/>
              <a:t>Binary recursion</a:t>
            </a:r>
          </a:p>
          <a:p>
            <a:pPr lvl="1"/>
            <a:r>
              <a:rPr lang="en-US" dirty="0" smtClean="0"/>
              <a:t>Example 1:  The Fibonacci sequence</a:t>
            </a:r>
          </a:p>
          <a:p>
            <a:pPr lvl="1"/>
            <a:r>
              <a:rPr lang="en-US" dirty="0" smtClean="0"/>
              <a:t>Example 2:  The Tower of Hanoi</a:t>
            </a:r>
          </a:p>
          <a:p>
            <a:r>
              <a:rPr lang="en-US" dirty="0" smtClean="0"/>
              <a:t>Drawbacks and pitfalls of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Tower of Hanoi</a:t>
            </a:r>
          </a:p>
        </p:txBody>
      </p:sp>
      <p:pic>
        <p:nvPicPr>
          <p:cNvPr id="1319939" name="Picture 3" descr="cap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75" y="1143000"/>
            <a:ext cx="5953125" cy="13716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24213" y="2600325"/>
            <a:ext cx="5862637" cy="2809875"/>
            <a:chOff x="1026" y="1638"/>
            <a:chExt cx="3693" cy="1770"/>
          </a:xfrm>
        </p:grpSpPr>
        <p:pic>
          <p:nvPicPr>
            <p:cNvPr id="1319941" name="Picture 5" descr="capture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6" y="1638"/>
              <a:ext cx="3678" cy="858"/>
            </a:xfrm>
            <a:prstGeom prst="rect">
              <a:avLst/>
            </a:prstGeom>
            <a:noFill/>
          </p:spPr>
        </p:pic>
        <p:pic>
          <p:nvPicPr>
            <p:cNvPr id="1319942" name="Picture 6" descr="capture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1" y="2568"/>
              <a:ext cx="3678" cy="840"/>
            </a:xfrm>
            <a:prstGeom prst="rect">
              <a:avLst/>
            </a:prstGeom>
            <a:noFill/>
          </p:spPr>
        </p:pic>
      </p:grpSp>
      <p:pic>
        <p:nvPicPr>
          <p:cNvPr id="1319943" name="Picture 7" descr="cap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3738" y="5486400"/>
            <a:ext cx="5867400" cy="1371600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6200" y="1371600"/>
            <a:ext cx="441325" cy="1066800"/>
            <a:chOff x="864" y="465"/>
            <a:chExt cx="1046" cy="2358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319948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/>
                    <a:ahLst/>
                    <a:cxnLst>
                      <a:cxn ang="0">
                        <a:pos x="7" y="174"/>
                      </a:cxn>
                      <a:cxn ang="0">
                        <a:pos x="18" y="122"/>
                      </a:cxn>
                      <a:cxn ang="0">
                        <a:pos x="42" y="83"/>
                      </a:cxn>
                      <a:cxn ang="0">
                        <a:pos x="81" y="45"/>
                      </a:cxn>
                      <a:cxn ang="0">
                        <a:pos x="148" y="7"/>
                      </a:cxn>
                      <a:cxn ang="0">
                        <a:pos x="205" y="0"/>
                      </a:cxn>
                      <a:cxn ang="0">
                        <a:pos x="255" y="10"/>
                      </a:cxn>
                      <a:cxn ang="0">
                        <a:pos x="290" y="31"/>
                      </a:cxn>
                      <a:cxn ang="0">
                        <a:pos x="304" y="59"/>
                      </a:cxn>
                      <a:cxn ang="0">
                        <a:pos x="304" y="87"/>
                      </a:cxn>
                      <a:cxn ang="0">
                        <a:pos x="290" y="118"/>
                      </a:cxn>
                      <a:cxn ang="0">
                        <a:pos x="262" y="146"/>
                      </a:cxn>
                      <a:cxn ang="0">
                        <a:pos x="223" y="181"/>
                      </a:cxn>
                      <a:cxn ang="0">
                        <a:pos x="201" y="215"/>
                      </a:cxn>
                      <a:cxn ang="0">
                        <a:pos x="194" y="240"/>
                      </a:cxn>
                      <a:cxn ang="0">
                        <a:pos x="194" y="260"/>
                      </a:cxn>
                      <a:cxn ang="0">
                        <a:pos x="205" y="295"/>
                      </a:cxn>
                      <a:cxn ang="0">
                        <a:pos x="230" y="344"/>
                      </a:cxn>
                      <a:cxn ang="0">
                        <a:pos x="247" y="399"/>
                      </a:cxn>
                      <a:cxn ang="0">
                        <a:pos x="251" y="438"/>
                      </a:cxn>
                      <a:cxn ang="0">
                        <a:pos x="244" y="479"/>
                      </a:cxn>
                      <a:cxn ang="0">
                        <a:pos x="233" y="510"/>
                      </a:cxn>
                      <a:cxn ang="0">
                        <a:pos x="201" y="545"/>
                      </a:cxn>
                      <a:cxn ang="0">
                        <a:pos x="173" y="559"/>
                      </a:cxn>
                      <a:cxn ang="0">
                        <a:pos x="141" y="566"/>
                      </a:cxn>
                      <a:cxn ang="0">
                        <a:pos x="113" y="563"/>
                      </a:cxn>
                      <a:cxn ang="0">
                        <a:pos x="92" y="549"/>
                      </a:cxn>
                      <a:cxn ang="0">
                        <a:pos x="67" y="521"/>
                      </a:cxn>
                      <a:cxn ang="0">
                        <a:pos x="42" y="472"/>
                      </a:cxn>
                      <a:cxn ang="0">
                        <a:pos x="14" y="392"/>
                      </a:cxn>
                      <a:cxn ang="0">
                        <a:pos x="4" y="333"/>
                      </a:cxn>
                      <a:cxn ang="0">
                        <a:pos x="0" y="257"/>
                      </a:cxn>
                      <a:cxn ang="0">
                        <a:pos x="0" y="222"/>
                      </a:cxn>
                      <a:cxn ang="0">
                        <a:pos x="7" y="174"/>
                      </a:cxn>
                    </a:cxnLst>
                    <a:rect l="0" t="0" r="r" b="b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9949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/>
                    <a:ahLst/>
                    <a:cxnLst>
                      <a:cxn ang="0">
                        <a:pos x="25" y="65"/>
                      </a:cxn>
                      <a:cxn ang="0">
                        <a:pos x="7" y="44"/>
                      </a:cxn>
                      <a:cxn ang="0">
                        <a:pos x="0" y="27"/>
                      </a:cxn>
                      <a:cxn ang="0">
                        <a:pos x="11" y="7"/>
                      </a:cxn>
                      <a:cxn ang="0">
                        <a:pos x="28" y="0"/>
                      </a:cxn>
                      <a:cxn ang="0">
                        <a:pos x="60" y="0"/>
                      </a:cxn>
                      <a:cxn ang="0">
                        <a:pos x="96" y="24"/>
                      </a:cxn>
                      <a:cxn ang="0">
                        <a:pos x="132" y="61"/>
                      </a:cxn>
                      <a:cxn ang="0">
                        <a:pos x="192" y="140"/>
                      </a:cxn>
                      <a:cxn ang="0">
                        <a:pos x="231" y="204"/>
                      </a:cxn>
                      <a:cxn ang="0">
                        <a:pos x="249" y="255"/>
                      </a:cxn>
                      <a:cxn ang="0">
                        <a:pos x="245" y="283"/>
                      </a:cxn>
                      <a:cxn ang="0">
                        <a:pos x="224" y="320"/>
                      </a:cxn>
                      <a:cxn ang="0">
                        <a:pos x="181" y="347"/>
                      </a:cxn>
                      <a:cxn ang="0">
                        <a:pos x="110" y="371"/>
                      </a:cxn>
                      <a:cxn ang="0">
                        <a:pos x="75" y="395"/>
                      </a:cxn>
                      <a:cxn ang="0">
                        <a:pos x="60" y="415"/>
                      </a:cxn>
                      <a:cxn ang="0">
                        <a:pos x="68" y="436"/>
                      </a:cxn>
                      <a:cxn ang="0">
                        <a:pos x="107" y="456"/>
                      </a:cxn>
                      <a:cxn ang="0">
                        <a:pos x="139" y="497"/>
                      </a:cxn>
                      <a:cxn ang="0">
                        <a:pos x="153" y="538"/>
                      </a:cxn>
                      <a:cxn ang="0">
                        <a:pos x="149" y="558"/>
                      </a:cxn>
                      <a:cxn ang="0">
                        <a:pos x="117" y="572"/>
                      </a:cxn>
                      <a:cxn ang="0">
                        <a:pos x="107" y="572"/>
                      </a:cxn>
                      <a:cxn ang="0">
                        <a:pos x="92" y="535"/>
                      </a:cxn>
                      <a:cxn ang="0">
                        <a:pos x="85" y="494"/>
                      </a:cxn>
                      <a:cxn ang="0">
                        <a:pos x="64" y="463"/>
                      </a:cxn>
                      <a:cxn ang="0">
                        <a:pos x="32" y="446"/>
                      </a:cxn>
                      <a:cxn ang="0">
                        <a:pos x="21" y="426"/>
                      </a:cxn>
                      <a:cxn ang="0">
                        <a:pos x="25" y="405"/>
                      </a:cxn>
                      <a:cxn ang="0">
                        <a:pos x="53" y="371"/>
                      </a:cxn>
                      <a:cxn ang="0">
                        <a:pos x="107" y="351"/>
                      </a:cxn>
                      <a:cxn ang="0">
                        <a:pos x="157" y="320"/>
                      </a:cxn>
                      <a:cxn ang="0">
                        <a:pos x="196" y="286"/>
                      </a:cxn>
                      <a:cxn ang="0">
                        <a:pos x="210" y="252"/>
                      </a:cxn>
                      <a:cxn ang="0">
                        <a:pos x="206" y="238"/>
                      </a:cxn>
                      <a:cxn ang="0">
                        <a:pos x="189" y="208"/>
                      </a:cxn>
                      <a:cxn ang="0">
                        <a:pos x="157" y="163"/>
                      </a:cxn>
                      <a:cxn ang="0">
                        <a:pos x="121" y="136"/>
                      </a:cxn>
                      <a:cxn ang="0">
                        <a:pos x="82" y="106"/>
                      </a:cxn>
                      <a:cxn ang="0">
                        <a:pos x="53" y="89"/>
                      </a:cxn>
                      <a:cxn ang="0">
                        <a:pos x="25" y="65"/>
                      </a:cxn>
                    </a:cxnLst>
                    <a:rect l="0" t="0" r="r" b="b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9950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/>
                    <a:ahLst/>
                    <a:cxnLst>
                      <a:cxn ang="0">
                        <a:pos x="151" y="35"/>
                      </a:cxn>
                      <a:cxn ang="0">
                        <a:pos x="221" y="0"/>
                      </a:cxn>
                      <a:cxn ang="0">
                        <a:pos x="281" y="0"/>
                      </a:cxn>
                      <a:cxn ang="0">
                        <a:pos x="344" y="14"/>
                      </a:cxn>
                      <a:cxn ang="0">
                        <a:pos x="362" y="35"/>
                      </a:cxn>
                      <a:cxn ang="0">
                        <a:pos x="351" y="59"/>
                      </a:cxn>
                      <a:cxn ang="0">
                        <a:pos x="334" y="91"/>
                      </a:cxn>
                      <a:cxn ang="0">
                        <a:pos x="302" y="87"/>
                      </a:cxn>
                      <a:cxn ang="0">
                        <a:pos x="274" y="77"/>
                      </a:cxn>
                      <a:cxn ang="0">
                        <a:pos x="253" y="63"/>
                      </a:cxn>
                      <a:cxn ang="0">
                        <a:pos x="232" y="59"/>
                      </a:cxn>
                      <a:cxn ang="0">
                        <a:pos x="193" y="70"/>
                      </a:cxn>
                      <a:cxn ang="0">
                        <a:pos x="137" y="94"/>
                      </a:cxn>
                      <a:cxn ang="0">
                        <a:pos x="91" y="136"/>
                      </a:cxn>
                      <a:cxn ang="0">
                        <a:pos x="70" y="164"/>
                      </a:cxn>
                      <a:cxn ang="0">
                        <a:pos x="60" y="185"/>
                      </a:cxn>
                      <a:cxn ang="0">
                        <a:pos x="60" y="202"/>
                      </a:cxn>
                      <a:cxn ang="0">
                        <a:pos x="74" y="220"/>
                      </a:cxn>
                      <a:cxn ang="0">
                        <a:pos x="116" y="248"/>
                      </a:cxn>
                      <a:cxn ang="0">
                        <a:pos x="155" y="286"/>
                      </a:cxn>
                      <a:cxn ang="0">
                        <a:pos x="179" y="325"/>
                      </a:cxn>
                      <a:cxn ang="0">
                        <a:pos x="193" y="352"/>
                      </a:cxn>
                      <a:cxn ang="0">
                        <a:pos x="186" y="370"/>
                      </a:cxn>
                      <a:cxn ang="0">
                        <a:pos x="169" y="387"/>
                      </a:cxn>
                      <a:cxn ang="0">
                        <a:pos x="134" y="398"/>
                      </a:cxn>
                      <a:cxn ang="0">
                        <a:pos x="95" y="412"/>
                      </a:cxn>
                      <a:cxn ang="0">
                        <a:pos x="77" y="433"/>
                      </a:cxn>
                      <a:cxn ang="0">
                        <a:pos x="81" y="468"/>
                      </a:cxn>
                      <a:cxn ang="0">
                        <a:pos x="53" y="499"/>
                      </a:cxn>
                      <a:cxn ang="0">
                        <a:pos x="39" y="489"/>
                      </a:cxn>
                      <a:cxn ang="0">
                        <a:pos x="42" y="429"/>
                      </a:cxn>
                      <a:cxn ang="0">
                        <a:pos x="67" y="398"/>
                      </a:cxn>
                      <a:cxn ang="0">
                        <a:pos x="102" y="373"/>
                      </a:cxn>
                      <a:cxn ang="0">
                        <a:pos x="137" y="359"/>
                      </a:cxn>
                      <a:cxn ang="0">
                        <a:pos x="155" y="352"/>
                      </a:cxn>
                      <a:cxn ang="0">
                        <a:pos x="158" y="342"/>
                      </a:cxn>
                      <a:cxn ang="0">
                        <a:pos x="148" y="325"/>
                      </a:cxn>
                      <a:cxn ang="0">
                        <a:pos x="112" y="290"/>
                      </a:cxn>
                      <a:cxn ang="0">
                        <a:pos x="70" y="262"/>
                      </a:cxn>
                      <a:cxn ang="0">
                        <a:pos x="35" y="241"/>
                      </a:cxn>
                      <a:cxn ang="0">
                        <a:pos x="7" y="220"/>
                      </a:cxn>
                      <a:cxn ang="0">
                        <a:pos x="0" y="195"/>
                      </a:cxn>
                      <a:cxn ang="0">
                        <a:pos x="18" y="157"/>
                      </a:cxn>
                      <a:cxn ang="0">
                        <a:pos x="56" y="108"/>
                      </a:cxn>
                      <a:cxn ang="0">
                        <a:pos x="95" y="70"/>
                      </a:cxn>
                      <a:cxn ang="0">
                        <a:pos x="123" y="52"/>
                      </a:cxn>
                      <a:cxn ang="0">
                        <a:pos x="151" y="35"/>
                      </a:cxn>
                    </a:cxnLst>
                    <a:rect l="0" t="0" r="r" b="b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9951" name="Freeform 15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/>
                    <a:ahLst/>
                    <a:cxnLst>
                      <a:cxn ang="0">
                        <a:pos x="132" y="69"/>
                      </a:cxn>
                      <a:cxn ang="0">
                        <a:pos x="136" y="21"/>
                      </a:cxn>
                      <a:cxn ang="0">
                        <a:pos x="168" y="0"/>
                      </a:cxn>
                      <a:cxn ang="0">
                        <a:pos x="204" y="3"/>
                      </a:cxn>
                      <a:cxn ang="0">
                        <a:pos x="225" y="21"/>
                      </a:cxn>
                      <a:cxn ang="0">
                        <a:pos x="229" y="90"/>
                      </a:cxn>
                      <a:cxn ang="0">
                        <a:pos x="218" y="266"/>
                      </a:cxn>
                      <a:cxn ang="0">
                        <a:pos x="204" y="373"/>
                      </a:cxn>
                      <a:cxn ang="0">
                        <a:pos x="222" y="460"/>
                      </a:cxn>
                      <a:cxn ang="0">
                        <a:pos x="225" y="546"/>
                      </a:cxn>
                      <a:cxn ang="0">
                        <a:pos x="215" y="633"/>
                      </a:cxn>
                      <a:cxn ang="0">
                        <a:pos x="197" y="743"/>
                      </a:cxn>
                      <a:cxn ang="0">
                        <a:pos x="204" y="802"/>
                      </a:cxn>
                      <a:cxn ang="0">
                        <a:pos x="186" y="812"/>
                      </a:cxn>
                      <a:cxn ang="0">
                        <a:pos x="72" y="833"/>
                      </a:cxn>
                      <a:cxn ang="0">
                        <a:pos x="43" y="840"/>
                      </a:cxn>
                      <a:cxn ang="0">
                        <a:pos x="0" y="816"/>
                      </a:cxn>
                      <a:cxn ang="0">
                        <a:pos x="0" y="802"/>
                      </a:cxn>
                      <a:cxn ang="0">
                        <a:pos x="125" y="795"/>
                      </a:cxn>
                      <a:cxn ang="0">
                        <a:pos x="168" y="778"/>
                      </a:cxn>
                      <a:cxn ang="0">
                        <a:pos x="172" y="740"/>
                      </a:cxn>
                      <a:cxn ang="0">
                        <a:pos x="175" y="622"/>
                      </a:cxn>
                      <a:cxn ang="0">
                        <a:pos x="165" y="525"/>
                      </a:cxn>
                      <a:cxn ang="0">
                        <a:pos x="154" y="408"/>
                      </a:cxn>
                      <a:cxn ang="0">
                        <a:pos x="157" y="335"/>
                      </a:cxn>
                      <a:cxn ang="0">
                        <a:pos x="165" y="242"/>
                      </a:cxn>
                      <a:cxn ang="0">
                        <a:pos x="147" y="152"/>
                      </a:cxn>
                      <a:cxn ang="0">
                        <a:pos x="132" y="69"/>
                      </a:cxn>
                    </a:cxnLst>
                    <a:rect l="0" t="0" r="r" b="b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9952" name="Freeform 16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/>
                    <a:ahLst/>
                    <a:cxnLst>
                      <a:cxn ang="0">
                        <a:pos x="212" y="268"/>
                      </a:cxn>
                      <a:cxn ang="0">
                        <a:pos x="212" y="233"/>
                      </a:cxn>
                      <a:cxn ang="0">
                        <a:pos x="230" y="174"/>
                      </a:cxn>
                      <a:cxn ang="0">
                        <a:pos x="284" y="80"/>
                      </a:cxn>
                      <a:cxn ang="0">
                        <a:pos x="370" y="0"/>
                      </a:cxn>
                      <a:cxn ang="0">
                        <a:pos x="424" y="0"/>
                      </a:cxn>
                      <a:cxn ang="0">
                        <a:pos x="447" y="38"/>
                      </a:cxn>
                      <a:cxn ang="0">
                        <a:pos x="415" y="91"/>
                      </a:cxn>
                      <a:cxn ang="0">
                        <a:pos x="348" y="129"/>
                      </a:cxn>
                      <a:cxn ang="0">
                        <a:pos x="307" y="167"/>
                      </a:cxn>
                      <a:cxn ang="0">
                        <a:pos x="266" y="223"/>
                      </a:cxn>
                      <a:cxn ang="0">
                        <a:pos x="257" y="261"/>
                      </a:cxn>
                      <a:cxn ang="0">
                        <a:pos x="262" y="303"/>
                      </a:cxn>
                      <a:cxn ang="0">
                        <a:pos x="284" y="373"/>
                      </a:cxn>
                      <a:cxn ang="0">
                        <a:pos x="289" y="449"/>
                      </a:cxn>
                      <a:cxn ang="0">
                        <a:pos x="280" y="547"/>
                      </a:cxn>
                      <a:cxn ang="0">
                        <a:pos x="257" y="616"/>
                      </a:cxn>
                      <a:cxn ang="0">
                        <a:pos x="217" y="658"/>
                      </a:cxn>
                      <a:cxn ang="0">
                        <a:pos x="190" y="658"/>
                      </a:cxn>
                      <a:cxn ang="0">
                        <a:pos x="104" y="637"/>
                      </a:cxn>
                      <a:cxn ang="0">
                        <a:pos x="27" y="634"/>
                      </a:cxn>
                      <a:cxn ang="0">
                        <a:pos x="0" y="620"/>
                      </a:cxn>
                      <a:cxn ang="0">
                        <a:pos x="50" y="606"/>
                      </a:cxn>
                      <a:cxn ang="0">
                        <a:pos x="131" y="609"/>
                      </a:cxn>
                      <a:cxn ang="0">
                        <a:pos x="181" y="623"/>
                      </a:cxn>
                      <a:cxn ang="0">
                        <a:pos x="212" y="613"/>
                      </a:cxn>
                      <a:cxn ang="0">
                        <a:pos x="244" y="557"/>
                      </a:cxn>
                      <a:cxn ang="0">
                        <a:pos x="248" y="477"/>
                      </a:cxn>
                      <a:cxn ang="0">
                        <a:pos x="239" y="404"/>
                      </a:cxn>
                      <a:cxn ang="0">
                        <a:pos x="212" y="317"/>
                      </a:cxn>
                      <a:cxn ang="0">
                        <a:pos x="212" y="268"/>
                      </a:cxn>
                    </a:cxnLst>
                    <a:rect l="0" t="0" r="r" b="b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9953" name="Freeform 17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/>
                    <a:ahLst/>
                    <a:cxnLst>
                      <a:cxn ang="0">
                        <a:pos x="81" y="137"/>
                      </a:cxn>
                      <a:cxn ang="0">
                        <a:pos x="78" y="84"/>
                      </a:cxn>
                      <a:cxn ang="0">
                        <a:pos x="88" y="35"/>
                      </a:cxn>
                      <a:cxn ang="0">
                        <a:pos x="127" y="7"/>
                      </a:cxn>
                      <a:cxn ang="0">
                        <a:pos x="173" y="0"/>
                      </a:cxn>
                      <a:cxn ang="0">
                        <a:pos x="208" y="4"/>
                      </a:cxn>
                      <a:cxn ang="0">
                        <a:pos x="240" y="25"/>
                      </a:cxn>
                      <a:cxn ang="0">
                        <a:pos x="257" y="60"/>
                      </a:cxn>
                      <a:cxn ang="0">
                        <a:pos x="278" y="130"/>
                      </a:cxn>
                      <a:cxn ang="0">
                        <a:pos x="282" y="207"/>
                      </a:cxn>
                      <a:cxn ang="0">
                        <a:pos x="271" y="263"/>
                      </a:cxn>
                      <a:cxn ang="0">
                        <a:pos x="250" y="298"/>
                      </a:cxn>
                      <a:cxn ang="0">
                        <a:pos x="215" y="319"/>
                      </a:cxn>
                      <a:cxn ang="0">
                        <a:pos x="187" y="326"/>
                      </a:cxn>
                      <a:cxn ang="0">
                        <a:pos x="145" y="315"/>
                      </a:cxn>
                      <a:cxn ang="0">
                        <a:pos x="123" y="284"/>
                      </a:cxn>
                      <a:cxn ang="0">
                        <a:pos x="102" y="238"/>
                      </a:cxn>
                      <a:cxn ang="0">
                        <a:pos x="85" y="186"/>
                      </a:cxn>
                      <a:cxn ang="0">
                        <a:pos x="53" y="207"/>
                      </a:cxn>
                      <a:cxn ang="0">
                        <a:pos x="18" y="221"/>
                      </a:cxn>
                      <a:cxn ang="0">
                        <a:pos x="4" y="221"/>
                      </a:cxn>
                      <a:cxn ang="0">
                        <a:pos x="0" y="207"/>
                      </a:cxn>
                      <a:cxn ang="0">
                        <a:pos x="7" y="189"/>
                      </a:cxn>
                      <a:cxn ang="0">
                        <a:pos x="60" y="168"/>
                      </a:cxn>
                      <a:cxn ang="0">
                        <a:pos x="81" y="137"/>
                      </a:cxn>
                    </a:cxnLst>
                    <a:rect l="0" t="0" r="r" b="b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7" name="Group 18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31995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2"/>
                        </a:cxn>
                        <a:cxn ang="0">
                          <a:pos x="0" y="71"/>
                        </a:cxn>
                        <a:cxn ang="0">
                          <a:pos x="0" y="45"/>
                        </a:cxn>
                        <a:cxn ang="0">
                          <a:pos x="16" y="17"/>
                        </a:cxn>
                        <a:cxn ang="0">
                          <a:pos x="36" y="9"/>
                        </a:cxn>
                        <a:cxn ang="0">
                          <a:pos x="61" y="22"/>
                        </a:cxn>
                        <a:cxn ang="0">
                          <a:pos x="86" y="19"/>
                        </a:cxn>
                        <a:cxn ang="0">
                          <a:pos x="102" y="0"/>
                        </a:cxn>
                        <a:cxn ang="0">
                          <a:pos x="123" y="2"/>
                        </a:cxn>
                        <a:cxn ang="0">
                          <a:pos x="155" y="15"/>
                        </a:cxn>
                        <a:cxn ang="0">
                          <a:pos x="182" y="13"/>
                        </a:cxn>
                        <a:cxn ang="0">
                          <a:pos x="184" y="32"/>
                        </a:cxn>
                        <a:cxn ang="0">
                          <a:pos x="175" y="45"/>
                        </a:cxn>
                        <a:cxn ang="0">
                          <a:pos x="141" y="43"/>
                        </a:cxn>
                        <a:cxn ang="0">
                          <a:pos x="118" y="39"/>
                        </a:cxn>
                        <a:cxn ang="0">
                          <a:pos x="105" y="48"/>
                        </a:cxn>
                        <a:cxn ang="0">
                          <a:pos x="91" y="67"/>
                        </a:cxn>
                        <a:cxn ang="0">
                          <a:pos x="66" y="62"/>
                        </a:cxn>
                        <a:cxn ang="0">
                          <a:pos x="54" y="56"/>
                        </a:cxn>
                        <a:cxn ang="0">
                          <a:pos x="45" y="63"/>
                        </a:cxn>
                        <a:cxn ang="0">
                          <a:pos x="32" y="76"/>
                        </a:cxn>
                        <a:cxn ang="0">
                          <a:pos x="13" y="82"/>
                        </a:cxn>
                      </a:cxnLst>
                      <a:rect l="0" t="0" r="r" b="b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9956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4"/>
                        </a:cxn>
                        <a:cxn ang="0">
                          <a:pos x="11" y="108"/>
                        </a:cxn>
                        <a:cxn ang="0">
                          <a:pos x="0" y="79"/>
                        </a:cxn>
                        <a:cxn ang="0">
                          <a:pos x="11" y="51"/>
                        </a:cxn>
                        <a:cxn ang="0">
                          <a:pos x="27" y="39"/>
                        </a:cxn>
                        <a:cxn ang="0">
                          <a:pos x="56" y="42"/>
                        </a:cxn>
                        <a:cxn ang="0">
                          <a:pos x="76" y="35"/>
                        </a:cxn>
                        <a:cxn ang="0">
                          <a:pos x="90" y="13"/>
                        </a:cxn>
                        <a:cxn ang="0">
                          <a:pos x="111" y="4"/>
                        </a:cxn>
                        <a:cxn ang="0">
                          <a:pos x="146" y="9"/>
                        </a:cxn>
                        <a:cxn ang="0">
                          <a:pos x="171" y="0"/>
                        </a:cxn>
                        <a:cxn ang="0">
                          <a:pos x="178" y="17"/>
                        </a:cxn>
                        <a:cxn ang="0">
                          <a:pos x="171" y="33"/>
                        </a:cxn>
                        <a:cxn ang="0">
                          <a:pos x="140" y="42"/>
                        </a:cxn>
                        <a:cxn ang="0">
                          <a:pos x="120" y="40"/>
                        </a:cxn>
                        <a:cxn ang="0">
                          <a:pos x="108" y="57"/>
                        </a:cxn>
                        <a:cxn ang="0">
                          <a:pos x="97" y="79"/>
                        </a:cxn>
                        <a:cxn ang="0">
                          <a:pos x="72" y="81"/>
                        </a:cxn>
                        <a:cxn ang="0">
                          <a:pos x="59" y="79"/>
                        </a:cxn>
                        <a:cxn ang="0">
                          <a:pos x="47" y="88"/>
                        </a:cxn>
                        <a:cxn ang="0">
                          <a:pos x="41" y="99"/>
                        </a:cxn>
                        <a:cxn ang="0">
                          <a:pos x="23" y="114"/>
                        </a:cxn>
                      </a:cxnLst>
                      <a:rect l="0" t="0" r="r" b="b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9957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138"/>
                        </a:cxn>
                        <a:cxn ang="0">
                          <a:pos x="16" y="133"/>
                        </a:cxn>
                        <a:cxn ang="0">
                          <a:pos x="0" y="109"/>
                        </a:cxn>
                        <a:cxn ang="0">
                          <a:pos x="5" y="78"/>
                        </a:cxn>
                        <a:cxn ang="0">
                          <a:pos x="16" y="65"/>
                        </a:cxn>
                        <a:cxn ang="0">
                          <a:pos x="43" y="62"/>
                        </a:cxn>
                        <a:cxn ang="0">
                          <a:pos x="65" y="51"/>
                        </a:cxn>
                        <a:cxn ang="0">
                          <a:pos x="72" y="25"/>
                        </a:cxn>
                        <a:cxn ang="0">
                          <a:pos x="92" y="15"/>
                        </a:cxn>
                        <a:cxn ang="0">
                          <a:pos x="127" y="13"/>
                        </a:cxn>
                        <a:cxn ang="0">
                          <a:pos x="148" y="0"/>
                        </a:cxn>
                        <a:cxn ang="0">
                          <a:pos x="161" y="13"/>
                        </a:cxn>
                        <a:cxn ang="0">
                          <a:pos x="156" y="25"/>
                        </a:cxn>
                        <a:cxn ang="0">
                          <a:pos x="128" y="44"/>
                        </a:cxn>
                        <a:cxn ang="0">
                          <a:pos x="107" y="49"/>
                        </a:cxn>
                        <a:cxn ang="0">
                          <a:pos x="99" y="65"/>
                        </a:cxn>
                        <a:cxn ang="0">
                          <a:pos x="94" y="91"/>
                        </a:cxn>
                        <a:cxn ang="0">
                          <a:pos x="69" y="98"/>
                        </a:cxn>
                        <a:cxn ang="0">
                          <a:pos x="54" y="94"/>
                        </a:cxn>
                        <a:cxn ang="0">
                          <a:pos x="45" y="105"/>
                        </a:cxn>
                        <a:cxn ang="0">
                          <a:pos x="40" y="123"/>
                        </a:cxn>
                        <a:cxn ang="0">
                          <a:pos x="31" y="138"/>
                        </a:cxn>
                      </a:cxnLst>
                      <a:rect l="0" t="0" r="r" b="b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9958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172"/>
                        </a:cxn>
                        <a:cxn ang="0">
                          <a:pos x="31" y="174"/>
                        </a:cxn>
                        <a:cxn ang="0">
                          <a:pos x="9" y="158"/>
                        </a:cxn>
                        <a:cxn ang="0">
                          <a:pos x="0" y="131"/>
                        </a:cxn>
                        <a:cxn ang="0">
                          <a:pos x="4" y="113"/>
                        </a:cxn>
                        <a:cxn ang="0">
                          <a:pos x="29" y="97"/>
                        </a:cxn>
                        <a:cxn ang="0">
                          <a:pos x="46" y="79"/>
                        </a:cxn>
                        <a:cxn ang="0">
                          <a:pos x="46" y="52"/>
                        </a:cxn>
                        <a:cxn ang="0">
                          <a:pos x="59" y="39"/>
                        </a:cxn>
                        <a:cxn ang="0">
                          <a:pos x="90" y="22"/>
                        </a:cxn>
                        <a:cxn ang="0">
                          <a:pos x="106" y="0"/>
                        </a:cxn>
                        <a:cxn ang="0">
                          <a:pos x="121" y="7"/>
                        </a:cxn>
                        <a:cxn ang="0">
                          <a:pos x="123" y="22"/>
                        </a:cxn>
                        <a:cxn ang="0">
                          <a:pos x="105" y="47"/>
                        </a:cxn>
                        <a:cxn ang="0">
                          <a:pos x="84" y="61"/>
                        </a:cxn>
                        <a:cxn ang="0">
                          <a:pos x="86" y="81"/>
                        </a:cxn>
                        <a:cxn ang="0">
                          <a:pos x="90" y="104"/>
                        </a:cxn>
                        <a:cxn ang="0">
                          <a:pos x="68" y="118"/>
                        </a:cxn>
                        <a:cxn ang="0">
                          <a:pos x="59" y="124"/>
                        </a:cxn>
                        <a:cxn ang="0">
                          <a:pos x="51" y="138"/>
                        </a:cxn>
                        <a:cxn ang="0">
                          <a:pos x="50" y="152"/>
                        </a:cxn>
                        <a:cxn ang="0">
                          <a:pos x="48" y="172"/>
                        </a:cxn>
                      </a:cxnLst>
                      <a:rect l="0" t="0" r="r" b="b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31996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99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6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319963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996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9965" name="Oval 29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lIns="274320" rIns="27432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CA" sz="2400" b="0">
                  <a:latin typeface="Arial Rounded MT Bold" pitchFamily="-110" charset="0"/>
                </a:endParaRPr>
              </a:p>
            </p:txBody>
          </p:sp>
        </p:grpSp>
        <p:sp>
          <p:nvSpPr>
            <p:cNvPr id="1319966" name="Freeform 30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/>
              <a:ahLst/>
              <a:cxnLst>
                <a:cxn ang="0">
                  <a:pos x="194" y="93"/>
                </a:cxn>
                <a:cxn ang="0">
                  <a:pos x="183" y="57"/>
                </a:cxn>
                <a:cxn ang="0">
                  <a:pos x="164" y="22"/>
                </a:cxn>
                <a:cxn ang="0">
                  <a:pos x="131" y="0"/>
                </a:cxn>
                <a:cxn ang="0">
                  <a:pos x="93" y="0"/>
                </a:cxn>
                <a:cxn ang="0">
                  <a:pos x="54" y="13"/>
                </a:cxn>
                <a:cxn ang="0">
                  <a:pos x="2" y="57"/>
                </a:cxn>
                <a:cxn ang="0">
                  <a:pos x="0" y="79"/>
                </a:cxn>
                <a:cxn ang="0">
                  <a:pos x="16" y="115"/>
                </a:cxn>
                <a:cxn ang="0">
                  <a:pos x="68" y="159"/>
                </a:cxn>
                <a:cxn ang="0">
                  <a:pos x="68" y="177"/>
                </a:cxn>
                <a:cxn ang="0">
                  <a:pos x="46" y="203"/>
                </a:cxn>
                <a:cxn ang="0">
                  <a:pos x="49" y="225"/>
                </a:cxn>
                <a:cxn ang="0">
                  <a:pos x="63" y="234"/>
                </a:cxn>
                <a:cxn ang="0">
                  <a:pos x="80" y="243"/>
                </a:cxn>
                <a:cxn ang="0">
                  <a:pos x="80" y="265"/>
                </a:cxn>
                <a:cxn ang="0">
                  <a:pos x="52" y="305"/>
                </a:cxn>
                <a:cxn ang="0">
                  <a:pos x="54" y="322"/>
                </a:cxn>
                <a:cxn ang="0">
                  <a:pos x="82" y="344"/>
                </a:cxn>
                <a:cxn ang="0">
                  <a:pos x="123" y="327"/>
                </a:cxn>
                <a:cxn ang="0">
                  <a:pos x="142" y="331"/>
                </a:cxn>
                <a:cxn ang="0">
                  <a:pos x="189" y="340"/>
                </a:cxn>
                <a:cxn ang="0">
                  <a:pos x="232" y="366"/>
                </a:cxn>
                <a:cxn ang="0">
                  <a:pos x="259" y="375"/>
                </a:cxn>
                <a:cxn ang="0">
                  <a:pos x="355" y="356"/>
                </a:cxn>
                <a:cxn ang="0">
                  <a:pos x="446" y="273"/>
                </a:cxn>
                <a:cxn ang="0">
                  <a:pos x="408" y="349"/>
                </a:cxn>
                <a:cxn ang="0">
                  <a:pos x="325" y="364"/>
                </a:cxn>
                <a:cxn ang="0">
                  <a:pos x="431" y="303"/>
                </a:cxn>
                <a:cxn ang="0">
                  <a:pos x="393" y="273"/>
                </a:cxn>
                <a:cxn ang="0">
                  <a:pos x="281" y="260"/>
                </a:cxn>
                <a:cxn ang="0">
                  <a:pos x="197" y="247"/>
                </a:cxn>
                <a:cxn ang="0">
                  <a:pos x="153" y="238"/>
                </a:cxn>
                <a:cxn ang="0">
                  <a:pos x="161" y="221"/>
                </a:cxn>
                <a:cxn ang="0">
                  <a:pos x="186" y="199"/>
                </a:cxn>
                <a:cxn ang="0">
                  <a:pos x="180" y="172"/>
                </a:cxn>
                <a:cxn ang="0">
                  <a:pos x="156" y="146"/>
                </a:cxn>
                <a:cxn ang="0">
                  <a:pos x="156" y="124"/>
                </a:cxn>
                <a:cxn ang="0">
                  <a:pos x="169" y="75"/>
                </a:cxn>
                <a:cxn ang="0">
                  <a:pos x="147" y="167"/>
                </a:cxn>
              </a:cxnLst>
              <a:rect l="0" t="0" r="r" b="b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967" name="Freeform 31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8" y="9"/>
                </a:cxn>
                <a:cxn ang="0">
                  <a:pos x="13" y="77"/>
                </a:cxn>
                <a:cxn ang="0">
                  <a:pos x="0" y="133"/>
                </a:cxn>
                <a:cxn ang="0">
                  <a:pos x="8" y="133"/>
                </a:cxn>
                <a:cxn ang="0">
                  <a:pos x="19" y="124"/>
                </a:cxn>
                <a:cxn ang="0">
                  <a:pos x="31" y="133"/>
                </a:cxn>
                <a:cxn ang="0">
                  <a:pos x="25" y="152"/>
                </a:cxn>
                <a:cxn ang="0">
                  <a:pos x="17" y="181"/>
                </a:cxn>
                <a:cxn ang="0">
                  <a:pos x="23" y="206"/>
                </a:cxn>
                <a:cxn ang="0">
                  <a:pos x="35" y="200"/>
                </a:cxn>
                <a:cxn ang="0">
                  <a:pos x="40" y="220"/>
                </a:cxn>
                <a:cxn ang="0">
                  <a:pos x="35" y="253"/>
                </a:cxn>
                <a:cxn ang="0">
                  <a:pos x="40" y="301"/>
                </a:cxn>
                <a:cxn ang="0">
                  <a:pos x="48" y="320"/>
                </a:cxn>
                <a:cxn ang="0">
                  <a:pos x="65" y="320"/>
                </a:cxn>
                <a:cxn ang="0">
                  <a:pos x="88" y="306"/>
                </a:cxn>
                <a:cxn ang="0">
                  <a:pos x="103" y="301"/>
                </a:cxn>
                <a:cxn ang="0">
                  <a:pos x="111" y="291"/>
                </a:cxn>
                <a:cxn ang="0">
                  <a:pos x="132" y="282"/>
                </a:cxn>
                <a:cxn ang="0">
                  <a:pos x="178" y="291"/>
                </a:cxn>
                <a:cxn ang="0">
                  <a:pos x="195" y="301"/>
                </a:cxn>
                <a:cxn ang="0">
                  <a:pos x="204" y="277"/>
                </a:cxn>
                <a:cxn ang="0">
                  <a:pos x="394" y="264"/>
                </a:cxn>
                <a:cxn ang="0">
                  <a:pos x="470" y="219"/>
                </a:cxn>
                <a:cxn ang="0">
                  <a:pos x="341" y="205"/>
                </a:cxn>
                <a:cxn ang="0">
                  <a:pos x="265" y="205"/>
                </a:cxn>
                <a:cxn ang="0">
                  <a:pos x="197" y="205"/>
                </a:cxn>
                <a:cxn ang="0">
                  <a:pos x="181" y="177"/>
                </a:cxn>
                <a:cxn ang="0">
                  <a:pos x="135" y="177"/>
                </a:cxn>
                <a:cxn ang="0">
                  <a:pos x="120" y="172"/>
                </a:cxn>
                <a:cxn ang="0">
                  <a:pos x="101" y="162"/>
                </a:cxn>
                <a:cxn ang="0">
                  <a:pos x="94" y="143"/>
                </a:cxn>
                <a:cxn ang="0">
                  <a:pos x="97" y="124"/>
                </a:cxn>
                <a:cxn ang="0">
                  <a:pos x="93" y="106"/>
                </a:cxn>
                <a:cxn ang="0">
                  <a:pos x="84" y="91"/>
                </a:cxn>
                <a:cxn ang="0">
                  <a:pos x="90" y="67"/>
                </a:cxn>
                <a:cxn ang="0">
                  <a:pos x="107" y="52"/>
                </a:cxn>
                <a:cxn ang="0">
                  <a:pos x="105" y="29"/>
                </a:cxn>
                <a:cxn ang="0">
                  <a:pos x="88" y="0"/>
                </a:cxn>
              </a:cxnLst>
              <a:rect l="0" t="0" r="r" b="b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9968" name="AutoShape 32"/>
          <p:cNvSpPr>
            <a:spLocks noChangeArrowheads="1"/>
          </p:cNvSpPr>
          <p:nvPr/>
        </p:nvSpPr>
        <p:spPr bwMode="auto">
          <a:xfrm>
            <a:off x="152400" y="2667000"/>
            <a:ext cx="2819400" cy="3733800"/>
          </a:xfrm>
          <a:prstGeom prst="wedgeRoundRectCallout">
            <a:avLst>
              <a:gd name="adj1" fmla="val -43694"/>
              <a:gd name="adj2" fmla="val -78569"/>
              <a:gd name="adj3" fmla="val 16667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800" b="0">
                <a:latin typeface="Times New Roman" pitchFamily="-110" charset="0"/>
              </a:rPr>
              <a:t>How will these move?</a:t>
            </a:r>
          </a:p>
          <a:p>
            <a:pPr algn="ctr"/>
            <a:r>
              <a:rPr lang="en-US" sz="2800" b="0">
                <a:latin typeface="Times New Roman" pitchFamily="-110" charset="0"/>
              </a:rPr>
              <a:t>I will get a friend to do it.</a:t>
            </a:r>
          </a:p>
          <a:p>
            <a:pPr algn="ctr"/>
            <a:r>
              <a:rPr lang="en-US" sz="2800" b="0">
                <a:latin typeface="Times New Roman" pitchFamily="-110" charset="0"/>
              </a:rPr>
              <a:t>And another to move these.</a:t>
            </a:r>
          </a:p>
          <a:p>
            <a:pPr algn="ctr"/>
            <a:r>
              <a:rPr lang="en-US" sz="2800" b="0">
                <a:latin typeface="Times New Roman" pitchFamily="-110" charset="0"/>
              </a:rPr>
              <a:t>I only move the big disk.</a:t>
            </a:r>
          </a:p>
        </p:txBody>
      </p:sp>
      <p:sp>
        <p:nvSpPr>
          <p:cNvPr id="1319969" name="Rectangle 33"/>
          <p:cNvSpPr>
            <a:spLocks noChangeArrowheads="1"/>
          </p:cNvSpPr>
          <p:nvPr/>
        </p:nvSpPr>
        <p:spPr bwMode="auto">
          <a:xfrm>
            <a:off x="5349875" y="3065463"/>
            <a:ext cx="1600200" cy="6334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800" b="0">
              <a:latin typeface="Times New Roman" pitchFamily="-110" charset="0"/>
            </a:endParaRPr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573463" y="1600200"/>
            <a:ext cx="2141537" cy="1371600"/>
            <a:chOff x="2251" y="1008"/>
            <a:chExt cx="1349" cy="864"/>
          </a:xfrm>
        </p:grpSpPr>
        <p:sp>
          <p:nvSpPr>
            <p:cNvPr id="1319971" name="Rectangle 35"/>
            <p:cNvSpPr>
              <a:spLocks noChangeArrowheads="1"/>
            </p:cNvSpPr>
            <p:nvPr/>
          </p:nvSpPr>
          <p:spPr bwMode="auto">
            <a:xfrm>
              <a:off x="2251" y="1008"/>
              <a:ext cx="1008" cy="384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972" name="Line 36"/>
            <p:cNvSpPr>
              <a:spLocks noChangeShapeType="1"/>
            </p:cNvSpPr>
            <p:nvPr/>
          </p:nvSpPr>
          <p:spPr bwMode="auto">
            <a:xfrm>
              <a:off x="2880" y="1392"/>
              <a:ext cx="72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5486400" y="1828800"/>
            <a:ext cx="381000" cy="993775"/>
            <a:chOff x="2308" y="1513"/>
            <a:chExt cx="1162" cy="2570"/>
          </a:xfrm>
        </p:grpSpPr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19975" name="Freeform 39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/>
                <a:ahLst/>
                <a:cxnLst>
                  <a:cxn ang="0">
                    <a:pos x="123" y="206"/>
                  </a:cxn>
                  <a:cxn ang="0">
                    <a:pos x="159" y="53"/>
                  </a:cxn>
                  <a:cxn ang="0">
                    <a:pos x="248" y="0"/>
                  </a:cxn>
                  <a:cxn ang="0">
                    <a:pos x="335" y="0"/>
                  </a:cxn>
                  <a:cxn ang="0">
                    <a:pos x="388" y="53"/>
                  </a:cxn>
                  <a:cxn ang="0">
                    <a:pos x="432" y="215"/>
                  </a:cxn>
                  <a:cxn ang="0">
                    <a:pos x="415" y="349"/>
                  </a:cxn>
                  <a:cxn ang="0">
                    <a:pos x="379" y="458"/>
                  </a:cxn>
                  <a:cxn ang="0">
                    <a:pos x="309" y="485"/>
                  </a:cxn>
                  <a:cxn ang="0">
                    <a:pos x="221" y="475"/>
                  </a:cxn>
                  <a:cxn ang="0">
                    <a:pos x="132" y="368"/>
                  </a:cxn>
                  <a:cxn ang="0">
                    <a:pos x="123" y="288"/>
                  </a:cxn>
                  <a:cxn ang="0">
                    <a:pos x="0" y="242"/>
                  </a:cxn>
                  <a:cxn ang="0">
                    <a:pos x="0" y="189"/>
                  </a:cxn>
                  <a:cxn ang="0">
                    <a:pos x="123" y="206"/>
                  </a:cxn>
                </a:cxnLst>
                <a:rect l="0" t="0" r="r" b="b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976" name="Freeform 40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/>
                <a:ahLst/>
                <a:cxnLst>
                  <a:cxn ang="0">
                    <a:pos x="41" y="173"/>
                  </a:cxn>
                  <a:cxn ang="0">
                    <a:pos x="163" y="35"/>
                  </a:cxn>
                  <a:cxn ang="0">
                    <a:pos x="232" y="0"/>
                  </a:cxn>
                  <a:cxn ang="0">
                    <a:pos x="366" y="5"/>
                  </a:cxn>
                  <a:cxn ang="0">
                    <a:pos x="488" y="57"/>
                  </a:cxn>
                  <a:cxn ang="0">
                    <a:pos x="500" y="126"/>
                  </a:cxn>
                  <a:cxn ang="0">
                    <a:pos x="483" y="207"/>
                  </a:cxn>
                  <a:cxn ang="0">
                    <a:pos x="396" y="281"/>
                  </a:cxn>
                  <a:cxn ang="0">
                    <a:pos x="349" y="414"/>
                  </a:cxn>
                  <a:cxn ang="0">
                    <a:pos x="349" y="552"/>
                  </a:cxn>
                  <a:cxn ang="0">
                    <a:pos x="384" y="637"/>
                  </a:cxn>
                  <a:cxn ang="0">
                    <a:pos x="448" y="695"/>
                  </a:cxn>
                  <a:cxn ang="0">
                    <a:pos x="448" y="765"/>
                  </a:cxn>
                  <a:cxn ang="0">
                    <a:pos x="419" y="800"/>
                  </a:cxn>
                  <a:cxn ang="0">
                    <a:pos x="384" y="816"/>
                  </a:cxn>
                  <a:cxn ang="0">
                    <a:pos x="268" y="828"/>
                  </a:cxn>
                  <a:cxn ang="0">
                    <a:pos x="163" y="747"/>
                  </a:cxn>
                  <a:cxn ang="0">
                    <a:pos x="53" y="574"/>
                  </a:cxn>
                  <a:cxn ang="0">
                    <a:pos x="0" y="368"/>
                  </a:cxn>
                  <a:cxn ang="0">
                    <a:pos x="140" y="436"/>
                  </a:cxn>
                  <a:cxn ang="0">
                    <a:pos x="192" y="436"/>
                  </a:cxn>
                  <a:cxn ang="0">
                    <a:pos x="227" y="396"/>
                  </a:cxn>
                  <a:cxn ang="0">
                    <a:pos x="251" y="316"/>
                  </a:cxn>
                  <a:cxn ang="0">
                    <a:pos x="209" y="293"/>
                  </a:cxn>
                  <a:cxn ang="0">
                    <a:pos x="53" y="293"/>
                  </a:cxn>
                  <a:cxn ang="0">
                    <a:pos x="18" y="293"/>
                  </a:cxn>
                  <a:cxn ang="0">
                    <a:pos x="41" y="173"/>
                  </a:cxn>
                </a:cxnLst>
                <a:rect l="0" t="0" r="r" b="b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977" name="Freeform 41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29" y="23"/>
                  </a:cxn>
                  <a:cxn ang="0">
                    <a:pos x="83" y="0"/>
                  </a:cxn>
                  <a:cxn ang="0">
                    <a:pos x="135" y="5"/>
                  </a:cxn>
                  <a:cxn ang="0">
                    <a:pos x="206" y="108"/>
                  </a:cxn>
                  <a:cxn ang="0">
                    <a:pos x="265" y="264"/>
                  </a:cxn>
                  <a:cxn ang="0">
                    <a:pos x="265" y="384"/>
                  </a:cxn>
                  <a:cxn ang="0">
                    <a:pos x="241" y="447"/>
                  </a:cxn>
                  <a:cxn ang="0">
                    <a:pos x="118" y="522"/>
                  </a:cxn>
                  <a:cxn ang="0">
                    <a:pos x="83" y="573"/>
                  </a:cxn>
                  <a:cxn ang="0">
                    <a:pos x="83" y="608"/>
                  </a:cxn>
                  <a:cxn ang="0">
                    <a:pos x="123" y="654"/>
                  </a:cxn>
                  <a:cxn ang="0">
                    <a:pos x="189" y="723"/>
                  </a:cxn>
                  <a:cxn ang="0">
                    <a:pos x="224" y="814"/>
                  </a:cxn>
                  <a:cxn ang="0">
                    <a:pos x="212" y="895"/>
                  </a:cxn>
                  <a:cxn ang="0">
                    <a:pos x="177" y="877"/>
                  </a:cxn>
                  <a:cxn ang="0">
                    <a:pos x="159" y="764"/>
                  </a:cxn>
                  <a:cxn ang="0">
                    <a:pos x="101" y="694"/>
                  </a:cxn>
                  <a:cxn ang="0">
                    <a:pos x="54" y="676"/>
                  </a:cxn>
                  <a:cxn ang="0">
                    <a:pos x="29" y="643"/>
                  </a:cxn>
                  <a:cxn ang="0">
                    <a:pos x="29" y="568"/>
                  </a:cxn>
                  <a:cxn ang="0">
                    <a:pos x="64" y="505"/>
                  </a:cxn>
                  <a:cxn ang="0">
                    <a:pos x="123" y="465"/>
                  </a:cxn>
                  <a:cxn ang="0">
                    <a:pos x="212" y="402"/>
                  </a:cxn>
                  <a:cxn ang="0">
                    <a:pos x="224" y="327"/>
                  </a:cxn>
                  <a:cxn ang="0">
                    <a:pos x="177" y="224"/>
                  </a:cxn>
                  <a:cxn ang="0">
                    <a:pos x="101" y="143"/>
                  </a:cxn>
                  <a:cxn ang="0">
                    <a:pos x="0" y="75"/>
                  </a:cxn>
                </a:cxnLst>
                <a:rect l="0" t="0" r="r" b="b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978" name="Freeform 42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/>
                <a:ahLst/>
                <a:cxnLst>
                  <a:cxn ang="0">
                    <a:pos x="398" y="5"/>
                  </a:cxn>
                  <a:cxn ang="0">
                    <a:pos x="485" y="0"/>
                  </a:cxn>
                  <a:cxn ang="0">
                    <a:pos x="520" y="35"/>
                  </a:cxn>
                  <a:cxn ang="0">
                    <a:pos x="497" y="87"/>
                  </a:cxn>
                  <a:cxn ang="0">
                    <a:pos x="428" y="110"/>
                  </a:cxn>
                  <a:cxn ang="0">
                    <a:pos x="365" y="110"/>
                  </a:cxn>
                  <a:cxn ang="0">
                    <a:pos x="272" y="127"/>
                  </a:cxn>
                  <a:cxn ang="0">
                    <a:pos x="168" y="145"/>
                  </a:cxn>
                  <a:cxn ang="0">
                    <a:pos x="87" y="180"/>
                  </a:cxn>
                  <a:cxn ang="0">
                    <a:pos x="63" y="214"/>
                  </a:cxn>
                  <a:cxn ang="0">
                    <a:pos x="70" y="249"/>
                  </a:cxn>
                  <a:cxn ang="0">
                    <a:pos x="115" y="296"/>
                  </a:cxn>
                  <a:cxn ang="0">
                    <a:pos x="202" y="331"/>
                  </a:cxn>
                  <a:cxn ang="0">
                    <a:pos x="306" y="331"/>
                  </a:cxn>
                  <a:cxn ang="0">
                    <a:pos x="382" y="331"/>
                  </a:cxn>
                  <a:cxn ang="0">
                    <a:pos x="468" y="348"/>
                  </a:cxn>
                  <a:cxn ang="0">
                    <a:pos x="450" y="435"/>
                  </a:cxn>
                  <a:cxn ang="0">
                    <a:pos x="330" y="401"/>
                  </a:cxn>
                  <a:cxn ang="0">
                    <a:pos x="290" y="371"/>
                  </a:cxn>
                  <a:cxn ang="0">
                    <a:pos x="208" y="371"/>
                  </a:cxn>
                  <a:cxn ang="0">
                    <a:pos x="70" y="336"/>
                  </a:cxn>
                  <a:cxn ang="0">
                    <a:pos x="12" y="284"/>
                  </a:cxn>
                  <a:cxn ang="0">
                    <a:pos x="0" y="214"/>
                  </a:cxn>
                  <a:cxn ang="0">
                    <a:pos x="46" y="145"/>
                  </a:cxn>
                  <a:cxn ang="0">
                    <a:pos x="202" y="75"/>
                  </a:cxn>
                  <a:cxn ang="0">
                    <a:pos x="340" y="40"/>
                  </a:cxn>
                  <a:cxn ang="0">
                    <a:pos x="398" y="5"/>
                  </a:cxn>
                </a:cxnLst>
                <a:rect l="0" t="0" r="r" b="b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979" name="Freeform 43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17"/>
                  </a:cxn>
                  <a:cxn ang="0">
                    <a:pos x="151" y="103"/>
                  </a:cxn>
                  <a:cxn ang="0">
                    <a:pos x="203" y="257"/>
                  </a:cxn>
                  <a:cxn ang="0">
                    <a:pos x="226" y="451"/>
                  </a:cxn>
                  <a:cxn ang="0">
                    <a:pos x="226" y="560"/>
                  </a:cxn>
                  <a:cxn ang="0">
                    <a:pos x="191" y="696"/>
                  </a:cxn>
                  <a:cxn ang="0">
                    <a:pos x="134" y="885"/>
                  </a:cxn>
                  <a:cxn ang="0">
                    <a:pos x="122" y="937"/>
                  </a:cxn>
                  <a:cxn ang="0">
                    <a:pos x="139" y="965"/>
                  </a:cxn>
                  <a:cxn ang="0">
                    <a:pos x="261" y="1006"/>
                  </a:cxn>
                  <a:cxn ang="0">
                    <a:pos x="383" y="1086"/>
                  </a:cxn>
                  <a:cxn ang="0">
                    <a:pos x="378" y="1119"/>
                  </a:cxn>
                  <a:cxn ang="0">
                    <a:pos x="290" y="1160"/>
                  </a:cxn>
                  <a:cxn ang="0">
                    <a:pos x="256" y="1142"/>
                  </a:cxn>
                  <a:cxn ang="0">
                    <a:pos x="191" y="1057"/>
                  </a:cxn>
                  <a:cxn ang="0">
                    <a:pos x="116" y="1016"/>
                  </a:cxn>
                  <a:cxn ang="0">
                    <a:pos x="34" y="988"/>
                  </a:cxn>
                  <a:cxn ang="0">
                    <a:pos x="29" y="948"/>
                  </a:cxn>
                  <a:cxn ang="0">
                    <a:pos x="52" y="868"/>
                  </a:cxn>
                  <a:cxn ang="0">
                    <a:pos x="116" y="743"/>
                  </a:cxn>
                  <a:cxn ang="0">
                    <a:pos x="156" y="594"/>
                  </a:cxn>
                  <a:cxn ang="0">
                    <a:pos x="156" y="423"/>
                  </a:cxn>
                  <a:cxn ang="0">
                    <a:pos x="122" y="274"/>
                  </a:cxn>
                  <a:cxn ang="0">
                    <a:pos x="47" y="136"/>
                  </a:cxn>
                  <a:cxn ang="0">
                    <a:pos x="12" y="63"/>
                  </a:cxn>
                  <a:cxn ang="0">
                    <a:pos x="0" y="0"/>
                  </a:cxn>
                </a:cxnLst>
                <a:rect l="0" t="0" r="r" b="b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980" name="Freeform 44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449" y="22"/>
                  </a:cxn>
                  <a:cxn ang="0">
                    <a:pos x="461" y="91"/>
                  </a:cxn>
                  <a:cxn ang="0">
                    <a:pos x="439" y="159"/>
                  </a:cxn>
                  <a:cxn ang="0">
                    <a:pos x="380" y="245"/>
                  </a:cxn>
                  <a:cxn ang="0">
                    <a:pos x="315" y="348"/>
                  </a:cxn>
                  <a:cxn ang="0">
                    <a:pos x="293" y="462"/>
                  </a:cxn>
                  <a:cxn ang="0">
                    <a:pos x="310" y="645"/>
                  </a:cxn>
                  <a:cxn ang="0">
                    <a:pos x="350" y="868"/>
                  </a:cxn>
                  <a:cxn ang="0">
                    <a:pos x="380" y="959"/>
                  </a:cxn>
                  <a:cxn ang="0">
                    <a:pos x="368" y="987"/>
                  </a:cxn>
                  <a:cxn ang="0">
                    <a:pos x="298" y="992"/>
                  </a:cxn>
                  <a:cxn ang="0">
                    <a:pos x="211" y="969"/>
                  </a:cxn>
                  <a:cxn ang="0">
                    <a:pos x="134" y="1004"/>
                  </a:cxn>
                  <a:cxn ang="0">
                    <a:pos x="87" y="1027"/>
                  </a:cxn>
                  <a:cxn ang="0">
                    <a:pos x="53" y="1022"/>
                  </a:cxn>
                  <a:cxn ang="0">
                    <a:pos x="0" y="959"/>
                  </a:cxn>
                  <a:cxn ang="0">
                    <a:pos x="53" y="936"/>
                  </a:cxn>
                  <a:cxn ang="0">
                    <a:pos x="187" y="908"/>
                  </a:cxn>
                  <a:cxn ang="0">
                    <a:pos x="263" y="936"/>
                  </a:cxn>
                  <a:cxn ang="0">
                    <a:pos x="315" y="936"/>
                  </a:cxn>
                  <a:cxn ang="0">
                    <a:pos x="310" y="890"/>
                  </a:cxn>
                  <a:cxn ang="0">
                    <a:pos x="258" y="616"/>
                  </a:cxn>
                  <a:cxn ang="0">
                    <a:pos x="222" y="456"/>
                  </a:cxn>
                  <a:cxn ang="0">
                    <a:pos x="228" y="376"/>
                  </a:cxn>
                  <a:cxn ang="0">
                    <a:pos x="280" y="227"/>
                  </a:cxn>
                  <a:cxn ang="0">
                    <a:pos x="333" y="91"/>
                  </a:cxn>
                  <a:cxn ang="0">
                    <a:pos x="421" y="0"/>
                  </a:cxn>
                </a:cxnLst>
                <a:rect l="0" t="0" r="r" b="b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19981" name="Freeform 45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08" y="18"/>
                </a:cxn>
                <a:cxn ang="0">
                  <a:pos x="160" y="75"/>
                </a:cxn>
                <a:cxn ang="0">
                  <a:pos x="213" y="110"/>
                </a:cxn>
                <a:cxn ang="0">
                  <a:pos x="269" y="110"/>
                </a:cxn>
                <a:cxn ang="0">
                  <a:pos x="327" y="52"/>
                </a:cxn>
                <a:cxn ang="0">
                  <a:pos x="396" y="5"/>
                </a:cxn>
                <a:cxn ang="0">
                  <a:pos x="477" y="0"/>
                </a:cxn>
                <a:cxn ang="0">
                  <a:pos x="563" y="35"/>
                </a:cxn>
                <a:cxn ang="0">
                  <a:pos x="620" y="87"/>
                </a:cxn>
                <a:cxn ang="0">
                  <a:pos x="648" y="157"/>
                </a:cxn>
                <a:cxn ang="0">
                  <a:pos x="654" y="249"/>
                </a:cxn>
                <a:cxn ang="0">
                  <a:pos x="671" y="331"/>
                </a:cxn>
                <a:cxn ang="0">
                  <a:pos x="718" y="371"/>
                </a:cxn>
                <a:cxn ang="0">
                  <a:pos x="774" y="389"/>
                </a:cxn>
                <a:cxn ang="0">
                  <a:pos x="827" y="401"/>
                </a:cxn>
                <a:cxn ang="0">
                  <a:pos x="786" y="563"/>
                </a:cxn>
                <a:cxn ang="0">
                  <a:pos x="654" y="540"/>
                </a:cxn>
                <a:cxn ang="0">
                  <a:pos x="517" y="493"/>
                </a:cxn>
                <a:cxn ang="0">
                  <a:pos x="407" y="441"/>
                </a:cxn>
                <a:cxn ang="0">
                  <a:pos x="286" y="389"/>
                </a:cxn>
                <a:cxn ang="0">
                  <a:pos x="160" y="331"/>
                </a:cxn>
                <a:cxn ang="0">
                  <a:pos x="57" y="209"/>
                </a:cxn>
                <a:cxn ang="0">
                  <a:pos x="0" y="139"/>
                </a:cxn>
              </a:cxnLst>
              <a:rect l="0" t="0" r="r" b="b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982" name="Freeform 46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/>
              <a:ahLst/>
              <a:cxnLst>
                <a:cxn ang="0">
                  <a:pos x="75" y="266"/>
                </a:cxn>
                <a:cxn ang="0">
                  <a:pos x="172" y="363"/>
                </a:cxn>
                <a:cxn ang="0">
                  <a:pos x="304" y="428"/>
                </a:cxn>
                <a:cxn ang="0">
                  <a:pos x="489" y="513"/>
                </a:cxn>
                <a:cxn ang="0">
                  <a:pos x="615" y="566"/>
                </a:cxn>
                <a:cxn ang="0">
                  <a:pos x="816" y="606"/>
                </a:cxn>
                <a:cxn ang="0">
                  <a:pos x="856" y="393"/>
                </a:cxn>
                <a:cxn ang="0">
                  <a:pos x="804" y="393"/>
                </a:cxn>
                <a:cxn ang="0">
                  <a:pos x="753" y="363"/>
                </a:cxn>
                <a:cxn ang="0">
                  <a:pos x="695" y="323"/>
                </a:cxn>
                <a:cxn ang="0">
                  <a:pos x="695" y="243"/>
                </a:cxn>
                <a:cxn ang="0">
                  <a:pos x="660" y="116"/>
                </a:cxn>
                <a:cxn ang="0">
                  <a:pos x="597" y="46"/>
                </a:cxn>
                <a:cxn ang="0">
                  <a:pos x="505" y="0"/>
                </a:cxn>
                <a:cxn ang="0">
                  <a:pos x="391" y="12"/>
                </a:cxn>
                <a:cxn ang="0">
                  <a:pos x="321" y="53"/>
                </a:cxn>
                <a:cxn ang="0">
                  <a:pos x="286" y="98"/>
                </a:cxn>
                <a:cxn ang="0">
                  <a:pos x="253" y="121"/>
                </a:cxn>
                <a:cxn ang="0">
                  <a:pos x="218" y="116"/>
                </a:cxn>
                <a:cxn ang="0">
                  <a:pos x="166" y="63"/>
                </a:cxn>
                <a:cxn ang="0">
                  <a:pos x="132" y="0"/>
                </a:cxn>
                <a:cxn ang="0">
                  <a:pos x="103" y="30"/>
                </a:cxn>
                <a:cxn ang="0">
                  <a:pos x="0" y="150"/>
                </a:cxn>
                <a:cxn ang="0">
                  <a:pos x="5" y="178"/>
                </a:cxn>
                <a:cxn ang="0">
                  <a:pos x="17" y="191"/>
                </a:cxn>
                <a:cxn ang="0">
                  <a:pos x="120" y="81"/>
                </a:cxn>
                <a:cxn ang="0">
                  <a:pos x="172" y="133"/>
                </a:cxn>
                <a:cxn ang="0">
                  <a:pos x="206" y="168"/>
                </a:cxn>
                <a:cxn ang="0">
                  <a:pos x="253" y="168"/>
                </a:cxn>
                <a:cxn ang="0">
                  <a:pos x="286" y="156"/>
                </a:cxn>
                <a:cxn ang="0">
                  <a:pos x="339" y="116"/>
                </a:cxn>
                <a:cxn ang="0">
                  <a:pos x="367" y="70"/>
                </a:cxn>
                <a:cxn ang="0">
                  <a:pos x="442" y="46"/>
                </a:cxn>
                <a:cxn ang="0">
                  <a:pos x="505" y="53"/>
                </a:cxn>
                <a:cxn ang="0">
                  <a:pos x="562" y="87"/>
                </a:cxn>
                <a:cxn ang="0">
                  <a:pos x="615" y="138"/>
                </a:cxn>
                <a:cxn ang="0">
                  <a:pos x="643" y="203"/>
                </a:cxn>
                <a:cxn ang="0">
                  <a:pos x="643" y="260"/>
                </a:cxn>
                <a:cxn ang="0">
                  <a:pos x="643" y="323"/>
                </a:cxn>
                <a:cxn ang="0">
                  <a:pos x="666" y="375"/>
                </a:cxn>
                <a:cxn ang="0">
                  <a:pos x="730" y="410"/>
                </a:cxn>
                <a:cxn ang="0">
                  <a:pos x="804" y="444"/>
                </a:cxn>
                <a:cxn ang="0">
                  <a:pos x="770" y="554"/>
                </a:cxn>
                <a:cxn ang="0">
                  <a:pos x="580" y="503"/>
                </a:cxn>
                <a:cxn ang="0">
                  <a:pos x="454" y="450"/>
                </a:cxn>
                <a:cxn ang="0">
                  <a:pos x="339" y="416"/>
                </a:cxn>
                <a:cxn ang="0">
                  <a:pos x="241" y="363"/>
                </a:cxn>
                <a:cxn ang="0">
                  <a:pos x="120" y="266"/>
                </a:cxn>
                <a:cxn ang="0">
                  <a:pos x="34" y="173"/>
                </a:cxn>
                <a:cxn ang="0">
                  <a:pos x="22" y="185"/>
                </a:cxn>
                <a:cxn ang="0">
                  <a:pos x="75" y="266"/>
                </a:cxn>
              </a:cxnLst>
              <a:rect l="0" t="0" r="r" b="b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983" name="Oval 47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19984" name="Oval 48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19985" name="Oval 49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19986" name="Oval 50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19987" name="Oval 51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lIns="274320" rIns="274320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CA" sz="2400" b="0">
                <a:latin typeface="Arial Rounded MT Bold" pitchFamily="-110" charset="0"/>
              </a:endParaRPr>
            </a:p>
          </p:txBody>
        </p:sp>
      </p:grpSp>
      <p:grpSp>
        <p:nvGrpSpPr>
          <p:cNvPr id="13" name="Group 98"/>
          <p:cNvGrpSpPr>
            <a:grpSpLocks/>
          </p:cNvGrpSpPr>
          <p:nvPr/>
        </p:nvGrpSpPr>
        <p:grpSpPr bwMode="auto">
          <a:xfrm>
            <a:off x="5386388" y="4565650"/>
            <a:ext cx="3376612" cy="1919288"/>
            <a:chOff x="3393" y="2876"/>
            <a:chExt cx="2127" cy="1209"/>
          </a:xfrm>
        </p:grpSpPr>
        <p:sp>
          <p:nvSpPr>
            <p:cNvPr id="1319989" name="Rectangle 53"/>
            <p:cNvSpPr>
              <a:spLocks noChangeArrowheads="1"/>
            </p:cNvSpPr>
            <p:nvPr/>
          </p:nvSpPr>
          <p:spPr bwMode="auto">
            <a:xfrm>
              <a:off x="4512" y="3701"/>
              <a:ext cx="1008" cy="384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991" name="Rectangle 55"/>
            <p:cNvSpPr>
              <a:spLocks noChangeArrowheads="1"/>
            </p:cNvSpPr>
            <p:nvPr/>
          </p:nvSpPr>
          <p:spPr bwMode="auto">
            <a:xfrm>
              <a:off x="3393" y="2876"/>
              <a:ext cx="1008" cy="409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992" name="Line 56"/>
            <p:cNvSpPr>
              <a:spLocks noChangeShapeType="1"/>
            </p:cNvSpPr>
            <p:nvPr/>
          </p:nvSpPr>
          <p:spPr bwMode="auto">
            <a:xfrm>
              <a:off x="4022" y="3221"/>
              <a:ext cx="72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4598" y="2981"/>
              <a:ext cx="240" cy="626"/>
              <a:chOff x="2308" y="1513"/>
              <a:chExt cx="1162" cy="2570"/>
            </a:xfrm>
          </p:grpSpPr>
          <p:grpSp>
            <p:nvGrpSpPr>
              <p:cNvPr id="15" name="Group 58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319995" name="Freeform 59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/>
                  <a:ahLst/>
                  <a:cxnLst>
                    <a:cxn ang="0">
                      <a:pos x="123" y="206"/>
                    </a:cxn>
                    <a:cxn ang="0">
                      <a:pos x="159" y="53"/>
                    </a:cxn>
                    <a:cxn ang="0">
                      <a:pos x="248" y="0"/>
                    </a:cxn>
                    <a:cxn ang="0">
                      <a:pos x="335" y="0"/>
                    </a:cxn>
                    <a:cxn ang="0">
                      <a:pos x="388" y="53"/>
                    </a:cxn>
                    <a:cxn ang="0">
                      <a:pos x="432" y="215"/>
                    </a:cxn>
                    <a:cxn ang="0">
                      <a:pos x="415" y="349"/>
                    </a:cxn>
                    <a:cxn ang="0">
                      <a:pos x="379" y="458"/>
                    </a:cxn>
                    <a:cxn ang="0">
                      <a:pos x="309" y="485"/>
                    </a:cxn>
                    <a:cxn ang="0">
                      <a:pos x="221" y="475"/>
                    </a:cxn>
                    <a:cxn ang="0">
                      <a:pos x="132" y="368"/>
                    </a:cxn>
                    <a:cxn ang="0">
                      <a:pos x="123" y="288"/>
                    </a:cxn>
                    <a:cxn ang="0">
                      <a:pos x="0" y="242"/>
                    </a:cxn>
                    <a:cxn ang="0">
                      <a:pos x="0" y="189"/>
                    </a:cxn>
                    <a:cxn ang="0">
                      <a:pos x="123" y="206"/>
                    </a:cxn>
                  </a:cxnLst>
                  <a:rect l="0" t="0" r="r" b="b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996" name="Freeform 60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/>
                  <a:ahLst/>
                  <a:cxnLst>
                    <a:cxn ang="0">
                      <a:pos x="41" y="173"/>
                    </a:cxn>
                    <a:cxn ang="0">
                      <a:pos x="163" y="35"/>
                    </a:cxn>
                    <a:cxn ang="0">
                      <a:pos x="232" y="0"/>
                    </a:cxn>
                    <a:cxn ang="0">
                      <a:pos x="366" y="5"/>
                    </a:cxn>
                    <a:cxn ang="0">
                      <a:pos x="488" y="57"/>
                    </a:cxn>
                    <a:cxn ang="0">
                      <a:pos x="500" y="126"/>
                    </a:cxn>
                    <a:cxn ang="0">
                      <a:pos x="483" y="207"/>
                    </a:cxn>
                    <a:cxn ang="0">
                      <a:pos x="396" y="281"/>
                    </a:cxn>
                    <a:cxn ang="0">
                      <a:pos x="349" y="414"/>
                    </a:cxn>
                    <a:cxn ang="0">
                      <a:pos x="349" y="552"/>
                    </a:cxn>
                    <a:cxn ang="0">
                      <a:pos x="384" y="637"/>
                    </a:cxn>
                    <a:cxn ang="0">
                      <a:pos x="448" y="695"/>
                    </a:cxn>
                    <a:cxn ang="0">
                      <a:pos x="448" y="765"/>
                    </a:cxn>
                    <a:cxn ang="0">
                      <a:pos x="419" y="800"/>
                    </a:cxn>
                    <a:cxn ang="0">
                      <a:pos x="384" y="816"/>
                    </a:cxn>
                    <a:cxn ang="0">
                      <a:pos x="268" y="828"/>
                    </a:cxn>
                    <a:cxn ang="0">
                      <a:pos x="163" y="747"/>
                    </a:cxn>
                    <a:cxn ang="0">
                      <a:pos x="53" y="574"/>
                    </a:cxn>
                    <a:cxn ang="0">
                      <a:pos x="0" y="368"/>
                    </a:cxn>
                    <a:cxn ang="0">
                      <a:pos x="140" y="436"/>
                    </a:cxn>
                    <a:cxn ang="0">
                      <a:pos x="192" y="436"/>
                    </a:cxn>
                    <a:cxn ang="0">
                      <a:pos x="227" y="396"/>
                    </a:cxn>
                    <a:cxn ang="0">
                      <a:pos x="251" y="316"/>
                    </a:cxn>
                    <a:cxn ang="0">
                      <a:pos x="209" y="293"/>
                    </a:cxn>
                    <a:cxn ang="0">
                      <a:pos x="53" y="293"/>
                    </a:cxn>
                    <a:cxn ang="0">
                      <a:pos x="18" y="293"/>
                    </a:cxn>
                    <a:cxn ang="0">
                      <a:pos x="41" y="173"/>
                    </a:cxn>
                  </a:cxnLst>
                  <a:rect l="0" t="0" r="r" b="b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997" name="Freeform 61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29" y="23"/>
                    </a:cxn>
                    <a:cxn ang="0">
                      <a:pos x="83" y="0"/>
                    </a:cxn>
                    <a:cxn ang="0">
                      <a:pos x="135" y="5"/>
                    </a:cxn>
                    <a:cxn ang="0">
                      <a:pos x="206" y="108"/>
                    </a:cxn>
                    <a:cxn ang="0">
                      <a:pos x="265" y="264"/>
                    </a:cxn>
                    <a:cxn ang="0">
                      <a:pos x="265" y="384"/>
                    </a:cxn>
                    <a:cxn ang="0">
                      <a:pos x="241" y="447"/>
                    </a:cxn>
                    <a:cxn ang="0">
                      <a:pos x="118" y="522"/>
                    </a:cxn>
                    <a:cxn ang="0">
                      <a:pos x="83" y="573"/>
                    </a:cxn>
                    <a:cxn ang="0">
                      <a:pos x="83" y="608"/>
                    </a:cxn>
                    <a:cxn ang="0">
                      <a:pos x="123" y="654"/>
                    </a:cxn>
                    <a:cxn ang="0">
                      <a:pos x="189" y="723"/>
                    </a:cxn>
                    <a:cxn ang="0">
                      <a:pos x="224" y="814"/>
                    </a:cxn>
                    <a:cxn ang="0">
                      <a:pos x="212" y="895"/>
                    </a:cxn>
                    <a:cxn ang="0">
                      <a:pos x="177" y="877"/>
                    </a:cxn>
                    <a:cxn ang="0">
                      <a:pos x="159" y="764"/>
                    </a:cxn>
                    <a:cxn ang="0">
                      <a:pos x="101" y="694"/>
                    </a:cxn>
                    <a:cxn ang="0">
                      <a:pos x="54" y="676"/>
                    </a:cxn>
                    <a:cxn ang="0">
                      <a:pos x="29" y="643"/>
                    </a:cxn>
                    <a:cxn ang="0">
                      <a:pos x="29" y="568"/>
                    </a:cxn>
                    <a:cxn ang="0">
                      <a:pos x="64" y="505"/>
                    </a:cxn>
                    <a:cxn ang="0">
                      <a:pos x="123" y="465"/>
                    </a:cxn>
                    <a:cxn ang="0">
                      <a:pos x="212" y="402"/>
                    </a:cxn>
                    <a:cxn ang="0">
                      <a:pos x="224" y="327"/>
                    </a:cxn>
                    <a:cxn ang="0">
                      <a:pos x="177" y="224"/>
                    </a:cxn>
                    <a:cxn ang="0">
                      <a:pos x="101" y="143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998" name="Freeform 62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/>
                  <a:ahLst/>
                  <a:cxnLst>
                    <a:cxn ang="0">
                      <a:pos x="398" y="5"/>
                    </a:cxn>
                    <a:cxn ang="0">
                      <a:pos x="485" y="0"/>
                    </a:cxn>
                    <a:cxn ang="0">
                      <a:pos x="520" y="35"/>
                    </a:cxn>
                    <a:cxn ang="0">
                      <a:pos x="497" y="87"/>
                    </a:cxn>
                    <a:cxn ang="0">
                      <a:pos x="428" y="110"/>
                    </a:cxn>
                    <a:cxn ang="0">
                      <a:pos x="365" y="110"/>
                    </a:cxn>
                    <a:cxn ang="0">
                      <a:pos x="272" y="127"/>
                    </a:cxn>
                    <a:cxn ang="0">
                      <a:pos x="168" y="145"/>
                    </a:cxn>
                    <a:cxn ang="0">
                      <a:pos x="87" y="180"/>
                    </a:cxn>
                    <a:cxn ang="0">
                      <a:pos x="63" y="214"/>
                    </a:cxn>
                    <a:cxn ang="0">
                      <a:pos x="70" y="249"/>
                    </a:cxn>
                    <a:cxn ang="0">
                      <a:pos x="115" y="296"/>
                    </a:cxn>
                    <a:cxn ang="0">
                      <a:pos x="202" y="331"/>
                    </a:cxn>
                    <a:cxn ang="0">
                      <a:pos x="306" y="331"/>
                    </a:cxn>
                    <a:cxn ang="0">
                      <a:pos x="382" y="331"/>
                    </a:cxn>
                    <a:cxn ang="0">
                      <a:pos x="468" y="348"/>
                    </a:cxn>
                    <a:cxn ang="0">
                      <a:pos x="450" y="435"/>
                    </a:cxn>
                    <a:cxn ang="0">
                      <a:pos x="330" y="401"/>
                    </a:cxn>
                    <a:cxn ang="0">
                      <a:pos x="290" y="371"/>
                    </a:cxn>
                    <a:cxn ang="0">
                      <a:pos x="208" y="371"/>
                    </a:cxn>
                    <a:cxn ang="0">
                      <a:pos x="70" y="336"/>
                    </a:cxn>
                    <a:cxn ang="0">
                      <a:pos x="12" y="284"/>
                    </a:cxn>
                    <a:cxn ang="0">
                      <a:pos x="0" y="214"/>
                    </a:cxn>
                    <a:cxn ang="0">
                      <a:pos x="46" y="145"/>
                    </a:cxn>
                    <a:cxn ang="0">
                      <a:pos x="202" y="75"/>
                    </a:cxn>
                    <a:cxn ang="0">
                      <a:pos x="340" y="40"/>
                    </a:cxn>
                    <a:cxn ang="0">
                      <a:pos x="398" y="5"/>
                    </a:cxn>
                  </a:cxnLst>
                  <a:rect l="0" t="0" r="r" b="b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999" name="Freeform 63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9" y="17"/>
                    </a:cxn>
                    <a:cxn ang="0">
                      <a:pos x="151" y="103"/>
                    </a:cxn>
                    <a:cxn ang="0">
                      <a:pos x="203" y="257"/>
                    </a:cxn>
                    <a:cxn ang="0">
                      <a:pos x="226" y="451"/>
                    </a:cxn>
                    <a:cxn ang="0">
                      <a:pos x="226" y="560"/>
                    </a:cxn>
                    <a:cxn ang="0">
                      <a:pos x="191" y="696"/>
                    </a:cxn>
                    <a:cxn ang="0">
                      <a:pos x="134" y="885"/>
                    </a:cxn>
                    <a:cxn ang="0">
                      <a:pos x="122" y="937"/>
                    </a:cxn>
                    <a:cxn ang="0">
                      <a:pos x="139" y="965"/>
                    </a:cxn>
                    <a:cxn ang="0">
                      <a:pos x="261" y="1006"/>
                    </a:cxn>
                    <a:cxn ang="0">
                      <a:pos x="383" y="1086"/>
                    </a:cxn>
                    <a:cxn ang="0">
                      <a:pos x="378" y="1119"/>
                    </a:cxn>
                    <a:cxn ang="0">
                      <a:pos x="290" y="1160"/>
                    </a:cxn>
                    <a:cxn ang="0">
                      <a:pos x="256" y="1142"/>
                    </a:cxn>
                    <a:cxn ang="0">
                      <a:pos x="191" y="1057"/>
                    </a:cxn>
                    <a:cxn ang="0">
                      <a:pos x="116" y="1016"/>
                    </a:cxn>
                    <a:cxn ang="0">
                      <a:pos x="34" y="988"/>
                    </a:cxn>
                    <a:cxn ang="0">
                      <a:pos x="29" y="948"/>
                    </a:cxn>
                    <a:cxn ang="0">
                      <a:pos x="52" y="868"/>
                    </a:cxn>
                    <a:cxn ang="0">
                      <a:pos x="116" y="743"/>
                    </a:cxn>
                    <a:cxn ang="0">
                      <a:pos x="156" y="594"/>
                    </a:cxn>
                    <a:cxn ang="0">
                      <a:pos x="156" y="423"/>
                    </a:cxn>
                    <a:cxn ang="0">
                      <a:pos x="122" y="274"/>
                    </a:cxn>
                    <a:cxn ang="0">
                      <a:pos x="47" y="136"/>
                    </a:cxn>
                    <a:cxn ang="0">
                      <a:pos x="12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0000" name="Freeform 64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/>
                  <a:ahLst/>
                  <a:cxnLst>
                    <a:cxn ang="0">
                      <a:pos x="421" y="0"/>
                    </a:cxn>
                    <a:cxn ang="0">
                      <a:pos x="449" y="22"/>
                    </a:cxn>
                    <a:cxn ang="0">
                      <a:pos x="461" y="91"/>
                    </a:cxn>
                    <a:cxn ang="0">
                      <a:pos x="439" y="159"/>
                    </a:cxn>
                    <a:cxn ang="0">
                      <a:pos x="380" y="245"/>
                    </a:cxn>
                    <a:cxn ang="0">
                      <a:pos x="315" y="348"/>
                    </a:cxn>
                    <a:cxn ang="0">
                      <a:pos x="293" y="462"/>
                    </a:cxn>
                    <a:cxn ang="0">
                      <a:pos x="310" y="645"/>
                    </a:cxn>
                    <a:cxn ang="0">
                      <a:pos x="350" y="868"/>
                    </a:cxn>
                    <a:cxn ang="0">
                      <a:pos x="380" y="959"/>
                    </a:cxn>
                    <a:cxn ang="0">
                      <a:pos x="368" y="987"/>
                    </a:cxn>
                    <a:cxn ang="0">
                      <a:pos x="298" y="992"/>
                    </a:cxn>
                    <a:cxn ang="0">
                      <a:pos x="211" y="969"/>
                    </a:cxn>
                    <a:cxn ang="0">
                      <a:pos x="134" y="1004"/>
                    </a:cxn>
                    <a:cxn ang="0">
                      <a:pos x="87" y="1027"/>
                    </a:cxn>
                    <a:cxn ang="0">
                      <a:pos x="53" y="1022"/>
                    </a:cxn>
                    <a:cxn ang="0">
                      <a:pos x="0" y="959"/>
                    </a:cxn>
                    <a:cxn ang="0">
                      <a:pos x="53" y="936"/>
                    </a:cxn>
                    <a:cxn ang="0">
                      <a:pos x="187" y="908"/>
                    </a:cxn>
                    <a:cxn ang="0">
                      <a:pos x="263" y="936"/>
                    </a:cxn>
                    <a:cxn ang="0">
                      <a:pos x="315" y="936"/>
                    </a:cxn>
                    <a:cxn ang="0">
                      <a:pos x="310" y="890"/>
                    </a:cxn>
                    <a:cxn ang="0">
                      <a:pos x="258" y="616"/>
                    </a:cxn>
                    <a:cxn ang="0">
                      <a:pos x="222" y="456"/>
                    </a:cxn>
                    <a:cxn ang="0">
                      <a:pos x="228" y="376"/>
                    </a:cxn>
                    <a:cxn ang="0">
                      <a:pos x="280" y="227"/>
                    </a:cxn>
                    <a:cxn ang="0">
                      <a:pos x="333" y="91"/>
                    </a:cxn>
                    <a:cxn ang="0">
                      <a:pos x="421" y="0"/>
                    </a:cxn>
                  </a:cxnLst>
                  <a:rect l="0" t="0" r="r" b="b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20001" name="Freeform 65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08" y="18"/>
                  </a:cxn>
                  <a:cxn ang="0">
                    <a:pos x="160" y="75"/>
                  </a:cxn>
                  <a:cxn ang="0">
                    <a:pos x="213" y="110"/>
                  </a:cxn>
                  <a:cxn ang="0">
                    <a:pos x="269" y="110"/>
                  </a:cxn>
                  <a:cxn ang="0">
                    <a:pos x="327" y="52"/>
                  </a:cxn>
                  <a:cxn ang="0">
                    <a:pos x="396" y="5"/>
                  </a:cxn>
                  <a:cxn ang="0">
                    <a:pos x="477" y="0"/>
                  </a:cxn>
                  <a:cxn ang="0">
                    <a:pos x="563" y="35"/>
                  </a:cxn>
                  <a:cxn ang="0">
                    <a:pos x="620" y="87"/>
                  </a:cxn>
                  <a:cxn ang="0">
                    <a:pos x="648" y="157"/>
                  </a:cxn>
                  <a:cxn ang="0">
                    <a:pos x="654" y="249"/>
                  </a:cxn>
                  <a:cxn ang="0">
                    <a:pos x="671" y="331"/>
                  </a:cxn>
                  <a:cxn ang="0">
                    <a:pos x="718" y="371"/>
                  </a:cxn>
                  <a:cxn ang="0">
                    <a:pos x="774" y="389"/>
                  </a:cxn>
                  <a:cxn ang="0">
                    <a:pos x="827" y="401"/>
                  </a:cxn>
                  <a:cxn ang="0">
                    <a:pos x="786" y="563"/>
                  </a:cxn>
                  <a:cxn ang="0">
                    <a:pos x="654" y="540"/>
                  </a:cxn>
                  <a:cxn ang="0">
                    <a:pos x="517" y="493"/>
                  </a:cxn>
                  <a:cxn ang="0">
                    <a:pos x="407" y="441"/>
                  </a:cxn>
                  <a:cxn ang="0">
                    <a:pos x="286" y="389"/>
                  </a:cxn>
                  <a:cxn ang="0">
                    <a:pos x="160" y="331"/>
                  </a:cxn>
                  <a:cxn ang="0">
                    <a:pos x="57" y="209"/>
                  </a:cxn>
                  <a:cxn ang="0">
                    <a:pos x="0" y="139"/>
                  </a:cxn>
                </a:cxnLst>
                <a:rect l="0" t="0" r="r" b="b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002" name="Freeform 66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/>
                <a:ahLst/>
                <a:cxnLst>
                  <a:cxn ang="0">
                    <a:pos x="75" y="266"/>
                  </a:cxn>
                  <a:cxn ang="0">
                    <a:pos x="172" y="363"/>
                  </a:cxn>
                  <a:cxn ang="0">
                    <a:pos x="304" y="428"/>
                  </a:cxn>
                  <a:cxn ang="0">
                    <a:pos x="489" y="513"/>
                  </a:cxn>
                  <a:cxn ang="0">
                    <a:pos x="615" y="566"/>
                  </a:cxn>
                  <a:cxn ang="0">
                    <a:pos x="816" y="606"/>
                  </a:cxn>
                  <a:cxn ang="0">
                    <a:pos x="856" y="393"/>
                  </a:cxn>
                  <a:cxn ang="0">
                    <a:pos x="804" y="393"/>
                  </a:cxn>
                  <a:cxn ang="0">
                    <a:pos x="753" y="363"/>
                  </a:cxn>
                  <a:cxn ang="0">
                    <a:pos x="695" y="323"/>
                  </a:cxn>
                  <a:cxn ang="0">
                    <a:pos x="695" y="243"/>
                  </a:cxn>
                  <a:cxn ang="0">
                    <a:pos x="660" y="116"/>
                  </a:cxn>
                  <a:cxn ang="0">
                    <a:pos x="597" y="46"/>
                  </a:cxn>
                  <a:cxn ang="0">
                    <a:pos x="505" y="0"/>
                  </a:cxn>
                  <a:cxn ang="0">
                    <a:pos x="391" y="12"/>
                  </a:cxn>
                  <a:cxn ang="0">
                    <a:pos x="321" y="53"/>
                  </a:cxn>
                  <a:cxn ang="0">
                    <a:pos x="286" y="98"/>
                  </a:cxn>
                  <a:cxn ang="0">
                    <a:pos x="253" y="121"/>
                  </a:cxn>
                  <a:cxn ang="0">
                    <a:pos x="218" y="116"/>
                  </a:cxn>
                  <a:cxn ang="0">
                    <a:pos x="166" y="63"/>
                  </a:cxn>
                  <a:cxn ang="0">
                    <a:pos x="132" y="0"/>
                  </a:cxn>
                  <a:cxn ang="0">
                    <a:pos x="103" y="30"/>
                  </a:cxn>
                  <a:cxn ang="0">
                    <a:pos x="0" y="150"/>
                  </a:cxn>
                  <a:cxn ang="0">
                    <a:pos x="5" y="178"/>
                  </a:cxn>
                  <a:cxn ang="0">
                    <a:pos x="17" y="191"/>
                  </a:cxn>
                  <a:cxn ang="0">
                    <a:pos x="120" y="81"/>
                  </a:cxn>
                  <a:cxn ang="0">
                    <a:pos x="172" y="133"/>
                  </a:cxn>
                  <a:cxn ang="0">
                    <a:pos x="206" y="168"/>
                  </a:cxn>
                  <a:cxn ang="0">
                    <a:pos x="253" y="168"/>
                  </a:cxn>
                  <a:cxn ang="0">
                    <a:pos x="286" y="156"/>
                  </a:cxn>
                  <a:cxn ang="0">
                    <a:pos x="339" y="116"/>
                  </a:cxn>
                  <a:cxn ang="0">
                    <a:pos x="367" y="70"/>
                  </a:cxn>
                  <a:cxn ang="0">
                    <a:pos x="442" y="46"/>
                  </a:cxn>
                  <a:cxn ang="0">
                    <a:pos x="505" y="53"/>
                  </a:cxn>
                  <a:cxn ang="0">
                    <a:pos x="562" y="87"/>
                  </a:cxn>
                  <a:cxn ang="0">
                    <a:pos x="615" y="138"/>
                  </a:cxn>
                  <a:cxn ang="0">
                    <a:pos x="643" y="203"/>
                  </a:cxn>
                  <a:cxn ang="0">
                    <a:pos x="643" y="260"/>
                  </a:cxn>
                  <a:cxn ang="0">
                    <a:pos x="643" y="323"/>
                  </a:cxn>
                  <a:cxn ang="0">
                    <a:pos x="666" y="375"/>
                  </a:cxn>
                  <a:cxn ang="0">
                    <a:pos x="730" y="410"/>
                  </a:cxn>
                  <a:cxn ang="0">
                    <a:pos x="804" y="444"/>
                  </a:cxn>
                  <a:cxn ang="0">
                    <a:pos x="770" y="554"/>
                  </a:cxn>
                  <a:cxn ang="0">
                    <a:pos x="580" y="503"/>
                  </a:cxn>
                  <a:cxn ang="0">
                    <a:pos x="454" y="450"/>
                  </a:cxn>
                  <a:cxn ang="0">
                    <a:pos x="339" y="416"/>
                  </a:cxn>
                  <a:cxn ang="0">
                    <a:pos x="241" y="363"/>
                  </a:cxn>
                  <a:cxn ang="0">
                    <a:pos x="120" y="266"/>
                  </a:cxn>
                  <a:cxn ang="0">
                    <a:pos x="34" y="173"/>
                  </a:cxn>
                  <a:cxn ang="0">
                    <a:pos x="22" y="185"/>
                  </a:cxn>
                  <a:cxn ang="0">
                    <a:pos x="75" y="266"/>
                  </a:cxn>
                </a:cxnLst>
                <a:rect l="0" t="0" r="r" b="b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003" name="Oval 67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274320" rIns="27432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0004" name="Oval 68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274320" rIns="27432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0005" name="Oval 69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274320" rIns="27432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0006" name="Oval 70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274320" rIns="27432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0007" name="Oval 71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lIns="274320" rIns="27432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CA" sz="2400" b="0">
                  <a:latin typeface="Arial Rounded MT Bold" pitchFamily="-110" charset="0"/>
                </a:endParaRPr>
              </a:p>
            </p:txBody>
          </p:sp>
        </p:grpSp>
      </p:grp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3749675" y="3233738"/>
            <a:ext cx="4251325" cy="1863725"/>
            <a:chOff x="2362" y="2037"/>
            <a:chExt cx="2678" cy="1174"/>
          </a:xfrm>
        </p:grpSpPr>
        <p:sp>
          <p:nvSpPr>
            <p:cNvPr id="1320009" name="Freeform 73"/>
            <p:cNvSpPr>
              <a:spLocks/>
            </p:cNvSpPr>
            <p:nvPr/>
          </p:nvSpPr>
          <p:spPr bwMode="auto">
            <a:xfrm>
              <a:off x="2731" y="2037"/>
              <a:ext cx="2309" cy="1174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1023" y="151"/>
                </a:cxn>
                <a:cxn ang="0">
                  <a:pos x="2309" y="1174"/>
                </a:cxn>
              </a:cxnLst>
              <a:rect l="0" t="0" r="r" b="b"/>
              <a:pathLst>
                <a:path w="2309" h="1174">
                  <a:moveTo>
                    <a:pt x="0" y="269"/>
                  </a:moveTo>
                  <a:cubicBezTo>
                    <a:pt x="170" y="249"/>
                    <a:pt x="638" y="0"/>
                    <a:pt x="1023" y="151"/>
                  </a:cubicBezTo>
                  <a:cubicBezTo>
                    <a:pt x="1407" y="151"/>
                    <a:pt x="2041" y="961"/>
                    <a:pt x="2309" y="1174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74"/>
            <p:cNvGrpSpPr>
              <a:grpSpLocks/>
            </p:cNvGrpSpPr>
            <p:nvPr/>
          </p:nvGrpSpPr>
          <p:grpSpPr bwMode="auto">
            <a:xfrm>
              <a:off x="2362" y="2064"/>
              <a:ext cx="278" cy="672"/>
              <a:chOff x="864" y="465"/>
              <a:chExt cx="1046" cy="2358"/>
            </a:xfrm>
          </p:grpSpPr>
          <p:grpSp>
            <p:nvGrpSpPr>
              <p:cNvPr id="18" name="Group 75"/>
              <p:cNvGrpSpPr>
                <a:grpSpLocks/>
              </p:cNvGrpSpPr>
              <p:nvPr/>
            </p:nvGrpSpPr>
            <p:grpSpPr bwMode="auto">
              <a:xfrm>
                <a:off x="864" y="465"/>
                <a:ext cx="1008" cy="2319"/>
                <a:chOff x="587" y="528"/>
                <a:chExt cx="1008" cy="2319"/>
              </a:xfrm>
            </p:grpSpPr>
            <p:grpSp>
              <p:nvGrpSpPr>
                <p:cNvPr id="19" name="Group 76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587" y="528"/>
                  <a:chExt cx="1008" cy="2319"/>
                </a:xfrm>
              </p:grpSpPr>
              <p:grpSp>
                <p:nvGrpSpPr>
                  <p:cNvPr id="20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587" y="528"/>
                    <a:ext cx="1008" cy="2319"/>
                    <a:chOff x="1151" y="1104"/>
                    <a:chExt cx="686" cy="1741"/>
                  </a:xfrm>
                </p:grpSpPr>
                <p:sp>
                  <p:nvSpPr>
                    <p:cNvPr id="1320014" name="Freeform 78"/>
                    <p:cNvSpPr>
                      <a:spLocks/>
                    </p:cNvSpPr>
                    <p:nvPr/>
                  </p:nvSpPr>
                  <p:spPr bwMode="auto">
                    <a:xfrm flipH="1">
                      <a:off x="1321" y="1581"/>
                      <a:ext cx="304" cy="566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74"/>
                        </a:cxn>
                        <a:cxn ang="0">
                          <a:pos x="18" y="122"/>
                        </a:cxn>
                        <a:cxn ang="0">
                          <a:pos x="42" y="83"/>
                        </a:cxn>
                        <a:cxn ang="0">
                          <a:pos x="81" y="45"/>
                        </a:cxn>
                        <a:cxn ang="0">
                          <a:pos x="148" y="7"/>
                        </a:cxn>
                        <a:cxn ang="0">
                          <a:pos x="205" y="0"/>
                        </a:cxn>
                        <a:cxn ang="0">
                          <a:pos x="255" y="10"/>
                        </a:cxn>
                        <a:cxn ang="0">
                          <a:pos x="290" y="31"/>
                        </a:cxn>
                        <a:cxn ang="0">
                          <a:pos x="304" y="59"/>
                        </a:cxn>
                        <a:cxn ang="0">
                          <a:pos x="304" y="87"/>
                        </a:cxn>
                        <a:cxn ang="0">
                          <a:pos x="290" y="118"/>
                        </a:cxn>
                        <a:cxn ang="0">
                          <a:pos x="262" y="146"/>
                        </a:cxn>
                        <a:cxn ang="0">
                          <a:pos x="223" y="181"/>
                        </a:cxn>
                        <a:cxn ang="0">
                          <a:pos x="201" y="215"/>
                        </a:cxn>
                        <a:cxn ang="0">
                          <a:pos x="194" y="240"/>
                        </a:cxn>
                        <a:cxn ang="0">
                          <a:pos x="194" y="260"/>
                        </a:cxn>
                        <a:cxn ang="0">
                          <a:pos x="205" y="295"/>
                        </a:cxn>
                        <a:cxn ang="0">
                          <a:pos x="230" y="344"/>
                        </a:cxn>
                        <a:cxn ang="0">
                          <a:pos x="247" y="399"/>
                        </a:cxn>
                        <a:cxn ang="0">
                          <a:pos x="251" y="438"/>
                        </a:cxn>
                        <a:cxn ang="0">
                          <a:pos x="244" y="479"/>
                        </a:cxn>
                        <a:cxn ang="0">
                          <a:pos x="233" y="510"/>
                        </a:cxn>
                        <a:cxn ang="0">
                          <a:pos x="201" y="545"/>
                        </a:cxn>
                        <a:cxn ang="0">
                          <a:pos x="173" y="559"/>
                        </a:cxn>
                        <a:cxn ang="0">
                          <a:pos x="141" y="566"/>
                        </a:cxn>
                        <a:cxn ang="0">
                          <a:pos x="113" y="563"/>
                        </a:cxn>
                        <a:cxn ang="0">
                          <a:pos x="92" y="549"/>
                        </a:cxn>
                        <a:cxn ang="0">
                          <a:pos x="67" y="521"/>
                        </a:cxn>
                        <a:cxn ang="0">
                          <a:pos x="42" y="472"/>
                        </a:cxn>
                        <a:cxn ang="0">
                          <a:pos x="14" y="392"/>
                        </a:cxn>
                        <a:cxn ang="0">
                          <a:pos x="4" y="333"/>
                        </a:cxn>
                        <a:cxn ang="0">
                          <a:pos x="0" y="257"/>
                        </a:cxn>
                        <a:cxn ang="0">
                          <a:pos x="0" y="222"/>
                        </a:cxn>
                        <a:cxn ang="0">
                          <a:pos x="7" y="174"/>
                        </a:cxn>
                      </a:cxnLst>
                      <a:rect l="0" t="0" r="r" b="b"/>
                      <a:pathLst>
                        <a:path w="304" h="566">
                          <a:moveTo>
                            <a:pt x="7" y="174"/>
                          </a:moveTo>
                          <a:lnTo>
                            <a:pt x="18" y="122"/>
                          </a:lnTo>
                          <a:lnTo>
                            <a:pt x="42" y="83"/>
                          </a:lnTo>
                          <a:lnTo>
                            <a:pt x="81" y="45"/>
                          </a:lnTo>
                          <a:lnTo>
                            <a:pt x="148" y="7"/>
                          </a:lnTo>
                          <a:lnTo>
                            <a:pt x="205" y="0"/>
                          </a:lnTo>
                          <a:lnTo>
                            <a:pt x="255" y="10"/>
                          </a:lnTo>
                          <a:lnTo>
                            <a:pt x="290" y="31"/>
                          </a:lnTo>
                          <a:lnTo>
                            <a:pt x="304" y="59"/>
                          </a:lnTo>
                          <a:lnTo>
                            <a:pt x="304" y="87"/>
                          </a:lnTo>
                          <a:lnTo>
                            <a:pt x="290" y="118"/>
                          </a:lnTo>
                          <a:lnTo>
                            <a:pt x="262" y="146"/>
                          </a:lnTo>
                          <a:lnTo>
                            <a:pt x="223" y="181"/>
                          </a:lnTo>
                          <a:lnTo>
                            <a:pt x="201" y="215"/>
                          </a:lnTo>
                          <a:lnTo>
                            <a:pt x="194" y="240"/>
                          </a:lnTo>
                          <a:lnTo>
                            <a:pt x="194" y="260"/>
                          </a:lnTo>
                          <a:lnTo>
                            <a:pt x="205" y="295"/>
                          </a:lnTo>
                          <a:lnTo>
                            <a:pt x="230" y="344"/>
                          </a:lnTo>
                          <a:lnTo>
                            <a:pt x="247" y="399"/>
                          </a:lnTo>
                          <a:lnTo>
                            <a:pt x="251" y="438"/>
                          </a:lnTo>
                          <a:lnTo>
                            <a:pt x="244" y="479"/>
                          </a:lnTo>
                          <a:lnTo>
                            <a:pt x="233" y="510"/>
                          </a:lnTo>
                          <a:lnTo>
                            <a:pt x="201" y="545"/>
                          </a:lnTo>
                          <a:lnTo>
                            <a:pt x="173" y="559"/>
                          </a:lnTo>
                          <a:lnTo>
                            <a:pt x="141" y="566"/>
                          </a:lnTo>
                          <a:lnTo>
                            <a:pt x="113" y="563"/>
                          </a:lnTo>
                          <a:lnTo>
                            <a:pt x="92" y="549"/>
                          </a:lnTo>
                          <a:lnTo>
                            <a:pt x="67" y="521"/>
                          </a:lnTo>
                          <a:lnTo>
                            <a:pt x="42" y="472"/>
                          </a:lnTo>
                          <a:lnTo>
                            <a:pt x="14" y="392"/>
                          </a:lnTo>
                          <a:lnTo>
                            <a:pt x="4" y="333"/>
                          </a:lnTo>
                          <a:lnTo>
                            <a:pt x="0" y="257"/>
                          </a:lnTo>
                          <a:lnTo>
                            <a:pt x="0" y="222"/>
                          </a:lnTo>
                          <a:lnTo>
                            <a:pt x="7" y="17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0015" name="Freeform 79"/>
                    <p:cNvSpPr>
                      <a:spLocks/>
                    </p:cNvSpPr>
                    <p:nvPr/>
                  </p:nvSpPr>
                  <p:spPr bwMode="auto">
                    <a:xfrm flipH="1">
                      <a:off x="1151" y="1619"/>
                      <a:ext cx="249" cy="572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65"/>
                        </a:cxn>
                        <a:cxn ang="0">
                          <a:pos x="7" y="44"/>
                        </a:cxn>
                        <a:cxn ang="0">
                          <a:pos x="0" y="27"/>
                        </a:cxn>
                        <a:cxn ang="0">
                          <a:pos x="11" y="7"/>
                        </a:cxn>
                        <a:cxn ang="0">
                          <a:pos x="28" y="0"/>
                        </a:cxn>
                        <a:cxn ang="0">
                          <a:pos x="60" y="0"/>
                        </a:cxn>
                        <a:cxn ang="0">
                          <a:pos x="96" y="24"/>
                        </a:cxn>
                        <a:cxn ang="0">
                          <a:pos x="132" y="61"/>
                        </a:cxn>
                        <a:cxn ang="0">
                          <a:pos x="192" y="140"/>
                        </a:cxn>
                        <a:cxn ang="0">
                          <a:pos x="231" y="204"/>
                        </a:cxn>
                        <a:cxn ang="0">
                          <a:pos x="249" y="255"/>
                        </a:cxn>
                        <a:cxn ang="0">
                          <a:pos x="245" y="283"/>
                        </a:cxn>
                        <a:cxn ang="0">
                          <a:pos x="224" y="320"/>
                        </a:cxn>
                        <a:cxn ang="0">
                          <a:pos x="181" y="347"/>
                        </a:cxn>
                        <a:cxn ang="0">
                          <a:pos x="110" y="371"/>
                        </a:cxn>
                        <a:cxn ang="0">
                          <a:pos x="75" y="395"/>
                        </a:cxn>
                        <a:cxn ang="0">
                          <a:pos x="60" y="415"/>
                        </a:cxn>
                        <a:cxn ang="0">
                          <a:pos x="68" y="436"/>
                        </a:cxn>
                        <a:cxn ang="0">
                          <a:pos x="107" y="456"/>
                        </a:cxn>
                        <a:cxn ang="0">
                          <a:pos x="139" y="497"/>
                        </a:cxn>
                        <a:cxn ang="0">
                          <a:pos x="153" y="538"/>
                        </a:cxn>
                        <a:cxn ang="0">
                          <a:pos x="149" y="558"/>
                        </a:cxn>
                        <a:cxn ang="0">
                          <a:pos x="117" y="572"/>
                        </a:cxn>
                        <a:cxn ang="0">
                          <a:pos x="107" y="572"/>
                        </a:cxn>
                        <a:cxn ang="0">
                          <a:pos x="92" y="535"/>
                        </a:cxn>
                        <a:cxn ang="0">
                          <a:pos x="85" y="494"/>
                        </a:cxn>
                        <a:cxn ang="0">
                          <a:pos x="64" y="463"/>
                        </a:cxn>
                        <a:cxn ang="0">
                          <a:pos x="32" y="446"/>
                        </a:cxn>
                        <a:cxn ang="0">
                          <a:pos x="21" y="426"/>
                        </a:cxn>
                        <a:cxn ang="0">
                          <a:pos x="25" y="405"/>
                        </a:cxn>
                        <a:cxn ang="0">
                          <a:pos x="53" y="371"/>
                        </a:cxn>
                        <a:cxn ang="0">
                          <a:pos x="107" y="351"/>
                        </a:cxn>
                        <a:cxn ang="0">
                          <a:pos x="157" y="320"/>
                        </a:cxn>
                        <a:cxn ang="0">
                          <a:pos x="196" y="286"/>
                        </a:cxn>
                        <a:cxn ang="0">
                          <a:pos x="210" y="252"/>
                        </a:cxn>
                        <a:cxn ang="0">
                          <a:pos x="206" y="238"/>
                        </a:cxn>
                        <a:cxn ang="0">
                          <a:pos x="189" y="208"/>
                        </a:cxn>
                        <a:cxn ang="0">
                          <a:pos x="157" y="163"/>
                        </a:cxn>
                        <a:cxn ang="0">
                          <a:pos x="121" y="136"/>
                        </a:cxn>
                        <a:cxn ang="0">
                          <a:pos x="82" y="106"/>
                        </a:cxn>
                        <a:cxn ang="0">
                          <a:pos x="53" y="89"/>
                        </a:cxn>
                        <a:cxn ang="0">
                          <a:pos x="25" y="65"/>
                        </a:cxn>
                      </a:cxnLst>
                      <a:rect l="0" t="0" r="r" b="b"/>
                      <a:pathLst>
                        <a:path w="249" h="572">
                          <a:moveTo>
                            <a:pt x="25" y="65"/>
                          </a:moveTo>
                          <a:lnTo>
                            <a:pt x="7" y="44"/>
                          </a:lnTo>
                          <a:lnTo>
                            <a:pt x="0" y="27"/>
                          </a:lnTo>
                          <a:lnTo>
                            <a:pt x="11" y="7"/>
                          </a:lnTo>
                          <a:lnTo>
                            <a:pt x="28" y="0"/>
                          </a:lnTo>
                          <a:lnTo>
                            <a:pt x="60" y="0"/>
                          </a:lnTo>
                          <a:lnTo>
                            <a:pt x="96" y="24"/>
                          </a:lnTo>
                          <a:lnTo>
                            <a:pt x="132" y="61"/>
                          </a:lnTo>
                          <a:lnTo>
                            <a:pt x="192" y="140"/>
                          </a:lnTo>
                          <a:lnTo>
                            <a:pt x="231" y="204"/>
                          </a:lnTo>
                          <a:lnTo>
                            <a:pt x="249" y="255"/>
                          </a:lnTo>
                          <a:lnTo>
                            <a:pt x="245" y="283"/>
                          </a:lnTo>
                          <a:lnTo>
                            <a:pt x="224" y="320"/>
                          </a:lnTo>
                          <a:lnTo>
                            <a:pt x="181" y="347"/>
                          </a:lnTo>
                          <a:lnTo>
                            <a:pt x="110" y="371"/>
                          </a:lnTo>
                          <a:lnTo>
                            <a:pt x="75" y="395"/>
                          </a:lnTo>
                          <a:lnTo>
                            <a:pt x="60" y="415"/>
                          </a:lnTo>
                          <a:lnTo>
                            <a:pt x="68" y="436"/>
                          </a:lnTo>
                          <a:lnTo>
                            <a:pt x="107" y="456"/>
                          </a:lnTo>
                          <a:lnTo>
                            <a:pt x="139" y="497"/>
                          </a:lnTo>
                          <a:lnTo>
                            <a:pt x="153" y="538"/>
                          </a:lnTo>
                          <a:lnTo>
                            <a:pt x="149" y="558"/>
                          </a:lnTo>
                          <a:lnTo>
                            <a:pt x="117" y="572"/>
                          </a:lnTo>
                          <a:lnTo>
                            <a:pt x="107" y="572"/>
                          </a:lnTo>
                          <a:lnTo>
                            <a:pt x="92" y="535"/>
                          </a:lnTo>
                          <a:lnTo>
                            <a:pt x="85" y="494"/>
                          </a:lnTo>
                          <a:lnTo>
                            <a:pt x="64" y="463"/>
                          </a:lnTo>
                          <a:lnTo>
                            <a:pt x="32" y="446"/>
                          </a:lnTo>
                          <a:lnTo>
                            <a:pt x="21" y="426"/>
                          </a:lnTo>
                          <a:lnTo>
                            <a:pt x="25" y="405"/>
                          </a:lnTo>
                          <a:lnTo>
                            <a:pt x="53" y="371"/>
                          </a:lnTo>
                          <a:lnTo>
                            <a:pt x="107" y="351"/>
                          </a:lnTo>
                          <a:lnTo>
                            <a:pt x="157" y="320"/>
                          </a:lnTo>
                          <a:lnTo>
                            <a:pt x="196" y="286"/>
                          </a:lnTo>
                          <a:lnTo>
                            <a:pt x="210" y="252"/>
                          </a:lnTo>
                          <a:lnTo>
                            <a:pt x="206" y="238"/>
                          </a:lnTo>
                          <a:lnTo>
                            <a:pt x="189" y="208"/>
                          </a:lnTo>
                          <a:lnTo>
                            <a:pt x="157" y="163"/>
                          </a:lnTo>
                          <a:lnTo>
                            <a:pt x="121" y="136"/>
                          </a:lnTo>
                          <a:lnTo>
                            <a:pt x="82" y="106"/>
                          </a:lnTo>
                          <a:lnTo>
                            <a:pt x="53" y="89"/>
                          </a:lnTo>
                          <a:lnTo>
                            <a:pt x="25" y="6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0016" name="Freeform 80"/>
                    <p:cNvSpPr>
                      <a:spLocks/>
                    </p:cNvSpPr>
                    <p:nvPr/>
                  </p:nvSpPr>
                  <p:spPr bwMode="auto">
                    <a:xfrm flipH="1">
                      <a:off x="1447" y="1581"/>
                      <a:ext cx="362" cy="499"/>
                    </a:xfrm>
                    <a:custGeom>
                      <a:avLst/>
                      <a:gdLst/>
                      <a:ahLst/>
                      <a:cxnLst>
                        <a:cxn ang="0">
                          <a:pos x="151" y="35"/>
                        </a:cxn>
                        <a:cxn ang="0">
                          <a:pos x="221" y="0"/>
                        </a:cxn>
                        <a:cxn ang="0">
                          <a:pos x="281" y="0"/>
                        </a:cxn>
                        <a:cxn ang="0">
                          <a:pos x="344" y="14"/>
                        </a:cxn>
                        <a:cxn ang="0">
                          <a:pos x="362" y="35"/>
                        </a:cxn>
                        <a:cxn ang="0">
                          <a:pos x="351" y="59"/>
                        </a:cxn>
                        <a:cxn ang="0">
                          <a:pos x="334" y="91"/>
                        </a:cxn>
                        <a:cxn ang="0">
                          <a:pos x="302" y="87"/>
                        </a:cxn>
                        <a:cxn ang="0">
                          <a:pos x="274" y="77"/>
                        </a:cxn>
                        <a:cxn ang="0">
                          <a:pos x="253" y="63"/>
                        </a:cxn>
                        <a:cxn ang="0">
                          <a:pos x="232" y="59"/>
                        </a:cxn>
                        <a:cxn ang="0">
                          <a:pos x="193" y="70"/>
                        </a:cxn>
                        <a:cxn ang="0">
                          <a:pos x="137" y="94"/>
                        </a:cxn>
                        <a:cxn ang="0">
                          <a:pos x="91" y="136"/>
                        </a:cxn>
                        <a:cxn ang="0">
                          <a:pos x="70" y="164"/>
                        </a:cxn>
                        <a:cxn ang="0">
                          <a:pos x="60" y="185"/>
                        </a:cxn>
                        <a:cxn ang="0">
                          <a:pos x="60" y="202"/>
                        </a:cxn>
                        <a:cxn ang="0">
                          <a:pos x="74" y="220"/>
                        </a:cxn>
                        <a:cxn ang="0">
                          <a:pos x="116" y="248"/>
                        </a:cxn>
                        <a:cxn ang="0">
                          <a:pos x="155" y="286"/>
                        </a:cxn>
                        <a:cxn ang="0">
                          <a:pos x="179" y="325"/>
                        </a:cxn>
                        <a:cxn ang="0">
                          <a:pos x="193" y="352"/>
                        </a:cxn>
                        <a:cxn ang="0">
                          <a:pos x="186" y="370"/>
                        </a:cxn>
                        <a:cxn ang="0">
                          <a:pos x="169" y="387"/>
                        </a:cxn>
                        <a:cxn ang="0">
                          <a:pos x="134" y="398"/>
                        </a:cxn>
                        <a:cxn ang="0">
                          <a:pos x="95" y="412"/>
                        </a:cxn>
                        <a:cxn ang="0">
                          <a:pos x="77" y="433"/>
                        </a:cxn>
                        <a:cxn ang="0">
                          <a:pos x="81" y="468"/>
                        </a:cxn>
                        <a:cxn ang="0">
                          <a:pos x="53" y="499"/>
                        </a:cxn>
                        <a:cxn ang="0">
                          <a:pos x="39" y="489"/>
                        </a:cxn>
                        <a:cxn ang="0">
                          <a:pos x="42" y="429"/>
                        </a:cxn>
                        <a:cxn ang="0">
                          <a:pos x="67" y="398"/>
                        </a:cxn>
                        <a:cxn ang="0">
                          <a:pos x="102" y="373"/>
                        </a:cxn>
                        <a:cxn ang="0">
                          <a:pos x="137" y="359"/>
                        </a:cxn>
                        <a:cxn ang="0">
                          <a:pos x="155" y="352"/>
                        </a:cxn>
                        <a:cxn ang="0">
                          <a:pos x="158" y="342"/>
                        </a:cxn>
                        <a:cxn ang="0">
                          <a:pos x="148" y="325"/>
                        </a:cxn>
                        <a:cxn ang="0">
                          <a:pos x="112" y="290"/>
                        </a:cxn>
                        <a:cxn ang="0">
                          <a:pos x="70" y="262"/>
                        </a:cxn>
                        <a:cxn ang="0">
                          <a:pos x="35" y="241"/>
                        </a:cxn>
                        <a:cxn ang="0">
                          <a:pos x="7" y="220"/>
                        </a:cxn>
                        <a:cxn ang="0">
                          <a:pos x="0" y="195"/>
                        </a:cxn>
                        <a:cxn ang="0">
                          <a:pos x="18" y="157"/>
                        </a:cxn>
                        <a:cxn ang="0">
                          <a:pos x="56" y="108"/>
                        </a:cxn>
                        <a:cxn ang="0">
                          <a:pos x="95" y="70"/>
                        </a:cxn>
                        <a:cxn ang="0">
                          <a:pos x="123" y="52"/>
                        </a:cxn>
                        <a:cxn ang="0">
                          <a:pos x="151" y="35"/>
                        </a:cxn>
                      </a:cxnLst>
                      <a:rect l="0" t="0" r="r" b="b"/>
                      <a:pathLst>
                        <a:path w="362" h="499">
                          <a:moveTo>
                            <a:pt x="151" y="35"/>
                          </a:moveTo>
                          <a:lnTo>
                            <a:pt x="221" y="0"/>
                          </a:lnTo>
                          <a:lnTo>
                            <a:pt x="281" y="0"/>
                          </a:lnTo>
                          <a:lnTo>
                            <a:pt x="344" y="14"/>
                          </a:lnTo>
                          <a:lnTo>
                            <a:pt x="362" y="35"/>
                          </a:lnTo>
                          <a:lnTo>
                            <a:pt x="351" y="59"/>
                          </a:lnTo>
                          <a:lnTo>
                            <a:pt x="334" y="91"/>
                          </a:lnTo>
                          <a:lnTo>
                            <a:pt x="302" y="87"/>
                          </a:lnTo>
                          <a:lnTo>
                            <a:pt x="274" y="77"/>
                          </a:lnTo>
                          <a:lnTo>
                            <a:pt x="253" y="63"/>
                          </a:lnTo>
                          <a:lnTo>
                            <a:pt x="232" y="59"/>
                          </a:lnTo>
                          <a:lnTo>
                            <a:pt x="193" y="70"/>
                          </a:lnTo>
                          <a:lnTo>
                            <a:pt x="137" y="94"/>
                          </a:lnTo>
                          <a:lnTo>
                            <a:pt x="91" y="136"/>
                          </a:lnTo>
                          <a:lnTo>
                            <a:pt x="70" y="164"/>
                          </a:lnTo>
                          <a:lnTo>
                            <a:pt x="60" y="185"/>
                          </a:lnTo>
                          <a:lnTo>
                            <a:pt x="60" y="202"/>
                          </a:lnTo>
                          <a:lnTo>
                            <a:pt x="74" y="220"/>
                          </a:lnTo>
                          <a:lnTo>
                            <a:pt x="116" y="248"/>
                          </a:lnTo>
                          <a:lnTo>
                            <a:pt x="155" y="286"/>
                          </a:lnTo>
                          <a:lnTo>
                            <a:pt x="179" y="325"/>
                          </a:lnTo>
                          <a:lnTo>
                            <a:pt x="193" y="352"/>
                          </a:lnTo>
                          <a:lnTo>
                            <a:pt x="186" y="370"/>
                          </a:lnTo>
                          <a:lnTo>
                            <a:pt x="169" y="387"/>
                          </a:lnTo>
                          <a:lnTo>
                            <a:pt x="134" y="398"/>
                          </a:lnTo>
                          <a:lnTo>
                            <a:pt x="95" y="412"/>
                          </a:lnTo>
                          <a:lnTo>
                            <a:pt x="77" y="433"/>
                          </a:lnTo>
                          <a:lnTo>
                            <a:pt x="81" y="468"/>
                          </a:lnTo>
                          <a:lnTo>
                            <a:pt x="53" y="499"/>
                          </a:lnTo>
                          <a:lnTo>
                            <a:pt x="39" y="489"/>
                          </a:lnTo>
                          <a:lnTo>
                            <a:pt x="42" y="429"/>
                          </a:lnTo>
                          <a:lnTo>
                            <a:pt x="67" y="398"/>
                          </a:lnTo>
                          <a:lnTo>
                            <a:pt x="102" y="373"/>
                          </a:lnTo>
                          <a:lnTo>
                            <a:pt x="137" y="359"/>
                          </a:lnTo>
                          <a:lnTo>
                            <a:pt x="155" y="352"/>
                          </a:lnTo>
                          <a:lnTo>
                            <a:pt x="158" y="342"/>
                          </a:lnTo>
                          <a:lnTo>
                            <a:pt x="148" y="325"/>
                          </a:lnTo>
                          <a:lnTo>
                            <a:pt x="112" y="290"/>
                          </a:lnTo>
                          <a:lnTo>
                            <a:pt x="70" y="262"/>
                          </a:lnTo>
                          <a:lnTo>
                            <a:pt x="35" y="241"/>
                          </a:lnTo>
                          <a:lnTo>
                            <a:pt x="7" y="220"/>
                          </a:lnTo>
                          <a:lnTo>
                            <a:pt x="0" y="195"/>
                          </a:lnTo>
                          <a:lnTo>
                            <a:pt x="18" y="157"/>
                          </a:lnTo>
                          <a:lnTo>
                            <a:pt x="56" y="108"/>
                          </a:lnTo>
                          <a:lnTo>
                            <a:pt x="95" y="70"/>
                          </a:lnTo>
                          <a:lnTo>
                            <a:pt x="123" y="52"/>
                          </a:lnTo>
                          <a:lnTo>
                            <a:pt x="151" y="3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0017" name="Freeform 81"/>
                    <p:cNvSpPr>
                      <a:spLocks/>
                    </p:cNvSpPr>
                    <p:nvPr/>
                  </p:nvSpPr>
                  <p:spPr bwMode="auto">
                    <a:xfrm flipH="1">
                      <a:off x="1376" y="2005"/>
                      <a:ext cx="229" cy="840"/>
                    </a:xfrm>
                    <a:custGeom>
                      <a:avLst/>
                      <a:gdLst/>
                      <a:ahLst/>
                      <a:cxnLst>
                        <a:cxn ang="0">
                          <a:pos x="132" y="69"/>
                        </a:cxn>
                        <a:cxn ang="0">
                          <a:pos x="136" y="21"/>
                        </a:cxn>
                        <a:cxn ang="0">
                          <a:pos x="168" y="0"/>
                        </a:cxn>
                        <a:cxn ang="0">
                          <a:pos x="204" y="3"/>
                        </a:cxn>
                        <a:cxn ang="0">
                          <a:pos x="225" y="21"/>
                        </a:cxn>
                        <a:cxn ang="0">
                          <a:pos x="229" y="90"/>
                        </a:cxn>
                        <a:cxn ang="0">
                          <a:pos x="218" y="266"/>
                        </a:cxn>
                        <a:cxn ang="0">
                          <a:pos x="204" y="373"/>
                        </a:cxn>
                        <a:cxn ang="0">
                          <a:pos x="222" y="460"/>
                        </a:cxn>
                        <a:cxn ang="0">
                          <a:pos x="225" y="546"/>
                        </a:cxn>
                        <a:cxn ang="0">
                          <a:pos x="215" y="633"/>
                        </a:cxn>
                        <a:cxn ang="0">
                          <a:pos x="197" y="743"/>
                        </a:cxn>
                        <a:cxn ang="0">
                          <a:pos x="204" y="802"/>
                        </a:cxn>
                        <a:cxn ang="0">
                          <a:pos x="186" y="812"/>
                        </a:cxn>
                        <a:cxn ang="0">
                          <a:pos x="72" y="833"/>
                        </a:cxn>
                        <a:cxn ang="0">
                          <a:pos x="43" y="840"/>
                        </a:cxn>
                        <a:cxn ang="0">
                          <a:pos x="0" y="816"/>
                        </a:cxn>
                        <a:cxn ang="0">
                          <a:pos x="0" y="802"/>
                        </a:cxn>
                        <a:cxn ang="0">
                          <a:pos x="125" y="795"/>
                        </a:cxn>
                        <a:cxn ang="0">
                          <a:pos x="168" y="778"/>
                        </a:cxn>
                        <a:cxn ang="0">
                          <a:pos x="172" y="740"/>
                        </a:cxn>
                        <a:cxn ang="0">
                          <a:pos x="175" y="622"/>
                        </a:cxn>
                        <a:cxn ang="0">
                          <a:pos x="165" y="525"/>
                        </a:cxn>
                        <a:cxn ang="0">
                          <a:pos x="154" y="408"/>
                        </a:cxn>
                        <a:cxn ang="0">
                          <a:pos x="157" y="335"/>
                        </a:cxn>
                        <a:cxn ang="0">
                          <a:pos x="165" y="242"/>
                        </a:cxn>
                        <a:cxn ang="0">
                          <a:pos x="147" y="152"/>
                        </a:cxn>
                        <a:cxn ang="0">
                          <a:pos x="132" y="69"/>
                        </a:cxn>
                      </a:cxnLst>
                      <a:rect l="0" t="0" r="r" b="b"/>
                      <a:pathLst>
                        <a:path w="229" h="840">
                          <a:moveTo>
                            <a:pt x="132" y="69"/>
                          </a:moveTo>
                          <a:lnTo>
                            <a:pt x="136" y="21"/>
                          </a:lnTo>
                          <a:lnTo>
                            <a:pt x="168" y="0"/>
                          </a:lnTo>
                          <a:lnTo>
                            <a:pt x="204" y="3"/>
                          </a:lnTo>
                          <a:lnTo>
                            <a:pt x="225" y="21"/>
                          </a:lnTo>
                          <a:lnTo>
                            <a:pt x="229" y="90"/>
                          </a:lnTo>
                          <a:lnTo>
                            <a:pt x="218" y="266"/>
                          </a:lnTo>
                          <a:lnTo>
                            <a:pt x="204" y="373"/>
                          </a:lnTo>
                          <a:lnTo>
                            <a:pt x="222" y="460"/>
                          </a:lnTo>
                          <a:lnTo>
                            <a:pt x="225" y="546"/>
                          </a:lnTo>
                          <a:lnTo>
                            <a:pt x="215" y="633"/>
                          </a:lnTo>
                          <a:lnTo>
                            <a:pt x="197" y="743"/>
                          </a:lnTo>
                          <a:lnTo>
                            <a:pt x="204" y="802"/>
                          </a:lnTo>
                          <a:lnTo>
                            <a:pt x="186" y="812"/>
                          </a:lnTo>
                          <a:lnTo>
                            <a:pt x="72" y="833"/>
                          </a:lnTo>
                          <a:lnTo>
                            <a:pt x="43" y="840"/>
                          </a:lnTo>
                          <a:lnTo>
                            <a:pt x="0" y="816"/>
                          </a:lnTo>
                          <a:lnTo>
                            <a:pt x="0" y="802"/>
                          </a:lnTo>
                          <a:lnTo>
                            <a:pt x="125" y="795"/>
                          </a:lnTo>
                          <a:lnTo>
                            <a:pt x="168" y="778"/>
                          </a:lnTo>
                          <a:lnTo>
                            <a:pt x="172" y="740"/>
                          </a:lnTo>
                          <a:lnTo>
                            <a:pt x="175" y="622"/>
                          </a:lnTo>
                          <a:lnTo>
                            <a:pt x="165" y="525"/>
                          </a:lnTo>
                          <a:lnTo>
                            <a:pt x="154" y="408"/>
                          </a:lnTo>
                          <a:lnTo>
                            <a:pt x="157" y="335"/>
                          </a:lnTo>
                          <a:lnTo>
                            <a:pt x="165" y="242"/>
                          </a:lnTo>
                          <a:lnTo>
                            <a:pt x="147" y="152"/>
                          </a:lnTo>
                          <a:lnTo>
                            <a:pt x="132" y="69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0018" name="Freeform 82"/>
                    <p:cNvSpPr>
                      <a:spLocks/>
                    </p:cNvSpPr>
                    <p:nvPr/>
                  </p:nvSpPr>
                  <p:spPr bwMode="auto">
                    <a:xfrm flipH="1">
                      <a:off x="1390" y="2033"/>
                      <a:ext cx="447" cy="658"/>
                    </a:xfrm>
                    <a:custGeom>
                      <a:avLst/>
                      <a:gdLst/>
                      <a:ahLst/>
                      <a:cxnLst>
                        <a:cxn ang="0">
                          <a:pos x="212" y="268"/>
                        </a:cxn>
                        <a:cxn ang="0">
                          <a:pos x="212" y="233"/>
                        </a:cxn>
                        <a:cxn ang="0">
                          <a:pos x="230" y="174"/>
                        </a:cxn>
                        <a:cxn ang="0">
                          <a:pos x="284" y="80"/>
                        </a:cxn>
                        <a:cxn ang="0">
                          <a:pos x="370" y="0"/>
                        </a:cxn>
                        <a:cxn ang="0">
                          <a:pos x="424" y="0"/>
                        </a:cxn>
                        <a:cxn ang="0">
                          <a:pos x="447" y="38"/>
                        </a:cxn>
                        <a:cxn ang="0">
                          <a:pos x="415" y="91"/>
                        </a:cxn>
                        <a:cxn ang="0">
                          <a:pos x="348" y="129"/>
                        </a:cxn>
                        <a:cxn ang="0">
                          <a:pos x="307" y="167"/>
                        </a:cxn>
                        <a:cxn ang="0">
                          <a:pos x="266" y="223"/>
                        </a:cxn>
                        <a:cxn ang="0">
                          <a:pos x="257" y="261"/>
                        </a:cxn>
                        <a:cxn ang="0">
                          <a:pos x="262" y="303"/>
                        </a:cxn>
                        <a:cxn ang="0">
                          <a:pos x="284" y="373"/>
                        </a:cxn>
                        <a:cxn ang="0">
                          <a:pos x="289" y="449"/>
                        </a:cxn>
                        <a:cxn ang="0">
                          <a:pos x="280" y="547"/>
                        </a:cxn>
                        <a:cxn ang="0">
                          <a:pos x="257" y="616"/>
                        </a:cxn>
                        <a:cxn ang="0">
                          <a:pos x="217" y="658"/>
                        </a:cxn>
                        <a:cxn ang="0">
                          <a:pos x="190" y="658"/>
                        </a:cxn>
                        <a:cxn ang="0">
                          <a:pos x="104" y="637"/>
                        </a:cxn>
                        <a:cxn ang="0">
                          <a:pos x="27" y="634"/>
                        </a:cxn>
                        <a:cxn ang="0">
                          <a:pos x="0" y="620"/>
                        </a:cxn>
                        <a:cxn ang="0">
                          <a:pos x="50" y="606"/>
                        </a:cxn>
                        <a:cxn ang="0">
                          <a:pos x="131" y="609"/>
                        </a:cxn>
                        <a:cxn ang="0">
                          <a:pos x="181" y="623"/>
                        </a:cxn>
                        <a:cxn ang="0">
                          <a:pos x="212" y="613"/>
                        </a:cxn>
                        <a:cxn ang="0">
                          <a:pos x="244" y="557"/>
                        </a:cxn>
                        <a:cxn ang="0">
                          <a:pos x="248" y="477"/>
                        </a:cxn>
                        <a:cxn ang="0">
                          <a:pos x="239" y="404"/>
                        </a:cxn>
                        <a:cxn ang="0">
                          <a:pos x="212" y="317"/>
                        </a:cxn>
                        <a:cxn ang="0">
                          <a:pos x="212" y="268"/>
                        </a:cxn>
                      </a:cxnLst>
                      <a:rect l="0" t="0" r="r" b="b"/>
                      <a:pathLst>
                        <a:path w="447" h="658">
                          <a:moveTo>
                            <a:pt x="212" y="268"/>
                          </a:moveTo>
                          <a:lnTo>
                            <a:pt x="212" y="233"/>
                          </a:lnTo>
                          <a:lnTo>
                            <a:pt x="230" y="174"/>
                          </a:lnTo>
                          <a:lnTo>
                            <a:pt x="284" y="80"/>
                          </a:lnTo>
                          <a:lnTo>
                            <a:pt x="370" y="0"/>
                          </a:lnTo>
                          <a:lnTo>
                            <a:pt x="424" y="0"/>
                          </a:lnTo>
                          <a:lnTo>
                            <a:pt x="447" y="38"/>
                          </a:lnTo>
                          <a:lnTo>
                            <a:pt x="415" y="91"/>
                          </a:lnTo>
                          <a:lnTo>
                            <a:pt x="348" y="129"/>
                          </a:lnTo>
                          <a:lnTo>
                            <a:pt x="307" y="167"/>
                          </a:lnTo>
                          <a:lnTo>
                            <a:pt x="266" y="223"/>
                          </a:lnTo>
                          <a:lnTo>
                            <a:pt x="257" y="261"/>
                          </a:lnTo>
                          <a:lnTo>
                            <a:pt x="262" y="303"/>
                          </a:lnTo>
                          <a:lnTo>
                            <a:pt x="284" y="373"/>
                          </a:lnTo>
                          <a:lnTo>
                            <a:pt x="289" y="449"/>
                          </a:lnTo>
                          <a:lnTo>
                            <a:pt x="280" y="547"/>
                          </a:lnTo>
                          <a:lnTo>
                            <a:pt x="257" y="616"/>
                          </a:lnTo>
                          <a:lnTo>
                            <a:pt x="217" y="658"/>
                          </a:lnTo>
                          <a:lnTo>
                            <a:pt x="190" y="658"/>
                          </a:lnTo>
                          <a:lnTo>
                            <a:pt x="104" y="637"/>
                          </a:lnTo>
                          <a:lnTo>
                            <a:pt x="27" y="634"/>
                          </a:lnTo>
                          <a:lnTo>
                            <a:pt x="0" y="620"/>
                          </a:lnTo>
                          <a:lnTo>
                            <a:pt x="50" y="606"/>
                          </a:lnTo>
                          <a:lnTo>
                            <a:pt x="131" y="609"/>
                          </a:lnTo>
                          <a:lnTo>
                            <a:pt x="181" y="623"/>
                          </a:lnTo>
                          <a:lnTo>
                            <a:pt x="212" y="613"/>
                          </a:lnTo>
                          <a:lnTo>
                            <a:pt x="244" y="557"/>
                          </a:lnTo>
                          <a:lnTo>
                            <a:pt x="248" y="477"/>
                          </a:lnTo>
                          <a:lnTo>
                            <a:pt x="239" y="404"/>
                          </a:lnTo>
                          <a:lnTo>
                            <a:pt x="212" y="317"/>
                          </a:lnTo>
                          <a:lnTo>
                            <a:pt x="212" y="2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0019" name="Freeform 83"/>
                    <p:cNvSpPr>
                      <a:spLocks/>
                    </p:cNvSpPr>
                    <p:nvPr/>
                  </p:nvSpPr>
                  <p:spPr bwMode="auto">
                    <a:xfrm flipH="1">
                      <a:off x="1353" y="1223"/>
                      <a:ext cx="282" cy="326"/>
                    </a:xfrm>
                    <a:custGeom>
                      <a:avLst/>
                      <a:gdLst/>
                      <a:ahLst/>
                      <a:cxnLst>
                        <a:cxn ang="0">
                          <a:pos x="81" y="137"/>
                        </a:cxn>
                        <a:cxn ang="0">
                          <a:pos x="78" y="84"/>
                        </a:cxn>
                        <a:cxn ang="0">
                          <a:pos x="88" y="35"/>
                        </a:cxn>
                        <a:cxn ang="0">
                          <a:pos x="127" y="7"/>
                        </a:cxn>
                        <a:cxn ang="0">
                          <a:pos x="173" y="0"/>
                        </a:cxn>
                        <a:cxn ang="0">
                          <a:pos x="208" y="4"/>
                        </a:cxn>
                        <a:cxn ang="0">
                          <a:pos x="240" y="25"/>
                        </a:cxn>
                        <a:cxn ang="0">
                          <a:pos x="257" y="60"/>
                        </a:cxn>
                        <a:cxn ang="0">
                          <a:pos x="278" y="130"/>
                        </a:cxn>
                        <a:cxn ang="0">
                          <a:pos x="282" y="207"/>
                        </a:cxn>
                        <a:cxn ang="0">
                          <a:pos x="271" y="263"/>
                        </a:cxn>
                        <a:cxn ang="0">
                          <a:pos x="250" y="298"/>
                        </a:cxn>
                        <a:cxn ang="0">
                          <a:pos x="215" y="319"/>
                        </a:cxn>
                        <a:cxn ang="0">
                          <a:pos x="187" y="326"/>
                        </a:cxn>
                        <a:cxn ang="0">
                          <a:pos x="145" y="315"/>
                        </a:cxn>
                        <a:cxn ang="0">
                          <a:pos x="123" y="284"/>
                        </a:cxn>
                        <a:cxn ang="0">
                          <a:pos x="102" y="238"/>
                        </a:cxn>
                        <a:cxn ang="0">
                          <a:pos x="85" y="186"/>
                        </a:cxn>
                        <a:cxn ang="0">
                          <a:pos x="53" y="207"/>
                        </a:cxn>
                        <a:cxn ang="0">
                          <a:pos x="18" y="221"/>
                        </a:cxn>
                        <a:cxn ang="0">
                          <a:pos x="4" y="221"/>
                        </a:cxn>
                        <a:cxn ang="0">
                          <a:pos x="0" y="207"/>
                        </a:cxn>
                        <a:cxn ang="0">
                          <a:pos x="7" y="189"/>
                        </a:cxn>
                        <a:cxn ang="0">
                          <a:pos x="60" y="168"/>
                        </a:cxn>
                        <a:cxn ang="0">
                          <a:pos x="81" y="137"/>
                        </a:cxn>
                      </a:cxnLst>
                      <a:rect l="0" t="0" r="r" b="b"/>
                      <a:pathLst>
                        <a:path w="282" h="326">
                          <a:moveTo>
                            <a:pt x="81" y="137"/>
                          </a:moveTo>
                          <a:lnTo>
                            <a:pt x="78" y="84"/>
                          </a:lnTo>
                          <a:lnTo>
                            <a:pt x="88" y="35"/>
                          </a:lnTo>
                          <a:lnTo>
                            <a:pt x="127" y="7"/>
                          </a:lnTo>
                          <a:lnTo>
                            <a:pt x="173" y="0"/>
                          </a:lnTo>
                          <a:lnTo>
                            <a:pt x="208" y="4"/>
                          </a:lnTo>
                          <a:lnTo>
                            <a:pt x="240" y="25"/>
                          </a:lnTo>
                          <a:lnTo>
                            <a:pt x="257" y="60"/>
                          </a:lnTo>
                          <a:lnTo>
                            <a:pt x="278" y="130"/>
                          </a:lnTo>
                          <a:lnTo>
                            <a:pt x="282" y="207"/>
                          </a:lnTo>
                          <a:lnTo>
                            <a:pt x="271" y="263"/>
                          </a:lnTo>
                          <a:lnTo>
                            <a:pt x="250" y="298"/>
                          </a:lnTo>
                          <a:lnTo>
                            <a:pt x="215" y="319"/>
                          </a:lnTo>
                          <a:lnTo>
                            <a:pt x="187" y="326"/>
                          </a:lnTo>
                          <a:lnTo>
                            <a:pt x="145" y="315"/>
                          </a:lnTo>
                          <a:lnTo>
                            <a:pt x="123" y="284"/>
                          </a:lnTo>
                          <a:lnTo>
                            <a:pt x="102" y="238"/>
                          </a:lnTo>
                          <a:lnTo>
                            <a:pt x="85" y="186"/>
                          </a:lnTo>
                          <a:lnTo>
                            <a:pt x="53" y="207"/>
                          </a:lnTo>
                          <a:lnTo>
                            <a:pt x="18" y="221"/>
                          </a:lnTo>
                          <a:lnTo>
                            <a:pt x="4" y="221"/>
                          </a:lnTo>
                          <a:lnTo>
                            <a:pt x="0" y="207"/>
                          </a:lnTo>
                          <a:lnTo>
                            <a:pt x="7" y="189"/>
                          </a:lnTo>
                          <a:lnTo>
                            <a:pt x="60" y="168"/>
                          </a:lnTo>
                          <a:lnTo>
                            <a:pt x="81" y="137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" name="Group 84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212" y="1104"/>
                      <a:ext cx="277" cy="235"/>
                      <a:chOff x="1590" y="1104"/>
                      <a:chExt cx="277" cy="235"/>
                    </a:xfrm>
                  </p:grpSpPr>
                  <p:sp>
                    <p:nvSpPr>
                      <p:cNvPr id="1320021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3" y="1257"/>
                        <a:ext cx="184" cy="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" y="82"/>
                          </a:cxn>
                          <a:cxn ang="0">
                            <a:pos x="0" y="71"/>
                          </a:cxn>
                          <a:cxn ang="0">
                            <a:pos x="0" y="45"/>
                          </a:cxn>
                          <a:cxn ang="0">
                            <a:pos x="16" y="17"/>
                          </a:cxn>
                          <a:cxn ang="0">
                            <a:pos x="36" y="9"/>
                          </a:cxn>
                          <a:cxn ang="0">
                            <a:pos x="61" y="22"/>
                          </a:cxn>
                          <a:cxn ang="0">
                            <a:pos x="86" y="19"/>
                          </a:cxn>
                          <a:cxn ang="0">
                            <a:pos x="102" y="0"/>
                          </a:cxn>
                          <a:cxn ang="0">
                            <a:pos x="123" y="2"/>
                          </a:cxn>
                          <a:cxn ang="0">
                            <a:pos x="155" y="15"/>
                          </a:cxn>
                          <a:cxn ang="0">
                            <a:pos x="182" y="13"/>
                          </a:cxn>
                          <a:cxn ang="0">
                            <a:pos x="184" y="32"/>
                          </a:cxn>
                          <a:cxn ang="0">
                            <a:pos x="175" y="45"/>
                          </a:cxn>
                          <a:cxn ang="0">
                            <a:pos x="141" y="43"/>
                          </a:cxn>
                          <a:cxn ang="0">
                            <a:pos x="118" y="39"/>
                          </a:cxn>
                          <a:cxn ang="0">
                            <a:pos x="105" y="48"/>
                          </a:cxn>
                          <a:cxn ang="0">
                            <a:pos x="91" y="67"/>
                          </a:cxn>
                          <a:cxn ang="0">
                            <a:pos x="66" y="62"/>
                          </a:cxn>
                          <a:cxn ang="0">
                            <a:pos x="54" y="56"/>
                          </a:cxn>
                          <a:cxn ang="0">
                            <a:pos x="45" y="63"/>
                          </a:cxn>
                          <a:cxn ang="0">
                            <a:pos x="32" y="76"/>
                          </a:cxn>
                          <a:cxn ang="0">
                            <a:pos x="13" y="82"/>
                          </a:cxn>
                        </a:cxnLst>
                        <a:rect l="0" t="0" r="r" b="b"/>
                        <a:pathLst>
                          <a:path w="184" h="82">
                            <a:moveTo>
                              <a:pt x="13" y="82"/>
                            </a:moveTo>
                            <a:lnTo>
                              <a:pt x="0" y="71"/>
                            </a:lnTo>
                            <a:lnTo>
                              <a:pt x="0" y="45"/>
                            </a:lnTo>
                            <a:lnTo>
                              <a:pt x="16" y="17"/>
                            </a:lnTo>
                            <a:lnTo>
                              <a:pt x="36" y="9"/>
                            </a:lnTo>
                            <a:lnTo>
                              <a:pt x="61" y="22"/>
                            </a:lnTo>
                            <a:lnTo>
                              <a:pt x="86" y="19"/>
                            </a:lnTo>
                            <a:lnTo>
                              <a:pt x="102" y="0"/>
                            </a:lnTo>
                            <a:lnTo>
                              <a:pt x="123" y="2"/>
                            </a:lnTo>
                            <a:lnTo>
                              <a:pt x="155" y="15"/>
                            </a:lnTo>
                            <a:lnTo>
                              <a:pt x="182" y="13"/>
                            </a:lnTo>
                            <a:lnTo>
                              <a:pt x="184" y="32"/>
                            </a:lnTo>
                            <a:lnTo>
                              <a:pt x="175" y="45"/>
                            </a:lnTo>
                            <a:lnTo>
                              <a:pt x="141" y="43"/>
                            </a:lnTo>
                            <a:lnTo>
                              <a:pt x="118" y="39"/>
                            </a:lnTo>
                            <a:lnTo>
                              <a:pt x="105" y="48"/>
                            </a:lnTo>
                            <a:lnTo>
                              <a:pt x="91" y="67"/>
                            </a:lnTo>
                            <a:lnTo>
                              <a:pt x="66" y="62"/>
                            </a:lnTo>
                            <a:lnTo>
                              <a:pt x="54" y="56"/>
                            </a:lnTo>
                            <a:lnTo>
                              <a:pt x="45" y="63"/>
                            </a:lnTo>
                            <a:lnTo>
                              <a:pt x="32" y="76"/>
                            </a:lnTo>
                            <a:lnTo>
                              <a:pt x="13" y="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0022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4" y="1193"/>
                        <a:ext cx="178" cy="1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114"/>
                          </a:cxn>
                          <a:cxn ang="0">
                            <a:pos x="11" y="108"/>
                          </a:cxn>
                          <a:cxn ang="0">
                            <a:pos x="0" y="79"/>
                          </a:cxn>
                          <a:cxn ang="0">
                            <a:pos x="11" y="51"/>
                          </a:cxn>
                          <a:cxn ang="0">
                            <a:pos x="27" y="39"/>
                          </a:cxn>
                          <a:cxn ang="0">
                            <a:pos x="56" y="42"/>
                          </a:cxn>
                          <a:cxn ang="0">
                            <a:pos x="76" y="35"/>
                          </a:cxn>
                          <a:cxn ang="0">
                            <a:pos x="90" y="13"/>
                          </a:cxn>
                          <a:cxn ang="0">
                            <a:pos x="111" y="4"/>
                          </a:cxn>
                          <a:cxn ang="0">
                            <a:pos x="146" y="9"/>
                          </a:cxn>
                          <a:cxn ang="0">
                            <a:pos x="171" y="0"/>
                          </a:cxn>
                          <a:cxn ang="0">
                            <a:pos x="178" y="17"/>
                          </a:cxn>
                          <a:cxn ang="0">
                            <a:pos x="171" y="33"/>
                          </a:cxn>
                          <a:cxn ang="0">
                            <a:pos x="140" y="42"/>
                          </a:cxn>
                          <a:cxn ang="0">
                            <a:pos x="120" y="40"/>
                          </a:cxn>
                          <a:cxn ang="0">
                            <a:pos x="108" y="57"/>
                          </a:cxn>
                          <a:cxn ang="0">
                            <a:pos x="97" y="79"/>
                          </a:cxn>
                          <a:cxn ang="0">
                            <a:pos x="72" y="81"/>
                          </a:cxn>
                          <a:cxn ang="0">
                            <a:pos x="59" y="79"/>
                          </a:cxn>
                          <a:cxn ang="0">
                            <a:pos x="47" y="88"/>
                          </a:cxn>
                          <a:cxn ang="0">
                            <a:pos x="41" y="99"/>
                          </a:cxn>
                          <a:cxn ang="0">
                            <a:pos x="23" y="114"/>
                          </a:cxn>
                        </a:cxnLst>
                        <a:rect l="0" t="0" r="r" b="b"/>
                        <a:pathLst>
                          <a:path w="178" h="114">
                            <a:moveTo>
                              <a:pt x="23" y="114"/>
                            </a:moveTo>
                            <a:lnTo>
                              <a:pt x="11" y="108"/>
                            </a:lnTo>
                            <a:lnTo>
                              <a:pt x="0" y="79"/>
                            </a:lnTo>
                            <a:lnTo>
                              <a:pt x="11" y="51"/>
                            </a:lnTo>
                            <a:lnTo>
                              <a:pt x="27" y="39"/>
                            </a:lnTo>
                            <a:lnTo>
                              <a:pt x="56" y="42"/>
                            </a:lnTo>
                            <a:lnTo>
                              <a:pt x="76" y="35"/>
                            </a:lnTo>
                            <a:lnTo>
                              <a:pt x="90" y="13"/>
                            </a:lnTo>
                            <a:lnTo>
                              <a:pt x="111" y="4"/>
                            </a:lnTo>
                            <a:lnTo>
                              <a:pt x="146" y="9"/>
                            </a:lnTo>
                            <a:lnTo>
                              <a:pt x="171" y="0"/>
                            </a:lnTo>
                            <a:lnTo>
                              <a:pt x="178" y="17"/>
                            </a:lnTo>
                            <a:lnTo>
                              <a:pt x="171" y="33"/>
                            </a:lnTo>
                            <a:lnTo>
                              <a:pt x="140" y="42"/>
                            </a:lnTo>
                            <a:lnTo>
                              <a:pt x="120" y="40"/>
                            </a:lnTo>
                            <a:lnTo>
                              <a:pt x="108" y="57"/>
                            </a:lnTo>
                            <a:lnTo>
                              <a:pt x="97" y="79"/>
                            </a:lnTo>
                            <a:lnTo>
                              <a:pt x="72" y="81"/>
                            </a:lnTo>
                            <a:lnTo>
                              <a:pt x="59" y="79"/>
                            </a:lnTo>
                            <a:lnTo>
                              <a:pt x="47" y="88"/>
                            </a:lnTo>
                            <a:lnTo>
                              <a:pt x="41" y="99"/>
                            </a:lnTo>
                            <a:lnTo>
                              <a:pt x="23" y="114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0023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0" y="1154"/>
                        <a:ext cx="161" cy="1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138"/>
                          </a:cxn>
                          <a:cxn ang="0">
                            <a:pos x="16" y="133"/>
                          </a:cxn>
                          <a:cxn ang="0">
                            <a:pos x="0" y="109"/>
                          </a:cxn>
                          <a:cxn ang="0">
                            <a:pos x="5" y="78"/>
                          </a:cxn>
                          <a:cxn ang="0">
                            <a:pos x="16" y="65"/>
                          </a:cxn>
                          <a:cxn ang="0">
                            <a:pos x="43" y="62"/>
                          </a:cxn>
                          <a:cxn ang="0">
                            <a:pos x="65" y="51"/>
                          </a:cxn>
                          <a:cxn ang="0">
                            <a:pos x="72" y="25"/>
                          </a:cxn>
                          <a:cxn ang="0">
                            <a:pos x="92" y="15"/>
                          </a:cxn>
                          <a:cxn ang="0">
                            <a:pos x="127" y="13"/>
                          </a:cxn>
                          <a:cxn ang="0">
                            <a:pos x="148" y="0"/>
                          </a:cxn>
                          <a:cxn ang="0">
                            <a:pos x="161" y="13"/>
                          </a:cxn>
                          <a:cxn ang="0">
                            <a:pos x="156" y="25"/>
                          </a:cxn>
                          <a:cxn ang="0">
                            <a:pos x="128" y="44"/>
                          </a:cxn>
                          <a:cxn ang="0">
                            <a:pos x="107" y="49"/>
                          </a:cxn>
                          <a:cxn ang="0">
                            <a:pos x="99" y="65"/>
                          </a:cxn>
                          <a:cxn ang="0">
                            <a:pos x="94" y="91"/>
                          </a:cxn>
                          <a:cxn ang="0">
                            <a:pos x="69" y="98"/>
                          </a:cxn>
                          <a:cxn ang="0">
                            <a:pos x="54" y="94"/>
                          </a:cxn>
                          <a:cxn ang="0">
                            <a:pos x="45" y="105"/>
                          </a:cxn>
                          <a:cxn ang="0">
                            <a:pos x="40" y="123"/>
                          </a:cxn>
                          <a:cxn ang="0">
                            <a:pos x="31" y="138"/>
                          </a:cxn>
                        </a:cxnLst>
                        <a:rect l="0" t="0" r="r" b="b"/>
                        <a:pathLst>
                          <a:path w="161" h="138">
                            <a:moveTo>
                              <a:pt x="31" y="138"/>
                            </a:moveTo>
                            <a:lnTo>
                              <a:pt x="16" y="133"/>
                            </a:lnTo>
                            <a:lnTo>
                              <a:pt x="0" y="109"/>
                            </a:lnTo>
                            <a:lnTo>
                              <a:pt x="5" y="78"/>
                            </a:lnTo>
                            <a:lnTo>
                              <a:pt x="16" y="65"/>
                            </a:lnTo>
                            <a:lnTo>
                              <a:pt x="43" y="62"/>
                            </a:lnTo>
                            <a:lnTo>
                              <a:pt x="65" y="51"/>
                            </a:lnTo>
                            <a:lnTo>
                              <a:pt x="72" y="25"/>
                            </a:lnTo>
                            <a:lnTo>
                              <a:pt x="92" y="15"/>
                            </a:lnTo>
                            <a:lnTo>
                              <a:pt x="127" y="13"/>
                            </a:lnTo>
                            <a:lnTo>
                              <a:pt x="148" y="0"/>
                            </a:lnTo>
                            <a:lnTo>
                              <a:pt x="161" y="13"/>
                            </a:lnTo>
                            <a:lnTo>
                              <a:pt x="156" y="25"/>
                            </a:lnTo>
                            <a:lnTo>
                              <a:pt x="128" y="44"/>
                            </a:lnTo>
                            <a:lnTo>
                              <a:pt x="107" y="49"/>
                            </a:lnTo>
                            <a:lnTo>
                              <a:pt x="99" y="65"/>
                            </a:lnTo>
                            <a:lnTo>
                              <a:pt x="94" y="91"/>
                            </a:lnTo>
                            <a:lnTo>
                              <a:pt x="69" y="98"/>
                            </a:lnTo>
                            <a:lnTo>
                              <a:pt x="54" y="94"/>
                            </a:lnTo>
                            <a:lnTo>
                              <a:pt x="45" y="105"/>
                            </a:lnTo>
                            <a:lnTo>
                              <a:pt x="40" y="123"/>
                            </a:lnTo>
                            <a:lnTo>
                              <a:pt x="31" y="138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0024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1104"/>
                        <a:ext cx="123" cy="1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" y="172"/>
                          </a:cxn>
                          <a:cxn ang="0">
                            <a:pos x="31" y="174"/>
                          </a:cxn>
                          <a:cxn ang="0">
                            <a:pos x="9" y="158"/>
                          </a:cxn>
                          <a:cxn ang="0">
                            <a:pos x="0" y="131"/>
                          </a:cxn>
                          <a:cxn ang="0">
                            <a:pos x="4" y="113"/>
                          </a:cxn>
                          <a:cxn ang="0">
                            <a:pos x="29" y="97"/>
                          </a:cxn>
                          <a:cxn ang="0">
                            <a:pos x="46" y="79"/>
                          </a:cxn>
                          <a:cxn ang="0">
                            <a:pos x="46" y="52"/>
                          </a:cxn>
                          <a:cxn ang="0">
                            <a:pos x="59" y="39"/>
                          </a:cxn>
                          <a:cxn ang="0">
                            <a:pos x="90" y="22"/>
                          </a:cxn>
                          <a:cxn ang="0">
                            <a:pos x="106" y="0"/>
                          </a:cxn>
                          <a:cxn ang="0">
                            <a:pos x="121" y="7"/>
                          </a:cxn>
                          <a:cxn ang="0">
                            <a:pos x="123" y="22"/>
                          </a:cxn>
                          <a:cxn ang="0">
                            <a:pos x="105" y="47"/>
                          </a:cxn>
                          <a:cxn ang="0">
                            <a:pos x="84" y="61"/>
                          </a:cxn>
                          <a:cxn ang="0">
                            <a:pos x="86" y="81"/>
                          </a:cxn>
                          <a:cxn ang="0">
                            <a:pos x="90" y="104"/>
                          </a:cxn>
                          <a:cxn ang="0">
                            <a:pos x="68" y="118"/>
                          </a:cxn>
                          <a:cxn ang="0">
                            <a:pos x="59" y="124"/>
                          </a:cxn>
                          <a:cxn ang="0">
                            <a:pos x="51" y="138"/>
                          </a:cxn>
                          <a:cxn ang="0">
                            <a:pos x="50" y="152"/>
                          </a:cxn>
                          <a:cxn ang="0">
                            <a:pos x="48" y="172"/>
                          </a:cxn>
                        </a:cxnLst>
                        <a:rect l="0" t="0" r="r" b="b"/>
                        <a:pathLst>
                          <a:path w="123" h="174">
                            <a:moveTo>
                              <a:pt x="48" y="172"/>
                            </a:moveTo>
                            <a:lnTo>
                              <a:pt x="31" y="174"/>
                            </a:lnTo>
                            <a:lnTo>
                              <a:pt x="9" y="158"/>
                            </a:lnTo>
                            <a:lnTo>
                              <a:pt x="0" y="131"/>
                            </a:lnTo>
                            <a:lnTo>
                              <a:pt x="4" y="113"/>
                            </a:lnTo>
                            <a:lnTo>
                              <a:pt x="29" y="97"/>
                            </a:lnTo>
                            <a:lnTo>
                              <a:pt x="46" y="79"/>
                            </a:lnTo>
                            <a:lnTo>
                              <a:pt x="46" y="52"/>
                            </a:lnTo>
                            <a:lnTo>
                              <a:pt x="59" y="39"/>
                            </a:lnTo>
                            <a:lnTo>
                              <a:pt x="90" y="22"/>
                            </a:lnTo>
                            <a:lnTo>
                              <a:pt x="106" y="0"/>
                            </a:lnTo>
                            <a:lnTo>
                              <a:pt x="121" y="7"/>
                            </a:lnTo>
                            <a:lnTo>
                              <a:pt x="123" y="22"/>
                            </a:lnTo>
                            <a:lnTo>
                              <a:pt x="105" y="47"/>
                            </a:lnTo>
                            <a:lnTo>
                              <a:pt x="84" y="61"/>
                            </a:lnTo>
                            <a:lnTo>
                              <a:pt x="86" y="81"/>
                            </a:lnTo>
                            <a:lnTo>
                              <a:pt x="90" y="104"/>
                            </a:lnTo>
                            <a:lnTo>
                              <a:pt x="68" y="118"/>
                            </a:lnTo>
                            <a:lnTo>
                              <a:pt x="59" y="124"/>
                            </a:lnTo>
                            <a:lnTo>
                              <a:pt x="51" y="138"/>
                            </a:lnTo>
                            <a:lnTo>
                              <a:pt x="50" y="152"/>
                            </a:lnTo>
                            <a:lnTo>
                              <a:pt x="48" y="17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" name="Group 89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1038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1320026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817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0027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928"/>
                      <a:ext cx="240" cy="24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 cap="sq">
                      <a:noFill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92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962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1320029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817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0030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928"/>
                      <a:ext cx="240" cy="24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 cap="sq">
                      <a:noFill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320031" name="Oval 95"/>
                <p:cNvSpPr>
                  <a:spLocks noChangeArrowheads="1"/>
                </p:cNvSpPr>
                <p:nvPr/>
              </p:nvSpPr>
              <p:spPr bwMode="auto">
                <a:xfrm>
                  <a:off x="1098" y="1008"/>
                  <a:ext cx="198" cy="7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274320" rIns="27432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CA" sz="2400" b="0">
                    <a:latin typeface="Arial Rounded MT Bold" pitchFamily="-110" charset="0"/>
                  </a:endParaRPr>
                </a:p>
              </p:txBody>
            </p:sp>
          </p:grpSp>
          <p:sp>
            <p:nvSpPr>
              <p:cNvPr id="1320032" name="Freeform 96"/>
              <p:cNvSpPr>
                <a:spLocks noChangeAspect="1"/>
              </p:cNvSpPr>
              <p:nvPr/>
            </p:nvSpPr>
            <p:spPr bwMode="auto">
              <a:xfrm>
                <a:off x="1153" y="2448"/>
                <a:ext cx="446" cy="375"/>
              </a:xfrm>
              <a:custGeom>
                <a:avLst/>
                <a:gdLst/>
                <a:ahLst/>
                <a:cxnLst>
                  <a:cxn ang="0">
                    <a:pos x="194" y="93"/>
                  </a:cxn>
                  <a:cxn ang="0">
                    <a:pos x="183" y="57"/>
                  </a:cxn>
                  <a:cxn ang="0">
                    <a:pos x="164" y="22"/>
                  </a:cxn>
                  <a:cxn ang="0">
                    <a:pos x="131" y="0"/>
                  </a:cxn>
                  <a:cxn ang="0">
                    <a:pos x="93" y="0"/>
                  </a:cxn>
                  <a:cxn ang="0">
                    <a:pos x="54" y="13"/>
                  </a:cxn>
                  <a:cxn ang="0">
                    <a:pos x="2" y="57"/>
                  </a:cxn>
                  <a:cxn ang="0">
                    <a:pos x="0" y="79"/>
                  </a:cxn>
                  <a:cxn ang="0">
                    <a:pos x="16" y="115"/>
                  </a:cxn>
                  <a:cxn ang="0">
                    <a:pos x="68" y="159"/>
                  </a:cxn>
                  <a:cxn ang="0">
                    <a:pos x="68" y="177"/>
                  </a:cxn>
                  <a:cxn ang="0">
                    <a:pos x="46" y="203"/>
                  </a:cxn>
                  <a:cxn ang="0">
                    <a:pos x="49" y="225"/>
                  </a:cxn>
                  <a:cxn ang="0">
                    <a:pos x="63" y="234"/>
                  </a:cxn>
                  <a:cxn ang="0">
                    <a:pos x="80" y="243"/>
                  </a:cxn>
                  <a:cxn ang="0">
                    <a:pos x="80" y="265"/>
                  </a:cxn>
                  <a:cxn ang="0">
                    <a:pos x="52" y="305"/>
                  </a:cxn>
                  <a:cxn ang="0">
                    <a:pos x="54" y="322"/>
                  </a:cxn>
                  <a:cxn ang="0">
                    <a:pos x="82" y="344"/>
                  </a:cxn>
                  <a:cxn ang="0">
                    <a:pos x="123" y="327"/>
                  </a:cxn>
                  <a:cxn ang="0">
                    <a:pos x="142" y="331"/>
                  </a:cxn>
                  <a:cxn ang="0">
                    <a:pos x="189" y="340"/>
                  </a:cxn>
                  <a:cxn ang="0">
                    <a:pos x="232" y="366"/>
                  </a:cxn>
                  <a:cxn ang="0">
                    <a:pos x="259" y="375"/>
                  </a:cxn>
                  <a:cxn ang="0">
                    <a:pos x="355" y="356"/>
                  </a:cxn>
                  <a:cxn ang="0">
                    <a:pos x="446" y="273"/>
                  </a:cxn>
                  <a:cxn ang="0">
                    <a:pos x="408" y="349"/>
                  </a:cxn>
                  <a:cxn ang="0">
                    <a:pos x="325" y="364"/>
                  </a:cxn>
                  <a:cxn ang="0">
                    <a:pos x="431" y="303"/>
                  </a:cxn>
                  <a:cxn ang="0">
                    <a:pos x="393" y="273"/>
                  </a:cxn>
                  <a:cxn ang="0">
                    <a:pos x="281" y="260"/>
                  </a:cxn>
                  <a:cxn ang="0">
                    <a:pos x="197" y="247"/>
                  </a:cxn>
                  <a:cxn ang="0">
                    <a:pos x="153" y="238"/>
                  </a:cxn>
                  <a:cxn ang="0">
                    <a:pos x="161" y="221"/>
                  </a:cxn>
                  <a:cxn ang="0">
                    <a:pos x="186" y="199"/>
                  </a:cxn>
                  <a:cxn ang="0">
                    <a:pos x="180" y="172"/>
                  </a:cxn>
                  <a:cxn ang="0">
                    <a:pos x="156" y="146"/>
                  </a:cxn>
                  <a:cxn ang="0">
                    <a:pos x="156" y="124"/>
                  </a:cxn>
                  <a:cxn ang="0">
                    <a:pos x="169" y="75"/>
                  </a:cxn>
                  <a:cxn ang="0">
                    <a:pos x="147" y="167"/>
                  </a:cxn>
                </a:cxnLst>
                <a:rect l="0" t="0" r="r" b="b"/>
                <a:pathLst>
                  <a:path w="446" h="375">
                    <a:moveTo>
                      <a:pt x="194" y="93"/>
                    </a:moveTo>
                    <a:lnTo>
                      <a:pt x="183" y="57"/>
                    </a:lnTo>
                    <a:lnTo>
                      <a:pt x="164" y="22"/>
                    </a:lnTo>
                    <a:lnTo>
                      <a:pt x="131" y="0"/>
                    </a:lnTo>
                    <a:lnTo>
                      <a:pt x="93" y="0"/>
                    </a:lnTo>
                    <a:lnTo>
                      <a:pt x="54" y="13"/>
                    </a:lnTo>
                    <a:lnTo>
                      <a:pt x="2" y="57"/>
                    </a:lnTo>
                    <a:lnTo>
                      <a:pt x="0" y="79"/>
                    </a:lnTo>
                    <a:lnTo>
                      <a:pt x="16" y="115"/>
                    </a:lnTo>
                    <a:lnTo>
                      <a:pt x="68" y="159"/>
                    </a:lnTo>
                    <a:lnTo>
                      <a:pt x="68" y="177"/>
                    </a:lnTo>
                    <a:lnTo>
                      <a:pt x="46" y="203"/>
                    </a:lnTo>
                    <a:lnTo>
                      <a:pt x="49" y="225"/>
                    </a:lnTo>
                    <a:lnTo>
                      <a:pt x="63" y="234"/>
                    </a:lnTo>
                    <a:lnTo>
                      <a:pt x="80" y="243"/>
                    </a:lnTo>
                    <a:lnTo>
                      <a:pt x="80" y="265"/>
                    </a:lnTo>
                    <a:lnTo>
                      <a:pt x="52" y="305"/>
                    </a:lnTo>
                    <a:lnTo>
                      <a:pt x="54" y="322"/>
                    </a:lnTo>
                    <a:lnTo>
                      <a:pt x="82" y="344"/>
                    </a:lnTo>
                    <a:lnTo>
                      <a:pt x="123" y="327"/>
                    </a:lnTo>
                    <a:lnTo>
                      <a:pt x="142" y="331"/>
                    </a:lnTo>
                    <a:lnTo>
                      <a:pt x="189" y="340"/>
                    </a:lnTo>
                    <a:lnTo>
                      <a:pt x="232" y="366"/>
                    </a:lnTo>
                    <a:lnTo>
                      <a:pt x="259" y="375"/>
                    </a:lnTo>
                    <a:lnTo>
                      <a:pt x="355" y="356"/>
                    </a:lnTo>
                    <a:lnTo>
                      <a:pt x="446" y="273"/>
                    </a:lnTo>
                    <a:lnTo>
                      <a:pt x="408" y="349"/>
                    </a:lnTo>
                    <a:lnTo>
                      <a:pt x="325" y="364"/>
                    </a:lnTo>
                    <a:lnTo>
                      <a:pt x="431" y="303"/>
                    </a:lnTo>
                    <a:lnTo>
                      <a:pt x="393" y="273"/>
                    </a:lnTo>
                    <a:lnTo>
                      <a:pt x="281" y="260"/>
                    </a:lnTo>
                    <a:lnTo>
                      <a:pt x="197" y="247"/>
                    </a:lnTo>
                    <a:lnTo>
                      <a:pt x="153" y="238"/>
                    </a:lnTo>
                    <a:lnTo>
                      <a:pt x="161" y="221"/>
                    </a:lnTo>
                    <a:lnTo>
                      <a:pt x="186" y="199"/>
                    </a:lnTo>
                    <a:lnTo>
                      <a:pt x="180" y="172"/>
                    </a:lnTo>
                    <a:lnTo>
                      <a:pt x="156" y="146"/>
                    </a:lnTo>
                    <a:lnTo>
                      <a:pt x="156" y="124"/>
                    </a:lnTo>
                    <a:lnTo>
                      <a:pt x="169" y="75"/>
                    </a:lnTo>
                    <a:lnTo>
                      <a:pt x="147" y="167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033" name="Freeform 97"/>
              <p:cNvSpPr>
                <a:spLocks/>
              </p:cNvSpPr>
              <p:nvPr/>
            </p:nvSpPr>
            <p:spPr bwMode="auto">
              <a:xfrm>
                <a:off x="1440" y="2304"/>
                <a:ext cx="470" cy="32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48" y="9"/>
                  </a:cxn>
                  <a:cxn ang="0">
                    <a:pos x="13" y="77"/>
                  </a:cxn>
                  <a:cxn ang="0">
                    <a:pos x="0" y="133"/>
                  </a:cxn>
                  <a:cxn ang="0">
                    <a:pos x="8" y="133"/>
                  </a:cxn>
                  <a:cxn ang="0">
                    <a:pos x="19" y="124"/>
                  </a:cxn>
                  <a:cxn ang="0">
                    <a:pos x="31" y="133"/>
                  </a:cxn>
                  <a:cxn ang="0">
                    <a:pos x="25" y="152"/>
                  </a:cxn>
                  <a:cxn ang="0">
                    <a:pos x="17" y="181"/>
                  </a:cxn>
                  <a:cxn ang="0">
                    <a:pos x="23" y="206"/>
                  </a:cxn>
                  <a:cxn ang="0">
                    <a:pos x="35" y="200"/>
                  </a:cxn>
                  <a:cxn ang="0">
                    <a:pos x="40" y="220"/>
                  </a:cxn>
                  <a:cxn ang="0">
                    <a:pos x="35" y="253"/>
                  </a:cxn>
                  <a:cxn ang="0">
                    <a:pos x="40" y="301"/>
                  </a:cxn>
                  <a:cxn ang="0">
                    <a:pos x="48" y="320"/>
                  </a:cxn>
                  <a:cxn ang="0">
                    <a:pos x="65" y="320"/>
                  </a:cxn>
                  <a:cxn ang="0">
                    <a:pos x="88" y="306"/>
                  </a:cxn>
                  <a:cxn ang="0">
                    <a:pos x="103" y="301"/>
                  </a:cxn>
                  <a:cxn ang="0">
                    <a:pos x="111" y="291"/>
                  </a:cxn>
                  <a:cxn ang="0">
                    <a:pos x="132" y="282"/>
                  </a:cxn>
                  <a:cxn ang="0">
                    <a:pos x="178" y="291"/>
                  </a:cxn>
                  <a:cxn ang="0">
                    <a:pos x="195" y="301"/>
                  </a:cxn>
                  <a:cxn ang="0">
                    <a:pos x="204" y="277"/>
                  </a:cxn>
                  <a:cxn ang="0">
                    <a:pos x="394" y="264"/>
                  </a:cxn>
                  <a:cxn ang="0">
                    <a:pos x="470" y="219"/>
                  </a:cxn>
                  <a:cxn ang="0">
                    <a:pos x="341" y="205"/>
                  </a:cxn>
                  <a:cxn ang="0">
                    <a:pos x="265" y="205"/>
                  </a:cxn>
                  <a:cxn ang="0">
                    <a:pos x="197" y="205"/>
                  </a:cxn>
                  <a:cxn ang="0">
                    <a:pos x="181" y="177"/>
                  </a:cxn>
                  <a:cxn ang="0">
                    <a:pos x="135" y="177"/>
                  </a:cxn>
                  <a:cxn ang="0">
                    <a:pos x="120" y="172"/>
                  </a:cxn>
                  <a:cxn ang="0">
                    <a:pos x="101" y="162"/>
                  </a:cxn>
                  <a:cxn ang="0">
                    <a:pos x="94" y="143"/>
                  </a:cxn>
                  <a:cxn ang="0">
                    <a:pos x="97" y="124"/>
                  </a:cxn>
                  <a:cxn ang="0">
                    <a:pos x="93" y="106"/>
                  </a:cxn>
                  <a:cxn ang="0">
                    <a:pos x="84" y="91"/>
                  </a:cxn>
                  <a:cxn ang="0">
                    <a:pos x="90" y="67"/>
                  </a:cxn>
                  <a:cxn ang="0">
                    <a:pos x="107" y="52"/>
                  </a:cxn>
                  <a:cxn ang="0">
                    <a:pos x="105" y="29"/>
                  </a:cxn>
                  <a:cxn ang="0">
                    <a:pos x="88" y="0"/>
                  </a:cxn>
                </a:cxnLst>
                <a:rect l="0" t="0" r="r" b="b"/>
                <a:pathLst>
                  <a:path w="470" h="320">
                    <a:moveTo>
                      <a:pt x="88" y="0"/>
                    </a:moveTo>
                    <a:lnTo>
                      <a:pt x="48" y="9"/>
                    </a:lnTo>
                    <a:lnTo>
                      <a:pt x="13" y="77"/>
                    </a:lnTo>
                    <a:lnTo>
                      <a:pt x="0" y="133"/>
                    </a:lnTo>
                    <a:lnTo>
                      <a:pt x="8" y="133"/>
                    </a:lnTo>
                    <a:lnTo>
                      <a:pt x="19" y="124"/>
                    </a:lnTo>
                    <a:lnTo>
                      <a:pt x="31" y="133"/>
                    </a:lnTo>
                    <a:lnTo>
                      <a:pt x="25" y="152"/>
                    </a:lnTo>
                    <a:lnTo>
                      <a:pt x="17" y="181"/>
                    </a:lnTo>
                    <a:lnTo>
                      <a:pt x="23" y="206"/>
                    </a:lnTo>
                    <a:lnTo>
                      <a:pt x="35" y="200"/>
                    </a:lnTo>
                    <a:lnTo>
                      <a:pt x="40" y="220"/>
                    </a:lnTo>
                    <a:lnTo>
                      <a:pt x="35" y="253"/>
                    </a:lnTo>
                    <a:lnTo>
                      <a:pt x="40" y="301"/>
                    </a:lnTo>
                    <a:lnTo>
                      <a:pt x="48" y="320"/>
                    </a:lnTo>
                    <a:lnTo>
                      <a:pt x="65" y="320"/>
                    </a:lnTo>
                    <a:lnTo>
                      <a:pt x="88" y="306"/>
                    </a:lnTo>
                    <a:lnTo>
                      <a:pt x="103" y="301"/>
                    </a:lnTo>
                    <a:lnTo>
                      <a:pt x="111" y="291"/>
                    </a:lnTo>
                    <a:lnTo>
                      <a:pt x="132" y="282"/>
                    </a:lnTo>
                    <a:lnTo>
                      <a:pt x="178" y="291"/>
                    </a:lnTo>
                    <a:lnTo>
                      <a:pt x="195" y="301"/>
                    </a:lnTo>
                    <a:lnTo>
                      <a:pt x="204" y="277"/>
                    </a:lnTo>
                    <a:lnTo>
                      <a:pt x="394" y="264"/>
                    </a:lnTo>
                    <a:lnTo>
                      <a:pt x="470" y="219"/>
                    </a:lnTo>
                    <a:lnTo>
                      <a:pt x="341" y="205"/>
                    </a:lnTo>
                    <a:lnTo>
                      <a:pt x="265" y="205"/>
                    </a:lnTo>
                    <a:lnTo>
                      <a:pt x="197" y="205"/>
                    </a:lnTo>
                    <a:lnTo>
                      <a:pt x="181" y="177"/>
                    </a:lnTo>
                    <a:lnTo>
                      <a:pt x="135" y="177"/>
                    </a:lnTo>
                    <a:lnTo>
                      <a:pt x="120" y="172"/>
                    </a:lnTo>
                    <a:lnTo>
                      <a:pt x="101" y="162"/>
                    </a:lnTo>
                    <a:lnTo>
                      <a:pt x="94" y="143"/>
                    </a:lnTo>
                    <a:lnTo>
                      <a:pt x="97" y="124"/>
                    </a:lnTo>
                    <a:lnTo>
                      <a:pt x="93" y="106"/>
                    </a:lnTo>
                    <a:lnTo>
                      <a:pt x="84" y="91"/>
                    </a:lnTo>
                    <a:lnTo>
                      <a:pt x="90" y="67"/>
                    </a:lnTo>
                    <a:lnTo>
                      <a:pt x="107" y="52"/>
                    </a:lnTo>
                    <a:lnTo>
                      <a:pt x="105" y="2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9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9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9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9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9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9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9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9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Tower of Hanoi</a:t>
            </a:r>
          </a:p>
        </p:txBody>
      </p:sp>
      <p:pic>
        <p:nvPicPr>
          <p:cNvPr id="1320963" name="Picture 3" descr="captur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" y="1066800"/>
            <a:ext cx="8267700" cy="4448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007" y="4090296"/>
            <a:ext cx="149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 recursive calls!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 bwMode="auto">
          <a:xfrm flipV="1">
            <a:off x="1680048" y="4040295"/>
            <a:ext cx="660016" cy="3731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>
            <a:stCxn id="6" idx="3"/>
          </p:cNvCxnSpPr>
          <p:nvPr/>
        </p:nvCxnSpPr>
        <p:spPr bwMode="auto">
          <a:xfrm>
            <a:off x="1680048" y="4413462"/>
            <a:ext cx="678222" cy="2668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Tower of Hanoi</a:t>
            </a:r>
          </a:p>
        </p:txBody>
      </p:sp>
      <p:pic>
        <p:nvPicPr>
          <p:cNvPr id="1323011" name="Picture 3" descr="captur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550" y="990600"/>
            <a:ext cx="6001472" cy="3229708"/>
          </a:xfrm>
          <a:prstGeom prst="rect">
            <a:avLst/>
          </a:prstGeom>
          <a:noFill/>
        </p:spPr>
      </p:pic>
      <p:sp>
        <p:nvSpPr>
          <p:cNvPr id="1323012" name="Text Box 4"/>
          <p:cNvSpPr txBox="1">
            <a:spLocks noChangeArrowheads="1"/>
          </p:cNvSpPr>
          <p:nvPr/>
        </p:nvSpPr>
        <p:spPr bwMode="auto">
          <a:xfrm>
            <a:off x="365125" y="3625850"/>
            <a:ext cx="2792413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Times New Roman" pitchFamily="-110" charset="0"/>
              </a:rPr>
              <a:t>Time: </a:t>
            </a:r>
            <a:br>
              <a:rPr lang="en-US" sz="2800" b="0">
                <a:latin typeface="Times New Roman" pitchFamily="-110" charset="0"/>
              </a:rPr>
            </a:br>
            <a:r>
              <a:rPr lang="en-US" sz="2800" b="0">
                <a:latin typeface="Times New Roman" pitchFamily="-110" charset="0"/>
              </a:rPr>
              <a:t>T(1) = 1, </a:t>
            </a:r>
          </a:p>
          <a:p>
            <a:r>
              <a:rPr lang="en-US" sz="2800" b="0">
                <a:latin typeface="Times New Roman" pitchFamily="-110" charset="0"/>
              </a:rPr>
              <a:t>T(n) =</a:t>
            </a:r>
          </a:p>
          <a:p>
            <a:r>
              <a:rPr lang="en-US" sz="2800" b="0">
                <a:latin typeface="Times New Roman" pitchFamily="-110" charset="0"/>
              </a:rPr>
              <a:t>        ≈ 2(2T(n-2)) </a:t>
            </a:r>
          </a:p>
          <a:p>
            <a:r>
              <a:rPr lang="en-US" sz="2800" b="0">
                <a:latin typeface="Times New Roman" pitchFamily="-110" charset="0"/>
              </a:rPr>
              <a:t>        ≈ 4(2T(n-3))</a:t>
            </a:r>
          </a:p>
        </p:txBody>
      </p:sp>
      <p:sp>
        <p:nvSpPr>
          <p:cNvPr id="1323013" name="Rectangle 5"/>
          <p:cNvSpPr>
            <a:spLocks noChangeArrowheads="1"/>
          </p:cNvSpPr>
          <p:nvPr/>
        </p:nvSpPr>
        <p:spPr bwMode="auto">
          <a:xfrm>
            <a:off x="3228975" y="4502150"/>
            <a:ext cx="1576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≈ </a:t>
            </a:r>
            <a:r>
              <a:rPr lang="en-US" sz="2800" b="0">
                <a:latin typeface="Times New Roman" pitchFamily="-110" charset="0"/>
              </a:rPr>
              <a:t>2T(n-1)</a:t>
            </a:r>
          </a:p>
        </p:txBody>
      </p:sp>
      <p:sp>
        <p:nvSpPr>
          <p:cNvPr id="1323014" name="Rectangle 6"/>
          <p:cNvSpPr>
            <a:spLocks noChangeArrowheads="1"/>
          </p:cNvSpPr>
          <p:nvPr/>
        </p:nvSpPr>
        <p:spPr bwMode="auto">
          <a:xfrm>
            <a:off x="3224213" y="4900613"/>
            <a:ext cx="1576387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Times New Roman" pitchFamily="-110" charset="0"/>
              </a:rPr>
              <a:t>≈ 4T(n-2)</a:t>
            </a:r>
          </a:p>
        </p:txBody>
      </p:sp>
      <p:sp>
        <p:nvSpPr>
          <p:cNvPr id="1323015" name="Rectangle 7"/>
          <p:cNvSpPr>
            <a:spLocks noChangeArrowheads="1"/>
          </p:cNvSpPr>
          <p:nvPr/>
        </p:nvSpPr>
        <p:spPr bwMode="auto">
          <a:xfrm>
            <a:off x="3248025" y="5281613"/>
            <a:ext cx="1576388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Times New Roman" pitchFamily="-110" charset="0"/>
              </a:rPr>
              <a:t>≈ 8T(n-3)</a:t>
            </a:r>
          </a:p>
        </p:txBody>
      </p:sp>
      <p:sp>
        <p:nvSpPr>
          <p:cNvPr id="1323016" name="Rectangle 8"/>
          <p:cNvSpPr>
            <a:spLocks noChangeArrowheads="1"/>
          </p:cNvSpPr>
          <p:nvPr/>
        </p:nvSpPr>
        <p:spPr bwMode="auto">
          <a:xfrm>
            <a:off x="3248025" y="5738813"/>
            <a:ext cx="1624013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Times New Roman" pitchFamily="-110" charset="0"/>
              </a:rPr>
              <a:t>≈ 2</a:t>
            </a:r>
            <a:r>
              <a:rPr lang="en-US" sz="2800" b="0" baseline="30000">
                <a:latin typeface="Times New Roman" pitchFamily="-110" charset="0"/>
              </a:rPr>
              <a:t>i </a:t>
            </a:r>
            <a:r>
              <a:rPr lang="en-US" sz="2800" b="0">
                <a:latin typeface="Times New Roman" pitchFamily="-110" charset="0"/>
              </a:rPr>
              <a:t>T(n-i)</a:t>
            </a:r>
          </a:p>
        </p:txBody>
      </p:sp>
      <p:sp>
        <p:nvSpPr>
          <p:cNvPr id="1323017" name="Rectangle 9"/>
          <p:cNvSpPr>
            <a:spLocks noChangeArrowheads="1"/>
          </p:cNvSpPr>
          <p:nvPr/>
        </p:nvSpPr>
        <p:spPr bwMode="auto">
          <a:xfrm>
            <a:off x="3248025" y="6119813"/>
            <a:ext cx="766763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Times New Roman" pitchFamily="-110" charset="0"/>
              </a:rPr>
              <a:t>≈ 2</a:t>
            </a:r>
            <a:r>
              <a:rPr lang="en-US" sz="2800" b="0" baseline="30000">
                <a:latin typeface="Times New Roman" pitchFamily="-110" charset="0"/>
              </a:rPr>
              <a:t>n</a:t>
            </a:r>
          </a:p>
        </p:txBody>
      </p:sp>
      <p:sp>
        <p:nvSpPr>
          <p:cNvPr id="1323018" name="Rectangle 10"/>
          <p:cNvSpPr>
            <a:spLocks noChangeArrowheads="1"/>
          </p:cNvSpPr>
          <p:nvPr/>
        </p:nvSpPr>
        <p:spPr bwMode="auto">
          <a:xfrm>
            <a:off x="1363663" y="4479925"/>
            <a:ext cx="18478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latin typeface="Times New Roman" pitchFamily="-110" charset="0"/>
              </a:rPr>
              <a:t>1 + 2T(n-1)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2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2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3" grpId="0"/>
      <p:bldP spid="1323014" grpId="0"/>
      <p:bldP spid="1323015" grpId="0"/>
      <p:bldP spid="1323016" grpId="0"/>
      <p:bldP spid="1323017" grpId="0"/>
      <p:bldP spid="13230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Recursion: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recursion spawns an exponential number of recursive calls.</a:t>
            </a:r>
          </a:p>
          <a:p>
            <a:r>
              <a:rPr lang="en-US" dirty="0" smtClean="0"/>
              <a:t>If the inputs are only declining </a:t>
            </a:r>
            <a:r>
              <a:rPr lang="en-US" b="1" dirty="0" smtClean="0">
                <a:solidFill>
                  <a:srgbClr val="800000"/>
                </a:solidFill>
              </a:rPr>
              <a:t>arithmetically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(e.g., n-1, n-2,…) the result will be an exponential running time.</a:t>
            </a:r>
          </a:p>
          <a:p>
            <a:r>
              <a:rPr lang="en-US" dirty="0" smtClean="0"/>
              <a:t>In order to use binary recursion, the input must be declining </a:t>
            </a:r>
            <a:r>
              <a:rPr lang="en-US" b="1" dirty="0" smtClean="0">
                <a:solidFill>
                  <a:srgbClr val="800000"/>
                </a:solidFill>
              </a:rPr>
              <a:t>geometrically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(e.g., n/2, n/4, …).</a:t>
            </a:r>
          </a:p>
          <a:p>
            <a:r>
              <a:rPr lang="en-US" dirty="0" smtClean="0"/>
              <a:t>We will see efficient examples of binary recursion with </a:t>
            </a:r>
            <a:r>
              <a:rPr lang="en-US" dirty="0" err="1" smtClean="0"/>
              <a:t>geometricaly</a:t>
            </a:r>
            <a:r>
              <a:rPr lang="en-US" dirty="0" smtClean="0"/>
              <a:t> declining inputs when we discuss </a:t>
            </a:r>
            <a:r>
              <a:rPr lang="en-US" b="1" dirty="0" smtClean="0">
                <a:solidFill>
                  <a:srgbClr val="800000"/>
                </a:solidFill>
              </a:rPr>
              <a:t>heaps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800000"/>
                </a:solidFill>
              </a:rPr>
              <a:t>sorting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</a:p>
          <a:p>
            <a:r>
              <a:rPr lang="en-US" dirty="0" smtClean="0"/>
              <a:t>Linear recursion </a:t>
            </a:r>
          </a:p>
          <a:p>
            <a:pPr lvl="1"/>
            <a:r>
              <a:rPr lang="en-US" dirty="0" smtClean="0"/>
              <a:t>Example 1: Factorials</a:t>
            </a:r>
          </a:p>
          <a:p>
            <a:pPr lvl="1"/>
            <a:r>
              <a:rPr lang="en-US" dirty="0" smtClean="0"/>
              <a:t>Example 2:  Powers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3</a:t>
            </a:r>
            <a:r>
              <a:rPr lang="en-US" dirty="0" smtClean="0"/>
              <a:t>: Reversing an array</a:t>
            </a:r>
          </a:p>
          <a:p>
            <a:r>
              <a:rPr lang="en-US" dirty="0" smtClean="0"/>
              <a:t>Binary recursion</a:t>
            </a:r>
          </a:p>
          <a:p>
            <a:pPr lvl="1"/>
            <a:r>
              <a:rPr lang="en-US" dirty="0" smtClean="0"/>
              <a:t>Example 1:  The Fibonacci sequence</a:t>
            </a:r>
          </a:p>
          <a:p>
            <a:pPr lvl="1"/>
            <a:r>
              <a:rPr lang="en-US" dirty="0" smtClean="0"/>
              <a:t>Example 2:  The Tower of Hanoi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Drawbacks and pitfalls of recursion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Overhead Costs of Recursion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problems are naturally defined recursively.</a:t>
            </a:r>
          </a:p>
          <a:p>
            <a:r>
              <a:rPr lang="en-US" dirty="0" smtClean="0"/>
              <a:t>This can lead to simple, elegant code.</a:t>
            </a:r>
          </a:p>
          <a:p>
            <a:r>
              <a:rPr lang="en-US" dirty="0" smtClean="0"/>
              <a:t>However, recursive solutions entail a </a:t>
            </a:r>
            <a:r>
              <a:rPr lang="en-US" b="1" dirty="0" smtClean="0">
                <a:solidFill>
                  <a:schemeClr val="tx2"/>
                </a:solidFill>
              </a:rPr>
              <a:t>cost in time and memory</a:t>
            </a:r>
            <a:r>
              <a:rPr lang="en-US" dirty="0" smtClean="0"/>
              <a:t>: each recursive call requires that the current process state (variables, program counter) be </a:t>
            </a:r>
            <a:r>
              <a:rPr lang="en-US" b="1" dirty="0" smtClean="0">
                <a:solidFill>
                  <a:srgbClr val="800000"/>
                </a:solidFill>
              </a:rPr>
              <a:t>pushed </a:t>
            </a:r>
            <a:r>
              <a:rPr lang="en-US" dirty="0" smtClean="0"/>
              <a:t>onto the system stack, and </a:t>
            </a:r>
            <a:r>
              <a:rPr lang="en-US" b="1" dirty="0" smtClean="0">
                <a:solidFill>
                  <a:srgbClr val="800000"/>
                </a:solidFill>
              </a:rPr>
              <a:t>popped </a:t>
            </a:r>
            <a:r>
              <a:rPr lang="en-US" dirty="0" smtClean="0"/>
              <a:t>once the recursion unwinds.</a:t>
            </a:r>
          </a:p>
          <a:p>
            <a:r>
              <a:rPr lang="en-US" dirty="0" smtClean="0"/>
              <a:t>This typically affects the running time </a:t>
            </a:r>
            <a:r>
              <a:rPr lang="en-US" b="1" dirty="0" smtClean="0">
                <a:solidFill>
                  <a:srgbClr val="800000"/>
                </a:solidFill>
              </a:rPr>
              <a:t>constants</a:t>
            </a:r>
            <a:r>
              <a:rPr lang="en-US" dirty="0" smtClean="0"/>
              <a:t>, but </a:t>
            </a:r>
            <a:r>
              <a:rPr lang="en-US" b="1" dirty="0" smtClean="0">
                <a:solidFill>
                  <a:srgbClr val="800000"/>
                </a:solidFill>
              </a:rPr>
              <a:t>not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800000"/>
                </a:solidFill>
              </a:rPr>
              <a:t>asymptotic time complexity </a:t>
            </a:r>
            <a:r>
              <a:rPr lang="en-US" dirty="0" smtClean="0"/>
              <a:t>(e.g., </a:t>
            </a:r>
            <a:r>
              <a:rPr lang="en-US" dirty="0" err="1" smtClean="0"/>
              <a:t>O(n</a:t>
            </a:r>
            <a:r>
              <a:rPr lang="en-US" dirty="0" smtClean="0"/>
              <a:t>), O(n</a:t>
            </a:r>
            <a:r>
              <a:rPr lang="en-US" baseline="30000" dirty="0" smtClean="0"/>
              <a:t>2</a:t>
            </a:r>
            <a:r>
              <a:rPr lang="en-US" dirty="0" smtClean="0"/>
              <a:t>) etc.)</a:t>
            </a:r>
          </a:p>
          <a:p>
            <a:r>
              <a:rPr lang="en-US" dirty="0" smtClean="0"/>
              <a:t>Thus </a:t>
            </a:r>
            <a:r>
              <a:rPr lang="en-US" b="1" dirty="0" smtClean="0">
                <a:solidFill>
                  <a:srgbClr val="800000"/>
                </a:solidFill>
              </a:rPr>
              <a:t>recursive solutions may still be preferred </a:t>
            </a:r>
            <a:r>
              <a:rPr lang="en-US" dirty="0" smtClean="0"/>
              <a:t>unless there are very strict time/memory constraints.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“Curse” in Recursion:  Errors to Avoid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sz="20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MSS10" charset="0"/>
                <a:ea typeface="Tahoma" pitchFamily="-110" charset="0"/>
                <a:cs typeface="Tahoma" pitchFamily="-110" charset="0"/>
              </a:rPr>
              <a:t>// recursive factorial function</a:t>
            </a:r>
            <a:r>
              <a:rPr lang="en-US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MSSBX10" charset="0"/>
              </a:rPr>
              <a:t> 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CMSSBX10" charset="0"/>
              </a:rPr>
              <a:t>public static </a:t>
            </a:r>
            <a:r>
              <a:rPr lang="en-US" sz="2000" b="1" dirty="0" err="1" smtClean="0">
                <a:solidFill>
                  <a:schemeClr val="accent3"/>
                </a:solidFill>
                <a:latin typeface="CMSSBX10" charset="0"/>
              </a:rPr>
              <a:t>int</a:t>
            </a:r>
            <a:r>
              <a:rPr lang="en-US" sz="2000" b="1" dirty="0" smtClean="0">
                <a:solidFill>
                  <a:schemeClr val="accent3"/>
                </a:solidFill>
                <a:latin typeface="CMSSBX10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CMSS10" charset="0"/>
              </a:rPr>
              <a:t>recursiveFactorial(</a:t>
            </a:r>
            <a:r>
              <a:rPr lang="en-US" sz="2000" b="1" dirty="0" err="1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int</a:t>
            </a:r>
            <a:r>
              <a:rPr lang="en-US" sz="2000" b="1" dirty="0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CMSY10" charset="0"/>
              </a:rPr>
              <a:t>{ 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    return  </a:t>
            </a:r>
            <a:r>
              <a:rPr lang="en-US" sz="2000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*  </a:t>
            </a:r>
            <a:r>
              <a:rPr lang="en-US" sz="2000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recursiveFactorial</a:t>
            </a:r>
            <a:r>
              <a:rPr lang="en-US" sz="2000" dirty="0" err="1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- </a:t>
            </a:r>
            <a:r>
              <a:rPr lang="en-US" sz="2000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);	</a:t>
            </a:r>
            <a:endParaRPr lang="en-US" sz="2000" dirty="0" smtClean="0">
              <a:solidFill>
                <a:srgbClr val="3A7700"/>
              </a:solidFill>
              <a:latin typeface="CMSS10" charset="0"/>
              <a:ea typeface="Tahoma" pitchFamily="-110" charset="0"/>
              <a:cs typeface="Tahoma" pitchFamily="-110" charset="0"/>
            </a:endParaRP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}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endParaRPr lang="en-US" dirty="0" smtClean="0">
              <a:solidFill>
                <a:srgbClr val="000000"/>
              </a:solidFill>
              <a:latin typeface="CMSY10" charset="0"/>
              <a:ea typeface="Tahoma" pitchFamily="-110" charset="0"/>
              <a:cs typeface="Tahoma" pitchFamily="-110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There must be a base condition:  the recursion must ground out!</a:t>
            </a:r>
            <a:endParaRPr lang="en-US" sz="2400" b="1" dirty="0" smtClean="0">
              <a:solidFill>
                <a:srgbClr val="800000"/>
              </a:solidFill>
              <a:ea typeface="Tahoma" pitchFamily="-110" charset="0"/>
              <a:cs typeface="Tahoma" pitchFamily="-110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“Curse” in Recursion: Errors to Avoid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MSS10" charset="0"/>
                <a:ea typeface="Tahoma" pitchFamily="-110" charset="0"/>
                <a:cs typeface="Tahoma" pitchFamily="-110" charset="0"/>
              </a:rPr>
              <a:t>// recursive factorial function</a:t>
            </a:r>
            <a:r>
              <a:rPr lang="en-US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MSSBX10" charset="0"/>
              </a:rPr>
              <a:t> 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b="1" dirty="0" smtClean="0">
                <a:solidFill>
                  <a:schemeClr val="accent3"/>
                </a:solidFill>
                <a:latin typeface="CMSSBX10" charset="0"/>
              </a:rPr>
              <a:t>public static </a:t>
            </a:r>
            <a:r>
              <a:rPr lang="en-US" b="1" dirty="0" err="1" smtClean="0">
                <a:solidFill>
                  <a:schemeClr val="accent3"/>
                </a:solidFill>
                <a:latin typeface="CMSSBX10" charset="0"/>
              </a:rPr>
              <a:t>int</a:t>
            </a:r>
            <a:r>
              <a:rPr lang="en-US" b="1" dirty="0" smtClean="0">
                <a:solidFill>
                  <a:schemeClr val="accent3"/>
                </a:solidFill>
                <a:latin typeface="CMSSBX10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</a:rPr>
              <a:t>recursiveFactorial(</a:t>
            </a:r>
            <a:r>
              <a:rPr lang="en-US" b="1" dirty="0" err="1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int</a:t>
            </a:r>
            <a:r>
              <a:rPr lang="en-US" b="1" dirty="0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MSY10" charset="0"/>
              </a:rPr>
              <a:t>{ 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b="1" dirty="0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    if  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==  </a:t>
            </a:r>
            <a:r>
              <a:rPr lang="en-US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)  </a:t>
            </a:r>
            <a:r>
              <a:rPr lang="en-US" b="1" dirty="0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return  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recursiveFactorial(n</a:t>
            </a:r>
            <a:r>
              <a:rPr lang="en-US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;	</a:t>
            </a:r>
            <a:r>
              <a:rPr lang="en-US" dirty="0" smtClean="0">
                <a:solidFill>
                  <a:srgbClr val="3A77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// base case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else return  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*  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recursiveFactorial</a:t>
            </a:r>
            <a:r>
              <a:rPr lang="en-US" dirty="0" err="1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);	</a:t>
            </a:r>
            <a:r>
              <a:rPr lang="en-US" dirty="0" smtClean="0">
                <a:solidFill>
                  <a:srgbClr val="3A77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// recursive case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dirty="0" smtClean="0">
                <a:solidFill>
                  <a:srgbClr val="0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}</a:t>
            </a:r>
            <a:endParaRPr lang="en-US" dirty="0" smtClean="0">
              <a:ea typeface="Tahoma" pitchFamily="-110" charset="0"/>
              <a:cs typeface="Tahoma" pitchFamily="-110" charset="0"/>
            </a:endParaRP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endParaRPr lang="en-US" dirty="0" smtClean="0">
              <a:solidFill>
                <a:srgbClr val="000000"/>
              </a:solidFill>
              <a:latin typeface="CMSY10" charset="0"/>
              <a:ea typeface="Tahoma" pitchFamily="-110" charset="0"/>
              <a:cs typeface="Tahoma" pitchFamily="-110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The base condition must not involve mor</a:t>
            </a:r>
            <a:r>
              <a:rPr lang="en-US" b="1" dirty="0" smtClean="0">
                <a:solidFill>
                  <a:srgbClr val="8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e recursion!</a:t>
            </a:r>
            <a:endParaRPr lang="en-US" sz="2400" b="1" dirty="0" smtClean="0">
              <a:solidFill>
                <a:srgbClr val="800000"/>
              </a:solidFill>
              <a:ea typeface="Tahoma" pitchFamily="-110" charset="0"/>
              <a:cs typeface="Tahoma" pitchFamily="-110" charset="0"/>
            </a:endParaRPr>
          </a:p>
          <a:p>
            <a:pPr>
              <a:buNone/>
            </a:pPr>
            <a:endParaRPr lang="en-US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“Curse” in Recursion: Errors to Avoid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MSS10" charset="0"/>
                <a:ea typeface="Tahoma" pitchFamily="-110" charset="0"/>
                <a:cs typeface="Tahoma" pitchFamily="-110" charset="0"/>
              </a:rPr>
              <a:t>// recursive factorial function</a:t>
            </a:r>
            <a:r>
              <a:rPr lang="en-US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MSSBX10" charset="0"/>
              </a:rPr>
              <a:t> 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b="1" dirty="0" smtClean="0">
                <a:solidFill>
                  <a:schemeClr val="accent3"/>
                </a:solidFill>
                <a:latin typeface="CMSSBX10" charset="0"/>
              </a:rPr>
              <a:t>public static </a:t>
            </a:r>
            <a:r>
              <a:rPr lang="en-US" b="1" dirty="0" err="1" smtClean="0">
                <a:solidFill>
                  <a:schemeClr val="accent3"/>
                </a:solidFill>
                <a:latin typeface="CMSSBX10" charset="0"/>
              </a:rPr>
              <a:t>int</a:t>
            </a:r>
            <a:r>
              <a:rPr lang="en-US" b="1" dirty="0" smtClean="0">
                <a:solidFill>
                  <a:schemeClr val="accent3"/>
                </a:solidFill>
                <a:latin typeface="CMSSBX10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</a:rPr>
              <a:t>recursiveFactorial(</a:t>
            </a:r>
            <a:r>
              <a:rPr lang="en-US" b="1" dirty="0" err="1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int</a:t>
            </a:r>
            <a:r>
              <a:rPr lang="en-US" b="1" dirty="0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MSY10" charset="0"/>
              </a:rPr>
              <a:t>{ 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b="1" dirty="0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    if  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==  </a:t>
            </a:r>
            <a:r>
              <a:rPr lang="en-US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)  </a:t>
            </a:r>
            <a:r>
              <a:rPr lang="en-US" b="1" dirty="0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return  </a:t>
            </a:r>
            <a:r>
              <a:rPr lang="en-US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;	</a:t>
            </a:r>
            <a:r>
              <a:rPr lang="en-US" dirty="0" smtClean="0">
                <a:solidFill>
                  <a:srgbClr val="3A77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// base case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latin typeface="CMSSBX10" charset="0"/>
                <a:ea typeface="Tahoma" pitchFamily="-110" charset="0"/>
                <a:cs typeface="Tahoma" pitchFamily="-110" charset="0"/>
              </a:rPr>
              <a:t>else return  </a:t>
            </a:r>
            <a:r>
              <a:rPr lang="en-US" dirty="0" smtClean="0">
                <a:latin typeface="CMSSBX10" charset="0"/>
                <a:ea typeface="Tahoma" pitchFamily="-110" charset="0"/>
                <a:cs typeface="Tahoma" pitchFamily="-110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 – 1)  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*  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recursiveFactorial</a:t>
            </a:r>
            <a:r>
              <a:rPr lang="en-US" dirty="0" err="1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" pitchFamily="-110" charset="0"/>
                <a:ea typeface="Tahoma" pitchFamily="-110" charset="0"/>
                <a:cs typeface="Tahoma" pitchFamily="-110" charset="0"/>
              </a:rPr>
              <a:t>);	</a:t>
            </a:r>
            <a:r>
              <a:rPr lang="en-US" dirty="0" smtClean="0">
                <a:solidFill>
                  <a:srgbClr val="3A7700"/>
                </a:solidFill>
                <a:latin typeface="CMSS10" charset="0"/>
                <a:ea typeface="Tahoma" pitchFamily="-110" charset="0"/>
                <a:cs typeface="Tahoma" pitchFamily="-110" charset="0"/>
              </a:rPr>
              <a:t>// recursive case</a:t>
            </a: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r>
              <a:rPr lang="en-US" dirty="0" smtClean="0">
                <a:solidFill>
                  <a:srgbClr val="0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}</a:t>
            </a:r>
            <a:endParaRPr lang="en-US" dirty="0" smtClean="0">
              <a:ea typeface="Tahoma" pitchFamily="-110" charset="0"/>
              <a:cs typeface="Tahoma" pitchFamily="-110" charset="0"/>
            </a:endParaRPr>
          </a:p>
          <a:p>
            <a:pPr lvl="1">
              <a:lnSpc>
                <a:spcPct val="80000"/>
              </a:lnSpc>
              <a:buFont typeface="Wingdings" pitchFamily="-110" charset="2"/>
              <a:buNone/>
            </a:pPr>
            <a:endParaRPr lang="en-US" dirty="0" smtClean="0">
              <a:solidFill>
                <a:srgbClr val="000000"/>
              </a:solidFill>
              <a:latin typeface="CMSY10" charset="0"/>
              <a:ea typeface="Tahoma" pitchFamily="-110" charset="0"/>
              <a:cs typeface="Tahoma" pitchFamily="-110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8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The input </a:t>
            </a:r>
            <a:r>
              <a:rPr lang="en-US" sz="2400" b="1" dirty="0" smtClean="0">
                <a:solidFill>
                  <a:srgbClr val="8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must be converging </a:t>
            </a:r>
            <a:r>
              <a:rPr lang="en-US" sz="2400" dirty="0" smtClean="0">
                <a:solidFill>
                  <a:srgbClr val="800000"/>
                </a:solidFill>
                <a:latin typeface="CMSY10" charset="0"/>
                <a:ea typeface="Tahoma" pitchFamily="-110" charset="0"/>
                <a:cs typeface="Tahoma" pitchFamily="-110" charset="0"/>
              </a:rPr>
              <a:t>toward the base condition!</a:t>
            </a:r>
            <a:endParaRPr lang="en-US" sz="2400" dirty="0" smtClean="0">
              <a:solidFill>
                <a:srgbClr val="800000"/>
              </a:solidFill>
              <a:ea typeface="Tahoma" pitchFamily="-110" charset="0"/>
              <a:cs typeface="Tahoma" pitchFamily="-110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</a:p>
          <a:p>
            <a:r>
              <a:rPr lang="en-US" dirty="0" smtClean="0"/>
              <a:t>Linear recursion </a:t>
            </a:r>
          </a:p>
          <a:p>
            <a:pPr lvl="1"/>
            <a:r>
              <a:rPr lang="en-US" dirty="0" smtClean="0"/>
              <a:t>Example 1: Factorials</a:t>
            </a:r>
          </a:p>
          <a:p>
            <a:pPr lvl="1"/>
            <a:r>
              <a:rPr lang="en-US" dirty="0" smtClean="0"/>
              <a:t>Example 2:  Powers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3</a:t>
            </a:r>
            <a:r>
              <a:rPr lang="en-US" dirty="0" smtClean="0"/>
              <a:t>: Reversing an array</a:t>
            </a:r>
          </a:p>
          <a:p>
            <a:r>
              <a:rPr lang="en-US" dirty="0" smtClean="0"/>
              <a:t>Binary recursion</a:t>
            </a:r>
          </a:p>
          <a:p>
            <a:pPr lvl="1"/>
            <a:r>
              <a:rPr lang="en-US" dirty="0" smtClean="0"/>
              <a:t>Example 1:  The Fibonacci sequence</a:t>
            </a:r>
          </a:p>
          <a:p>
            <a:pPr lvl="1"/>
            <a:r>
              <a:rPr lang="en-US" dirty="0" smtClean="0"/>
              <a:t>Example 2:  The Tower of Hanoi</a:t>
            </a:r>
          </a:p>
          <a:p>
            <a:r>
              <a:rPr lang="en-US" dirty="0" smtClean="0"/>
              <a:t>Drawbacks and pitfalls of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faced with a difficult problem, a classic technique is to break it down into smaller parts that can be solved more easily.</a:t>
            </a:r>
          </a:p>
          <a:p>
            <a:r>
              <a:rPr lang="en-US" dirty="0" smtClean="0"/>
              <a:t>Recursion uses induction to do this.</a:t>
            </a:r>
            <a:endParaRPr lang="en-US" dirty="0"/>
          </a:p>
        </p:txBody>
      </p:sp>
      <p:pic>
        <p:nvPicPr>
          <p:cNvPr id="4" name="Picture 86" descr="brut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136900"/>
            <a:ext cx="2730500" cy="257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understanding this lecture you should be able to:</a:t>
            </a:r>
          </a:p>
          <a:p>
            <a:pPr lvl="1"/>
            <a:r>
              <a:rPr lang="en-US" sz="1800" dirty="0"/>
              <a:t>U</a:t>
            </a:r>
            <a:r>
              <a:rPr lang="en-US" sz="1800" dirty="0" smtClean="0"/>
              <a:t>se induction to prove the correctness of a recursive algorithm.</a:t>
            </a:r>
          </a:p>
          <a:p>
            <a:pPr lvl="1"/>
            <a:r>
              <a:rPr lang="en-US" sz="1800" dirty="0" smtClean="0"/>
              <a:t>Identify the base case for an inductive solution</a:t>
            </a:r>
          </a:p>
          <a:p>
            <a:pPr lvl="1"/>
            <a:r>
              <a:rPr lang="en-US" sz="1800" dirty="0" smtClean="0"/>
              <a:t>Design and analyze linear and binary recursion algorithms</a:t>
            </a:r>
          </a:p>
          <a:p>
            <a:pPr lvl="1"/>
            <a:r>
              <a:rPr lang="en-US" sz="1800" dirty="0" smtClean="0"/>
              <a:t>Identify the overhead costs of recursion</a:t>
            </a:r>
          </a:p>
          <a:p>
            <a:pPr lvl="1"/>
            <a:r>
              <a:rPr lang="en-US" sz="1800" dirty="0" smtClean="0"/>
              <a:t>Avoid errors commonly made in writing recursive algorithms</a:t>
            </a:r>
          </a:p>
        </p:txBody>
      </p:sp>
    </p:spTree>
    <p:extLst>
      <p:ext uri="{BB962C8B-B14F-4D97-AF65-F5344CB8AC3E}">
        <p14:creationId xmlns:p14="http://schemas.microsoft.com/office/powerpoint/2010/main" val="18801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use of induction goes back at least to Euclid’s proof that the number of primes is infinite (c. 300 BC).</a:t>
            </a:r>
          </a:p>
          <a:p>
            <a:r>
              <a:rPr lang="en-US" dirty="0" smtClean="0"/>
              <a:t>The first explicit formulation of the principle is due to Pascal (1665).</a:t>
            </a:r>
            <a:endParaRPr lang="en-US" dirty="0"/>
          </a:p>
        </p:txBody>
      </p:sp>
      <p:pic>
        <p:nvPicPr>
          <p:cNvPr id="4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473" y="3111956"/>
            <a:ext cx="196215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461598" y="5502731"/>
            <a:ext cx="22494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Euclid</a:t>
            </a:r>
            <a:r>
              <a:rPr lang="en-US" sz="1400" b="0" dirty="0"/>
              <a:t> of Alexandria, </a:t>
            </a:r>
          </a:p>
          <a:p>
            <a:r>
              <a:rPr lang="en-US" sz="1400" b="0" dirty="0"/>
              <a:t>"The Father of Geometry"</a:t>
            </a:r>
            <a:r>
              <a:rPr lang="en-US" sz="1400" dirty="0"/>
              <a:t> </a:t>
            </a:r>
          </a:p>
          <a:p>
            <a:r>
              <a:rPr lang="en-US" sz="1400" b="0" dirty="0"/>
              <a:t>c. 300 BC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76" y="3126822"/>
            <a:ext cx="2216414" cy="2346952"/>
          </a:xfrm>
          <a:prstGeom prst="rect">
            <a:avLst/>
          </a:prstGeom>
        </p:spPr>
      </p:pic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5297591" y="5566005"/>
            <a:ext cx="24929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/>
              <a:t>Blaise</a:t>
            </a:r>
            <a:r>
              <a:rPr lang="en-US" sz="1400" dirty="0" smtClean="0"/>
              <a:t> Pascal, </a:t>
            </a:r>
            <a:r>
              <a:rPr lang="en-US" sz="1400" b="0" dirty="0" smtClean="0"/>
              <a:t>1623 - 1662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8635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Induction: 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Induction is a mathematical method for proving that a statement is true for a (possibly infinite) sequence of objects.</a:t>
            </a:r>
          </a:p>
          <a:p>
            <a:r>
              <a:rPr lang="en-US" dirty="0" smtClean="0"/>
              <a:t>There are two things that must be proved: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800000"/>
                </a:solidFill>
              </a:rPr>
              <a:t>The Base Case</a:t>
            </a:r>
            <a:r>
              <a:rPr lang="en-US" dirty="0" smtClean="0"/>
              <a:t>:  The statement is true for the first object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800000"/>
                </a:solidFill>
              </a:rPr>
              <a:t>The Inductive Step</a:t>
            </a:r>
            <a:r>
              <a:rPr lang="en-US" dirty="0" smtClean="0"/>
              <a:t>:  If the statement is true for a given object, it is also true for the next object.</a:t>
            </a:r>
          </a:p>
          <a:p>
            <a:r>
              <a:rPr lang="en-US" dirty="0" smtClean="0"/>
              <a:t>If these two statements hold, then the statement holds for all objects.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Example:  An Arithmetic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9110"/>
            <a:ext cx="8603251" cy="4957054"/>
          </a:xfrm>
        </p:spPr>
        <p:txBody>
          <a:bodyPr/>
          <a:lstStyle/>
          <a:p>
            <a:r>
              <a:rPr lang="en-US" sz="2000" dirty="0" smtClean="0"/>
              <a:t>Claim:</a:t>
            </a:r>
            <a:endParaRPr lang="en-US" sz="2000" dirty="0"/>
          </a:p>
          <a:p>
            <a:r>
              <a:rPr lang="en-US" sz="2000" dirty="0" smtClean="0"/>
              <a:t>Proof: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b="1" dirty="0" smtClean="0">
                <a:solidFill>
                  <a:srgbClr val="800000"/>
                </a:solidFill>
              </a:rPr>
              <a:t>Base Case.  </a:t>
            </a:r>
            <a:r>
              <a:rPr lang="en-US" sz="1800" dirty="0" smtClean="0"/>
              <a:t>The statement holds for </a:t>
            </a:r>
            <a:r>
              <a:rPr lang="en-US" sz="1800" i="1" dirty="0" smtClean="0"/>
              <a:t>n</a:t>
            </a:r>
            <a:r>
              <a:rPr lang="en-US" sz="1800" dirty="0" smtClean="0"/>
              <a:t> = 0: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endParaRPr lang="en-US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1800" b="1" dirty="0" smtClean="0">
                <a:solidFill>
                  <a:srgbClr val="800000"/>
                </a:solidFill>
              </a:rPr>
              <a:t>Inductive Step.  </a:t>
            </a:r>
            <a:r>
              <a:rPr lang="en-US" sz="1800" dirty="0" smtClean="0"/>
              <a:t>If the claim holds for </a:t>
            </a:r>
            <a:r>
              <a:rPr lang="en-US" sz="1800" i="1" dirty="0" smtClean="0"/>
              <a:t>n</a:t>
            </a:r>
            <a:r>
              <a:rPr lang="en-US" sz="1800" dirty="0" smtClean="0"/>
              <a:t> = </a:t>
            </a:r>
            <a:r>
              <a:rPr lang="en-US" sz="1800" i="1" dirty="0" smtClean="0"/>
              <a:t>k</a:t>
            </a:r>
            <a:r>
              <a:rPr lang="en-US" sz="1800" dirty="0" smtClean="0"/>
              <a:t>, then it also holds for </a:t>
            </a:r>
            <a:r>
              <a:rPr lang="en-US" sz="1800" i="1" dirty="0" smtClean="0"/>
              <a:t>n</a:t>
            </a:r>
            <a:r>
              <a:rPr lang="en-US" sz="1800" dirty="0" smtClean="0"/>
              <a:t> = </a:t>
            </a:r>
            <a:r>
              <a:rPr lang="en-US" sz="1800" i="1" dirty="0" smtClean="0"/>
              <a:t>k</a:t>
            </a:r>
            <a:r>
              <a:rPr lang="en-US" sz="1800" dirty="0" smtClean="0"/>
              <a:t>+1.  </a:t>
            </a: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82785"/>
              </p:ext>
            </p:extLst>
          </p:nvPr>
        </p:nvGraphicFramePr>
        <p:xfrm>
          <a:off x="1841299" y="963500"/>
          <a:ext cx="25415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0" name="Equation" r:id="rId3" imgW="1549400" imgH="457200" progId="Equation.DSMT4">
                  <p:embed/>
                </p:oleObj>
              </mc:Choice>
              <mc:Fallback>
                <p:oleObj name="Equation" r:id="rId3" imgW="1549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299" y="963500"/>
                        <a:ext cx="2541587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79783"/>
              </p:ext>
            </p:extLst>
          </p:nvPr>
        </p:nvGraphicFramePr>
        <p:xfrm>
          <a:off x="1445776" y="2557981"/>
          <a:ext cx="264477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1" name="Equation" r:id="rId5" imgW="1612900" imgH="863600" progId="Equation.3">
                  <p:embed/>
                </p:oleObj>
              </mc:Choice>
              <mc:Fallback>
                <p:oleObj name="Equation" r:id="rId5" imgW="1612900" imgH="86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5776" y="2557981"/>
                        <a:ext cx="2644775" cy="141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15341"/>
              </p:ext>
            </p:extLst>
          </p:nvPr>
        </p:nvGraphicFramePr>
        <p:xfrm>
          <a:off x="1473020" y="4793754"/>
          <a:ext cx="55006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2" name="Equation" r:id="rId7" imgW="3352800" imgH="444500" progId="Equation.3">
                  <p:embed/>
                </p:oleObj>
              </mc:Choice>
              <mc:Fallback>
                <p:oleObj name="Equation" r:id="rId7" imgW="3352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3020" y="4793754"/>
                        <a:ext cx="550068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36962" y="3201081"/>
            <a:ext cx="571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7963" y="4742348"/>
            <a:ext cx="571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928"/>
            <a:ext cx="8229600" cy="2719300"/>
          </a:xfrm>
        </p:spPr>
        <p:txBody>
          <a:bodyPr/>
          <a:lstStyle/>
          <a:p>
            <a:r>
              <a:rPr lang="en-US" sz="2000" dirty="0" smtClean="0"/>
              <a:t>You are given a problem input that is too big to solve directly.</a:t>
            </a:r>
          </a:p>
          <a:p>
            <a:r>
              <a:rPr lang="en-US" sz="2000" dirty="0" smtClean="0"/>
              <a:t>You imagine, </a:t>
            </a:r>
          </a:p>
          <a:p>
            <a:pPr lvl="1"/>
            <a:r>
              <a:rPr lang="en-US" sz="1800" dirty="0" smtClean="0"/>
              <a:t>“Suppose I had a friend who could give me the answer to the same problem with slightly smaller input.”</a:t>
            </a:r>
          </a:p>
          <a:p>
            <a:pPr lvl="1"/>
            <a:r>
              <a:rPr lang="en-US" sz="1800" dirty="0" smtClean="0"/>
              <a:t>“Then I could easily solve the larger problem.”</a:t>
            </a:r>
          </a:p>
          <a:p>
            <a:r>
              <a:rPr lang="en-US" sz="2000" dirty="0" smtClean="0"/>
              <a:t>In recursion this “friend” will actually be another instance (clone) of yourself.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986" y="3636142"/>
            <a:ext cx="2758797" cy="239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8519" y="6063137"/>
            <a:ext cx="4156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Tai (left) and </a:t>
            </a:r>
            <a:r>
              <a:rPr lang="en-US" sz="1400" dirty="0" err="1" smtClean="0"/>
              <a:t>Snuppy</a:t>
            </a:r>
            <a:r>
              <a:rPr lang="en-US" sz="1400" dirty="0" smtClean="0"/>
              <a:t> (right):  the first puppy clone.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2011.potx</Template>
  <TotalTime>7429</TotalTime>
  <Words>2066</Words>
  <Application>Microsoft Office PowerPoint</Application>
  <PresentationFormat>On-screen Show (4:3)</PresentationFormat>
  <Paragraphs>360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7" baseType="lpstr">
      <vt:lpstr>ＭＳ Ｐゴシック</vt:lpstr>
      <vt:lpstr>Arial</vt:lpstr>
      <vt:lpstr>Arial Rounded MT Bold</vt:lpstr>
      <vt:lpstr>Calibri</vt:lpstr>
      <vt:lpstr>CMMI10</vt:lpstr>
      <vt:lpstr>CMR10</vt:lpstr>
      <vt:lpstr>CMSS10</vt:lpstr>
      <vt:lpstr>CMSSBX10</vt:lpstr>
      <vt:lpstr>CMSY10</vt:lpstr>
      <vt:lpstr>Comic Sans MS</vt:lpstr>
      <vt:lpstr>Tahoma</vt:lpstr>
      <vt:lpstr>Times</vt:lpstr>
      <vt:lpstr>Times New Roman</vt:lpstr>
      <vt:lpstr>Wingdings</vt:lpstr>
      <vt:lpstr>Zapf Dingbats</vt:lpstr>
      <vt:lpstr>3101</vt:lpstr>
      <vt:lpstr>Equation</vt:lpstr>
      <vt:lpstr>Recursion</vt:lpstr>
      <vt:lpstr>Outline</vt:lpstr>
      <vt:lpstr>Outcomes</vt:lpstr>
      <vt:lpstr>Outline</vt:lpstr>
      <vt:lpstr>Divide and Conquer</vt:lpstr>
      <vt:lpstr>History of Induction</vt:lpstr>
      <vt:lpstr>Induction:  Review</vt:lpstr>
      <vt:lpstr>Induction Example:  An Arithmetic Sum</vt:lpstr>
      <vt:lpstr>Recursive Divide and Conquer</vt:lpstr>
      <vt:lpstr>Friends &amp; Induction</vt:lpstr>
      <vt:lpstr>Friends &amp; Induction</vt:lpstr>
      <vt:lpstr>Friends &amp; Induction</vt:lpstr>
      <vt:lpstr>Outline</vt:lpstr>
      <vt:lpstr>Recall:  Design Pattern</vt:lpstr>
      <vt:lpstr>Linear Recursion Design Pattern</vt:lpstr>
      <vt:lpstr>Example 1</vt:lpstr>
      <vt:lpstr>Tracing Recursion</vt:lpstr>
      <vt:lpstr>Linear Recursion</vt:lpstr>
      <vt:lpstr>Example 2:  Computing Powers</vt:lpstr>
      <vt:lpstr>Recursive Squaring</vt:lpstr>
      <vt:lpstr>A Recursive Squaring Method</vt:lpstr>
      <vt:lpstr>Analyzing the Recursive Squaring Method</vt:lpstr>
      <vt:lpstr>Tail Recursion</vt:lpstr>
      <vt:lpstr>Example:  Recursively Reversing an Array</vt:lpstr>
      <vt:lpstr>Example:  Iteratively Reversing an Array</vt:lpstr>
      <vt:lpstr>Defining Arguments for Recursion</vt:lpstr>
      <vt:lpstr>Outline</vt:lpstr>
      <vt:lpstr>Binary Recursion </vt:lpstr>
      <vt:lpstr>The Fibonacci Sequence</vt:lpstr>
      <vt:lpstr>The Golden Ratio</vt:lpstr>
      <vt:lpstr>The Golden Ratio</vt:lpstr>
      <vt:lpstr>Computing Fibonacci Numbers</vt:lpstr>
      <vt:lpstr>Analyzing the Binary Recursion Fibonacci Algorithm</vt:lpstr>
      <vt:lpstr>A Better Fibonacci Algorithm </vt:lpstr>
      <vt:lpstr>Binary Recursion</vt:lpstr>
      <vt:lpstr>Example</vt:lpstr>
      <vt:lpstr>Tower of Hanoi</vt:lpstr>
      <vt:lpstr>Tower of Hanoi</vt:lpstr>
      <vt:lpstr>Tower of Hanoi</vt:lpstr>
      <vt:lpstr>Tower of Hanoi</vt:lpstr>
      <vt:lpstr>Tower of Hanoi</vt:lpstr>
      <vt:lpstr>Tower of Hanoi</vt:lpstr>
      <vt:lpstr>Binary Recursion: Summary</vt:lpstr>
      <vt:lpstr>Outline</vt:lpstr>
      <vt:lpstr>The Overhead Costs of Recursion</vt:lpstr>
      <vt:lpstr>The “Curse” in Recursion:  Errors to Avoid</vt:lpstr>
      <vt:lpstr>The “Curse” in Recursion: Errors to Avoid</vt:lpstr>
      <vt:lpstr>The “Curse” in Recursion: Errors to Avoid</vt:lpstr>
      <vt:lpstr>Outline</vt:lpstr>
      <vt:lpstr>Outcomes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Recursion</dc:title>
  <dc:creator>James Elder</dc:creator>
  <cp:lastModifiedBy>Microsoft account</cp:lastModifiedBy>
  <cp:revision>64</cp:revision>
  <cp:lastPrinted>2010-01-19T19:46:17Z</cp:lastPrinted>
  <dcterms:created xsi:type="dcterms:W3CDTF">2010-01-15T13:26:12Z</dcterms:created>
  <dcterms:modified xsi:type="dcterms:W3CDTF">2014-07-23T18:24:18Z</dcterms:modified>
</cp:coreProperties>
</file>