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1.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50"/>
  </p:notesMasterIdLst>
  <p:handoutMasterIdLst>
    <p:handoutMasterId r:id="rId51"/>
  </p:handoutMasterIdLst>
  <p:sldIdLst>
    <p:sldId id="257" r:id="rId2"/>
    <p:sldId id="411" r:id="rId3"/>
    <p:sldId id="419" r:id="rId4"/>
    <p:sldId id="408" r:id="rId5"/>
    <p:sldId id="409" r:id="rId6"/>
    <p:sldId id="396" r:id="rId7"/>
    <p:sldId id="420" r:id="rId8"/>
    <p:sldId id="258" r:id="rId9"/>
    <p:sldId id="259" r:id="rId10"/>
    <p:sldId id="260" r:id="rId11"/>
    <p:sldId id="261" r:id="rId12"/>
    <p:sldId id="266" r:id="rId13"/>
    <p:sldId id="267" r:id="rId14"/>
    <p:sldId id="268" r:id="rId15"/>
    <p:sldId id="269" r:id="rId16"/>
    <p:sldId id="421" r:id="rId17"/>
    <p:sldId id="270" r:id="rId18"/>
    <p:sldId id="265" r:id="rId19"/>
    <p:sldId id="399" r:id="rId20"/>
    <p:sldId id="412" r:id="rId21"/>
    <p:sldId id="400" r:id="rId22"/>
    <p:sldId id="401" r:id="rId23"/>
    <p:sldId id="402" r:id="rId24"/>
    <p:sldId id="403" r:id="rId25"/>
    <p:sldId id="422" r:id="rId26"/>
    <p:sldId id="398" r:id="rId27"/>
    <p:sldId id="405" r:id="rId28"/>
    <p:sldId id="410" r:id="rId29"/>
    <p:sldId id="271" r:id="rId30"/>
    <p:sldId id="425" r:id="rId31"/>
    <p:sldId id="406" r:id="rId32"/>
    <p:sldId id="272" r:id="rId33"/>
    <p:sldId id="407" r:id="rId34"/>
    <p:sldId id="274" r:id="rId35"/>
    <p:sldId id="275" r:id="rId36"/>
    <p:sldId id="276" r:id="rId37"/>
    <p:sldId id="277" r:id="rId38"/>
    <p:sldId id="278" r:id="rId39"/>
    <p:sldId id="279" r:id="rId40"/>
    <p:sldId id="280" r:id="rId41"/>
    <p:sldId id="282" r:id="rId42"/>
    <p:sldId id="283" r:id="rId43"/>
    <p:sldId id="351" r:id="rId44"/>
    <p:sldId id="423" r:id="rId45"/>
    <p:sldId id="393" r:id="rId46"/>
    <p:sldId id="394" r:id="rId47"/>
    <p:sldId id="395" r:id="rId48"/>
    <p:sldId id="424" r:id="rId4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57118"/>
    <a:srgbClr val="354C18"/>
    <a:srgbClr val="264800"/>
    <a:srgbClr val="FBEF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11" d="100"/>
          <a:sy n="111" d="100"/>
        </p:scale>
        <p:origin x="816" y="114"/>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charts/_rels/chart1.xml.rels><?xml version="1.0" encoding="UTF-8" standalone="yes"?>
<Relationships xmlns="http://schemas.openxmlformats.org/package/2006/relationships"><Relationship Id="rId1"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1" Type="http://schemas.openxmlformats.org/officeDocument/2006/relationships/oleObject" Target="../embeddings/oleObject2.bin"/></Relationships>
</file>

<file path=ppt/charts/_rels/chart3.xml.rels><?xml version="1.0" encoding="UTF-8" standalone="yes"?>
<Relationships xmlns="http://schemas.openxmlformats.org/package/2006/relationships"><Relationship Id="rId1" Type="http://schemas.openxmlformats.org/officeDocument/2006/relationships/oleObject" Target="../embeddings/oleObject11.bin"/></Relationships>
</file>

<file path=ppt/charts/_rels/chart4.xml.rels><?xml version="1.0" encoding="UTF-8" standalone="yes"?>
<Relationships xmlns="http://schemas.openxmlformats.org/package/2006/relationships"><Relationship Id="rId1" Type="http://schemas.openxmlformats.org/officeDocument/2006/relationships/oleObject" Target="../embeddings/oleObject18.bin"/></Relationships>
</file>

<file path=ppt/charts/_rels/chart5.xml.rels><?xml version="1.0" encoding="UTF-8" standalone="yes"?>
<Relationships xmlns="http://schemas.openxmlformats.org/package/2006/relationships"><Relationship Id="rId1" Type="http://schemas.openxmlformats.org/officeDocument/2006/relationships/oleObject" Target="../embeddings/oleObject19.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hPercent val="73"/>
      <c:rotY val="20"/>
      <c:depthPercent val="100"/>
      <c:rAngAx val="1"/>
    </c:view3D>
    <c:floor>
      <c:thickness val="0"/>
      <c:spPr>
        <a:solidFill>
          <a:srgbClr val="C0C0C0"/>
        </a:solidFill>
        <a:ln w="12700">
          <a:solidFill>
            <a:srgbClr val="333399"/>
          </a:solidFill>
          <a:prstDash val="solid"/>
        </a:ln>
      </c:spPr>
    </c:floor>
    <c:sideWall>
      <c:thickness val="0"/>
      <c:spPr>
        <a:noFill/>
        <a:ln w="12700">
          <a:solidFill>
            <a:srgbClr val="000000"/>
          </a:solidFill>
          <a:prstDash val="solid"/>
        </a:ln>
      </c:spPr>
    </c:sideWall>
    <c:backWall>
      <c:thickness val="0"/>
      <c:spPr>
        <a:noFill/>
        <a:ln w="12700">
          <a:solidFill>
            <a:srgbClr val="000000"/>
          </a:solidFill>
          <a:prstDash val="solid"/>
        </a:ln>
      </c:spPr>
    </c:backWall>
    <c:plotArea>
      <c:layout>
        <c:manualLayout>
          <c:layoutTarget val="inner"/>
          <c:xMode val="edge"/>
          <c:yMode val="edge"/>
          <c:x val="0.18032786885245899"/>
          <c:y val="0.20295202952029501"/>
          <c:w val="0.79344262295082002"/>
          <c:h val="0.61254612546125498"/>
        </c:manualLayout>
      </c:layout>
      <c:bar3DChart>
        <c:barDir val="col"/>
        <c:grouping val="clustered"/>
        <c:varyColors val="0"/>
        <c:ser>
          <c:idx val="0"/>
          <c:order val="0"/>
          <c:tx>
            <c:strRef>
              <c:f>Sheet1!$A$2</c:f>
              <c:strCache>
                <c:ptCount val="1"/>
                <c:pt idx="0">
                  <c:v>best case</c:v>
                </c:pt>
              </c:strCache>
            </c:strRef>
          </c:tx>
          <c:spPr>
            <a:solidFill>
              <a:srgbClr val="63AAFE"/>
            </a:solidFill>
            <a:ln w="12680">
              <a:solidFill>
                <a:srgbClr val="000000"/>
              </a:solidFill>
              <a:prstDash val="solid"/>
            </a:ln>
          </c:spPr>
          <c:invertIfNegative val="0"/>
          <c:cat>
            <c:numRef>
              <c:f>Sheet1!$B$1:$E$1</c:f>
              <c:numCache>
                <c:formatCode>General</c:formatCode>
                <c:ptCount val="4"/>
                <c:pt idx="0">
                  <c:v>1000</c:v>
                </c:pt>
                <c:pt idx="1">
                  <c:v>2000</c:v>
                </c:pt>
                <c:pt idx="2">
                  <c:v>3000</c:v>
                </c:pt>
                <c:pt idx="3">
                  <c:v>4000</c:v>
                </c:pt>
              </c:numCache>
            </c:numRef>
          </c:cat>
          <c:val>
            <c:numRef>
              <c:f>Sheet1!$B$2:$E$2</c:f>
              <c:numCache>
                <c:formatCode>General</c:formatCode>
                <c:ptCount val="4"/>
                <c:pt idx="0">
                  <c:v>10</c:v>
                </c:pt>
                <c:pt idx="1">
                  <c:v>20</c:v>
                </c:pt>
                <c:pt idx="2">
                  <c:v>30</c:v>
                </c:pt>
                <c:pt idx="3">
                  <c:v>40</c:v>
                </c:pt>
              </c:numCache>
            </c:numRef>
          </c:val>
        </c:ser>
        <c:ser>
          <c:idx val="1"/>
          <c:order val="1"/>
          <c:tx>
            <c:strRef>
              <c:f>Sheet1!$A$3</c:f>
              <c:strCache>
                <c:ptCount val="1"/>
                <c:pt idx="0">
                  <c:v>average case</c:v>
                </c:pt>
              </c:strCache>
            </c:strRef>
          </c:tx>
          <c:spPr>
            <a:solidFill>
              <a:srgbClr val="DD2D32"/>
            </a:solidFill>
            <a:ln w="12680">
              <a:solidFill>
                <a:srgbClr val="000000"/>
              </a:solidFill>
              <a:prstDash val="solid"/>
            </a:ln>
          </c:spPr>
          <c:invertIfNegative val="0"/>
          <c:cat>
            <c:numRef>
              <c:f>Sheet1!$B$1:$E$1</c:f>
              <c:numCache>
                <c:formatCode>General</c:formatCode>
                <c:ptCount val="4"/>
                <c:pt idx="0">
                  <c:v>1000</c:v>
                </c:pt>
                <c:pt idx="1">
                  <c:v>2000</c:v>
                </c:pt>
                <c:pt idx="2">
                  <c:v>3000</c:v>
                </c:pt>
                <c:pt idx="3">
                  <c:v>4000</c:v>
                </c:pt>
              </c:numCache>
            </c:numRef>
          </c:cat>
          <c:val>
            <c:numRef>
              <c:f>Sheet1!$B$3:$E$3</c:f>
              <c:numCache>
                <c:formatCode>General</c:formatCode>
                <c:ptCount val="4"/>
                <c:pt idx="0">
                  <c:v>20</c:v>
                </c:pt>
                <c:pt idx="1">
                  <c:v>40</c:v>
                </c:pt>
                <c:pt idx="2">
                  <c:v>60</c:v>
                </c:pt>
                <c:pt idx="3">
                  <c:v>80</c:v>
                </c:pt>
              </c:numCache>
            </c:numRef>
          </c:val>
        </c:ser>
        <c:ser>
          <c:idx val="2"/>
          <c:order val="2"/>
          <c:tx>
            <c:strRef>
              <c:f>Sheet1!$A$4</c:f>
              <c:strCache>
                <c:ptCount val="1"/>
                <c:pt idx="0">
                  <c:v>worst case</c:v>
                </c:pt>
              </c:strCache>
            </c:strRef>
          </c:tx>
          <c:spPr>
            <a:solidFill>
              <a:srgbClr val="FFF58C"/>
            </a:solidFill>
            <a:ln w="12680">
              <a:solidFill>
                <a:srgbClr val="000000"/>
              </a:solidFill>
              <a:prstDash val="solid"/>
            </a:ln>
          </c:spPr>
          <c:invertIfNegative val="0"/>
          <c:cat>
            <c:numRef>
              <c:f>Sheet1!$B$1:$E$1</c:f>
              <c:numCache>
                <c:formatCode>General</c:formatCode>
                <c:ptCount val="4"/>
                <c:pt idx="0">
                  <c:v>1000</c:v>
                </c:pt>
                <c:pt idx="1">
                  <c:v>2000</c:v>
                </c:pt>
                <c:pt idx="2">
                  <c:v>3000</c:v>
                </c:pt>
                <c:pt idx="3">
                  <c:v>4000</c:v>
                </c:pt>
              </c:numCache>
            </c:numRef>
          </c:cat>
          <c:val>
            <c:numRef>
              <c:f>Sheet1!$B$4:$E$4</c:f>
              <c:numCache>
                <c:formatCode>General</c:formatCode>
                <c:ptCount val="4"/>
                <c:pt idx="0">
                  <c:v>30</c:v>
                </c:pt>
                <c:pt idx="1">
                  <c:v>60</c:v>
                </c:pt>
                <c:pt idx="2">
                  <c:v>90</c:v>
                </c:pt>
                <c:pt idx="3">
                  <c:v>120</c:v>
                </c:pt>
              </c:numCache>
            </c:numRef>
          </c:val>
        </c:ser>
        <c:dLbls>
          <c:showLegendKey val="0"/>
          <c:showVal val="0"/>
          <c:showCatName val="0"/>
          <c:showSerName val="0"/>
          <c:showPercent val="0"/>
          <c:showBubbleSize val="0"/>
        </c:dLbls>
        <c:gapWidth val="150"/>
        <c:gapDepth val="0"/>
        <c:shape val="box"/>
        <c:axId val="1316653216"/>
        <c:axId val="1316641248"/>
        <c:axId val="0"/>
      </c:bar3DChart>
      <c:catAx>
        <c:axId val="1316653216"/>
        <c:scaling>
          <c:orientation val="minMax"/>
        </c:scaling>
        <c:delete val="0"/>
        <c:axPos val="b"/>
        <c:title>
          <c:tx>
            <c:rich>
              <a:bodyPr/>
              <a:lstStyle/>
              <a:p>
                <a:pPr>
                  <a:defRPr sz="1173" b="1" i="0" u="none" strike="noStrike" baseline="0">
                    <a:solidFill>
                      <a:srgbClr val="000000"/>
                    </a:solidFill>
                    <a:latin typeface="Tahoma"/>
                    <a:ea typeface="Tahoma"/>
                    <a:cs typeface="Tahoma"/>
                  </a:defRPr>
                </a:pPr>
                <a:r>
                  <a:rPr lang="en-US"/>
                  <a:t>Input Size</a:t>
                </a:r>
              </a:p>
            </c:rich>
          </c:tx>
          <c:layout>
            <c:manualLayout>
              <c:xMode val="edge"/>
              <c:yMode val="edge"/>
              <c:x val="0.46557377049180299"/>
              <c:y val="0.88560885608856099"/>
            </c:manualLayout>
          </c:layout>
          <c:overlay val="0"/>
          <c:spPr>
            <a:noFill/>
            <a:ln w="25359">
              <a:noFill/>
            </a:ln>
          </c:spPr>
        </c:title>
        <c:numFmt formatCode="General" sourceLinked="1"/>
        <c:majorTickMark val="out"/>
        <c:minorTickMark val="none"/>
        <c:tickLblPos val="low"/>
        <c:spPr>
          <a:ln w="3170">
            <a:solidFill>
              <a:srgbClr val="000000"/>
            </a:solidFill>
            <a:prstDash val="solid"/>
          </a:ln>
        </c:spPr>
        <c:txPr>
          <a:bodyPr rot="0" vert="horz"/>
          <a:lstStyle/>
          <a:p>
            <a:pPr>
              <a:defRPr sz="998" b="1" i="0" u="none" strike="noStrike" baseline="0">
                <a:solidFill>
                  <a:srgbClr val="000000"/>
                </a:solidFill>
                <a:latin typeface="Tahoma"/>
                <a:ea typeface="Tahoma"/>
                <a:cs typeface="Tahoma"/>
              </a:defRPr>
            </a:pPr>
            <a:endParaRPr lang="en-US"/>
          </a:p>
        </c:txPr>
        <c:crossAx val="1316641248"/>
        <c:crosses val="autoZero"/>
        <c:auto val="0"/>
        <c:lblAlgn val="ctr"/>
        <c:lblOffset val="100"/>
        <c:tickLblSkip val="1"/>
        <c:tickMarkSkip val="1"/>
        <c:noMultiLvlLbl val="0"/>
      </c:catAx>
      <c:valAx>
        <c:axId val="1316641248"/>
        <c:scaling>
          <c:orientation val="minMax"/>
        </c:scaling>
        <c:delete val="0"/>
        <c:axPos val="l"/>
        <c:majorGridlines>
          <c:spPr>
            <a:ln w="12680">
              <a:solidFill>
                <a:srgbClr val="333399"/>
              </a:solidFill>
              <a:prstDash val="solid"/>
            </a:ln>
          </c:spPr>
        </c:majorGridlines>
        <c:title>
          <c:tx>
            <c:rich>
              <a:bodyPr/>
              <a:lstStyle/>
              <a:p>
                <a:pPr>
                  <a:defRPr sz="1173" b="1" i="0" u="none" strike="noStrike" baseline="0">
                    <a:solidFill>
                      <a:srgbClr val="000000"/>
                    </a:solidFill>
                    <a:latin typeface="Tahoma"/>
                    <a:ea typeface="Tahoma"/>
                    <a:cs typeface="Tahoma"/>
                  </a:defRPr>
                </a:pPr>
                <a:r>
                  <a:rPr lang="en-US"/>
                  <a:t>Running Time</a:t>
                </a:r>
              </a:p>
            </c:rich>
          </c:tx>
          <c:layout>
            <c:manualLayout>
              <c:xMode val="edge"/>
              <c:yMode val="edge"/>
              <c:x val="5.5737704918032802E-2"/>
              <c:y val="0.35793357933579301"/>
            </c:manualLayout>
          </c:layout>
          <c:overlay val="0"/>
          <c:spPr>
            <a:noFill/>
            <a:ln w="25359">
              <a:noFill/>
            </a:ln>
          </c:spPr>
        </c:title>
        <c:numFmt formatCode="General" sourceLinked="1"/>
        <c:majorTickMark val="out"/>
        <c:minorTickMark val="none"/>
        <c:tickLblPos val="nextTo"/>
        <c:spPr>
          <a:ln w="3170">
            <a:solidFill>
              <a:srgbClr val="000000"/>
            </a:solidFill>
            <a:prstDash val="solid"/>
          </a:ln>
        </c:spPr>
        <c:txPr>
          <a:bodyPr rot="0" vert="horz"/>
          <a:lstStyle/>
          <a:p>
            <a:pPr>
              <a:defRPr sz="998" b="1" i="0" u="none" strike="noStrike" baseline="0">
                <a:solidFill>
                  <a:srgbClr val="000000"/>
                </a:solidFill>
                <a:latin typeface="Tahoma"/>
                <a:ea typeface="Tahoma"/>
                <a:cs typeface="Tahoma"/>
              </a:defRPr>
            </a:pPr>
            <a:endParaRPr lang="en-US"/>
          </a:p>
        </c:txPr>
        <c:crossAx val="1316653216"/>
        <c:crosses val="autoZero"/>
        <c:crossBetween val="between"/>
      </c:valAx>
      <c:spPr>
        <a:noFill/>
        <a:ln w="25359">
          <a:noFill/>
        </a:ln>
      </c:spPr>
    </c:plotArea>
    <c:legend>
      <c:legendPos val="r"/>
      <c:layout>
        <c:manualLayout>
          <c:xMode val="edge"/>
          <c:yMode val="edge"/>
          <c:x val="0.363934426229508"/>
          <c:y val="0"/>
          <c:w val="0.46557377049180299"/>
          <c:h val="0.232472324723247"/>
        </c:manualLayout>
      </c:layout>
      <c:overlay val="0"/>
      <c:spPr>
        <a:noFill/>
        <a:ln w="12680">
          <a:solidFill>
            <a:srgbClr val="333399"/>
          </a:solidFill>
          <a:prstDash val="solid"/>
        </a:ln>
      </c:spPr>
      <c:txPr>
        <a:bodyPr/>
        <a:lstStyle/>
        <a:p>
          <a:pPr>
            <a:defRPr sz="1283" b="0" i="0" u="none" strike="noStrike" baseline="0">
              <a:solidFill>
                <a:srgbClr val="000000"/>
              </a:solidFill>
              <a:latin typeface="Tahoma"/>
              <a:ea typeface="Tahoma"/>
              <a:cs typeface="Tahoma"/>
            </a:defRPr>
          </a:pPr>
          <a:endParaRPr lang="en-US"/>
        </a:p>
      </c:txPr>
    </c:legend>
    <c:plotVisOnly val="1"/>
    <c:dispBlanksAs val="gap"/>
    <c:showDLblsOverMax val="0"/>
  </c:chart>
  <c:spPr>
    <a:noFill/>
    <a:ln>
      <a:noFill/>
    </a:ln>
  </c:spPr>
  <c:txPr>
    <a:bodyPr/>
    <a:lstStyle/>
    <a:p>
      <a:pPr>
        <a:defRPr sz="899" b="1" i="0" u="none" strike="noStrike" baseline="0">
          <a:solidFill>
            <a:srgbClr val="000000"/>
          </a:solidFill>
          <a:latin typeface="Tahoma"/>
          <a:ea typeface="Tahoma"/>
          <a:cs typeface="Tahoma"/>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1"/>
    <c:plotArea>
      <c:layout>
        <c:manualLayout>
          <c:layoutTarget val="inner"/>
          <c:xMode val="edge"/>
          <c:yMode val="edge"/>
          <c:x val="0.22157434402332399"/>
          <c:y val="5.5555555555555497E-2"/>
          <c:w val="0.71428571428571397"/>
          <c:h val="0.74836601307189499"/>
        </c:manualLayout>
      </c:layout>
      <c:scatterChart>
        <c:scatterStyle val="lineMarker"/>
        <c:varyColors val="0"/>
        <c:ser>
          <c:idx val="0"/>
          <c:order val="0"/>
          <c:tx>
            <c:strRef>
              <c:f>Sheet1!$B$1</c:f>
              <c:strCache>
                <c:ptCount val="1"/>
                <c:pt idx="0">
                  <c:v>Time (ms)</c:v>
                </c:pt>
              </c:strCache>
            </c:strRef>
          </c:tx>
          <c:spPr>
            <a:ln w="28575">
              <a:noFill/>
            </a:ln>
          </c:spPr>
          <c:trendline>
            <c:trendlineType val="power"/>
            <c:dispRSqr val="0"/>
            <c:dispEq val="0"/>
          </c:trendline>
          <c:xVal>
            <c:numRef>
              <c:f>Sheet1!$A$2:$A$11</c:f>
              <c:numCache>
                <c:formatCode>General</c:formatCode>
                <c:ptCount val="10"/>
                <c:pt idx="0">
                  <c:v>10</c:v>
                </c:pt>
                <c:pt idx="1">
                  <c:v>20</c:v>
                </c:pt>
                <c:pt idx="2">
                  <c:v>30</c:v>
                </c:pt>
                <c:pt idx="3">
                  <c:v>40</c:v>
                </c:pt>
                <c:pt idx="4">
                  <c:v>50</c:v>
                </c:pt>
                <c:pt idx="5">
                  <c:v>60</c:v>
                </c:pt>
                <c:pt idx="6">
                  <c:v>70</c:v>
                </c:pt>
                <c:pt idx="7">
                  <c:v>80</c:v>
                </c:pt>
                <c:pt idx="8">
                  <c:v>90</c:v>
                </c:pt>
              </c:numCache>
            </c:numRef>
          </c:xVal>
          <c:yVal>
            <c:numRef>
              <c:f>Sheet1!$B$2:$B$11</c:f>
              <c:numCache>
                <c:formatCode>General</c:formatCode>
                <c:ptCount val="10"/>
                <c:pt idx="0">
                  <c:v>100</c:v>
                </c:pt>
                <c:pt idx="1">
                  <c:v>400</c:v>
                </c:pt>
                <c:pt idx="2">
                  <c:v>900</c:v>
                </c:pt>
                <c:pt idx="3">
                  <c:v>1600</c:v>
                </c:pt>
                <c:pt idx="4">
                  <c:v>2500</c:v>
                </c:pt>
                <c:pt idx="5">
                  <c:v>3600</c:v>
                </c:pt>
                <c:pt idx="6">
                  <c:v>4900</c:v>
                </c:pt>
                <c:pt idx="7">
                  <c:v>6400</c:v>
                </c:pt>
                <c:pt idx="8">
                  <c:v>8100</c:v>
                </c:pt>
              </c:numCache>
            </c:numRef>
          </c:yVal>
          <c:smooth val="0"/>
        </c:ser>
        <c:ser>
          <c:idx val="1"/>
          <c:order val="1"/>
          <c:tx>
            <c:strRef>
              <c:f>Sheet1!$C$1</c:f>
              <c:strCache>
                <c:ptCount val="1"/>
              </c:strCache>
            </c:strRef>
          </c:tx>
          <c:spPr>
            <a:ln w="28575">
              <a:noFill/>
            </a:ln>
          </c:spPr>
          <c:xVal>
            <c:numRef>
              <c:f>Sheet1!$A$2:$A$11</c:f>
              <c:numCache>
                <c:formatCode>General</c:formatCode>
                <c:ptCount val="10"/>
                <c:pt idx="0">
                  <c:v>10</c:v>
                </c:pt>
                <c:pt idx="1">
                  <c:v>20</c:v>
                </c:pt>
                <c:pt idx="2">
                  <c:v>30</c:v>
                </c:pt>
                <c:pt idx="3">
                  <c:v>40</c:v>
                </c:pt>
                <c:pt idx="4">
                  <c:v>50</c:v>
                </c:pt>
                <c:pt idx="5">
                  <c:v>60</c:v>
                </c:pt>
                <c:pt idx="6">
                  <c:v>70</c:v>
                </c:pt>
                <c:pt idx="7">
                  <c:v>80</c:v>
                </c:pt>
                <c:pt idx="8">
                  <c:v>90</c:v>
                </c:pt>
              </c:numCache>
            </c:numRef>
          </c:xVal>
          <c:yVal>
            <c:numRef>
              <c:f>Sheet1!$C$2:$C$11</c:f>
              <c:numCache>
                <c:formatCode>General</c:formatCode>
                <c:ptCount val="10"/>
                <c:pt idx="0">
                  <c:v>200</c:v>
                </c:pt>
                <c:pt idx="1">
                  <c:v>600</c:v>
                </c:pt>
                <c:pt idx="2">
                  <c:v>1200</c:v>
                </c:pt>
                <c:pt idx="3">
                  <c:v>1900</c:v>
                </c:pt>
                <c:pt idx="4">
                  <c:v>3000</c:v>
                </c:pt>
                <c:pt idx="5">
                  <c:v>3800</c:v>
                </c:pt>
                <c:pt idx="6">
                  <c:v>5500</c:v>
                </c:pt>
                <c:pt idx="7">
                  <c:v>7000</c:v>
                </c:pt>
                <c:pt idx="8">
                  <c:v>8800</c:v>
                </c:pt>
              </c:numCache>
            </c:numRef>
          </c:yVal>
          <c:smooth val="0"/>
        </c:ser>
        <c:ser>
          <c:idx val="2"/>
          <c:order val="2"/>
          <c:tx>
            <c:strRef>
              <c:f>Sheet1!$D$1</c:f>
              <c:strCache>
                <c:ptCount val="1"/>
              </c:strCache>
            </c:strRef>
          </c:tx>
          <c:spPr>
            <a:ln w="28575">
              <a:noFill/>
            </a:ln>
          </c:spPr>
          <c:xVal>
            <c:numRef>
              <c:f>Sheet1!$A$2:$A$11</c:f>
              <c:numCache>
                <c:formatCode>General</c:formatCode>
                <c:ptCount val="10"/>
                <c:pt idx="0">
                  <c:v>10</c:v>
                </c:pt>
                <c:pt idx="1">
                  <c:v>20</c:v>
                </c:pt>
                <c:pt idx="2">
                  <c:v>30</c:v>
                </c:pt>
                <c:pt idx="3">
                  <c:v>40</c:v>
                </c:pt>
                <c:pt idx="4">
                  <c:v>50</c:v>
                </c:pt>
                <c:pt idx="5">
                  <c:v>60</c:v>
                </c:pt>
                <c:pt idx="6">
                  <c:v>70</c:v>
                </c:pt>
                <c:pt idx="7">
                  <c:v>80</c:v>
                </c:pt>
                <c:pt idx="8">
                  <c:v>90</c:v>
                </c:pt>
              </c:numCache>
            </c:numRef>
          </c:xVal>
          <c:yVal>
            <c:numRef>
              <c:f>Sheet1!$D$2:$D$11</c:f>
              <c:numCache>
                <c:formatCode>General</c:formatCode>
                <c:ptCount val="10"/>
                <c:pt idx="0">
                  <c:v>50</c:v>
                </c:pt>
                <c:pt idx="1">
                  <c:v>200</c:v>
                </c:pt>
                <c:pt idx="2">
                  <c:v>700</c:v>
                </c:pt>
                <c:pt idx="3">
                  <c:v>1200</c:v>
                </c:pt>
                <c:pt idx="4">
                  <c:v>2100</c:v>
                </c:pt>
                <c:pt idx="5">
                  <c:v>3200</c:v>
                </c:pt>
                <c:pt idx="6">
                  <c:v>4400</c:v>
                </c:pt>
                <c:pt idx="7">
                  <c:v>6000</c:v>
                </c:pt>
                <c:pt idx="8">
                  <c:v>7500</c:v>
                </c:pt>
              </c:numCache>
            </c:numRef>
          </c:yVal>
          <c:smooth val="0"/>
        </c:ser>
        <c:dLbls>
          <c:showLegendKey val="0"/>
          <c:showVal val="0"/>
          <c:showCatName val="0"/>
          <c:showSerName val="0"/>
          <c:showPercent val="0"/>
          <c:showBubbleSize val="0"/>
        </c:dLbls>
        <c:axId val="1316648864"/>
        <c:axId val="1316649952"/>
      </c:scatterChart>
      <c:valAx>
        <c:axId val="1316648864"/>
        <c:scaling>
          <c:orientation val="minMax"/>
        </c:scaling>
        <c:delete val="0"/>
        <c:axPos val="b"/>
        <c:title>
          <c:tx>
            <c:rich>
              <a:bodyPr/>
              <a:lstStyle/>
              <a:p>
                <a:pPr>
                  <a:defRPr/>
                </a:pPr>
                <a:r>
                  <a:rPr lang="en-US"/>
                  <a:t>Input Size</a:t>
                </a:r>
              </a:p>
            </c:rich>
          </c:tx>
          <c:layout>
            <c:manualLayout>
              <c:xMode val="edge"/>
              <c:yMode val="edge"/>
              <c:x val="0.46647230320699701"/>
              <c:y val="0.89215686274509798"/>
            </c:manualLayout>
          </c:layout>
          <c:overlay val="0"/>
        </c:title>
        <c:numFmt formatCode="General" sourceLinked="1"/>
        <c:majorTickMark val="out"/>
        <c:minorTickMark val="none"/>
        <c:tickLblPos val="nextTo"/>
        <c:txPr>
          <a:bodyPr rot="0" vert="horz"/>
          <a:lstStyle/>
          <a:p>
            <a:pPr>
              <a:defRPr sz="1600"/>
            </a:pPr>
            <a:endParaRPr lang="en-US"/>
          </a:p>
        </c:txPr>
        <c:crossAx val="1316649952"/>
        <c:crossesAt val="0"/>
        <c:crossBetween val="midCat"/>
        <c:minorUnit val="2"/>
      </c:valAx>
      <c:valAx>
        <c:axId val="1316649952"/>
        <c:scaling>
          <c:orientation val="minMax"/>
          <c:max val="9000"/>
          <c:min val="0"/>
        </c:scaling>
        <c:delete val="0"/>
        <c:axPos val="l"/>
        <c:title>
          <c:tx>
            <c:rich>
              <a:bodyPr/>
              <a:lstStyle/>
              <a:p>
                <a:pPr>
                  <a:defRPr/>
                </a:pPr>
                <a:r>
                  <a:rPr lang="en-US"/>
                  <a:t>Time (ms)</a:t>
                </a:r>
              </a:p>
            </c:rich>
          </c:tx>
          <c:layout>
            <c:manualLayout>
              <c:xMode val="edge"/>
              <c:yMode val="edge"/>
              <c:x val="4.32591087404397E-4"/>
              <c:y val="0.30718951997029098"/>
            </c:manualLayout>
          </c:layout>
          <c:overlay val="0"/>
        </c:title>
        <c:numFmt formatCode="General" sourceLinked="1"/>
        <c:majorTickMark val="out"/>
        <c:minorTickMark val="none"/>
        <c:tickLblPos val="nextTo"/>
        <c:txPr>
          <a:bodyPr rot="0" vert="horz"/>
          <a:lstStyle/>
          <a:p>
            <a:pPr>
              <a:defRPr sz="1600"/>
            </a:pPr>
            <a:endParaRPr lang="en-US"/>
          </a:p>
        </c:txPr>
        <c:crossAx val="1316648864"/>
        <c:crosses val="autoZero"/>
        <c:crossBetween val="midCat"/>
        <c:minorUnit val="200"/>
      </c:valAx>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6"/>
    </mc:Choice>
    <mc:Fallback>
      <c:style val="16"/>
    </mc:Fallback>
  </mc:AlternateContent>
  <c:chart>
    <c:autoTitleDeleted val="0"/>
    <c:plotArea>
      <c:layout>
        <c:manualLayout>
          <c:layoutTarget val="inner"/>
          <c:xMode val="edge"/>
          <c:yMode val="edge"/>
          <c:x val="0.160839160839161"/>
          <c:y val="4.3694141012909603E-2"/>
          <c:w val="0.77447552447552404"/>
          <c:h val="0.77457795431976195"/>
        </c:manualLayout>
      </c:layout>
      <c:scatterChart>
        <c:scatterStyle val="smoothMarker"/>
        <c:varyColors val="0"/>
        <c:ser>
          <c:idx val="0"/>
          <c:order val="0"/>
          <c:tx>
            <c:v>3n</c:v>
          </c:tx>
          <c:spPr>
            <a:ln>
              <a:solidFill>
                <a:srgbClr val="0000FF"/>
              </a:solidFill>
            </a:ln>
          </c:spPr>
          <c:marker>
            <c:symbol val="none"/>
          </c:marker>
          <c:xVal>
            <c:numRef>
              <c:f>Sheet1!$A$2:$A$12</c:f>
              <c:numCache>
                <c:formatCode>0</c:formatCode>
                <c:ptCount val="11"/>
                <c:pt idx="0">
                  <c:v>1</c:v>
                </c:pt>
                <c:pt idx="1">
                  <c:v>2</c:v>
                </c:pt>
                <c:pt idx="2">
                  <c:v>4</c:v>
                </c:pt>
                <c:pt idx="3">
                  <c:v>8</c:v>
                </c:pt>
                <c:pt idx="4">
                  <c:v>16</c:v>
                </c:pt>
                <c:pt idx="5">
                  <c:v>32</c:v>
                </c:pt>
                <c:pt idx="6">
                  <c:v>64</c:v>
                </c:pt>
                <c:pt idx="7">
                  <c:v>128</c:v>
                </c:pt>
                <c:pt idx="8">
                  <c:v>256</c:v>
                </c:pt>
                <c:pt idx="9">
                  <c:v>512</c:v>
                </c:pt>
                <c:pt idx="10">
                  <c:v>1024</c:v>
                </c:pt>
              </c:numCache>
            </c:numRef>
          </c:xVal>
          <c:yVal>
            <c:numRef>
              <c:f>Sheet1!$D$2:$D$12</c:f>
              <c:numCache>
                <c:formatCode>0</c:formatCode>
                <c:ptCount val="11"/>
                <c:pt idx="0">
                  <c:v>3</c:v>
                </c:pt>
                <c:pt idx="1">
                  <c:v>6</c:v>
                </c:pt>
                <c:pt idx="2">
                  <c:v>12</c:v>
                </c:pt>
                <c:pt idx="3">
                  <c:v>24</c:v>
                </c:pt>
                <c:pt idx="4">
                  <c:v>48</c:v>
                </c:pt>
                <c:pt idx="5">
                  <c:v>96</c:v>
                </c:pt>
                <c:pt idx="6">
                  <c:v>192</c:v>
                </c:pt>
                <c:pt idx="7">
                  <c:v>384</c:v>
                </c:pt>
                <c:pt idx="8">
                  <c:v>768</c:v>
                </c:pt>
                <c:pt idx="9">
                  <c:v>1536</c:v>
                </c:pt>
                <c:pt idx="10">
                  <c:v>3072</c:v>
                </c:pt>
              </c:numCache>
            </c:numRef>
          </c:yVal>
          <c:smooth val="1"/>
        </c:ser>
        <c:ser>
          <c:idx val="1"/>
          <c:order val="1"/>
          <c:tx>
            <c:v>2n+10</c:v>
          </c:tx>
          <c:spPr>
            <a:ln>
              <a:solidFill>
                <a:srgbClr val="800000"/>
              </a:solidFill>
            </a:ln>
          </c:spPr>
          <c:marker>
            <c:symbol val="none"/>
          </c:marker>
          <c:xVal>
            <c:numRef>
              <c:f>Sheet1!$A$2:$A$12</c:f>
              <c:numCache>
                <c:formatCode>0</c:formatCode>
                <c:ptCount val="11"/>
                <c:pt idx="0">
                  <c:v>1</c:v>
                </c:pt>
                <c:pt idx="1">
                  <c:v>2</c:v>
                </c:pt>
                <c:pt idx="2">
                  <c:v>4</c:v>
                </c:pt>
                <c:pt idx="3">
                  <c:v>8</c:v>
                </c:pt>
                <c:pt idx="4">
                  <c:v>16</c:v>
                </c:pt>
                <c:pt idx="5">
                  <c:v>32</c:v>
                </c:pt>
                <c:pt idx="6">
                  <c:v>64</c:v>
                </c:pt>
                <c:pt idx="7">
                  <c:v>128</c:v>
                </c:pt>
                <c:pt idx="8">
                  <c:v>256</c:v>
                </c:pt>
                <c:pt idx="9">
                  <c:v>512</c:v>
                </c:pt>
                <c:pt idx="10">
                  <c:v>1024</c:v>
                </c:pt>
              </c:numCache>
            </c:numRef>
          </c:xVal>
          <c:yVal>
            <c:numRef>
              <c:f>Sheet1!$C$2:$C$12</c:f>
              <c:numCache>
                <c:formatCode>0</c:formatCode>
                <c:ptCount val="11"/>
                <c:pt idx="0">
                  <c:v>12</c:v>
                </c:pt>
                <c:pt idx="1">
                  <c:v>14</c:v>
                </c:pt>
                <c:pt idx="2">
                  <c:v>18</c:v>
                </c:pt>
                <c:pt idx="3">
                  <c:v>26</c:v>
                </c:pt>
                <c:pt idx="4">
                  <c:v>42</c:v>
                </c:pt>
                <c:pt idx="5">
                  <c:v>74</c:v>
                </c:pt>
                <c:pt idx="6">
                  <c:v>138</c:v>
                </c:pt>
                <c:pt idx="7">
                  <c:v>266</c:v>
                </c:pt>
                <c:pt idx="8">
                  <c:v>522</c:v>
                </c:pt>
                <c:pt idx="9">
                  <c:v>1034</c:v>
                </c:pt>
                <c:pt idx="10">
                  <c:v>2058</c:v>
                </c:pt>
              </c:numCache>
            </c:numRef>
          </c:yVal>
          <c:smooth val="1"/>
        </c:ser>
        <c:ser>
          <c:idx val="2"/>
          <c:order val="2"/>
          <c:tx>
            <c:v>n</c:v>
          </c:tx>
          <c:spPr>
            <a:ln>
              <a:solidFill>
                <a:srgbClr val="008000"/>
              </a:solidFill>
            </a:ln>
          </c:spPr>
          <c:marker>
            <c:symbol val="none"/>
          </c:marker>
          <c:xVal>
            <c:numRef>
              <c:f>Sheet1!$A$2:$A$12</c:f>
              <c:numCache>
                <c:formatCode>0</c:formatCode>
                <c:ptCount val="11"/>
                <c:pt idx="0">
                  <c:v>1</c:v>
                </c:pt>
                <c:pt idx="1">
                  <c:v>2</c:v>
                </c:pt>
                <c:pt idx="2">
                  <c:v>4</c:v>
                </c:pt>
                <c:pt idx="3">
                  <c:v>8</c:v>
                </c:pt>
                <c:pt idx="4">
                  <c:v>16</c:v>
                </c:pt>
                <c:pt idx="5">
                  <c:v>32</c:v>
                </c:pt>
                <c:pt idx="6">
                  <c:v>64</c:v>
                </c:pt>
                <c:pt idx="7">
                  <c:v>128</c:v>
                </c:pt>
                <c:pt idx="8">
                  <c:v>256</c:v>
                </c:pt>
                <c:pt idx="9">
                  <c:v>512</c:v>
                </c:pt>
                <c:pt idx="10">
                  <c:v>1024</c:v>
                </c:pt>
              </c:numCache>
            </c:numRef>
          </c:xVal>
          <c:yVal>
            <c:numRef>
              <c:f>Sheet1!$B$2:$B$12</c:f>
              <c:numCache>
                <c:formatCode>0</c:formatCode>
                <c:ptCount val="11"/>
                <c:pt idx="0">
                  <c:v>1</c:v>
                </c:pt>
                <c:pt idx="1">
                  <c:v>2</c:v>
                </c:pt>
                <c:pt idx="2">
                  <c:v>4</c:v>
                </c:pt>
                <c:pt idx="3">
                  <c:v>8</c:v>
                </c:pt>
                <c:pt idx="4">
                  <c:v>16</c:v>
                </c:pt>
                <c:pt idx="5">
                  <c:v>32</c:v>
                </c:pt>
                <c:pt idx="6">
                  <c:v>64</c:v>
                </c:pt>
                <c:pt idx="7">
                  <c:v>128</c:v>
                </c:pt>
                <c:pt idx="8">
                  <c:v>256</c:v>
                </c:pt>
                <c:pt idx="9">
                  <c:v>512</c:v>
                </c:pt>
                <c:pt idx="10">
                  <c:v>1024</c:v>
                </c:pt>
              </c:numCache>
            </c:numRef>
          </c:yVal>
          <c:smooth val="1"/>
        </c:ser>
        <c:dLbls>
          <c:showLegendKey val="0"/>
          <c:showVal val="0"/>
          <c:showCatName val="0"/>
          <c:showSerName val="0"/>
          <c:showPercent val="0"/>
          <c:showBubbleSize val="0"/>
        </c:dLbls>
        <c:axId val="1316651584"/>
        <c:axId val="1316653760"/>
      </c:scatterChart>
      <c:valAx>
        <c:axId val="1316651584"/>
        <c:scaling>
          <c:logBase val="10"/>
          <c:orientation val="minMax"/>
          <c:max val="1000"/>
        </c:scaling>
        <c:delete val="0"/>
        <c:axPos val="b"/>
        <c:majorGridlines/>
        <c:title>
          <c:tx>
            <c:rich>
              <a:bodyPr/>
              <a:lstStyle/>
              <a:p>
                <a:pPr>
                  <a:defRPr/>
                </a:pPr>
                <a:r>
                  <a:rPr lang="en-US"/>
                  <a:t>n</a:t>
                </a:r>
              </a:p>
            </c:rich>
          </c:tx>
          <c:layout>
            <c:manualLayout>
              <c:xMode val="edge"/>
              <c:yMode val="edge"/>
              <c:x val="0.53150524495061902"/>
              <c:y val="0.89223301373956698"/>
            </c:manualLayout>
          </c:layout>
          <c:overlay val="0"/>
        </c:title>
        <c:numFmt formatCode="#,##0" sourceLinked="0"/>
        <c:majorTickMark val="out"/>
        <c:minorTickMark val="none"/>
        <c:tickLblPos val="nextTo"/>
        <c:txPr>
          <a:bodyPr rot="0" vert="horz"/>
          <a:lstStyle/>
          <a:p>
            <a:pPr>
              <a:defRPr/>
            </a:pPr>
            <a:endParaRPr lang="en-US"/>
          </a:p>
        </c:txPr>
        <c:crossAx val="1316653760"/>
        <c:crosses val="autoZero"/>
        <c:crossBetween val="midCat"/>
      </c:valAx>
      <c:valAx>
        <c:axId val="1316653760"/>
        <c:scaling>
          <c:logBase val="10"/>
          <c:orientation val="minMax"/>
        </c:scaling>
        <c:delete val="0"/>
        <c:axPos val="l"/>
        <c:majorGridlines/>
        <c:minorGridlines/>
        <c:numFmt formatCode="#,##0" sourceLinked="0"/>
        <c:majorTickMark val="out"/>
        <c:minorTickMark val="none"/>
        <c:tickLblPos val="nextTo"/>
        <c:txPr>
          <a:bodyPr rot="0" vert="horz"/>
          <a:lstStyle/>
          <a:p>
            <a:pPr>
              <a:defRPr/>
            </a:pPr>
            <a:endParaRPr lang="en-US"/>
          </a:p>
        </c:txPr>
        <c:crossAx val="1316651584"/>
        <c:crosses val="autoZero"/>
        <c:crossBetween val="midCat"/>
      </c:valAx>
    </c:plotArea>
    <c:legend>
      <c:legendPos val="r"/>
      <c:layout>
        <c:manualLayout>
          <c:xMode val="edge"/>
          <c:yMode val="edge"/>
          <c:x val="0.21660618512541699"/>
          <c:y val="5.2857781096607402E-2"/>
          <c:w val="0.31251813515527599"/>
          <c:h val="0.447651602616495"/>
        </c:manualLayout>
      </c:layout>
      <c:overlay val="0"/>
      <c:spPr>
        <a:noFill/>
      </c:spPr>
    </c:legend>
    <c:plotVisOnly val="0"/>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5390070921986"/>
          <c:y val="7.1917808219178106E-2"/>
          <c:w val="0.74113475177304999"/>
          <c:h val="0.77054794520547898"/>
        </c:manualLayout>
      </c:layout>
      <c:barChart>
        <c:barDir val="col"/>
        <c:grouping val="clustered"/>
        <c:varyColors val="0"/>
        <c:ser>
          <c:idx val="0"/>
          <c:order val="0"/>
          <c:tx>
            <c:strRef>
              <c:f>Sheet1!$A$1</c:f>
              <c:strCache>
                <c:ptCount val="1"/>
                <c:pt idx="0">
                  <c:v>X</c:v>
                </c:pt>
              </c:strCache>
            </c:strRef>
          </c:tx>
          <c:spPr>
            <a:solidFill>
              <a:srgbClr val="FEA746"/>
            </a:solidFill>
            <a:ln w="12988">
              <a:solidFill>
                <a:srgbClr val="000000"/>
              </a:solidFill>
              <a:prstDash val="solid"/>
            </a:ln>
          </c:spPr>
          <c:invertIfNegative val="0"/>
          <c:val>
            <c:numRef>
              <c:f>Sheet1!$B$1:$H$1</c:f>
              <c:numCache>
                <c:formatCode>General</c:formatCode>
                <c:ptCount val="7"/>
                <c:pt idx="0">
                  <c:v>21</c:v>
                </c:pt>
                <c:pt idx="1">
                  <c:v>23</c:v>
                </c:pt>
                <c:pt idx="2">
                  <c:v>25</c:v>
                </c:pt>
                <c:pt idx="3">
                  <c:v>31</c:v>
                </c:pt>
                <c:pt idx="4">
                  <c:v>20</c:v>
                </c:pt>
                <c:pt idx="5">
                  <c:v>18</c:v>
                </c:pt>
                <c:pt idx="6">
                  <c:v>16</c:v>
                </c:pt>
              </c:numCache>
            </c:numRef>
          </c:val>
        </c:ser>
        <c:ser>
          <c:idx val="1"/>
          <c:order val="1"/>
          <c:tx>
            <c:strRef>
              <c:f>Sheet1!$A$2</c:f>
              <c:strCache>
                <c:ptCount val="1"/>
                <c:pt idx="0">
                  <c:v>A</c:v>
                </c:pt>
              </c:strCache>
            </c:strRef>
          </c:tx>
          <c:spPr>
            <a:solidFill>
              <a:srgbClr val="A2BD90"/>
            </a:solidFill>
            <a:ln w="12988">
              <a:solidFill>
                <a:srgbClr val="000000"/>
              </a:solidFill>
              <a:prstDash val="solid"/>
            </a:ln>
          </c:spPr>
          <c:invertIfNegative val="0"/>
          <c:val>
            <c:numRef>
              <c:f>Sheet1!$B$2:$H$2</c:f>
              <c:numCache>
                <c:formatCode>General</c:formatCode>
                <c:ptCount val="7"/>
                <c:pt idx="0">
                  <c:v>21</c:v>
                </c:pt>
                <c:pt idx="1">
                  <c:v>22</c:v>
                </c:pt>
                <c:pt idx="2">
                  <c:v>23</c:v>
                </c:pt>
                <c:pt idx="3">
                  <c:v>25</c:v>
                </c:pt>
                <c:pt idx="4">
                  <c:v>24</c:v>
                </c:pt>
                <c:pt idx="5">
                  <c:v>23</c:v>
                </c:pt>
                <c:pt idx="6">
                  <c:v>22</c:v>
                </c:pt>
              </c:numCache>
            </c:numRef>
          </c:val>
        </c:ser>
        <c:dLbls>
          <c:showLegendKey val="0"/>
          <c:showVal val="0"/>
          <c:showCatName val="0"/>
          <c:showSerName val="0"/>
          <c:showPercent val="0"/>
          <c:showBubbleSize val="0"/>
        </c:dLbls>
        <c:gapWidth val="150"/>
        <c:axId val="1316643424"/>
        <c:axId val="1316654848"/>
      </c:barChart>
      <c:catAx>
        <c:axId val="1316643424"/>
        <c:scaling>
          <c:orientation val="minMax"/>
        </c:scaling>
        <c:delete val="0"/>
        <c:axPos val="b"/>
        <c:numFmt formatCode="General" sourceLinked="1"/>
        <c:majorTickMark val="out"/>
        <c:minorTickMark val="none"/>
        <c:tickLblPos val="nextTo"/>
        <c:spPr>
          <a:ln w="3247">
            <a:solidFill>
              <a:srgbClr val="000000"/>
            </a:solidFill>
            <a:prstDash val="solid"/>
          </a:ln>
        </c:spPr>
        <c:txPr>
          <a:bodyPr rot="0" vert="horz"/>
          <a:lstStyle/>
          <a:p>
            <a:pPr>
              <a:defRPr sz="1687" b="0" i="0" u="none" strike="noStrike" baseline="0">
                <a:solidFill>
                  <a:srgbClr val="000000"/>
                </a:solidFill>
                <a:latin typeface="Times New Roman"/>
                <a:ea typeface="Times New Roman"/>
                <a:cs typeface="Times New Roman"/>
              </a:defRPr>
            </a:pPr>
            <a:endParaRPr lang="en-US"/>
          </a:p>
        </c:txPr>
        <c:crossAx val="1316654848"/>
        <c:crosses val="autoZero"/>
        <c:auto val="1"/>
        <c:lblAlgn val="ctr"/>
        <c:lblOffset val="100"/>
        <c:tickLblSkip val="1"/>
        <c:tickMarkSkip val="1"/>
        <c:noMultiLvlLbl val="0"/>
      </c:catAx>
      <c:valAx>
        <c:axId val="1316654848"/>
        <c:scaling>
          <c:orientation val="minMax"/>
        </c:scaling>
        <c:delete val="0"/>
        <c:axPos val="l"/>
        <c:majorGridlines>
          <c:spPr>
            <a:ln w="3247">
              <a:solidFill>
                <a:srgbClr val="000000"/>
              </a:solidFill>
              <a:prstDash val="solid"/>
            </a:ln>
          </c:spPr>
        </c:majorGridlines>
        <c:numFmt formatCode="General" sourceLinked="1"/>
        <c:majorTickMark val="out"/>
        <c:minorTickMark val="none"/>
        <c:tickLblPos val="nextTo"/>
        <c:spPr>
          <a:ln w="3247">
            <a:solidFill>
              <a:srgbClr val="000000"/>
            </a:solidFill>
            <a:prstDash val="solid"/>
          </a:ln>
        </c:spPr>
        <c:txPr>
          <a:bodyPr rot="0" vert="horz"/>
          <a:lstStyle/>
          <a:p>
            <a:pPr>
              <a:defRPr sz="1687" b="0" i="0" u="none" strike="noStrike" baseline="0">
                <a:solidFill>
                  <a:srgbClr val="000000"/>
                </a:solidFill>
                <a:latin typeface="Times New Roman"/>
                <a:ea typeface="Times New Roman"/>
                <a:cs typeface="Times New Roman"/>
              </a:defRPr>
            </a:pPr>
            <a:endParaRPr lang="en-US"/>
          </a:p>
        </c:txPr>
        <c:crossAx val="1316643424"/>
        <c:crosses val="autoZero"/>
        <c:crossBetween val="between"/>
      </c:valAx>
      <c:spPr>
        <a:solidFill>
          <a:srgbClr val="FFF58C"/>
        </a:solidFill>
        <a:ln w="12988">
          <a:solidFill>
            <a:srgbClr val="808080"/>
          </a:solidFill>
          <a:prstDash val="solid"/>
        </a:ln>
      </c:spPr>
    </c:plotArea>
    <c:legend>
      <c:legendPos val="r"/>
      <c:layout>
        <c:manualLayout>
          <c:xMode val="edge"/>
          <c:yMode val="edge"/>
          <c:x val="0.16312056737588701"/>
          <c:y val="8.9041095890410898E-2"/>
          <c:w val="0.13120567375886499"/>
          <c:h val="0.15410958904109601"/>
        </c:manualLayout>
      </c:layout>
      <c:overlay val="0"/>
      <c:spPr>
        <a:solidFill>
          <a:srgbClr val="FFFFFF"/>
        </a:solidFill>
        <a:ln w="3247">
          <a:solidFill>
            <a:srgbClr val="000000"/>
          </a:solidFill>
          <a:prstDash val="solid"/>
        </a:ln>
      </c:spPr>
      <c:txPr>
        <a:bodyPr/>
        <a:lstStyle/>
        <a:p>
          <a:pPr>
            <a:defRPr sz="1575" b="1" i="1" u="none" strike="noStrike" baseline="0">
              <a:solidFill>
                <a:srgbClr val="000000"/>
              </a:solidFill>
              <a:latin typeface="Times New Roman"/>
              <a:ea typeface="Times New Roman"/>
              <a:cs typeface="Times New Roman"/>
            </a:defRPr>
          </a:pPr>
          <a:endParaRPr lang="en-US"/>
        </a:p>
      </c:txPr>
    </c:legend>
    <c:plotVisOnly val="1"/>
    <c:dispBlanksAs val="gap"/>
    <c:showDLblsOverMax val="0"/>
  </c:chart>
  <c:spPr>
    <a:noFill/>
    <a:ln>
      <a:noFill/>
    </a:ln>
  </c:spPr>
  <c:txPr>
    <a:bodyPr/>
    <a:lstStyle/>
    <a:p>
      <a:pPr>
        <a:defRPr sz="818" b="0" i="0" u="none" strike="noStrike" baseline="0">
          <a:solidFill>
            <a:srgbClr val="000000"/>
          </a:solidFill>
          <a:latin typeface="Arial"/>
          <a:ea typeface="Arial"/>
          <a:cs typeface="Arial"/>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074918566775201"/>
          <c:y val="7.69230769230769E-2"/>
          <c:w val="0.86319218241042295"/>
          <c:h val="0.76254180602006705"/>
        </c:manualLayout>
      </c:layout>
      <c:barChart>
        <c:barDir val="col"/>
        <c:grouping val="stacked"/>
        <c:varyColors val="0"/>
        <c:ser>
          <c:idx val="0"/>
          <c:order val="0"/>
          <c:tx>
            <c:strRef>
              <c:f>Sheet1!$A$2</c:f>
              <c:strCache>
                <c:ptCount val="1"/>
              </c:strCache>
            </c:strRef>
          </c:tx>
          <c:spPr>
            <a:solidFill>
              <a:srgbClr val="63AAFE"/>
            </a:solidFill>
            <a:ln w="12698">
              <a:solidFill>
                <a:srgbClr val="000000"/>
              </a:solidFill>
              <a:prstDash val="solid"/>
            </a:ln>
          </c:spPr>
          <c:invertIfNegative val="0"/>
          <c:cat>
            <c:numRef>
              <c:f>Sheet1!$B$1:$G$1</c:f>
              <c:numCache>
                <c:formatCode>General</c:formatCode>
                <c:ptCount val="6"/>
                <c:pt idx="0">
                  <c:v>1</c:v>
                </c:pt>
                <c:pt idx="1">
                  <c:v>2</c:v>
                </c:pt>
                <c:pt idx="2">
                  <c:v>3</c:v>
                </c:pt>
                <c:pt idx="3">
                  <c:v>4</c:v>
                </c:pt>
                <c:pt idx="4">
                  <c:v>5</c:v>
                </c:pt>
                <c:pt idx="5">
                  <c:v>6</c:v>
                </c:pt>
              </c:numCache>
            </c:numRef>
          </c:cat>
          <c:val>
            <c:numRef>
              <c:f>Sheet1!$B$2:$G$2</c:f>
              <c:numCache>
                <c:formatCode>General</c:formatCode>
                <c:ptCount val="6"/>
                <c:pt idx="0">
                  <c:v>1</c:v>
                </c:pt>
                <c:pt idx="1">
                  <c:v>2</c:v>
                </c:pt>
                <c:pt idx="2">
                  <c:v>3</c:v>
                </c:pt>
                <c:pt idx="3">
                  <c:v>4</c:v>
                </c:pt>
                <c:pt idx="4">
                  <c:v>5</c:v>
                </c:pt>
                <c:pt idx="5">
                  <c:v>6</c:v>
                </c:pt>
              </c:numCache>
            </c:numRef>
          </c:val>
        </c:ser>
        <c:dLbls>
          <c:showLegendKey val="0"/>
          <c:showVal val="0"/>
          <c:showCatName val="0"/>
          <c:showSerName val="0"/>
          <c:showPercent val="0"/>
          <c:showBubbleSize val="0"/>
        </c:dLbls>
        <c:gapWidth val="0"/>
        <c:overlap val="100"/>
        <c:axId val="1376891792"/>
        <c:axId val="1376894512"/>
      </c:barChart>
      <c:catAx>
        <c:axId val="1376891792"/>
        <c:scaling>
          <c:orientation val="minMax"/>
        </c:scaling>
        <c:delete val="0"/>
        <c:axPos val="b"/>
        <c:numFmt formatCode="General" sourceLinked="1"/>
        <c:majorTickMark val="out"/>
        <c:minorTickMark val="none"/>
        <c:tickLblPos val="nextTo"/>
        <c:spPr>
          <a:ln w="3175">
            <a:solidFill>
              <a:srgbClr val="000000"/>
            </a:solidFill>
            <a:prstDash val="solid"/>
          </a:ln>
        </c:spPr>
        <c:txPr>
          <a:bodyPr rot="0" vert="horz"/>
          <a:lstStyle/>
          <a:p>
            <a:pPr>
              <a:defRPr sz="1875" b="1" i="0" u="none" strike="noStrike" baseline="0">
                <a:solidFill>
                  <a:srgbClr val="000000"/>
                </a:solidFill>
                <a:latin typeface="Times New Roman"/>
                <a:ea typeface="Times New Roman"/>
                <a:cs typeface="Times New Roman"/>
              </a:defRPr>
            </a:pPr>
            <a:endParaRPr lang="en-US"/>
          </a:p>
        </c:txPr>
        <c:crossAx val="1376894512"/>
        <c:crosses val="autoZero"/>
        <c:auto val="1"/>
        <c:lblAlgn val="ctr"/>
        <c:lblOffset val="100"/>
        <c:tickLblSkip val="1"/>
        <c:tickMarkSkip val="1"/>
        <c:noMultiLvlLbl val="0"/>
      </c:catAx>
      <c:valAx>
        <c:axId val="1376894512"/>
        <c:scaling>
          <c:orientation val="minMax"/>
          <c:max val="7"/>
        </c:scaling>
        <c:delete val="0"/>
        <c:axPos val="l"/>
        <c:majorGridlines>
          <c:spPr>
            <a:ln w="12698">
              <a:solidFill>
                <a:srgbClr val="333399"/>
              </a:solidFill>
              <a:prstDash val="solid"/>
            </a:ln>
          </c:spPr>
        </c:majorGridlines>
        <c:numFmt formatCode="General" sourceLinked="1"/>
        <c:majorTickMark val="out"/>
        <c:minorTickMark val="none"/>
        <c:tickLblPos val="nextTo"/>
        <c:spPr>
          <a:ln w="3175">
            <a:solidFill>
              <a:srgbClr val="000000"/>
            </a:solidFill>
            <a:prstDash val="solid"/>
          </a:ln>
        </c:spPr>
        <c:txPr>
          <a:bodyPr rot="0" vert="horz"/>
          <a:lstStyle/>
          <a:p>
            <a:pPr>
              <a:defRPr sz="1875" b="1" i="0" u="none" strike="noStrike" baseline="0">
                <a:solidFill>
                  <a:srgbClr val="000000"/>
                </a:solidFill>
                <a:latin typeface="Times New Roman"/>
                <a:ea typeface="Times New Roman"/>
                <a:cs typeface="Times New Roman"/>
              </a:defRPr>
            </a:pPr>
            <a:endParaRPr lang="en-US"/>
          </a:p>
        </c:txPr>
        <c:crossAx val="1376891792"/>
        <c:crosses val="autoZero"/>
        <c:crossBetween val="between"/>
      </c:valAx>
      <c:spPr>
        <a:noFill/>
        <a:ln w="25397">
          <a:noFill/>
        </a:ln>
      </c:spPr>
    </c:plotArea>
    <c:plotVisOnly val="1"/>
    <c:dispBlanksAs val="gap"/>
    <c:showDLblsOverMax val="0"/>
  </c:chart>
  <c:spPr>
    <a:noFill/>
    <a:ln>
      <a:noFill/>
    </a:ln>
  </c:spPr>
  <c:txPr>
    <a:bodyPr/>
    <a:lstStyle/>
    <a:p>
      <a:pPr>
        <a:defRPr sz="1175" b="1" i="0" u="none" strike="noStrike" baseline="0">
          <a:solidFill>
            <a:srgbClr val="000000"/>
          </a:solidFill>
          <a:latin typeface="Tahoma"/>
          <a:ea typeface="Tahoma"/>
          <a:cs typeface="Tahoma"/>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image" Target="../media/image1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 Id="rId6" Type="http://schemas.openxmlformats.org/officeDocument/2006/relationships/image" Target="../media/image19.wmf"/><Relationship Id="rId5" Type="http://schemas.openxmlformats.org/officeDocument/2006/relationships/image" Target="../media/image18.wmf"/><Relationship Id="rId4" Type="http://schemas.openxmlformats.org/officeDocument/2006/relationships/image" Target="../media/image17.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53F56B4-6DA3-B645-8838-6D4D99F65EF4}" type="datetimeFigureOut">
              <a:rPr lang="en-US" smtClean="0"/>
              <a:pPr/>
              <a:t>7/23/2014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D6FB943-4DBE-5743-94EB-2B65DCEFC522}" type="slidenum">
              <a:rPr lang="en-US" smtClean="0"/>
              <a:pPr/>
              <a:t>‹#›</a:t>
            </a:fld>
            <a:endParaRPr lang="en-US"/>
          </a:p>
        </p:txBody>
      </p:sp>
    </p:spTree>
    <p:extLst>
      <p:ext uri="{BB962C8B-B14F-4D97-AF65-F5344CB8AC3E}">
        <p14:creationId xmlns:p14="http://schemas.microsoft.com/office/powerpoint/2010/main" val="2998752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29D8DF-350E-754E-B2F5-8B3FBAF411D5}" type="datetimeFigureOut">
              <a:rPr lang="en-US" smtClean="0"/>
              <a:pPr/>
              <a:t>7/23/2014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16D4D3-BFEC-924D-92B1-1147660943ED}" type="slidenum">
              <a:rPr lang="en-US" smtClean="0"/>
              <a:pPr/>
              <a:t>‹#›</a:t>
            </a:fld>
            <a:endParaRPr lang="en-US"/>
          </a:p>
        </p:txBody>
      </p:sp>
    </p:spTree>
    <p:extLst>
      <p:ext uri="{BB962C8B-B14F-4D97-AF65-F5344CB8AC3E}">
        <p14:creationId xmlns:p14="http://schemas.microsoft.com/office/powerpoint/2010/main" val="283591551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D8DE266-0C91-5E4F-AC29-2E95B3C6E5EA}" type="slidenum">
              <a:rPr lang="en-US"/>
              <a:pPr/>
              <a:t>36</a:t>
            </a:fld>
            <a:endParaRPr lang="en-US"/>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136975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CA"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Slide Number Placeholder 4"/>
          <p:cNvSpPr>
            <a:spLocks noGrp="1"/>
          </p:cNvSpPr>
          <p:nvPr>
            <p:ph type="sldNum" sz="quarter" idx="11"/>
          </p:nvPr>
        </p:nvSpPr>
        <p:spPr>
          <a:xfrm>
            <a:off x="4521200" y="6451212"/>
            <a:ext cx="660400" cy="273051"/>
          </a:xfrm>
          <a:prstGeom prst="rect">
            <a:avLst/>
          </a:prstGeom>
        </p:spPr>
        <p:txBody>
          <a:bodyPr/>
          <a:lstStyle>
            <a:lvl1pPr>
              <a:defRPr smtClean="0"/>
            </a:lvl1pPr>
          </a:lstStyle>
          <a:p>
            <a:fld id="{C17E6FF3-647C-8041-8AB3-2B1FE324C64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Slide Number Placeholder 4"/>
          <p:cNvSpPr>
            <a:spLocks noGrp="1"/>
          </p:cNvSpPr>
          <p:nvPr>
            <p:ph type="sldNum" sz="quarter" idx="11"/>
          </p:nvPr>
        </p:nvSpPr>
        <p:spPr>
          <a:xfrm>
            <a:off x="4521200" y="6451212"/>
            <a:ext cx="660400" cy="273051"/>
          </a:xfrm>
          <a:prstGeom prst="rect">
            <a:avLst/>
          </a:prstGeom>
        </p:spPr>
        <p:txBody>
          <a:bodyPr/>
          <a:lstStyle>
            <a:lvl1pPr>
              <a:defRPr smtClean="0"/>
            </a:lvl1pPr>
          </a:lstStyle>
          <a:p>
            <a:fld id="{C17E6FF3-647C-8041-8AB3-2B1FE324C64E}"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772400" cy="1143000"/>
          </a:xfrm>
        </p:spPr>
        <p:txBody>
          <a:bodyPr/>
          <a:lstStyle/>
          <a:p>
            <a:r>
              <a:rPr lang="en-CA" smtClean="0"/>
              <a:t>Click to edit Master title style</a:t>
            </a:r>
            <a:endParaRPr lang="en-US"/>
          </a:p>
        </p:txBody>
      </p:sp>
      <p:sp>
        <p:nvSpPr>
          <p:cNvPr id="3" name="Text Placeholder 2"/>
          <p:cNvSpPr>
            <a:spLocks noGrp="1"/>
          </p:cNvSpPr>
          <p:nvPr>
            <p:ph type="body" sz="half" idx="1"/>
          </p:nvPr>
        </p:nvSpPr>
        <p:spPr>
          <a:xfrm>
            <a:off x="838200" y="1905000"/>
            <a:ext cx="3810000" cy="4114800"/>
          </a:xfrm>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hart Placeholder 3"/>
          <p:cNvSpPr>
            <a:spLocks noGrp="1"/>
          </p:cNvSpPr>
          <p:nvPr>
            <p:ph type="chart" sz="half" idx="2"/>
          </p:nvPr>
        </p:nvSpPr>
        <p:spPr>
          <a:xfrm>
            <a:off x="4800600" y="1905000"/>
            <a:ext cx="3810000" cy="4114800"/>
          </a:xfrm>
        </p:spPr>
        <p:txBody>
          <a:bodyPr/>
          <a:lstStyle/>
          <a:p>
            <a:endParaRPr lang="en-US"/>
          </a:p>
        </p:txBody>
      </p:sp>
      <p:sp>
        <p:nvSpPr>
          <p:cNvPr id="7" name="Slide Number Placeholder 4"/>
          <p:cNvSpPr>
            <a:spLocks noGrp="1"/>
          </p:cNvSpPr>
          <p:nvPr>
            <p:ph type="sldNum" sz="quarter" idx="11"/>
          </p:nvPr>
        </p:nvSpPr>
        <p:spPr>
          <a:xfrm>
            <a:off x="4521200" y="6451212"/>
            <a:ext cx="660400" cy="273051"/>
          </a:xfrm>
          <a:prstGeom prst="rect">
            <a:avLst/>
          </a:prstGeom>
        </p:spPr>
        <p:txBody>
          <a:bodyPr/>
          <a:lstStyle>
            <a:lvl1pPr>
              <a:defRPr smtClean="0"/>
            </a:lvl1pPr>
          </a:lstStyle>
          <a:p>
            <a:fld id="{C17E6FF3-647C-8041-8AB3-2B1FE324C64E}"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772400" cy="1143000"/>
          </a:xfrm>
        </p:spPr>
        <p:txBody>
          <a:bodyPr/>
          <a:lstStyle/>
          <a:p>
            <a:r>
              <a:rPr lang="en-CA" smtClean="0"/>
              <a:t>Click to edit Master title style</a:t>
            </a:r>
            <a:endParaRPr lang="en-US"/>
          </a:p>
        </p:txBody>
      </p:sp>
      <p:sp>
        <p:nvSpPr>
          <p:cNvPr id="3" name="Text Placeholder 2"/>
          <p:cNvSpPr>
            <a:spLocks noGrp="1"/>
          </p:cNvSpPr>
          <p:nvPr>
            <p:ph type="body" sz="half" idx="1"/>
          </p:nvPr>
        </p:nvSpPr>
        <p:spPr>
          <a:xfrm>
            <a:off x="838200" y="1905000"/>
            <a:ext cx="3810000" cy="4114800"/>
          </a:xfrm>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4800600" y="1905000"/>
            <a:ext cx="3810000" cy="4114800"/>
          </a:xfrm>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7" name="Slide Number Placeholder 4"/>
          <p:cNvSpPr>
            <a:spLocks noGrp="1"/>
          </p:cNvSpPr>
          <p:nvPr>
            <p:ph type="sldNum" sz="quarter" idx="11"/>
          </p:nvPr>
        </p:nvSpPr>
        <p:spPr>
          <a:xfrm>
            <a:off x="4521200" y="6451212"/>
            <a:ext cx="660400" cy="273051"/>
          </a:xfrm>
          <a:prstGeom prst="rect">
            <a:avLst/>
          </a:prstGeom>
        </p:spPr>
        <p:txBody>
          <a:bodyPr/>
          <a:lstStyle>
            <a:lvl1pPr>
              <a:defRPr smtClean="0"/>
            </a:lvl1pPr>
          </a:lstStyle>
          <a:p>
            <a:fld id="{C17E6FF3-647C-8041-8AB3-2B1FE324C64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400"/>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Slide Number Placeholder 4"/>
          <p:cNvSpPr>
            <a:spLocks noGrp="1"/>
          </p:cNvSpPr>
          <p:nvPr>
            <p:ph type="sldNum" sz="quarter" idx="11"/>
          </p:nvPr>
        </p:nvSpPr>
        <p:spPr>
          <a:xfrm>
            <a:off x="4521200" y="6451212"/>
            <a:ext cx="660400" cy="273051"/>
          </a:xfrm>
          <a:prstGeom prst="rect">
            <a:avLst/>
          </a:prstGeom>
        </p:spPr>
        <p:txBody>
          <a:bodyPr/>
          <a:lstStyle>
            <a:lvl1pPr>
              <a:defRPr smtClean="0"/>
            </a:lvl1pPr>
          </a:lstStyle>
          <a:p>
            <a:fld id="{C17E6FF3-647C-8041-8AB3-2B1FE324C64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CA" smtClean="0"/>
              <a:t>Click to edit Master text styles</a:t>
            </a:r>
          </a:p>
        </p:txBody>
      </p:sp>
      <p:sp>
        <p:nvSpPr>
          <p:cNvPr id="5" name="Slide Number Placeholder 4"/>
          <p:cNvSpPr>
            <a:spLocks noGrp="1"/>
          </p:cNvSpPr>
          <p:nvPr>
            <p:ph type="sldNum" sz="quarter" idx="11"/>
          </p:nvPr>
        </p:nvSpPr>
        <p:spPr>
          <a:xfrm>
            <a:off x="4521200" y="6451212"/>
            <a:ext cx="660400" cy="273051"/>
          </a:xfrm>
          <a:prstGeom prst="rect">
            <a:avLst/>
          </a:prstGeom>
        </p:spPr>
        <p:txBody>
          <a:bodyPr/>
          <a:lstStyle>
            <a:lvl1pPr>
              <a:defRPr smtClean="0"/>
            </a:lvl1pPr>
          </a:lstStyle>
          <a:p>
            <a:fld id="{C17E6FF3-647C-8041-8AB3-2B1FE324C64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Slide Number Placeholder 5"/>
          <p:cNvSpPr>
            <a:spLocks noGrp="1"/>
          </p:cNvSpPr>
          <p:nvPr>
            <p:ph type="sldNum" sz="quarter" idx="11"/>
          </p:nvPr>
        </p:nvSpPr>
        <p:spPr>
          <a:xfrm>
            <a:off x="4521200" y="6451212"/>
            <a:ext cx="660400" cy="273051"/>
          </a:xfrm>
          <a:prstGeom prst="rect">
            <a:avLst/>
          </a:prstGeom>
        </p:spPr>
        <p:txBody>
          <a:bodyPr/>
          <a:lstStyle>
            <a:lvl1pPr>
              <a:defRPr smtClean="0"/>
            </a:lvl1pPr>
          </a:lstStyle>
          <a:p>
            <a:fld id="{C17E6FF3-647C-8041-8AB3-2B1FE324C64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8" name="Slide Number Placeholder 7"/>
          <p:cNvSpPr>
            <a:spLocks noGrp="1"/>
          </p:cNvSpPr>
          <p:nvPr>
            <p:ph type="sldNum" sz="quarter" idx="11"/>
          </p:nvPr>
        </p:nvSpPr>
        <p:spPr>
          <a:xfrm>
            <a:off x="4521200" y="6451212"/>
            <a:ext cx="660400" cy="273051"/>
          </a:xfrm>
          <a:prstGeom prst="rect">
            <a:avLst/>
          </a:prstGeom>
        </p:spPr>
        <p:txBody>
          <a:bodyPr/>
          <a:lstStyle>
            <a:lvl1pPr>
              <a:defRPr smtClean="0"/>
            </a:lvl1pPr>
          </a:lstStyle>
          <a:p>
            <a:fld id="{C17E6FF3-647C-8041-8AB3-2B1FE324C64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4" name="Slide Number Placeholder 3"/>
          <p:cNvSpPr>
            <a:spLocks noGrp="1"/>
          </p:cNvSpPr>
          <p:nvPr>
            <p:ph type="sldNum" sz="quarter" idx="11"/>
          </p:nvPr>
        </p:nvSpPr>
        <p:spPr>
          <a:xfrm>
            <a:off x="4521200" y="6451212"/>
            <a:ext cx="660400" cy="273051"/>
          </a:xfrm>
          <a:prstGeom prst="rect">
            <a:avLst/>
          </a:prstGeom>
        </p:spPr>
        <p:txBody>
          <a:bodyPr/>
          <a:lstStyle>
            <a:lvl1pPr>
              <a:defRPr smtClean="0"/>
            </a:lvl1pPr>
          </a:lstStyle>
          <a:p>
            <a:fld id="{C17E6FF3-647C-8041-8AB3-2B1FE324C64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a:xfrm>
            <a:off x="4521200" y="6451212"/>
            <a:ext cx="660400" cy="273051"/>
          </a:xfrm>
          <a:prstGeom prst="rect">
            <a:avLst/>
          </a:prstGeom>
        </p:spPr>
        <p:txBody>
          <a:bodyPr/>
          <a:lstStyle>
            <a:lvl1pPr>
              <a:defRPr smtClean="0"/>
            </a:lvl1pPr>
          </a:lstStyle>
          <a:p>
            <a:fld id="{C17E6FF3-647C-8041-8AB3-2B1FE324C64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6" name="Slide Number Placeholder 5"/>
          <p:cNvSpPr>
            <a:spLocks noGrp="1"/>
          </p:cNvSpPr>
          <p:nvPr>
            <p:ph type="sldNum" sz="quarter" idx="11"/>
          </p:nvPr>
        </p:nvSpPr>
        <p:spPr>
          <a:xfrm>
            <a:off x="4521200" y="6451212"/>
            <a:ext cx="660400" cy="273051"/>
          </a:xfrm>
          <a:prstGeom prst="rect">
            <a:avLst/>
          </a:prstGeom>
        </p:spPr>
        <p:txBody>
          <a:bodyPr/>
          <a:lstStyle>
            <a:lvl1pPr>
              <a:defRPr smtClean="0"/>
            </a:lvl1pPr>
          </a:lstStyle>
          <a:p>
            <a:fld id="{C17E6FF3-647C-8041-8AB3-2B1FE324C64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6" name="Slide Number Placeholder 5"/>
          <p:cNvSpPr>
            <a:spLocks noGrp="1"/>
          </p:cNvSpPr>
          <p:nvPr>
            <p:ph type="sldNum" sz="quarter" idx="11"/>
          </p:nvPr>
        </p:nvSpPr>
        <p:spPr>
          <a:xfrm>
            <a:off x="4521200" y="6451212"/>
            <a:ext cx="660400" cy="273051"/>
          </a:xfrm>
          <a:prstGeom prst="rect">
            <a:avLst/>
          </a:prstGeom>
        </p:spPr>
        <p:txBody>
          <a:bodyPr/>
          <a:lstStyle>
            <a:lvl1pPr>
              <a:defRPr smtClean="0"/>
            </a:lvl1pPr>
          </a:lstStyle>
          <a:p>
            <a:fld id="{C17E6FF3-647C-8041-8AB3-2B1FE324C64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CA" smtClean="0"/>
              <a:t>Click to edit Master title style</a:t>
            </a:r>
            <a:endParaRPr lang="en-US"/>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pic>
        <p:nvPicPr>
          <p:cNvPr id="1031" name="Picture 7" descr="YorkULogoHor(large)"/>
          <p:cNvPicPr>
            <a:picLocks noChangeAspect="1" noChangeArrowheads="1"/>
          </p:cNvPicPr>
          <p:nvPr/>
        </p:nvPicPr>
        <p:blipFill>
          <a:blip r:embed="rId15">
            <a:clrChange>
              <a:clrFrom>
                <a:srgbClr val="FFFFFF"/>
              </a:clrFrom>
              <a:clrTo>
                <a:srgbClr val="FFFFFF">
                  <a:alpha val="0"/>
                </a:srgbClr>
              </a:clrTo>
            </a:clrChange>
          </a:blip>
          <a:srcRect/>
          <a:stretch>
            <a:fillRect/>
          </a:stretch>
        </p:blipFill>
        <p:spPr bwMode="auto">
          <a:xfrm>
            <a:off x="0" y="6313525"/>
            <a:ext cx="1365250" cy="544475"/>
          </a:xfrm>
          <a:prstGeom prst="rect">
            <a:avLst/>
          </a:prstGeom>
          <a:noFill/>
        </p:spPr>
      </p:pic>
      <p:sp>
        <p:nvSpPr>
          <p:cNvPr id="7" name="TextBox 6"/>
          <p:cNvSpPr txBox="1"/>
          <p:nvPr userDrawn="1"/>
        </p:nvSpPr>
        <p:spPr>
          <a:xfrm>
            <a:off x="6523264" y="6447263"/>
            <a:ext cx="2620736" cy="276999"/>
          </a:xfrm>
          <a:prstGeom prst="rect">
            <a:avLst/>
          </a:prstGeom>
          <a:noFill/>
        </p:spPr>
        <p:txBody>
          <a:bodyPr wrap="square" rtlCol="0">
            <a:spAutoFit/>
          </a:bodyPr>
          <a:lstStyle/>
          <a:p>
            <a:r>
              <a:rPr lang="en-US" sz="1200" dirty="0" smtClean="0"/>
              <a:t>Last Updated:</a:t>
            </a:r>
            <a:r>
              <a:rPr lang="en-US" sz="1200" baseline="0" dirty="0" smtClean="0"/>
              <a:t> </a:t>
            </a:r>
            <a:r>
              <a:rPr lang="en-CA" sz="1200" baseline="0" dirty="0" smtClean="0"/>
              <a:t>2014-01-08 8:39 PM</a:t>
            </a:r>
            <a:endParaRPr lang="en-US" sz="1200" dirty="0"/>
          </a:p>
        </p:txBody>
      </p:sp>
      <p:sp>
        <p:nvSpPr>
          <p:cNvPr id="8" name="TextBox 7"/>
          <p:cNvSpPr txBox="1"/>
          <p:nvPr userDrawn="1"/>
        </p:nvSpPr>
        <p:spPr>
          <a:xfrm>
            <a:off x="1365250" y="6322237"/>
            <a:ext cx="874759" cy="276999"/>
          </a:xfrm>
          <a:prstGeom prst="rect">
            <a:avLst/>
          </a:prstGeom>
          <a:noFill/>
        </p:spPr>
        <p:txBody>
          <a:bodyPr wrap="none" rtlCol="0">
            <a:spAutoFit/>
          </a:bodyPr>
          <a:lstStyle/>
          <a:p>
            <a:r>
              <a:rPr lang="en-US" sz="1200" dirty="0" smtClean="0"/>
              <a:t>CSE 2011</a:t>
            </a:r>
            <a:endParaRPr lang="en-US" sz="1200" dirty="0"/>
          </a:p>
        </p:txBody>
      </p:sp>
      <p:sp>
        <p:nvSpPr>
          <p:cNvPr id="9" name="TextBox 8"/>
          <p:cNvSpPr txBox="1"/>
          <p:nvPr userDrawn="1"/>
        </p:nvSpPr>
        <p:spPr>
          <a:xfrm>
            <a:off x="1365250" y="6542901"/>
            <a:ext cx="1074107" cy="276999"/>
          </a:xfrm>
          <a:prstGeom prst="rect">
            <a:avLst/>
          </a:prstGeom>
          <a:noFill/>
        </p:spPr>
        <p:txBody>
          <a:bodyPr wrap="none" rtlCol="0">
            <a:spAutoFit/>
          </a:bodyPr>
          <a:lstStyle/>
          <a:p>
            <a:r>
              <a:rPr lang="en-US" sz="1200" dirty="0" smtClean="0"/>
              <a:t>Prof. J. Elder</a:t>
            </a:r>
            <a:endParaRPr lang="en-US" sz="1200" dirty="0"/>
          </a:p>
        </p:txBody>
      </p:sp>
      <p:sp>
        <p:nvSpPr>
          <p:cNvPr id="10" name="TextBox 9"/>
          <p:cNvSpPr txBox="1"/>
          <p:nvPr userDrawn="1"/>
        </p:nvSpPr>
        <p:spPr>
          <a:xfrm>
            <a:off x="4292600" y="6447263"/>
            <a:ext cx="560745" cy="276999"/>
          </a:xfrm>
          <a:prstGeom prst="rect">
            <a:avLst/>
          </a:prstGeom>
          <a:noFill/>
        </p:spPr>
        <p:txBody>
          <a:bodyPr wrap="none" rtlCol="0">
            <a:spAutoFit/>
          </a:bodyPr>
          <a:lstStyle/>
          <a:p>
            <a:r>
              <a:rPr lang="en-US" sz="1200" dirty="0" smtClean="0"/>
              <a:t>- </a:t>
            </a:r>
            <a:fld id="{B2C42470-DA64-F644-A452-83824504D888}" type="slidenum">
              <a:rPr lang="en-US" sz="1200" smtClean="0"/>
              <a:pPr/>
              <a:t>‹#›</a:t>
            </a:fld>
            <a:r>
              <a:rPr lang="en-US" sz="1200" dirty="0" smtClean="0"/>
              <a:t> -</a:t>
            </a:r>
            <a:endParaRPr lang="en-US" sz="1200"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iming>
    <p:tnLst>
      <p:par>
        <p:cTn id="1" dur="indefinite" restart="never" nodeType="tmRoot"/>
      </p:par>
    </p:tnLst>
  </p:timing>
  <p:hf sldNum="0" hdr="0" ftr="0" dt="0"/>
  <p:txStyles>
    <p:titleStyle>
      <a:lvl1pPr algn="ctr" rtl="0" eaLnBrk="1" fontAlgn="base" hangingPunct="1">
        <a:spcBef>
          <a:spcPct val="0"/>
        </a:spcBef>
        <a:spcAft>
          <a:spcPct val="0"/>
        </a:spcAft>
        <a:defRPr sz="3200">
          <a:solidFill>
            <a:schemeClr val="tx2"/>
          </a:solidFill>
          <a:latin typeface="+mj-lt"/>
          <a:ea typeface="+mj-ea"/>
          <a:cs typeface="+mj-cs"/>
        </a:defRPr>
      </a:lvl1pPr>
      <a:lvl2pPr algn="ctr" rtl="0" eaLnBrk="1" fontAlgn="base" hangingPunct="1">
        <a:spcBef>
          <a:spcPct val="0"/>
        </a:spcBef>
        <a:spcAft>
          <a:spcPct val="0"/>
        </a:spcAft>
        <a:defRPr sz="3200">
          <a:solidFill>
            <a:schemeClr val="tx2"/>
          </a:solidFill>
          <a:latin typeface="Arial" pitchFamily="-110" charset="0"/>
        </a:defRPr>
      </a:lvl2pPr>
      <a:lvl3pPr algn="ctr" rtl="0" eaLnBrk="1" fontAlgn="base" hangingPunct="1">
        <a:spcBef>
          <a:spcPct val="0"/>
        </a:spcBef>
        <a:spcAft>
          <a:spcPct val="0"/>
        </a:spcAft>
        <a:defRPr sz="3200">
          <a:solidFill>
            <a:schemeClr val="tx2"/>
          </a:solidFill>
          <a:latin typeface="Arial" pitchFamily="-110" charset="0"/>
        </a:defRPr>
      </a:lvl3pPr>
      <a:lvl4pPr algn="ctr" rtl="0" eaLnBrk="1" fontAlgn="base" hangingPunct="1">
        <a:spcBef>
          <a:spcPct val="0"/>
        </a:spcBef>
        <a:spcAft>
          <a:spcPct val="0"/>
        </a:spcAft>
        <a:defRPr sz="3200">
          <a:solidFill>
            <a:schemeClr val="tx2"/>
          </a:solidFill>
          <a:latin typeface="Arial" pitchFamily="-110" charset="0"/>
        </a:defRPr>
      </a:lvl4pPr>
      <a:lvl5pPr algn="ctr" rtl="0" eaLnBrk="1" fontAlgn="base" hangingPunct="1">
        <a:spcBef>
          <a:spcPct val="0"/>
        </a:spcBef>
        <a:spcAft>
          <a:spcPct val="0"/>
        </a:spcAft>
        <a:defRPr sz="3200">
          <a:solidFill>
            <a:schemeClr val="tx2"/>
          </a:solidFill>
          <a:latin typeface="Arial" pitchFamily="-110" charset="0"/>
        </a:defRPr>
      </a:lvl5pPr>
      <a:lvl6pPr marL="457200" algn="ctr" rtl="0" eaLnBrk="1" fontAlgn="base" hangingPunct="1">
        <a:spcBef>
          <a:spcPct val="0"/>
        </a:spcBef>
        <a:spcAft>
          <a:spcPct val="0"/>
        </a:spcAft>
        <a:defRPr sz="3200">
          <a:solidFill>
            <a:schemeClr val="tx2"/>
          </a:solidFill>
          <a:latin typeface="Arial" pitchFamily="-110" charset="0"/>
        </a:defRPr>
      </a:lvl6pPr>
      <a:lvl7pPr marL="914400" algn="ctr" rtl="0" eaLnBrk="1" fontAlgn="base" hangingPunct="1">
        <a:spcBef>
          <a:spcPct val="0"/>
        </a:spcBef>
        <a:spcAft>
          <a:spcPct val="0"/>
        </a:spcAft>
        <a:defRPr sz="3200">
          <a:solidFill>
            <a:schemeClr val="tx2"/>
          </a:solidFill>
          <a:latin typeface="Arial" pitchFamily="-110" charset="0"/>
        </a:defRPr>
      </a:lvl7pPr>
      <a:lvl8pPr marL="1371600" algn="ctr" rtl="0" eaLnBrk="1" fontAlgn="base" hangingPunct="1">
        <a:spcBef>
          <a:spcPct val="0"/>
        </a:spcBef>
        <a:spcAft>
          <a:spcPct val="0"/>
        </a:spcAft>
        <a:defRPr sz="3200">
          <a:solidFill>
            <a:schemeClr val="tx2"/>
          </a:solidFill>
          <a:latin typeface="Arial" pitchFamily="-110" charset="0"/>
        </a:defRPr>
      </a:lvl8pPr>
      <a:lvl9pPr marL="1828800" algn="ctr" rtl="0" eaLnBrk="1" fontAlgn="base" hangingPunct="1">
        <a:spcBef>
          <a:spcPct val="0"/>
        </a:spcBef>
        <a:spcAft>
          <a:spcPct val="0"/>
        </a:spcAft>
        <a:defRPr sz="3200">
          <a:solidFill>
            <a:schemeClr val="tx2"/>
          </a:solidFill>
          <a:latin typeface="Arial" pitchFamily="-110" charset="0"/>
        </a:defRPr>
      </a:lvl9pPr>
    </p:titleStyle>
    <p:bodyStyle>
      <a:lvl1pPr marL="342900" indent="-342900" algn="l" rtl="0" eaLnBrk="1" fontAlgn="base" hangingPunct="1">
        <a:spcBef>
          <a:spcPct val="5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50000"/>
        </a:spcBef>
        <a:spcAft>
          <a:spcPct val="0"/>
        </a:spcAft>
        <a:buChar char="–"/>
        <a:defRPr sz="2000">
          <a:solidFill>
            <a:schemeClr val="tx1"/>
          </a:solidFill>
          <a:latin typeface="+mn-lt"/>
          <a:ea typeface="ＭＳ Ｐゴシック" pitchFamily="-110" charset="-128"/>
        </a:defRPr>
      </a:lvl2pPr>
      <a:lvl3pPr marL="1143000" indent="-228600" algn="l" rtl="0" eaLnBrk="1" fontAlgn="base" hangingPunct="1">
        <a:spcBef>
          <a:spcPct val="50000"/>
        </a:spcBef>
        <a:spcAft>
          <a:spcPct val="0"/>
        </a:spcAft>
        <a:buChar char="•"/>
        <a:defRPr>
          <a:solidFill>
            <a:schemeClr val="tx1"/>
          </a:solidFill>
          <a:latin typeface="+mn-lt"/>
          <a:ea typeface="ＭＳ Ｐゴシック" pitchFamily="-110" charset="-128"/>
        </a:defRPr>
      </a:lvl3pPr>
      <a:lvl4pPr marL="1600200" indent="-228600" algn="l" rtl="0" eaLnBrk="1" fontAlgn="base" hangingPunct="1">
        <a:spcBef>
          <a:spcPct val="50000"/>
        </a:spcBef>
        <a:spcAft>
          <a:spcPct val="0"/>
        </a:spcAft>
        <a:buChar char="–"/>
        <a:defRPr sz="1600">
          <a:solidFill>
            <a:schemeClr val="tx1"/>
          </a:solidFill>
          <a:latin typeface="+mn-lt"/>
          <a:ea typeface="ＭＳ Ｐゴシック" pitchFamily="-110" charset="-128"/>
        </a:defRPr>
      </a:lvl4pPr>
      <a:lvl5pPr marL="2057400" indent="-228600" algn="l" rtl="0" eaLnBrk="1" fontAlgn="base" hangingPunct="1">
        <a:spcBef>
          <a:spcPct val="50000"/>
        </a:spcBef>
        <a:spcAft>
          <a:spcPct val="0"/>
        </a:spcAft>
        <a:buChar char="»"/>
        <a:defRPr sz="1400">
          <a:solidFill>
            <a:schemeClr val="tx1"/>
          </a:solidFill>
          <a:latin typeface="+mn-lt"/>
          <a:ea typeface="ＭＳ Ｐゴシック" pitchFamily="-110" charset="-128"/>
        </a:defRPr>
      </a:lvl5pPr>
      <a:lvl6pPr marL="2514600" indent="-228600" algn="l" rtl="0" eaLnBrk="1" fontAlgn="base" hangingPunct="1">
        <a:spcBef>
          <a:spcPct val="50000"/>
        </a:spcBef>
        <a:spcAft>
          <a:spcPct val="0"/>
        </a:spcAft>
        <a:buChar char="»"/>
        <a:defRPr sz="1400">
          <a:solidFill>
            <a:schemeClr val="tx1"/>
          </a:solidFill>
          <a:latin typeface="+mn-lt"/>
          <a:ea typeface="ＭＳ Ｐゴシック" pitchFamily="-110" charset="-128"/>
        </a:defRPr>
      </a:lvl6pPr>
      <a:lvl7pPr marL="2971800" indent="-228600" algn="l" rtl="0" eaLnBrk="1" fontAlgn="base" hangingPunct="1">
        <a:spcBef>
          <a:spcPct val="50000"/>
        </a:spcBef>
        <a:spcAft>
          <a:spcPct val="0"/>
        </a:spcAft>
        <a:buChar char="»"/>
        <a:defRPr sz="1400">
          <a:solidFill>
            <a:schemeClr val="tx1"/>
          </a:solidFill>
          <a:latin typeface="+mn-lt"/>
          <a:ea typeface="ＭＳ Ｐゴシック" pitchFamily="-110" charset="-128"/>
        </a:defRPr>
      </a:lvl7pPr>
      <a:lvl8pPr marL="3429000" indent="-228600" algn="l" rtl="0" eaLnBrk="1" fontAlgn="base" hangingPunct="1">
        <a:spcBef>
          <a:spcPct val="50000"/>
        </a:spcBef>
        <a:spcAft>
          <a:spcPct val="0"/>
        </a:spcAft>
        <a:buChar char="»"/>
        <a:defRPr sz="1400">
          <a:solidFill>
            <a:schemeClr val="tx1"/>
          </a:solidFill>
          <a:latin typeface="+mn-lt"/>
          <a:ea typeface="ＭＳ Ｐゴシック" pitchFamily="-110" charset="-128"/>
        </a:defRPr>
      </a:lvl8pPr>
      <a:lvl9pPr marL="3886200" indent="-228600" algn="l" rtl="0" eaLnBrk="1" fontAlgn="base" hangingPunct="1">
        <a:spcBef>
          <a:spcPct val="50000"/>
        </a:spcBef>
        <a:spcAft>
          <a:spcPct val="0"/>
        </a:spcAft>
        <a:buChar char="»"/>
        <a:defRPr sz="1400">
          <a:solidFill>
            <a:schemeClr val="tx1"/>
          </a:solidFill>
          <a:latin typeface="+mn-lt"/>
          <a:ea typeface="ＭＳ Ｐゴシック" pitchFamily="-110"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4.xml"/><Relationship Id="rId1" Type="http://schemas.openxmlformats.org/officeDocument/2006/relationships/vmlDrawing" Target="../drawings/vmlDrawing2.vml"/><Relationship Id="rId4" Type="http://schemas.openxmlformats.org/officeDocument/2006/relationships/image" Target="../media/image4.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slideLayout" Target="../slideLayouts/slideLayout12.xml"/><Relationship Id="rId1" Type="http://schemas.openxmlformats.org/officeDocument/2006/relationships/vmlDrawing" Target="../drawings/vmlDrawing3.vml"/><Relationship Id="rId5" Type="http://schemas.openxmlformats.org/officeDocument/2006/relationships/image" Target="../media/image6.emf"/><Relationship Id="rId4" Type="http://schemas.openxmlformats.org/officeDocument/2006/relationships/oleObject" Target="../embeddings/oleObject5.bin"/></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6.bin"/><Relationship Id="rId7" Type="http://schemas.openxmlformats.org/officeDocument/2006/relationships/image" Target="../media/image9.emf"/><Relationship Id="rId2" Type="http://schemas.openxmlformats.org/officeDocument/2006/relationships/slideLayout" Target="../slideLayouts/slideLayout13.xml"/><Relationship Id="rId1" Type="http://schemas.openxmlformats.org/officeDocument/2006/relationships/vmlDrawing" Target="../drawings/vmlDrawing4.vml"/><Relationship Id="rId6" Type="http://schemas.openxmlformats.org/officeDocument/2006/relationships/oleObject" Target="../embeddings/oleObject7.bin"/><Relationship Id="rId5" Type="http://schemas.openxmlformats.org/officeDocument/2006/relationships/image" Target="../media/image10.png"/><Relationship Id="rId4" Type="http://schemas.openxmlformats.org/officeDocument/2006/relationships/image" Target="../media/image8.wmf"/></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4.xml"/><Relationship Id="rId1" Type="http://schemas.openxmlformats.org/officeDocument/2006/relationships/vmlDrawing" Target="../drawings/vmlDrawing5.vml"/><Relationship Id="rId6" Type="http://schemas.openxmlformats.org/officeDocument/2006/relationships/image" Target="../media/image12.emf"/><Relationship Id="rId5" Type="http://schemas.openxmlformats.org/officeDocument/2006/relationships/oleObject" Target="../embeddings/oleObject9.bin"/><Relationship Id="rId4" Type="http://schemas.openxmlformats.org/officeDocument/2006/relationships/image" Target="../media/image11.emf"/></Relationships>
</file>

<file path=ppt/slides/_rels/slide28.xml.rels><?xml version="1.0" encoding="UTF-8" standalone="yes"?>
<Relationships xmlns="http://schemas.openxmlformats.org/package/2006/relationships"><Relationship Id="rId8" Type="http://schemas.openxmlformats.org/officeDocument/2006/relationships/image" Target="../media/image13.emf"/><Relationship Id="rId3" Type="http://schemas.openxmlformats.org/officeDocument/2006/relationships/hyperlink" Target="http://en.wikipedia.org/wiki/Paul_Bachmann" TargetMode="External"/><Relationship Id="rId7"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hyperlink" Target="http://en.wikipedia.org/wiki/Donald_Knuth" TargetMode="External"/><Relationship Id="rId5" Type="http://schemas.openxmlformats.org/officeDocument/2006/relationships/hyperlink" Target="http://en.wikipedia.org/wiki/Edmund_Landau" TargetMode="External"/><Relationship Id="rId4" Type="http://schemas.openxmlformats.org/officeDocument/2006/relationships/hyperlink" Target="http://en.wikipedia.org/wiki/Analytic_number_theory" TargetMode="External"/></Relationships>
</file>

<file path=ppt/slides/_rels/slide2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8" Type="http://schemas.openxmlformats.org/officeDocument/2006/relationships/image" Target="../media/image16.wmf"/><Relationship Id="rId13" Type="http://schemas.openxmlformats.org/officeDocument/2006/relationships/oleObject" Target="../embeddings/oleObject17.bin"/><Relationship Id="rId3" Type="http://schemas.openxmlformats.org/officeDocument/2006/relationships/oleObject" Target="../embeddings/oleObject12.bin"/><Relationship Id="rId7" Type="http://schemas.openxmlformats.org/officeDocument/2006/relationships/oleObject" Target="../embeddings/oleObject14.bin"/><Relationship Id="rId12" Type="http://schemas.openxmlformats.org/officeDocument/2006/relationships/image" Target="../media/image18.w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15.wmf"/><Relationship Id="rId11" Type="http://schemas.openxmlformats.org/officeDocument/2006/relationships/oleObject" Target="../embeddings/oleObject16.bin"/><Relationship Id="rId5" Type="http://schemas.openxmlformats.org/officeDocument/2006/relationships/oleObject" Target="../embeddings/oleObject13.bin"/><Relationship Id="rId10" Type="http://schemas.openxmlformats.org/officeDocument/2006/relationships/image" Target="../media/image17.wmf"/><Relationship Id="rId4" Type="http://schemas.openxmlformats.org/officeDocument/2006/relationships/image" Target="../media/image14.wmf"/><Relationship Id="rId9" Type="http://schemas.openxmlformats.org/officeDocument/2006/relationships/oleObject" Target="../embeddings/oleObject15.bin"/><Relationship Id="rId14" Type="http://schemas.openxmlformats.org/officeDocument/2006/relationships/image" Target="../media/image19.wmf"/></Relationships>
</file>

<file path=ppt/slides/_rels/slide32.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21.emf"/></Relationships>
</file>

<file path=ppt/slides/_rels/slide4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slideLayout" Target="../slideLayouts/slideLayout7.xml"/><Relationship Id="rId1" Type="http://schemas.openxmlformats.org/officeDocument/2006/relationships/vmlDrawing" Target="../drawings/vmlDrawing9.vml"/><Relationship Id="rId5" Type="http://schemas.openxmlformats.org/officeDocument/2006/relationships/image" Target="../media/image22.wmf"/><Relationship Id="rId4" Type="http://schemas.openxmlformats.org/officeDocument/2006/relationships/oleObject" Target="../embeddings/oleObject21.bin"/></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155469"/>
            <a:ext cx="7772400" cy="2444981"/>
          </a:xfrm>
        </p:spPr>
        <p:txBody>
          <a:bodyPr/>
          <a:lstStyle/>
          <a:p>
            <a:r>
              <a:rPr lang="en-US" dirty="0" smtClean="0">
                <a:solidFill>
                  <a:schemeClr val="tx1"/>
                </a:solidFill>
              </a:rPr>
              <a:t/>
            </a:r>
            <a:br>
              <a:rPr lang="en-US" dirty="0" smtClean="0">
                <a:solidFill>
                  <a:schemeClr val="tx1"/>
                </a:solidFill>
              </a:rPr>
            </a:br>
            <a:r>
              <a:rPr lang="en-US" dirty="0" smtClean="0"/>
              <a:t/>
            </a:r>
            <a:br>
              <a:rPr lang="en-US" dirty="0" smtClean="0"/>
            </a:br>
            <a:r>
              <a:rPr lang="en-US" b="1" dirty="0" smtClean="0"/>
              <a:t>Asymptotic Analysis of Algorithms</a:t>
            </a:r>
            <a:r>
              <a:rPr lang="en-US" dirty="0" smtClean="0"/>
              <a:t/>
            </a:r>
            <a:br>
              <a:rPr lang="en-US" dirty="0" smtClean="0"/>
            </a:br>
            <a:endParaRPr lang="en-US" dirty="0"/>
          </a:p>
        </p:txBody>
      </p:sp>
      <p:sp>
        <p:nvSpPr>
          <p:cNvPr id="6" name="Subtitle 5"/>
          <p:cNvSpPr>
            <a:spLocks noGrp="1"/>
          </p:cNvSpPr>
          <p:nvPr>
            <p:ph type="subTitle" idx="1"/>
          </p:nvPr>
        </p:nvSpPr>
        <p:spPr/>
        <p:txBody>
          <a:bodyPr/>
          <a:lstStyle/>
          <a:p>
            <a:r>
              <a:rPr lang="en-US" dirty="0" smtClean="0"/>
              <a:t>Chapter </a:t>
            </a:r>
            <a:r>
              <a:rPr lang="en-US" dirty="0" smtClean="0"/>
              <a:t>4</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t>Limitations of Experiments</a:t>
            </a:r>
          </a:p>
        </p:txBody>
      </p:sp>
      <p:sp>
        <p:nvSpPr>
          <p:cNvPr id="9219" name="Rectangle 3" descr="Rectangle: Click to edit Master text styles&#10;Second level&#10;Third level&#10;Fourth level&#10;Fifth level"/>
          <p:cNvSpPr>
            <a:spLocks noGrp="1" noChangeArrowheads="1"/>
          </p:cNvSpPr>
          <p:nvPr>
            <p:ph type="body" idx="1"/>
          </p:nvPr>
        </p:nvSpPr>
        <p:spPr>
          <a:xfrm>
            <a:off x="838200" y="1905000"/>
            <a:ext cx="8077200" cy="4114800"/>
          </a:xfrm>
        </p:spPr>
        <p:txBody>
          <a:bodyPr/>
          <a:lstStyle/>
          <a:p>
            <a:r>
              <a:rPr lang="en-US" dirty="0"/>
              <a:t>It is necessary to implement the algorithm, which may be difficult</a:t>
            </a:r>
          </a:p>
          <a:p>
            <a:r>
              <a:rPr lang="en-US" dirty="0"/>
              <a:t>Results may not be indicative of the running time on other inputs not included in the experiment. </a:t>
            </a:r>
          </a:p>
          <a:p>
            <a:r>
              <a:rPr lang="en-US" dirty="0"/>
              <a:t>In order to compare two algorithms, the same hardware and software environments must be used</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t>Theoretical Analysis</a:t>
            </a:r>
          </a:p>
        </p:txBody>
      </p:sp>
      <p:sp>
        <p:nvSpPr>
          <p:cNvPr id="10243" name="Rectangle 3" descr="Rectangle: Click to edit Master text styles&#10;Second level&#10;Third level&#10;Fourth level&#10;Fifth level"/>
          <p:cNvSpPr>
            <a:spLocks noGrp="1" noChangeArrowheads="1"/>
          </p:cNvSpPr>
          <p:nvPr>
            <p:ph type="body" idx="1"/>
          </p:nvPr>
        </p:nvSpPr>
        <p:spPr>
          <a:xfrm>
            <a:off x="457200" y="1752600"/>
            <a:ext cx="7772400" cy="4267200"/>
          </a:xfrm>
        </p:spPr>
        <p:txBody>
          <a:bodyPr/>
          <a:lstStyle/>
          <a:p>
            <a:r>
              <a:rPr lang="en-US" dirty="0"/>
              <a:t>Uses a high-level description of the algorithm instead of an implementation</a:t>
            </a:r>
          </a:p>
          <a:p>
            <a:r>
              <a:rPr lang="en-US" dirty="0"/>
              <a:t>Characterizes running time as a function of the input size, </a:t>
            </a:r>
            <a:r>
              <a:rPr lang="en-US" b="1" i="1" dirty="0" err="1">
                <a:solidFill>
                  <a:schemeClr val="tx2"/>
                </a:solidFill>
              </a:rPr>
              <a:t>n</a:t>
            </a:r>
            <a:r>
              <a:rPr lang="en-US" dirty="0"/>
              <a:t>.</a:t>
            </a:r>
          </a:p>
          <a:p>
            <a:r>
              <a:rPr lang="en-US" dirty="0"/>
              <a:t>Takes into account all possible inputs</a:t>
            </a:r>
          </a:p>
          <a:p>
            <a:r>
              <a:rPr lang="en-US" dirty="0"/>
              <a:t>Allows us to evaluate the speed of an algorithm independent of the hardware/software environment</a:t>
            </a:r>
          </a:p>
        </p:txBody>
      </p:sp>
      <p:graphicFrame>
        <p:nvGraphicFramePr>
          <p:cNvPr id="10244" name="Object 4"/>
          <p:cNvGraphicFramePr>
            <a:graphicFrameLocks noChangeAspect="1"/>
          </p:cNvGraphicFramePr>
          <p:nvPr/>
        </p:nvGraphicFramePr>
        <p:xfrm>
          <a:off x="7162800" y="228600"/>
          <a:ext cx="1495425" cy="2057400"/>
        </p:xfrm>
        <a:graphic>
          <a:graphicData uri="http://schemas.openxmlformats.org/presentationml/2006/ole">
            <mc:AlternateContent xmlns:mc="http://schemas.openxmlformats.org/markup-compatibility/2006">
              <mc:Choice xmlns:v="urn:schemas-microsoft-com:vml" Requires="v">
                <p:oleObj spid="_x0000_s31785" name="Clip" r:id="rId3" imgW="2309760" imgH="3176280" progId="">
                  <p:embed/>
                </p:oleObj>
              </mc:Choice>
              <mc:Fallback>
                <p:oleObj name="Clip" r:id="rId3" imgW="2309760" imgH="317628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62800" y="228600"/>
                        <a:ext cx="1495425" cy="20574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t>Primitive Operations</a:t>
            </a:r>
          </a:p>
        </p:txBody>
      </p:sp>
      <p:sp>
        <p:nvSpPr>
          <p:cNvPr id="17411" name="Rectangle 3" descr="Rectangle: Click to edit Master text styles&#10;Second level&#10;Third level&#10;Fourth level&#10;Fifth level"/>
          <p:cNvSpPr>
            <a:spLocks noGrp="1" noChangeArrowheads="1"/>
          </p:cNvSpPr>
          <p:nvPr>
            <p:ph type="body" sz="half" idx="1"/>
          </p:nvPr>
        </p:nvSpPr>
        <p:spPr>
          <a:xfrm>
            <a:off x="685800" y="1417638"/>
            <a:ext cx="4876800" cy="4602162"/>
          </a:xfrm>
        </p:spPr>
        <p:txBody>
          <a:bodyPr/>
          <a:lstStyle/>
          <a:p>
            <a:r>
              <a:rPr lang="en-US" sz="2600" dirty="0"/>
              <a:t>Basic computations performed by an algorithm</a:t>
            </a:r>
          </a:p>
          <a:p>
            <a:r>
              <a:rPr lang="en-US" sz="2600" dirty="0"/>
              <a:t>Identifiable in </a:t>
            </a:r>
            <a:r>
              <a:rPr lang="en-US" sz="2600" dirty="0" err="1"/>
              <a:t>pseudocode</a:t>
            </a:r>
            <a:endParaRPr lang="en-US" sz="2600" dirty="0"/>
          </a:p>
          <a:p>
            <a:r>
              <a:rPr lang="en-US" sz="2600" dirty="0"/>
              <a:t>Largely independent from the programming language</a:t>
            </a:r>
            <a:endParaRPr lang="en-US" sz="2600" dirty="0" smtClean="0"/>
          </a:p>
          <a:p>
            <a:r>
              <a:rPr lang="en-US" sz="2600" dirty="0" smtClean="0"/>
              <a:t>Assumed </a:t>
            </a:r>
            <a:r>
              <a:rPr lang="en-US" sz="2600" dirty="0"/>
              <a:t>to take a constant amount of </a:t>
            </a:r>
            <a:r>
              <a:rPr lang="en-US" sz="2600" dirty="0" smtClean="0"/>
              <a:t>time</a:t>
            </a:r>
            <a:endParaRPr lang="en-US" sz="3000" dirty="0"/>
          </a:p>
        </p:txBody>
      </p:sp>
      <p:sp>
        <p:nvSpPr>
          <p:cNvPr id="17412" name="Rectangle 4" descr="Rectangle: Click to edit Master text styles&#10;Second level&#10;Third level&#10;Fourth level&#10;Fifth level"/>
          <p:cNvSpPr>
            <a:spLocks noGrp="1" noChangeArrowheads="1"/>
          </p:cNvSpPr>
          <p:nvPr>
            <p:ph type="body" sz="half" idx="2"/>
          </p:nvPr>
        </p:nvSpPr>
        <p:spPr>
          <a:xfrm>
            <a:off x="5486400" y="1905000"/>
            <a:ext cx="3124200" cy="4114800"/>
          </a:xfrm>
        </p:spPr>
        <p:txBody>
          <a:bodyPr/>
          <a:lstStyle/>
          <a:p>
            <a:r>
              <a:rPr lang="en-US" sz="2400"/>
              <a:t>Examples:</a:t>
            </a:r>
          </a:p>
          <a:p>
            <a:pPr lvl="1"/>
            <a:r>
              <a:rPr lang="en-US" sz="2000"/>
              <a:t>Evaluating an expression</a:t>
            </a:r>
          </a:p>
          <a:p>
            <a:pPr lvl="1"/>
            <a:r>
              <a:rPr lang="en-US" sz="2000"/>
              <a:t>Assigning a value to a variable</a:t>
            </a:r>
          </a:p>
          <a:p>
            <a:pPr lvl="1"/>
            <a:r>
              <a:rPr lang="en-US" sz="2000"/>
              <a:t>Indexing into an array</a:t>
            </a:r>
          </a:p>
          <a:p>
            <a:pPr lvl="1"/>
            <a:r>
              <a:rPr lang="en-US" sz="2000"/>
              <a:t>Calling a method</a:t>
            </a:r>
          </a:p>
          <a:p>
            <a:pPr lvl="1"/>
            <a:r>
              <a:rPr lang="en-US" sz="2000"/>
              <a:t>Returning from a method</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381000"/>
            <a:ext cx="6781800" cy="1143000"/>
          </a:xfrm>
        </p:spPr>
        <p:txBody>
          <a:bodyPr/>
          <a:lstStyle/>
          <a:p>
            <a:r>
              <a:rPr lang="en-US" dirty="0"/>
              <a:t>Counting Primitive Operations</a:t>
            </a:r>
            <a:r>
              <a:rPr lang="en-US" dirty="0" smtClean="0"/>
              <a:t> </a:t>
            </a:r>
            <a:endParaRPr lang="en-US" dirty="0"/>
          </a:p>
        </p:txBody>
      </p:sp>
      <p:sp>
        <p:nvSpPr>
          <p:cNvPr id="18435" name="Rectangle 3" descr="Rectangle: Click to edit Master text styles&#10;Second level&#10;Third level&#10;Fourth level&#10;Fifth level"/>
          <p:cNvSpPr>
            <a:spLocks noGrp="1" noChangeArrowheads="1"/>
          </p:cNvSpPr>
          <p:nvPr>
            <p:ph type="body" sz="half" idx="1"/>
          </p:nvPr>
        </p:nvSpPr>
        <p:spPr>
          <a:xfrm>
            <a:off x="838200" y="1524000"/>
            <a:ext cx="8153400" cy="990600"/>
          </a:xfrm>
        </p:spPr>
        <p:txBody>
          <a:bodyPr/>
          <a:lstStyle/>
          <a:p>
            <a:r>
              <a:rPr lang="en-US" sz="2400" dirty="0"/>
              <a:t>By inspecting the </a:t>
            </a:r>
            <a:r>
              <a:rPr lang="en-US" sz="2400" dirty="0" err="1"/>
              <a:t>pseudocode</a:t>
            </a:r>
            <a:r>
              <a:rPr lang="en-US" sz="2400" dirty="0"/>
              <a:t>, we can determine the maximum number of primitive operations executed by an algorithm, as a function of the input size</a:t>
            </a:r>
          </a:p>
        </p:txBody>
      </p:sp>
      <p:sp>
        <p:nvSpPr>
          <p:cNvPr id="18436" name="Rectangle 4" descr="Rectangle: Click to edit Master text styles&#10;Second level&#10;Third level&#10;Fourth level&#10;Fifth level"/>
          <p:cNvSpPr>
            <a:spLocks noGrp="1" noChangeArrowheads="1"/>
          </p:cNvSpPr>
          <p:nvPr>
            <p:ph type="body" sz="half" idx="2"/>
          </p:nvPr>
        </p:nvSpPr>
        <p:spPr>
          <a:xfrm>
            <a:off x="1251597" y="2747474"/>
            <a:ext cx="7010400" cy="3500926"/>
          </a:xfrm>
          <a:ln>
            <a:solidFill>
              <a:schemeClr val="tx1"/>
            </a:solidFill>
          </a:ln>
        </p:spPr>
        <p:txBody>
          <a:bodyPr/>
          <a:lstStyle/>
          <a:p>
            <a:pPr>
              <a:spcBef>
                <a:spcPct val="0"/>
              </a:spcBef>
              <a:buClrTx/>
              <a:buSzTx/>
              <a:buFontTx/>
              <a:buNone/>
            </a:pPr>
            <a:r>
              <a:rPr lang="en-US" sz="2000" b="1" dirty="0">
                <a:solidFill>
                  <a:srgbClr val="000000"/>
                </a:solidFill>
                <a:latin typeface="+mj-lt"/>
              </a:rPr>
              <a:t>Algorithm</a:t>
            </a:r>
            <a:r>
              <a:rPr lang="en-US" sz="2000" dirty="0">
                <a:latin typeface="+mj-lt"/>
              </a:rPr>
              <a:t> </a:t>
            </a:r>
            <a:r>
              <a:rPr lang="en-US" sz="2000" b="1" i="1" dirty="0" err="1">
                <a:solidFill>
                  <a:schemeClr val="tx2"/>
                </a:solidFill>
                <a:latin typeface="+mj-lt"/>
              </a:rPr>
              <a:t>arrayMax</a:t>
            </a:r>
            <a:r>
              <a:rPr lang="en-US" sz="2000" dirty="0" err="1">
                <a:solidFill>
                  <a:schemeClr val="tx2"/>
                </a:solidFill>
                <a:latin typeface="+mj-lt"/>
              </a:rPr>
              <a:t>(</a:t>
            </a:r>
            <a:r>
              <a:rPr lang="en-US" sz="2000" b="1" i="1" dirty="0" err="1">
                <a:solidFill>
                  <a:schemeClr val="tx2"/>
                </a:solidFill>
                <a:latin typeface="+mj-lt"/>
              </a:rPr>
              <a:t>A</a:t>
            </a:r>
            <a:r>
              <a:rPr lang="en-US" sz="2000" dirty="0">
                <a:solidFill>
                  <a:schemeClr val="tx2"/>
                </a:solidFill>
                <a:latin typeface="+mj-lt"/>
              </a:rPr>
              <a:t>, </a:t>
            </a:r>
            <a:r>
              <a:rPr lang="en-US" sz="2000" b="1" i="1" dirty="0" err="1">
                <a:solidFill>
                  <a:schemeClr val="tx2"/>
                </a:solidFill>
                <a:latin typeface="+mj-lt"/>
              </a:rPr>
              <a:t>n</a:t>
            </a:r>
            <a:r>
              <a:rPr lang="en-US" sz="2000" dirty="0">
                <a:solidFill>
                  <a:schemeClr val="tx2"/>
                </a:solidFill>
                <a:latin typeface="+mj-lt"/>
              </a:rPr>
              <a:t>)</a:t>
            </a:r>
          </a:p>
          <a:p>
            <a:pPr>
              <a:spcBef>
                <a:spcPct val="0"/>
              </a:spcBef>
              <a:buClrTx/>
              <a:buSzTx/>
              <a:buFontTx/>
              <a:buNone/>
            </a:pPr>
            <a:r>
              <a:rPr lang="en-US" sz="2000" b="1" dirty="0">
                <a:solidFill>
                  <a:schemeClr val="tx2"/>
                </a:solidFill>
                <a:latin typeface="+mj-lt"/>
              </a:rPr>
              <a:t>	</a:t>
            </a:r>
            <a:r>
              <a:rPr lang="en-US" sz="2000" b="1" dirty="0">
                <a:solidFill>
                  <a:srgbClr val="000000"/>
                </a:solidFill>
                <a:latin typeface="+mj-lt"/>
              </a:rPr>
              <a:t>				</a:t>
            </a:r>
            <a:r>
              <a:rPr lang="en-US" sz="2000" b="1" i="1" dirty="0">
                <a:solidFill>
                  <a:schemeClr val="accent2"/>
                </a:solidFill>
                <a:latin typeface="+mj-lt"/>
              </a:rPr>
              <a:t>	     </a:t>
            </a:r>
            <a:r>
              <a:rPr lang="en-US" sz="2000" dirty="0">
                <a:latin typeface="+mj-lt"/>
              </a:rPr>
              <a:t># operations</a:t>
            </a:r>
          </a:p>
          <a:p>
            <a:pPr>
              <a:spcBef>
                <a:spcPct val="0"/>
              </a:spcBef>
              <a:buClrTx/>
              <a:buSzTx/>
              <a:buFontTx/>
              <a:buNone/>
            </a:pPr>
            <a:r>
              <a:rPr lang="en-US" sz="2000" dirty="0">
                <a:solidFill>
                  <a:schemeClr val="tx2"/>
                </a:solidFill>
                <a:latin typeface="+mj-lt"/>
              </a:rPr>
              <a:t>	</a:t>
            </a:r>
            <a:r>
              <a:rPr lang="en-US" sz="2000" b="1" i="1" dirty="0" err="1">
                <a:solidFill>
                  <a:schemeClr val="accent2"/>
                </a:solidFill>
                <a:latin typeface="+mj-lt"/>
              </a:rPr>
              <a:t>currentMax</a:t>
            </a:r>
            <a:r>
              <a:rPr lang="en-US" sz="2000" dirty="0" smtClean="0">
                <a:solidFill>
                  <a:schemeClr val="tx2"/>
                </a:solidFill>
                <a:latin typeface="+mj-lt"/>
              </a:rPr>
              <a:t> </a:t>
            </a:r>
            <a:r>
              <a:rPr lang="en-US" sz="2000" dirty="0" err="1" smtClean="0">
                <a:solidFill>
                  <a:srgbClr val="000000"/>
                </a:solidFill>
                <a:latin typeface="Wingdings"/>
                <a:ea typeface="Wingdings"/>
                <a:cs typeface="Wingdings"/>
                <a:sym typeface="Symbol" pitchFamily="-110" charset="2"/>
              </a:rPr>
              <a:t></a:t>
            </a:r>
            <a:r>
              <a:rPr lang="en-US" sz="3200" dirty="0" smtClean="0">
                <a:solidFill>
                  <a:schemeClr val="tx2"/>
                </a:solidFill>
                <a:sym typeface="Symbol" pitchFamily="-110" charset="2"/>
              </a:rPr>
              <a:t> </a:t>
            </a:r>
            <a:r>
              <a:rPr lang="en-US" sz="2000" b="1" i="1" dirty="0" smtClean="0">
                <a:solidFill>
                  <a:schemeClr val="accent2"/>
                </a:solidFill>
                <a:latin typeface="+mj-lt"/>
                <a:sym typeface="Symbol" pitchFamily="-110" charset="2"/>
              </a:rPr>
              <a:t>A</a:t>
            </a:r>
            <a:r>
              <a:rPr lang="en-US" sz="2000" dirty="0">
                <a:solidFill>
                  <a:schemeClr val="accent2"/>
                </a:solidFill>
                <a:latin typeface="+mj-lt"/>
                <a:sym typeface="Symbol" pitchFamily="-110" charset="2"/>
              </a:rPr>
              <a:t>[0]			    </a:t>
            </a:r>
            <a:r>
              <a:rPr lang="en-US" sz="2000" dirty="0" smtClean="0">
                <a:solidFill>
                  <a:schemeClr val="accent2"/>
                </a:solidFill>
                <a:latin typeface="+mj-lt"/>
                <a:sym typeface="Symbol" pitchFamily="-110" charset="2"/>
              </a:rPr>
              <a:t> 	</a:t>
            </a:r>
            <a:r>
              <a:rPr lang="en-US" sz="2000" dirty="0" smtClean="0">
                <a:latin typeface="+mj-lt"/>
                <a:sym typeface="Symbol" pitchFamily="-110" charset="2"/>
              </a:rPr>
              <a:t>2</a:t>
            </a:r>
            <a:endParaRPr lang="en-US" sz="2000" dirty="0">
              <a:latin typeface="+mj-lt"/>
            </a:endParaRPr>
          </a:p>
          <a:p>
            <a:pPr>
              <a:spcBef>
                <a:spcPct val="0"/>
              </a:spcBef>
              <a:buClrTx/>
              <a:buSzTx/>
              <a:buFontTx/>
              <a:buNone/>
            </a:pPr>
            <a:r>
              <a:rPr lang="en-US" sz="2000" dirty="0">
                <a:latin typeface="+mj-lt"/>
              </a:rPr>
              <a:t>	</a:t>
            </a:r>
            <a:r>
              <a:rPr lang="en-US" sz="2000" b="1" dirty="0">
                <a:solidFill>
                  <a:srgbClr val="000000"/>
                </a:solidFill>
                <a:latin typeface="+mj-lt"/>
              </a:rPr>
              <a:t>for</a:t>
            </a:r>
            <a:r>
              <a:rPr lang="en-US" sz="2000" dirty="0">
                <a:latin typeface="+mj-lt"/>
              </a:rPr>
              <a:t> </a:t>
            </a:r>
            <a:r>
              <a:rPr lang="en-US" sz="2000" b="1" i="1" dirty="0" err="1">
                <a:solidFill>
                  <a:schemeClr val="accent2"/>
                </a:solidFill>
                <a:latin typeface="+mj-lt"/>
              </a:rPr>
              <a:t>i</a:t>
            </a:r>
            <a:r>
              <a:rPr lang="en-US" sz="2000" dirty="0" smtClean="0">
                <a:solidFill>
                  <a:schemeClr val="tx2"/>
                </a:solidFill>
                <a:latin typeface="+mj-lt"/>
              </a:rPr>
              <a:t> </a:t>
            </a:r>
            <a:r>
              <a:rPr lang="en-US" sz="2000" dirty="0" err="1" smtClean="0">
                <a:solidFill>
                  <a:srgbClr val="000000"/>
                </a:solidFill>
                <a:latin typeface="Wingdings"/>
                <a:ea typeface="Wingdings"/>
                <a:cs typeface="Wingdings"/>
                <a:sym typeface="Symbol" pitchFamily="-110" charset="2"/>
              </a:rPr>
              <a:t></a:t>
            </a:r>
            <a:r>
              <a:rPr lang="en-US" sz="3200" dirty="0" smtClean="0">
                <a:solidFill>
                  <a:schemeClr val="tx2"/>
                </a:solidFill>
                <a:sym typeface="Symbol" pitchFamily="-110" charset="2"/>
              </a:rPr>
              <a:t> </a:t>
            </a:r>
            <a:r>
              <a:rPr lang="en-US" sz="2000" dirty="0" smtClean="0">
                <a:solidFill>
                  <a:schemeClr val="accent2"/>
                </a:solidFill>
                <a:latin typeface="+mj-lt"/>
                <a:sym typeface="Symbol" pitchFamily="-110" charset="2"/>
              </a:rPr>
              <a:t>1</a:t>
            </a:r>
            <a:r>
              <a:rPr lang="en-US" sz="2000" dirty="0" smtClean="0">
                <a:latin typeface="+mj-lt"/>
                <a:sym typeface="Symbol" pitchFamily="-110" charset="2"/>
              </a:rPr>
              <a:t> </a:t>
            </a:r>
            <a:r>
              <a:rPr lang="en-US" sz="2000" b="1" dirty="0">
                <a:solidFill>
                  <a:srgbClr val="000000"/>
                </a:solidFill>
                <a:latin typeface="+mj-lt"/>
                <a:sym typeface="Symbol" pitchFamily="-110" charset="2"/>
              </a:rPr>
              <a:t>to</a:t>
            </a:r>
            <a:r>
              <a:rPr lang="en-US" sz="2000" dirty="0">
                <a:latin typeface="+mj-lt"/>
                <a:sym typeface="Symbol" pitchFamily="-110" charset="2"/>
              </a:rPr>
              <a:t> </a:t>
            </a:r>
            <a:r>
              <a:rPr lang="en-US" sz="2000" b="1" i="1" dirty="0" err="1">
                <a:solidFill>
                  <a:schemeClr val="accent2"/>
                </a:solidFill>
                <a:latin typeface="+mj-lt"/>
                <a:sym typeface="Symbol" pitchFamily="-110" charset="2"/>
              </a:rPr>
              <a:t>n</a:t>
            </a:r>
            <a:r>
              <a:rPr lang="en-US" sz="2000" dirty="0" smtClean="0">
                <a:solidFill>
                  <a:schemeClr val="accent2"/>
                </a:solidFill>
                <a:latin typeface="+mj-lt"/>
                <a:sym typeface="Symbol" pitchFamily="-110" charset="2"/>
              </a:rPr>
              <a:t> - 1</a:t>
            </a:r>
            <a:r>
              <a:rPr lang="en-US" sz="2000" dirty="0" smtClean="0">
                <a:latin typeface="+mj-lt"/>
                <a:sym typeface="Symbol" pitchFamily="-110" charset="2"/>
              </a:rPr>
              <a:t> </a:t>
            </a:r>
            <a:r>
              <a:rPr lang="en-US" sz="2000" b="1" dirty="0">
                <a:solidFill>
                  <a:srgbClr val="000000"/>
                </a:solidFill>
                <a:latin typeface="+mj-lt"/>
                <a:sym typeface="Symbol" pitchFamily="-110" charset="2"/>
              </a:rPr>
              <a:t>do			  </a:t>
            </a:r>
            <a:r>
              <a:rPr lang="en-US" sz="2000" b="1" dirty="0" smtClean="0">
                <a:solidFill>
                  <a:srgbClr val="000000"/>
                </a:solidFill>
                <a:latin typeface="+mj-lt"/>
                <a:sym typeface="Symbol" pitchFamily="-110" charset="2"/>
              </a:rPr>
              <a:t> 	</a:t>
            </a:r>
            <a:r>
              <a:rPr lang="en-US" sz="2000" dirty="0" smtClean="0">
                <a:latin typeface="+mj-lt"/>
                <a:sym typeface="Symbol" pitchFamily="-110" charset="2"/>
              </a:rPr>
              <a:t>2</a:t>
            </a:r>
            <a:r>
              <a:rPr lang="en-US" sz="2000" b="1" i="1" dirty="0" smtClean="0">
                <a:latin typeface="+mj-lt"/>
                <a:sym typeface="Symbol" pitchFamily="-110" charset="2"/>
              </a:rPr>
              <a:t>n</a:t>
            </a:r>
            <a:endParaRPr lang="en-US" sz="2000" b="1" dirty="0">
              <a:solidFill>
                <a:srgbClr val="000000"/>
              </a:solidFill>
              <a:latin typeface="+mj-lt"/>
              <a:sym typeface="Symbol" pitchFamily="-110" charset="2"/>
            </a:endParaRPr>
          </a:p>
          <a:p>
            <a:pPr>
              <a:spcBef>
                <a:spcPct val="0"/>
              </a:spcBef>
              <a:buClrTx/>
              <a:buSzTx/>
              <a:buFontTx/>
              <a:buNone/>
            </a:pPr>
            <a:r>
              <a:rPr lang="en-US" sz="2000" dirty="0">
                <a:latin typeface="+mj-lt"/>
                <a:sym typeface="Symbol" pitchFamily="-110" charset="2"/>
              </a:rPr>
              <a:t>		</a:t>
            </a:r>
            <a:r>
              <a:rPr lang="en-US" sz="2000" b="1" dirty="0">
                <a:solidFill>
                  <a:srgbClr val="000000"/>
                </a:solidFill>
                <a:latin typeface="+mj-lt"/>
                <a:sym typeface="Symbol" pitchFamily="-110" charset="2"/>
              </a:rPr>
              <a:t>if</a:t>
            </a:r>
            <a:r>
              <a:rPr lang="en-US" sz="2000" dirty="0">
                <a:latin typeface="+mj-lt"/>
                <a:sym typeface="Symbol" pitchFamily="-110" charset="2"/>
              </a:rPr>
              <a:t> </a:t>
            </a:r>
            <a:r>
              <a:rPr lang="en-US" sz="2000" b="1" i="1" dirty="0" err="1">
                <a:solidFill>
                  <a:schemeClr val="accent2"/>
                </a:solidFill>
                <a:latin typeface="+mj-lt"/>
                <a:sym typeface="Symbol" pitchFamily="-110" charset="2"/>
              </a:rPr>
              <a:t>A</a:t>
            </a:r>
            <a:r>
              <a:rPr lang="en-US" sz="2000" dirty="0" err="1">
                <a:solidFill>
                  <a:schemeClr val="accent2"/>
                </a:solidFill>
                <a:latin typeface="+mj-lt"/>
                <a:sym typeface="Symbol" pitchFamily="-110" charset="2"/>
              </a:rPr>
              <a:t>[</a:t>
            </a:r>
            <a:r>
              <a:rPr lang="en-US" sz="2000" i="1" dirty="0" err="1">
                <a:solidFill>
                  <a:schemeClr val="accent2"/>
                </a:solidFill>
                <a:latin typeface="+mj-lt"/>
                <a:sym typeface="Symbol" pitchFamily="-110" charset="2"/>
              </a:rPr>
              <a:t>i</a:t>
            </a:r>
            <a:r>
              <a:rPr lang="en-US" sz="2000" dirty="0">
                <a:solidFill>
                  <a:schemeClr val="accent2"/>
                </a:solidFill>
                <a:latin typeface="+mj-lt"/>
                <a:sym typeface="Symbol" pitchFamily="-110" charset="2"/>
              </a:rPr>
              <a:t>]</a:t>
            </a:r>
            <a:r>
              <a:rPr lang="en-US" sz="2000" dirty="0" smtClean="0">
                <a:solidFill>
                  <a:schemeClr val="accent2"/>
                </a:solidFill>
                <a:latin typeface="+mj-lt"/>
                <a:sym typeface="Symbol" pitchFamily="-110" charset="2"/>
              </a:rPr>
              <a:t> </a:t>
            </a:r>
            <a:r>
              <a:rPr lang="en-US" sz="2000" dirty="0">
                <a:solidFill>
                  <a:schemeClr val="accent2"/>
                </a:solidFill>
                <a:latin typeface="+mj-lt"/>
                <a:sym typeface="Symbol" pitchFamily="-110" charset="2"/>
              </a:rPr>
              <a:t>&gt;</a:t>
            </a:r>
            <a:r>
              <a:rPr lang="en-US" sz="2000" dirty="0" smtClean="0">
                <a:solidFill>
                  <a:schemeClr val="accent2"/>
                </a:solidFill>
                <a:latin typeface="+mj-lt"/>
                <a:sym typeface="Symbol" pitchFamily="-110" charset="2"/>
              </a:rPr>
              <a:t> </a:t>
            </a:r>
            <a:r>
              <a:rPr lang="en-US" sz="2000" b="1" i="1" dirty="0" err="1">
                <a:solidFill>
                  <a:schemeClr val="accent2"/>
                </a:solidFill>
                <a:latin typeface="+mj-lt"/>
                <a:sym typeface="Symbol" pitchFamily="-110" charset="2"/>
              </a:rPr>
              <a:t>currentMax</a:t>
            </a:r>
            <a:r>
              <a:rPr lang="en-US" sz="2000" dirty="0">
                <a:latin typeface="+mj-lt"/>
                <a:sym typeface="Symbol" pitchFamily="-110" charset="2"/>
              </a:rPr>
              <a:t> </a:t>
            </a:r>
            <a:r>
              <a:rPr lang="en-US" sz="2000" b="1" dirty="0">
                <a:solidFill>
                  <a:srgbClr val="000000"/>
                </a:solidFill>
                <a:latin typeface="+mj-lt"/>
                <a:sym typeface="Symbol" pitchFamily="-110" charset="2"/>
              </a:rPr>
              <a:t>then		</a:t>
            </a:r>
            <a:r>
              <a:rPr lang="en-US" sz="2000" dirty="0">
                <a:latin typeface="+mj-lt"/>
                <a:sym typeface="Symbol" pitchFamily="-110" charset="2"/>
              </a:rPr>
              <a:t>2(</a:t>
            </a:r>
            <a:r>
              <a:rPr lang="en-US" sz="2000" b="1" i="1" dirty="0">
                <a:latin typeface="+mj-lt"/>
                <a:sym typeface="Symbol" pitchFamily="-110" charset="2"/>
              </a:rPr>
              <a:t>n</a:t>
            </a:r>
            <a:r>
              <a:rPr lang="en-US" sz="2000" dirty="0" smtClean="0">
                <a:latin typeface="+mj-lt"/>
                <a:sym typeface="Symbol" pitchFamily="-110" charset="2"/>
              </a:rPr>
              <a:t> -1</a:t>
            </a:r>
            <a:r>
              <a:rPr lang="en-US" sz="2000" dirty="0">
                <a:latin typeface="+mj-lt"/>
                <a:sym typeface="Symbol" pitchFamily="-110" charset="2"/>
              </a:rPr>
              <a:t>)</a:t>
            </a:r>
            <a:endParaRPr lang="en-US" sz="2000" b="1" dirty="0">
              <a:latin typeface="+mj-lt"/>
              <a:sym typeface="Symbol" pitchFamily="-110" charset="2"/>
            </a:endParaRPr>
          </a:p>
          <a:p>
            <a:pPr>
              <a:spcBef>
                <a:spcPct val="0"/>
              </a:spcBef>
              <a:buClrTx/>
              <a:buSzTx/>
              <a:buFontTx/>
              <a:buNone/>
            </a:pPr>
            <a:r>
              <a:rPr lang="en-US" sz="2000" dirty="0">
                <a:latin typeface="+mj-lt"/>
                <a:sym typeface="Symbol" pitchFamily="-110" charset="2"/>
              </a:rPr>
              <a:t>			</a:t>
            </a:r>
            <a:r>
              <a:rPr lang="en-US" sz="2000" b="1" i="1" dirty="0" err="1">
                <a:solidFill>
                  <a:schemeClr val="accent2"/>
                </a:solidFill>
                <a:latin typeface="+mj-lt"/>
                <a:sym typeface="Symbol" pitchFamily="-110" charset="2"/>
              </a:rPr>
              <a:t>currentMax</a:t>
            </a:r>
            <a:r>
              <a:rPr lang="en-US" sz="2000" dirty="0" smtClean="0">
                <a:solidFill>
                  <a:schemeClr val="tx2"/>
                </a:solidFill>
                <a:latin typeface="+mj-lt"/>
                <a:sym typeface="Symbol" pitchFamily="-110" charset="2"/>
              </a:rPr>
              <a:t> </a:t>
            </a:r>
            <a:r>
              <a:rPr lang="en-US" sz="2000" dirty="0" err="1" smtClean="0">
                <a:solidFill>
                  <a:srgbClr val="000000"/>
                </a:solidFill>
                <a:latin typeface="Wingdings"/>
                <a:ea typeface="Wingdings"/>
                <a:cs typeface="Wingdings"/>
                <a:sym typeface="Symbol" pitchFamily="-110" charset="2"/>
              </a:rPr>
              <a:t></a:t>
            </a:r>
            <a:r>
              <a:rPr lang="en-US" sz="3200" dirty="0" smtClean="0">
                <a:solidFill>
                  <a:schemeClr val="tx2"/>
                </a:solidFill>
                <a:sym typeface="Symbol" pitchFamily="-110" charset="2"/>
              </a:rPr>
              <a:t> </a:t>
            </a:r>
            <a:r>
              <a:rPr lang="en-US" sz="2000" b="1" i="1" dirty="0" err="1" smtClean="0">
                <a:solidFill>
                  <a:schemeClr val="accent2"/>
                </a:solidFill>
                <a:latin typeface="+mj-lt"/>
                <a:sym typeface="Symbol" pitchFamily="-110" charset="2"/>
              </a:rPr>
              <a:t>A</a:t>
            </a:r>
            <a:r>
              <a:rPr lang="en-US" sz="2000" dirty="0" err="1">
                <a:solidFill>
                  <a:schemeClr val="accent2"/>
                </a:solidFill>
                <a:latin typeface="+mj-lt"/>
                <a:sym typeface="Symbol" pitchFamily="-110" charset="2"/>
              </a:rPr>
              <a:t>[</a:t>
            </a:r>
            <a:r>
              <a:rPr lang="en-US" sz="2000" b="1" i="1" dirty="0" err="1">
                <a:solidFill>
                  <a:schemeClr val="accent2"/>
                </a:solidFill>
                <a:latin typeface="+mj-lt"/>
                <a:sym typeface="Symbol" pitchFamily="-110" charset="2"/>
              </a:rPr>
              <a:t>i</a:t>
            </a:r>
            <a:r>
              <a:rPr lang="en-US" sz="2000" dirty="0">
                <a:solidFill>
                  <a:schemeClr val="accent2"/>
                </a:solidFill>
                <a:latin typeface="+mj-lt"/>
                <a:sym typeface="Symbol" pitchFamily="-110" charset="2"/>
              </a:rPr>
              <a:t>]		</a:t>
            </a:r>
            <a:r>
              <a:rPr lang="en-US" sz="2000" dirty="0">
                <a:latin typeface="+mj-lt"/>
                <a:sym typeface="Symbol" pitchFamily="-110" charset="2"/>
              </a:rPr>
              <a:t>2(</a:t>
            </a:r>
            <a:r>
              <a:rPr lang="en-US" sz="2000" b="1" i="1" dirty="0">
                <a:latin typeface="+mj-lt"/>
                <a:sym typeface="Symbol" pitchFamily="-110" charset="2"/>
              </a:rPr>
              <a:t>n</a:t>
            </a:r>
            <a:r>
              <a:rPr lang="en-US" sz="2000" dirty="0" smtClean="0">
                <a:latin typeface="+mj-lt"/>
                <a:sym typeface="Symbol" pitchFamily="-110" charset="2"/>
              </a:rPr>
              <a:t> -1)</a:t>
            </a:r>
          </a:p>
          <a:p>
            <a:pPr>
              <a:spcBef>
                <a:spcPct val="0"/>
              </a:spcBef>
              <a:buClrTx/>
              <a:buSzTx/>
              <a:buFontTx/>
              <a:buNone/>
            </a:pPr>
            <a:r>
              <a:rPr lang="en-US" sz="2000" b="1" dirty="0">
                <a:solidFill>
                  <a:srgbClr val="000000"/>
                </a:solidFill>
                <a:latin typeface="+mj-lt"/>
                <a:sym typeface="Symbol" pitchFamily="-110" charset="2"/>
              </a:rPr>
              <a:t>	return</a:t>
            </a:r>
            <a:r>
              <a:rPr lang="en-US" sz="2000" dirty="0">
                <a:latin typeface="+mj-lt"/>
                <a:sym typeface="Symbol" pitchFamily="-110" charset="2"/>
              </a:rPr>
              <a:t> </a:t>
            </a:r>
            <a:r>
              <a:rPr lang="en-US" sz="2000" b="1" i="1" dirty="0" err="1">
                <a:solidFill>
                  <a:schemeClr val="accent2"/>
                </a:solidFill>
                <a:latin typeface="+mj-lt"/>
                <a:sym typeface="Symbol" pitchFamily="-110" charset="2"/>
              </a:rPr>
              <a:t>currentMax</a:t>
            </a:r>
            <a:r>
              <a:rPr lang="en-US" sz="2000" b="1" i="1" dirty="0">
                <a:solidFill>
                  <a:schemeClr val="accent2"/>
                </a:solidFill>
                <a:latin typeface="+mj-lt"/>
                <a:sym typeface="Symbol" pitchFamily="-110" charset="2"/>
              </a:rPr>
              <a:t>			     </a:t>
            </a:r>
            <a:r>
              <a:rPr lang="en-US" sz="2000" b="1" i="1" dirty="0" smtClean="0">
                <a:solidFill>
                  <a:schemeClr val="accent2"/>
                </a:solidFill>
                <a:latin typeface="+mj-lt"/>
                <a:sym typeface="Symbol" pitchFamily="-110" charset="2"/>
              </a:rPr>
              <a:t> 	</a:t>
            </a:r>
            <a:r>
              <a:rPr lang="en-US" sz="2000" dirty="0" smtClean="0">
                <a:latin typeface="+mj-lt"/>
                <a:sym typeface="Symbol" pitchFamily="-110" charset="2"/>
              </a:rPr>
              <a:t>1</a:t>
            </a:r>
            <a:endParaRPr lang="en-US" sz="2000" dirty="0">
              <a:latin typeface="+mj-lt"/>
              <a:sym typeface="Symbol" pitchFamily="-110" charset="2"/>
            </a:endParaRPr>
          </a:p>
          <a:p>
            <a:pPr>
              <a:spcBef>
                <a:spcPct val="0"/>
              </a:spcBef>
              <a:buClrTx/>
              <a:buSzTx/>
              <a:buFontTx/>
              <a:buNone/>
            </a:pPr>
            <a:r>
              <a:rPr lang="en-US" sz="2000" dirty="0">
                <a:latin typeface="+mj-lt"/>
                <a:sym typeface="Symbol" pitchFamily="-110" charset="2"/>
              </a:rPr>
              <a:t>						</a:t>
            </a:r>
            <a:endParaRPr lang="en-US" sz="2000" dirty="0" smtClean="0">
              <a:latin typeface="+mj-lt"/>
              <a:sym typeface="Symbol" pitchFamily="-110" charset="2"/>
            </a:endParaRPr>
          </a:p>
          <a:p>
            <a:pPr>
              <a:spcBef>
                <a:spcPct val="0"/>
              </a:spcBef>
              <a:buClrTx/>
              <a:buSzTx/>
              <a:buFontTx/>
              <a:buNone/>
            </a:pPr>
            <a:r>
              <a:rPr lang="en-US" sz="2000" dirty="0">
                <a:latin typeface="+mj-lt"/>
                <a:sym typeface="Symbol" pitchFamily="-110" charset="2"/>
              </a:rPr>
              <a:t>	</a:t>
            </a:r>
            <a:r>
              <a:rPr lang="en-US" sz="2000" dirty="0" smtClean="0">
                <a:latin typeface="+mj-lt"/>
                <a:sym typeface="Symbol" pitchFamily="-110" charset="2"/>
              </a:rPr>
              <a:t>					Total	6</a:t>
            </a:r>
            <a:r>
              <a:rPr lang="en-US" sz="2000" b="1" i="1" dirty="0" smtClean="0">
                <a:latin typeface="+mj-lt"/>
                <a:sym typeface="Symbol" pitchFamily="-110" charset="2"/>
              </a:rPr>
              <a:t>n</a:t>
            </a:r>
            <a:r>
              <a:rPr lang="en-US" sz="2000" dirty="0" smtClean="0">
                <a:latin typeface="+mj-lt"/>
                <a:sym typeface="Symbol" pitchFamily="-110" charset="2"/>
              </a:rPr>
              <a:t> -1</a:t>
            </a:r>
            <a:endParaRPr lang="en-US" sz="2000" dirty="0">
              <a:latin typeface="+mj-lt"/>
              <a:sym typeface="Symbol" pitchFamily="-110" charset="2"/>
            </a:endParaRPr>
          </a:p>
        </p:txBody>
      </p:sp>
      <p:grpSp>
        <p:nvGrpSpPr>
          <p:cNvPr id="4" name="Group 3"/>
          <p:cNvGrpSpPr/>
          <p:nvPr/>
        </p:nvGrpSpPr>
        <p:grpSpPr>
          <a:xfrm>
            <a:off x="6731610" y="4805464"/>
            <a:ext cx="1008377" cy="376524"/>
            <a:chOff x="6707621" y="4837374"/>
            <a:chExt cx="1008377" cy="376524"/>
          </a:xfrm>
        </p:grpSpPr>
        <p:sp>
          <p:nvSpPr>
            <p:cNvPr id="2" name="Cloud 1"/>
            <p:cNvSpPr/>
            <p:nvPr/>
          </p:nvSpPr>
          <p:spPr bwMode="auto">
            <a:xfrm>
              <a:off x="6707621" y="4837374"/>
              <a:ext cx="1008377" cy="376524"/>
            </a:xfrm>
            <a:prstGeom prst="cloud">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800" b="1" i="0" u="none" strike="noStrike" cap="none" normalizeH="0" baseline="0">
                <a:ln>
                  <a:noFill/>
                </a:ln>
                <a:solidFill>
                  <a:schemeClr val="tx1"/>
                </a:solidFill>
                <a:effectLst/>
                <a:latin typeface="Arial" pitchFamily="-110" charset="0"/>
              </a:endParaRPr>
            </a:p>
          </p:txBody>
        </p:sp>
        <p:sp>
          <p:nvSpPr>
            <p:cNvPr id="3" name="TextBox 2"/>
            <p:cNvSpPr txBox="1"/>
            <p:nvPr/>
          </p:nvSpPr>
          <p:spPr>
            <a:xfrm>
              <a:off x="7071403" y="4844566"/>
              <a:ext cx="313044" cy="369332"/>
            </a:xfrm>
            <a:prstGeom prst="rect">
              <a:avLst/>
            </a:prstGeom>
            <a:noFill/>
          </p:spPr>
          <p:txBody>
            <a:bodyPr wrap="none" rtlCol="0">
              <a:spAutoFit/>
            </a:bodyPr>
            <a:lstStyle/>
            <a:p>
              <a:r>
                <a:rPr lang="en-US" dirty="0" smtClean="0">
                  <a:solidFill>
                    <a:srgbClr val="FFFFFF"/>
                  </a:solidFill>
                </a:rPr>
                <a:t>?</a:t>
              </a:r>
              <a:endParaRPr lang="en-US" dirty="0">
                <a:solidFill>
                  <a:srgbClr val="FFFFFF"/>
                </a:solidFill>
              </a:endParaRPr>
            </a:p>
          </p:txBody>
        </p:sp>
      </p:grpSp>
      <p:grpSp>
        <p:nvGrpSpPr>
          <p:cNvPr id="8" name="Group 7"/>
          <p:cNvGrpSpPr/>
          <p:nvPr/>
        </p:nvGrpSpPr>
        <p:grpSpPr>
          <a:xfrm>
            <a:off x="6686935" y="3534732"/>
            <a:ext cx="1008377" cy="376524"/>
            <a:chOff x="6707621" y="4837374"/>
            <a:chExt cx="1008377" cy="376524"/>
          </a:xfrm>
        </p:grpSpPr>
        <p:sp>
          <p:nvSpPr>
            <p:cNvPr id="9" name="Cloud 8"/>
            <p:cNvSpPr/>
            <p:nvPr/>
          </p:nvSpPr>
          <p:spPr bwMode="auto">
            <a:xfrm>
              <a:off x="6707621" y="4837374"/>
              <a:ext cx="1008377" cy="376524"/>
            </a:xfrm>
            <a:prstGeom prst="cloud">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800" b="1" i="0" u="none" strike="noStrike" cap="none" normalizeH="0" baseline="0">
                <a:ln>
                  <a:noFill/>
                </a:ln>
                <a:solidFill>
                  <a:schemeClr val="tx1"/>
                </a:solidFill>
                <a:effectLst/>
                <a:latin typeface="Arial" pitchFamily="-110" charset="0"/>
              </a:endParaRPr>
            </a:p>
          </p:txBody>
        </p:sp>
        <p:sp>
          <p:nvSpPr>
            <p:cNvPr id="10" name="TextBox 9"/>
            <p:cNvSpPr txBox="1"/>
            <p:nvPr/>
          </p:nvSpPr>
          <p:spPr>
            <a:xfrm>
              <a:off x="7071403" y="4844566"/>
              <a:ext cx="313044" cy="369332"/>
            </a:xfrm>
            <a:prstGeom prst="rect">
              <a:avLst/>
            </a:prstGeom>
            <a:noFill/>
          </p:spPr>
          <p:txBody>
            <a:bodyPr wrap="none" rtlCol="0">
              <a:spAutoFit/>
            </a:bodyPr>
            <a:lstStyle/>
            <a:p>
              <a:r>
                <a:rPr lang="en-US" dirty="0" smtClean="0">
                  <a:solidFill>
                    <a:srgbClr val="FFFFFF"/>
                  </a:solidFill>
                </a:rPr>
                <a:t>?</a:t>
              </a:r>
              <a:endParaRPr lang="en-US" dirty="0">
                <a:solidFill>
                  <a:srgbClr val="FFFFFF"/>
                </a:solidFill>
              </a:endParaRPr>
            </a:p>
          </p:txBody>
        </p:sp>
      </p:grpSp>
      <p:grpSp>
        <p:nvGrpSpPr>
          <p:cNvPr id="14" name="Group 13"/>
          <p:cNvGrpSpPr/>
          <p:nvPr/>
        </p:nvGrpSpPr>
        <p:grpSpPr>
          <a:xfrm>
            <a:off x="6725228" y="3993457"/>
            <a:ext cx="1008377" cy="376524"/>
            <a:chOff x="6707621" y="4837374"/>
            <a:chExt cx="1008377" cy="376524"/>
          </a:xfrm>
        </p:grpSpPr>
        <p:sp>
          <p:nvSpPr>
            <p:cNvPr id="15" name="Cloud 14"/>
            <p:cNvSpPr/>
            <p:nvPr/>
          </p:nvSpPr>
          <p:spPr bwMode="auto">
            <a:xfrm>
              <a:off x="6707621" y="4837374"/>
              <a:ext cx="1008377" cy="376524"/>
            </a:xfrm>
            <a:prstGeom prst="cloud">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800" b="1" i="0" u="none" strike="noStrike" cap="none" normalizeH="0" baseline="0">
                <a:ln>
                  <a:noFill/>
                </a:ln>
                <a:solidFill>
                  <a:schemeClr val="tx1"/>
                </a:solidFill>
                <a:effectLst/>
                <a:latin typeface="Arial" pitchFamily="-110" charset="0"/>
              </a:endParaRPr>
            </a:p>
          </p:txBody>
        </p:sp>
        <p:sp>
          <p:nvSpPr>
            <p:cNvPr id="16" name="TextBox 15"/>
            <p:cNvSpPr txBox="1"/>
            <p:nvPr/>
          </p:nvSpPr>
          <p:spPr>
            <a:xfrm>
              <a:off x="7071403" y="4844566"/>
              <a:ext cx="313044" cy="369332"/>
            </a:xfrm>
            <a:prstGeom prst="rect">
              <a:avLst/>
            </a:prstGeom>
            <a:noFill/>
          </p:spPr>
          <p:txBody>
            <a:bodyPr wrap="none" rtlCol="0">
              <a:spAutoFit/>
            </a:bodyPr>
            <a:lstStyle/>
            <a:p>
              <a:r>
                <a:rPr lang="en-US" dirty="0" smtClean="0">
                  <a:solidFill>
                    <a:srgbClr val="FFFFFF"/>
                  </a:solidFill>
                </a:rPr>
                <a:t>?</a:t>
              </a:r>
              <a:endParaRPr lang="en-US" dirty="0">
                <a:solidFill>
                  <a:srgbClr val="FFFFFF"/>
                </a:solidFill>
              </a:endParaRPr>
            </a:p>
          </p:txBody>
        </p:sp>
      </p:grpSp>
      <p:grpSp>
        <p:nvGrpSpPr>
          <p:cNvPr id="17" name="Group 16"/>
          <p:cNvGrpSpPr/>
          <p:nvPr/>
        </p:nvGrpSpPr>
        <p:grpSpPr>
          <a:xfrm>
            <a:off x="6725228" y="4408273"/>
            <a:ext cx="1008377" cy="376524"/>
            <a:chOff x="6707621" y="4837374"/>
            <a:chExt cx="1008377" cy="376524"/>
          </a:xfrm>
        </p:grpSpPr>
        <p:sp>
          <p:nvSpPr>
            <p:cNvPr id="18" name="Cloud 17"/>
            <p:cNvSpPr/>
            <p:nvPr/>
          </p:nvSpPr>
          <p:spPr bwMode="auto">
            <a:xfrm>
              <a:off x="6707621" y="4837374"/>
              <a:ext cx="1008377" cy="376524"/>
            </a:xfrm>
            <a:prstGeom prst="cloud">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800" b="1" i="0" u="none" strike="noStrike" cap="none" normalizeH="0" baseline="0">
                <a:ln>
                  <a:noFill/>
                </a:ln>
                <a:solidFill>
                  <a:schemeClr val="tx1"/>
                </a:solidFill>
                <a:effectLst/>
                <a:latin typeface="Arial" pitchFamily="-110" charset="0"/>
              </a:endParaRPr>
            </a:p>
          </p:txBody>
        </p:sp>
        <p:sp>
          <p:nvSpPr>
            <p:cNvPr id="19" name="TextBox 18"/>
            <p:cNvSpPr txBox="1"/>
            <p:nvPr/>
          </p:nvSpPr>
          <p:spPr>
            <a:xfrm>
              <a:off x="7071403" y="4844566"/>
              <a:ext cx="313044" cy="369332"/>
            </a:xfrm>
            <a:prstGeom prst="rect">
              <a:avLst/>
            </a:prstGeom>
            <a:noFill/>
          </p:spPr>
          <p:txBody>
            <a:bodyPr wrap="none" rtlCol="0">
              <a:spAutoFit/>
            </a:bodyPr>
            <a:lstStyle/>
            <a:p>
              <a:r>
                <a:rPr lang="en-US" dirty="0" smtClean="0">
                  <a:solidFill>
                    <a:srgbClr val="FFFFFF"/>
                  </a:solidFill>
                </a:rPr>
                <a:t>?</a:t>
              </a:r>
              <a:endParaRPr lang="en-US" dirty="0">
                <a:solidFill>
                  <a:srgbClr val="FFFFFF"/>
                </a:solidFill>
              </a:endParaRPr>
            </a:p>
          </p:txBody>
        </p:sp>
      </p:grpSp>
      <p:grpSp>
        <p:nvGrpSpPr>
          <p:cNvPr id="20" name="Group 19"/>
          <p:cNvGrpSpPr/>
          <p:nvPr/>
        </p:nvGrpSpPr>
        <p:grpSpPr>
          <a:xfrm>
            <a:off x="6749987" y="5194752"/>
            <a:ext cx="1008377" cy="376524"/>
            <a:chOff x="6707621" y="4837374"/>
            <a:chExt cx="1008377" cy="376524"/>
          </a:xfrm>
        </p:grpSpPr>
        <p:sp>
          <p:nvSpPr>
            <p:cNvPr id="21" name="Cloud 20"/>
            <p:cNvSpPr/>
            <p:nvPr/>
          </p:nvSpPr>
          <p:spPr bwMode="auto">
            <a:xfrm>
              <a:off x="6707621" y="4837374"/>
              <a:ext cx="1008377" cy="376524"/>
            </a:xfrm>
            <a:prstGeom prst="cloud">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800" b="1" i="0" u="none" strike="noStrike" cap="none" normalizeH="0" baseline="0">
                <a:ln>
                  <a:noFill/>
                </a:ln>
                <a:solidFill>
                  <a:schemeClr val="tx1"/>
                </a:solidFill>
                <a:effectLst/>
                <a:latin typeface="Arial" pitchFamily="-110" charset="0"/>
              </a:endParaRPr>
            </a:p>
          </p:txBody>
        </p:sp>
        <p:sp>
          <p:nvSpPr>
            <p:cNvPr id="22" name="TextBox 21"/>
            <p:cNvSpPr txBox="1"/>
            <p:nvPr/>
          </p:nvSpPr>
          <p:spPr>
            <a:xfrm>
              <a:off x="7071403" y="4844566"/>
              <a:ext cx="313044" cy="369332"/>
            </a:xfrm>
            <a:prstGeom prst="rect">
              <a:avLst/>
            </a:prstGeom>
            <a:noFill/>
          </p:spPr>
          <p:txBody>
            <a:bodyPr wrap="none" rtlCol="0">
              <a:spAutoFit/>
            </a:bodyPr>
            <a:lstStyle/>
            <a:p>
              <a:r>
                <a:rPr lang="en-US" dirty="0" smtClean="0">
                  <a:solidFill>
                    <a:srgbClr val="FFFFFF"/>
                  </a:solidFill>
                </a:rPr>
                <a:t>?</a:t>
              </a:r>
              <a:endParaRPr lang="en-US" dirty="0">
                <a:solidFill>
                  <a:srgbClr val="FFFFFF"/>
                </a:solidFill>
              </a:endParaRPr>
            </a:p>
          </p:txBody>
        </p:sp>
      </p:grpSp>
      <p:grpSp>
        <p:nvGrpSpPr>
          <p:cNvPr id="23" name="Group 22"/>
          <p:cNvGrpSpPr/>
          <p:nvPr/>
        </p:nvGrpSpPr>
        <p:grpSpPr>
          <a:xfrm>
            <a:off x="6761980" y="5742822"/>
            <a:ext cx="1008377" cy="376524"/>
            <a:chOff x="6707621" y="4837374"/>
            <a:chExt cx="1008377" cy="376524"/>
          </a:xfrm>
        </p:grpSpPr>
        <p:sp>
          <p:nvSpPr>
            <p:cNvPr id="24" name="Cloud 23"/>
            <p:cNvSpPr/>
            <p:nvPr/>
          </p:nvSpPr>
          <p:spPr bwMode="auto">
            <a:xfrm>
              <a:off x="6707621" y="4837374"/>
              <a:ext cx="1008377" cy="376524"/>
            </a:xfrm>
            <a:prstGeom prst="cloud">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800" b="1" i="0" u="none" strike="noStrike" cap="none" normalizeH="0" baseline="0">
                <a:ln>
                  <a:noFill/>
                </a:ln>
                <a:solidFill>
                  <a:schemeClr val="tx1"/>
                </a:solidFill>
                <a:effectLst/>
                <a:latin typeface="Arial" pitchFamily="-110" charset="0"/>
              </a:endParaRPr>
            </a:p>
          </p:txBody>
        </p:sp>
        <p:sp>
          <p:nvSpPr>
            <p:cNvPr id="25" name="TextBox 24"/>
            <p:cNvSpPr txBox="1"/>
            <p:nvPr/>
          </p:nvSpPr>
          <p:spPr>
            <a:xfrm>
              <a:off x="7071403" y="4844566"/>
              <a:ext cx="313044" cy="369332"/>
            </a:xfrm>
            <a:prstGeom prst="rect">
              <a:avLst/>
            </a:prstGeom>
            <a:noFill/>
          </p:spPr>
          <p:txBody>
            <a:bodyPr wrap="none" rtlCol="0">
              <a:spAutoFit/>
            </a:bodyPr>
            <a:lstStyle/>
            <a:p>
              <a:r>
                <a:rPr lang="en-US" dirty="0" smtClean="0">
                  <a:solidFill>
                    <a:srgbClr val="FFFFFF"/>
                  </a:solidFill>
                </a:rPr>
                <a:t>?</a:t>
              </a:r>
              <a:endParaRPr lang="en-US" dirty="0">
                <a:solidFill>
                  <a:srgbClr val="FFFFFF"/>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xit" presetSubtype="10" fill="hold" nodeType="clickEffect">
                                  <p:stCondLst>
                                    <p:cond delay="0"/>
                                  </p:stCondLst>
                                  <p:childTnLst>
                                    <p:animEffect transition="out" filter="randombar(horizontal)">
                                      <p:cBhvr>
                                        <p:cTn id="6" dur="500"/>
                                        <p:tgtEl>
                                          <p:spTgt spid="8"/>
                                        </p:tgtEl>
                                      </p:cBhvr>
                                    </p:animEffect>
                                    <p:set>
                                      <p:cBhvr>
                                        <p:cTn id="7" dur="1" fill="hold">
                                          <p:stCondLst>
                                            <p:cond delay="499"/>
                                          </p:stCondLst>
                                        </p:cTn>
                                        <p:tgtEl>
                                          <p:spTgt spid="8"/>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4" presetClass="exit" presetSubtype="10" fill="hold" nodeType="clickEffect">
                                  <p:stCondLst>
                                    <p:cond delay="0"/>
                                  </p:stCondLst>
                                  <p:childTnLst>
                                    <p:animEffect transition="out" filter="randombar(horizontal)">
                                      <p:cBhvr>
                                        <p:cTn id="11" dur="500"/>
                                        <p:tgtEl>
                                          <p:spTgt spid="14"/>
                                        </p:tgtEl>
                                      </p:cBhvr>
                                    </p:animEffect>
                                    <p:set>
                                      <p:cBhvr>
                                        <p:cTn id="12" dur="1" fill="hold">
                                          <p:stCondLst>
                                            <p:cond delay="499"/>
                                          </p:stCondLst>
                                        </p:cTn>
                                        <p:tgtEl>
                                          <p:spTgt spid="1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4" presetClass="exit" presetSubtype="10" fill="hold" nodeType="clickEffect">
                                  <p:stCondLst>
                                    <p:cond delay="0"/>
                                  </p:stCondLst>
                                  <p:childTnLst>
                                    <p:animEffect transition="out" filter="randombar(horizontal)">
                                      <p:cBhvr>
                                        <p:cTn id="16" dur="500"/>
                                        <p:tgtEl>
                                          <p:spTgt spid="17"/>
                                        </p:tgtEl>
                                      </p:cBhvr>
                                    </p:animEffect>
                                    <p:set>
                                      <p:cBhvr>
                                        <p:cTn id="17" dur="1" fill="hold">
                                          <p:stCondLst>
                                            <p:cond delay="499"/>
                                          </p:stCondLst>
                                        </p:cTn>
                                        <p:tgtEl>
                                          <p:spTgt spid="1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4" presetClass="exit" presetSubtype="10" fill="hold" nodeType="clickEffect">
                                  <p:stCondLst>
                                    <p:cond delay="0"/>
                                  </p:stCondLst>
                                  <p:childTnLst>
                                    <p:animEffect transition="out" filter="randombar(horizontal)">
                                      <p:cBhvr>
                                        <p:cTn id="21" dur="500"/>
                                        <p:tgtEl>
                                          <p:spTgt spid="4"/>
                                        </p:tgtEl>
                                      </p:cBhvr>
                                    </p:animEffect>
                                    <p:set>
                                      <p:cBhvr>
                                        <p:cTn id="22" dur="1" fill="hold">
                                          <p:stCondLst>
                                            <p:cond delay="499"/>
                                          </p:stCondLst>
                                        </p:cTn>
                                        <p:tgtEl>
                                          <p:spTgt spid="4"/>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4" presetClass="exit" presetSubtype="10" fill="hold" nodeType="clickEffect">
                                  <p:stCondLst>
                                    <p:cond delay="0"/>
                                  </p:stCondLst>
                                  <p:childTnLst>
                                    <p:animEffect transition="out" filter="randombar(horizontal)">
                                      <p:cBhvr>
                                        <p:cTn id="26" dur="500"/>
                                        <p:tgtEl>
                                          <p:spTgt spid="20"/>
                                        </p:tgtEl>
                                      </p:cBhvr>
                                    </p:animEffect>
                                    <p:set>
                                      <p:cBhvr>
                                        <p:cTn id="27" dur="1" fill="hold">
                                          <p:stCondLst>
                                            <p:cond delay="499"/>
                                          </p:stCondLst>
                                        </p:cTn>
                                        <p:tgtEl>
                                          <p:spTgt spid="20"/>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4" presetClass="exit" presetSubtype="10" fill="hold" nodeType="clickEffect">
                                  <p:stCondLst>
                                    <p:cond delay="0"/>
                                  </p:stCondLst>
                                  <p:childTnLst>
                                    <p:animEffect transition="out" filter="randombar(horizontal)">
                                      <p:cBhvr>
                                        <p:cTn id="31" dur="500"/>
                                        <p:tgtEl>
                                          <p:spTgt spid="23"/>
                                        </p:tgtEl>
                                      </p:cBhvr>
                                    </p:animEffect>
                                    <p:set>
                                      <p:cBhvr>
                                        <p:cTn id="32" dur="1" fill="hold">
                                          <p:stCondLst>
                                            <p:cond delay="499"/>
                                          </p:stCondLst>
                                        </p:cTn>
                                        <p:tgtEl>
                                          <p:spTgt spid="2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t>Estimating Running Time</a:t>
            </a:r>
          </a:p>
        </p:txBody>
      </p:sp>
      <p:sp>
        <p:nvSpPr>
          <p:cNvPr id="19459" name="Rectangle 3" descr="Rectangle: Click to edit Master text styles&#10;Second level&#10;Third level&#10;Fourth level&#10;Fifth level"/>
          <p:cNvSpPr>
            <a:spLocks noGrp="1" noChangeArrowheads="1"/>
          </p:cNvSpPr>
          <p:nvPr>
            <p:ph type="body" sz="half" idx="1"/>
          </p:nvPr>
        </p:nvSpPr>
        <p:spPr>
          <a:xfrm>
            <a:off x="609600" y="1752600"/>
            <a:ext cx="8305800" cy="4648200"/>
          </a:xfrm>
        </p:spPr>
        <p:txBody>
          <a:bodyPr/>
          <a:lstStyle/>
          <a:p>
            <a:r>
              <a:rPr lang="en-US" dirty="0"/>
              <a:t>Algorithm </a:t>
            </a:r>
            <a:r>
              <a:rPr lang="en-US" b="1" i="1" dirty="0" err="1">
                <a:latin typeface="Times New Roman" pitchFamily="-110" charset="0"/>
              </a:rPr>
              <a:t>arrayMax</a:t>
            </a:r>
            <a:r>
              <a:rPr lang="en-US" dirty="0"/>
              <a:t> executes</a:t>
            </a:r>
            <a:r>
              <a:rPr lang="en-US" dirty="0" smtClean="0"/>
              <a:t> </a:t>
            </a:r>
            <a:r>
              <a:rPr lang="en-US" dirty="0">
                <a:latin typeface="Times New Roman" pitchFamily="-110" charset="0"/>
                <a:sym typeface="Symbol" pitchFamily="-110" charset="2"/>
              </a:rPr>
              <a:t>6</a:t>
            </a:r>
            <a:r>
              <a:rPr lang="en-US" b="1" i="1" dirty="0" smtClean="0">
                <a:latin typeface="Times New Roman" pitchFamily="-110" charset="0"/>
                <a:sym typeface="Symbol" pitchFamily="-110" charset="2"/>
              </a:rPr>
              <a:t>n</a:t>
            </a:r>
            <a:r>
              <a:rPr lang="en-US" dirty="0" smtClean="0">
                <a:latin typeface="Times New Roman" pitchFamily="-110" charset="0"/>
                <a:sym typeface="Symbol" pitchFamily="-110" charset="2"/>
              </a:rPr>
              <a:t> </a:t>
            </a:r>
            <a:r>
              <a:rPr lang="en-US" dirty="0">
                <a:latin typeface="Symbol" pitchFamily="-110" charset="2"/>
                <a:sym typeface="Symbol" pitchFamily="-110" charset="2"/>
              </a:rPr>
              <a:t>-</a:t>
            </a:r>
            <a:r>
              <a:rPr lang="en-US" dirty="0" smtClean="0">
                <a:latin typeface="Times New Roman" pitchFamily="-110" charset="0"/>
                <a:sym typeface="Symbol" pitchFamily="-110" charset="2"/>
              </a:rPr>
              <a:t> </a:t>
            </a:r>
            <a:r>
              <a:rPr lang="en-US" dirty="0">
                <a:latin typeface="Times New Roman" pitchFamily="-110" charset="0"/>
                <a:sym typeface="Symbol" pitchFamily="-110" charset="2"/>
              </a:rPr>
              <a:t>1</a:t>
            </a:r>
            <a:r>
              <a:rPr lang="en-US" dirty="0" smtClean="0">
                <a:latin typeface="Times New Roman" pitchFamily="-110" charset="0"/>
                <a:sym typeface="Symbol" pitchFamily="-110" charset="2"/>
              </a:rPr>
              <a:t> </a:t>
            </a:r>
            <a:r>
              <a:rPr lang="en-US" dirty="0"/>
              <a:t>primitive operations in the worst case.  Define:</a:t>
            </a:r>
          </a:p>
          <a:p>
            <a:pPr lvl="1">
              <a:buSzTx/>
              <a:buFont typeface="Times New Roman" pitchFamily="-110" charset="0"/>
              <a:buNone/>
            </a:pPr>
            <a:r>
              <a:rPr lang="en-US" b="1" i="1" dirty="0">
                <a:latin typeface="Times New Roman" pitchFamily="-110" charset="0"/>
              </a:rPr>
              <a:t>a</a:t>
            </a:r>
            <a:r>
              <a:rPr lang="en-US" dirty="0"/>
              <a:t>	= Time taken by the fastest primitive operation</a:t>
            </a:r>
          </a:p>
          <a:p>
            <a:pPr lvl="1">
              <a:buFont typeface="Wingdings" pitchFamily="-110" charset="2"/>
              <a:buNone/>
            </a:pPr>
            <a:r>
              <a:rPr lang="en-US" b="1" i="1" dirty="0" err="1">
                <a:latin typeface="Times New Roman" pitchFamily="-110" charset="0"/>
              </a:rPr>
              <a:t>b</a:t>
            </a:r>
            <a:r>
              <a:rPr lang="en-US" dirty="0"/>
              <a:t> 	= Time taken by the slowest primitive operation</a:t>
            </a:r>
          </a:p>
          <a:p>
            <a:r>
              <a:rPr lang="en-US" dirty="0"/>
              <a:t>Let </a:t>
            </a:r>
            <a:r>
              <a:rPr lang="en-US" b="1" i="1" dirty="0" err="1">
                <a:latin typeface="Times New Roman" pitchFamily="-110" charset="0"/>
                <a:sym typeface="Symbol" pitchFamily="-110" charset="2"/>
              </a:rPr>
              <a:t>T</a:t>
            </a:r>
            <a:r>
              <a:rPr lang="en-US" dirty="0" err="1">
                <a:latin typeface="Times New Roman" pitchFamily="-110" charset="0"/>
                <a:sym typeface="Symbol" pitchFamily="-110" charset="2"/>
              </a:rPr>
              <a:t>(</a:t>
            </a:r>
            <a:r>
              <a:rPr lang="en-US" b="1" i="1" dirty="0" err="1">
                <a:latin typeface="Times New Roman" pitchFamily="-110" charset="0"/>
                <a:sym typeface="Symbol" pitchFamily="-110" charset="2"/>
              </a:rPr>
              <a:t>n</a:t>
            </a:r>
            <a:r>
              <a:rPr lang="en-US" dirty="0">
                <a:latin typeface="Times New Roman" pitchFamily="-110" charset="0"/>
                <a:sym typeface="Symbol" pitchFamily="-110" charset="2"/>
              </a:rPr>
              <a:t>)</a:t>
            </a:r>
            <a:r>
              <a:rPr lang="en-US" dirty="0"/>
              <a:t> be worst-case time of </a:t>
            </a:r>
            <a:r>
              <a:rPr lang="en-US" b="1" i="1" dirty="0" err="1">
                <a:latin typeface="Times New Roman" pitchFamily="-110" charset="0"/>
              </a:rPr>
              <a:t>arrayMax</a:t>
            </a:r>
            <a:r>
              <a:rPr lang="en-US" b="1" i="1" dirty="0">
                <a:latin typeface="Times New Roman" pitchFamily="-110" charset="0"/>
              </a:rPr>
              <a:t>.</a:t>
            </a:r>
            <a:r>
              <a:rPr lang="en-US" b="1" dirty="0">
                <a:latin typeface="Times New Roman" pitchFamily="-110" charset="0"/>
              </a:rPr>
              <a:t> </a:t>
            </a:r>
            <a:r>
              <a:rPr lang="en-US" dirty="0"/>
              <a:t>Then</a:t>
            </a:r>
            <a:br>
              <a:rPr lang="en-US" dirty="0"/>
            </a:br>
            <a:r>
              <a:rPr lang="en-US" dirty="0"/>
              <a:t>		</a:t>
            </a:r>
            <a:r>
              <a:rPr lang="en-US" b="1" i="1" dirty="0">
                <a:latin typeface="Times New Roman" pitchFamily="-110" charset="0"/>
                <a:sym typeface="Symbol" pitchFamily="-110" charset="2"/>
              </a:rPr>
              <a:t>a </a:t>
            </a:r>
            <a:r>
              <a:rPr lang="en-US" dirty="0" smtClean="0">
                <a:latin typeface="Times New Roman" pitchFamily="-110" charset="0"/>
                <a:sym typeface="Symbol" pitchFamily="-110" charset="2"/>
              </a:rPr>
              <a:t>(6</a:t>
            </a:r>
            <a:r>
              <a:rPr lang="en-US" b="1" i="1" dirty="0" smtClean="0">
                <a:latin typeface="Times New Roman" pitchFamily="-110" charset="0"/>
                <a:sym typeface="Symbol" pitchFamily="-110" charset="2"/>
              </a:rPr>
              <a:t>n</a:t>
            </a:r>
            <a:r>
              <a:rPr lang="en-US" dirty="0" smtClean="0">
                <a:latin typeface="Times New Roman" pitchFamily="-110" charset="0"/>
                <a:sym typeface="Symbol" pitchFamily="-110" charset="2"/>
              </a:rPr>
              <a:t> </a:t>
            </a:r>
            <a:r>
              <a:rPr lang="en-US" dirty="0">
                <a:latin typeface="Symbol" pitchFamily="-110" charset="2"/>
                <a:sym typeface="Symbol" pitchFamily="-110" charset="2"/>
              </a:rPr>
              <a:t>-</a:t>
            </a:r>
            <a:r>
              <a:rPr lang="en-US" dirty="0" smtClean="0">
                <a:latin typeface="Times New Roman" pitchFamily="-110" charset="0"/>
                <a:sym typeface="Symbol" pitchFamily="-110" charset="2"/>
              </a:rPr>
              <a:t> </a:t>
            </a:r>
            <a:r>
              <a:rPr lang="en-US" dirty="0">
                <a:latin typeface="Times New Roman" pitchFamily="-110" charset="0"/>
                <a:sym typeface="Symbol" pitchFamily="-110" charset="2"/>
              </a:rPr>
              <a:t>1</a:t>
            </a:r>
            <a:r>
              <a:rPr lang="en-US" dirty="0" smtClean="0">
                <a:latin typeface="Times New Roman" pitchFamily="-110" charset="0"/>
                <a:sym typeface="Symbol" pitchFamily="-110" charset="2"/>
              </a:rPr>
              <a:t>) ≤ </a:t>
            </a:r>
            <a:r>
              <a:rPr lang="en-US" b="1" i="1" dirty="0" err="1">
                <a:latin typeface="Times New Roman" pitchFamily="-110" charset="0"/>
                <a:sym typeface="Symbol" pitchFamily="-110" charset="2"/>
              </a:rPr>
              <a:t>T</a:t>
            </a:r>
            <a:r>
              <a:rPr lang="en-US" dirty="0" err="1">
                <a:latin typeface="Times New Roman" pitchFamily="-110" charset="0"/>
                <a:sym typeface="Symbol" pitchFamily="-110" charset="2"/>
              </a:rPr>
              <a:t>(</a:t>
            </a:r>
            <a:r>
              <a:rPr lang="en-US" b="1" i="1" dirty="0" err="1">
                <a:latin typeface="Times New Roman" pitchFamily="-110" charset="0"/>
                <a:sym typeface="Symbol" pitchFamily="-110" charset="2"/>
              </a:rPr>
              <a:t>n</a:t>
            </a:r>
            <a:r>
              <a:rPr lang="en-US" dirty="0">
                <a:latin typeface="Times New Roman" pitchFamily="-110" charset="0"/>
                <a:sym typeface="Symbol" pitchFamily="-110" charset="2"/>
              </a:rPr>
              <a:t>)</a:t>
            </a:r>
            <a:r>
              <a:rPr lang="en-US" dirty="0" smtClean="0"/>
              <a:t> </a:t>
            </a:r>
            <a:r>
              <a:rPr lang="en-US" dirty="0" smtClean="0">
                <a:latin typeface="Times New Roman" pitchFamily="-110" charset="0"/>
                <a:sym typeface="Symbol" pitchFamily="-110" charset="2"/>
              </a:rPr>
              <a:t>≤ </a:t>
            </a:r>
            <a:r>
              <a:rPr lang="en-US" b="1" i="1" dirty="0" smtClean="0">
                <a:latin typeface="Times New Roman" pitchFamily="-110" charset="0"/>
                <a:sym typeface="Symbol" pitchFamily="-110" charset="2"/>
              </a:rPr>
              <a:t>b</a:t>
            </a:r>
            <a:r>
              <a:rPr lang="en-US" dirty="0" smtClean="0">
                <a:latin typeface="Times New Roman" pitchFamily="-110" charset="0"/>
                <a:sym typeface="Symbol" pitchFamily="-110" charset="2"/>
              </a:rPr>
              <a:t>(6</a:t>
            </a:r>
            <a:r>
              <a:rPr lang="en-US" b="1" i="1" dirty="0" smtClean="0">
                <a:latin typeface="Times New Roman" pitchFamily="-110" charset="0"/>
                <a:sym typeface="Symbol" pitchFamily="-110" charset="2"/>
              </a:rPr>
              <a:t>n</a:t>
            </a:r>
            <a:r>
              <a:rPr lang="en-US" dirty="0" smtClean="0">
                <a:latin typeface="Times New Roman" pitchFamily="-110" charset="0"/>
                <a:sym typeface="Symbol" pitchFamily="-110" charset="2"/>
              </a:rPr>
              <a:t> </a:t>
            </a:r>
            <a:r>
              <a:rPr lang="en-US" dirty="0" smtClean="0">
                <a:latin typeface="Symbol" pitchFamily="-110" charset="2"/>
                <a:sym typeface="Symbol" pitchFamily="-110" charset="2"/>
              </a:rPr>
              <a:t>- </a:t>
            </a:r>
            <a:r>
              <a:rPr lang="en-US" dirty="0" smtClean="0">
                <a:latin typeface="Times New Roman" pitchFamily="-110" charset="0"/>
                <a:sym typeface="Symbol" pitchFamily="-110" charset="2"/>
              </a:rPr>
              <a:t>1)</a:t>
            </a:r>
            <a:endParaRPr lang="en-US" dirty="0">
              <a:latin typeface="Times New Roman" pitchFamily="-110" charset="0"/>
              <a:sym typeface="Symbol" pitchFamily="-110" charset="2"/>
            </a:endParaRPr>
          </a:p>
          <a:p>
            <a:r>
              <a:rPr lang="en-US" dirty="0"/>
              <a:t>Hence, the running time </a:t>
            </a:r>
            <a:r>
              <a:rPr lang="en-US" b="1" i="1" dirty="0" err="1">
                <a:latin typeface="Times New Roman" pitchFamily="-110" charset="0"/>
                <a:sym typeface="Symbol" pitchFamily="-110" charset="2"/>
              </a:rPr>
              <a:t>T</a:t>
            </a:r>
            <a:r>
              <a:rPr lang="en-US" dirty="0" err="1">
                <a:latin typeface="Times New Roman" pitchFamily="-110" charset="0"/>
                <a:sym typeface="Symbol" pitchFamily="-110" charset="2"/>
              </a:rPr>
              <a:t>(</a:t>
            </a:r>
            <a:r>
              <a:rPr lang="en-US" b="1" i="1" dirty="0" err="1">
                <a:latin typeface="Times New Roman" pitchFamily="-110" charset="0"/>
                <a:sym typeface="Symbol" pitchFamily="-110" charset="2"/>
              </a:rPr>
              <a:t>n</a:t>
            </a:r>
            <a:r>
              <a:rPr lang="en-US" dirty="0">
                <a:latin typeface="Times New Roman" pitchFamily="-110" charset="0"/>
                <a:sym typeface="Symbol" pitchFamily="-110" charset="2"/>
              </a:rPr>
              <a:t>)</a:t>
            </a:r>
            <a:r>
              <a:rPr lang="en-US" dirty="0"/>
              <a:t> is bounded by two linear functions</a:t>
            </a:r>
            <a:endParaRPr lang="en-US" dirty="0">
              <a:sym typeface="Symbol" pitchFamily="-110" charset="2"/>
            </a:endParaRPr>
          </a:p>
        </p:txBody>
      </p:sp>
      <p:graphicFrame>
        <p:nvGraphicFramePr>
          <p:cNvPr id="19573" name="Object 117"/>
          <p:cNvGraphicFramePr>
            <a:graphicFrameLocks noChangeAspect="1"/>
          </p:cNvGraphicFramePr>
          <p:nvPr/>
        </p:nvGraphicFramePr>
        <p:xfrm>
          <a:off x="7038975" y="152400"/>
          <a:ext cx="1724025" cy="1541463"/>
        </p:xfrm>
        <a:graphic>
          <a:graphicData uri="http://schemas.openxmlformats.org/presentationml/2006/ole">
            <mc:AlternateContent xmlns:mc="http://schemas.openxmlformats.org/markup-compatibility/2006">
              <mc:Choice xmlns:v="urn:schemas-microsoft-com:vml" Requires="v">
                <p:oleObj spid="_x0000_s39978" name="Clip" r:id="rId3" imgW="2942640" imgH="2628360" progId="">
                  <p:embed/>
                </p:oleObj>
              </mc:Choice>
              <mc:Fallback>
                <p:oleObj name="Clip" r:id="rId3" imgW="2942640" imgH="262836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38975" y="152400"/>
                        <a:ext cx="1724025" cy="1541463"/>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45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945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45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45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t>Growth Rate of Running Time</a:t>
            </a:r>
          </a:p>
        </p:txBody>
      </p:sp>
      <p:sp>
        <p:nvSpPr>
          <p:cNvPr id="20483" name="Rectangle 3" descr="Rectangle: Click to edit Master text styles&#10;Second level&#10;Third level&#10;Fourth level&#10;Fifth level"/>
          <p:cNvSpPr>
            <a:spLocks noGrp="1" noChangeArrowheads="1"/>
          </p:cNvSpPr>
          <p:nvPr>
            <p:ph type="body" idx="1"/>
          </p:nvPr>
        </p:nvSpPr>
        <p:spPr>
          <a:xfrm>
            <a:off x="838200" y="1905000"/>
            <a:ext cx="7620000" cy="4419600"/>
          </a:xfrm>
        </p:spPr>
        <p:txBody>
          <a:bodyPr/>
          <a:lstStyle/>
          <a:p>
            <a:r>
              <a:rPr lang="en-US" dirty="0"/>
              <a:t>Changing the hardware/ software environment </a:t>
            </a:r>
          </a:p>
          <a:p>
            <a:pPr lvl="1"/>
            <a:r>
              <a:rPr lang="en-US" dirty="0"/>
              <a:t>Affects </a:t>
            </a:r>
            <a:r>
              <a:rPr lang="en-US" b="1" i="1" dirty="0">
                <a:latin typeface="Times New Roman" pitchFamily="-110" charset="0"/>
                <a:sym typeface="Symbol" pitchFamily="-110" charset="2"/>
              </a:rPr>
              <a:t>T</a:t>
            </a:r>
            <a:r>
              <a:rPr lang="en-US" dirty="0">
                <a:latin typeface="Times New Roman" pitchFamily="-110" charset="0"/>
                <a:sym typeface="Symbol" pitchFamily="-110" charset="2"/>
              </a:rPr>
              <a:t>(</a:t>
            </a:r>
            <a:r>
              <a:rPr lang="en-US" b="1" i="1" dirty="0">
                <a:latin typeface="Times New Roman" pitchFamily="-110" charset="0"/>
                <a:sym typeface="Symbol" pitchFamily="-110" charset="2"/>
              </a:rPr>
              <a:t>n</a:t>
            </a:r>
            <a:r>
              <a:rPr lang="en-US" dirty="0">
                <a:latin typeface="Times New Roman" pitchFamily="-110" charset="0"/>
                <a:sym typeface="Symbol" pitchFamily="-110" charset="2"/>
              </a:rPr>
              <a:t>)</a:t>
            </a:r>
            <a:r>
              <a:rPr lang="en-US" dirty="0"/>
              <a:t> by a constant factor, but</a:t>
            </a:r>
          </a:p>
          <a:p>
            <a:pPr lvl="1"/>
            <a:r>
              <a:rPr lang="en-US" dirty="0"/>
              <a:t>Does not </a:t>
            </a:r>
            <a:r>
              <a:rPr lang="en-US" dirty="0" smtClean="0"/>
              <a:t>qualitatively alter </a:t>
            </a:r>
            <a:r>
              <a:rPr lang="en-US" dirty="0"/>
              <a:t>the growth rate of </a:t>
            </a:r>
            <a:r>
              <a:rPr lang="en-US" b="1" i="1" dirty="0">
                <a:latin typeface="Times New Roman" pitchFamily="-110" charset="0"/>
                <a:sym typeface="Symbol" pitchFamily="-110" charset="2"/>
              </a:rPr>
              <a:t>T</a:t>
            </a:r>
            <a:r>
              <a:rPr lang="en-US" dirty="0">
                <a:latin typeface="Times New Roman" pitchFamily="-110" charset="0"/>
                <a:sym typeface="Symbol" pitchFamily="-110" charset="2"/>
              </a:rPr>
              <a:t>(</a:t>
            </a:r>
            <a:r>
              <a:rPr lang="en-US" b="1" i="1" dirty="0">
                <a:latin typeface="Times New Roman" pitchFamily="-110" charset="0"/>
                <a:sym typeface="Symbol" pitchFamily="-110" charset="2"/>
              </a:rPr>
              <a:t>n</a:t>
            </a:r>
            <a:r>
              <a:rPr lang="en-US" dirty="0">
                <a:latin typeface="Times New Roman" pitchFamily="-110" charset="0"/>
                <a:sym typeface="Symbol" pitchFamily="-110" charset="2"/>
              </a:rPr>
              <a:t>)</a:t>
            </a:r>
            <a:endParaRPr lang="en-US" dirty="0"/>
          </a:p>
          <a:p>
            <a:r>
              <a:rPr lang="en-US" dirty="0"/>
              <a:t>The linear growth rate of the running time </a:t>
            </a:r>
            <a:r>
              <a:rPr lang="en-US" b="1" i="1" dirty="0">
                <a:latin typeface="Times New Roman" pitchFamily="-110" charset="0"/>
                <a:sym typeface="Symbol" pitchFamily="-110" charset="2"/>
              </a:rPr>
              <a:t>T</a:t>
            </a:r>
            <a:r>
              <a:rPr lang="en-US" dirty="0">
                <a:latin typeface="Times New Roman" pitchFamily="-110" charset="0"/>
                <a:sym typeface="Symbol" pitchFamily="-110" charset="2"/>
              </a:rPr>
              <a:t>(</a:t>
            </a:r>
            <a:r>
              <a:rPr lang="en-US" b="1" i="1" dirty="0">
                <a:latin typeface="Times New Roman" pitchFamily="-110" charset="0"/>
                <a:sym typeface="Symbol" pitchFamily="-110" charset="2"/>
              </a:rPr>
              <a:t>n</a:t>
            </a:r>
            <a:r>
              <a:rPr lang="en-US" dirty="0">
                <a:latin typeface="Times New Roman" pitchFamily="-110" charset="0"/>
                <a:sym typeface="Symbol" pitchFamily="-110" charset="2"/>
              </a:rPr>
              <a:t>)</a:t>
            </a:r>
            <a:r>
              <a:rPr lang="en-US" dirty="0"/>
              <a:t> is an intrinsic property of algorithm </a:t>
            </a:r>
            <a:r>
              <a:rPr lang="en-US" b="1" i="1" dirty="0" err="1">
                <a:latin typeface="Times New Roman" pitchFamily="-110" charset="0"/>
              </a:rPr>
              <a:t>arrayMax</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a:xfrm>
            <a:off x="457200" y="1260092"/>
            <a:ext cx="8229600" cy="4866071"/>
          </a:xfrm>
        </p:spPr>
        <p:txBody>
          <a:bodyPr/>
          <a:lstStyle/>
          <a:p>
            <a:r>
              <a:rPr lang="en-US" dirty="0" smtClean="0"/>
              <a:t>Motivation</a:t>
            </a:r>
          </a:p>
          <a:p>
            <a:r>
              <a:rPr lang="en-US" dirty="0" smtClean="0"/>
              <a:t>Definition of Running Time</a:t>
            </a:r>
          </a:p>
          <a:p>
            <a:r>
              <a:rPr lang="en-US" b="1" dirty="0" smtClean="0">
                <a:solidFill>
                  <a:srgbClr val="800000"/>
                </a:solidFill>
              </a:rPr>
              <a:t>Classifying Running Time</a:t>
            </a:r>
          </a:p>
          <a:p>
            <a:r>
              <a:rPr lang="en-US" dirty="0" smtClean="0"/>
              <a:t>Asymptotic Notation &amp; Proving Bounds</a:t>
            </a:r>
          </a:p>
          <a:p>
            <a:r>
              <a:rPr lang="en-US" dirty="0" smtClean="0"/>
              <a:t>Algorithm Complexity </a:t>
            </a:r>
            <a:r>
              <a:rPr lang="en-US" dirty="0" err="1" smtClean="0"/>
              <a:t>vs</a:t>
            </a:r>
            <a:r>
              <a:rPr lang="en-US" dirty="0" smtClean="0"/>
              <a:t> Problem Complexity</a:t>
            </a:r>
          </a:p>
          <a:p>
            <a:endParaRPr lang="en-US" dirty="0" smtClean="0"/>
          </a:p>
          <a:p>
            <a:endParaRPr lang="en-US" dirty="0"/>
          </a:p>
        </p:txBody>
      </p:sp>
    </p:spTree>
    <p:extLst>
      <p:ext uri="{BB962C8B-B14F-4D97-AF65-F5344CB8AC3E}">
        <p14:creationId xmlns:p14="http://schemas.microsoft.com/office/powerpoint/2010/main" val="9710032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t>Constant Factors</a:t>
            </a:r>
          </a:p>
        </p:txBody>
      </p:sp>
      <p:sp>
        <p:nvSpPr>
          <p:cNvPr id="22531" name="Rectangle 3" descr="Rectangle: Click to edit Master text styles&#10;Second level&#10;Third level&#10;Fourth level&#10;Fifth level"/>
          <p:cNvSpPr>
            <a:spLocks noGrp="1" noChangeArrowheads="1"/>
          </p:cNvSpPr>
          <p:nvPr>
            <p:ph type="body" idx="1"/>
          </p:nvPr>
        </p:nvSpPr>
        <p:spPr>
          <a:xfrm>
            <a:off x="685800" y="1524310"/>
            <a:ext cx="3276600" cy="4114800"/>
          </a:xfrm>
        </p:spPr>
        <p:txBody>
          <a:bodyPr/>
          <a:lstStyle/>
          <a:p>
            <a:r>
              <a:rPr lang="en-US" dirty="0" smtClean="0"/>
              <a:t>On a logarithmic scale, t</a:t>
            </a:r>
            <a:r>
              <a:rPr lang="en-US" sz="2400" dirty="0" smtClean="0"/>
              <a:t>he </a:t>
            </a:r>
            <a:r>
              <a:rPr lang="en-US" sz="2400" dirty="0"/>
              <a:t>growth rate is not affected by</a:t>
            </a:r>
          </a:p>
          <a:p>
            <a:pPr lvl="1"/>
            <a:r>
              <a:rPr lang="en-US" sz="2000" dirty="0"/>
              <a:t>constant factors or </a:t>
            </a:r>
          </a:p>
          <a:p>
            <a:pPr lvl="1"/>
            <a:r>
              <a:rPr lang="en-US" sz="2000" dirty="0"/>
              <a:t>lower-order terms</a:t>
            </a:r>
          </a:p>
          <a:p>
            <a:r>
              <a:rPr lang="en-US" sz="2400" dirty="0"/>
              <a:t>Examples</a:t>
            </a:r>
          </a:p>
          <a:p>
            <a:pPr lvl="1"/>
            <a:r>
              <a:rPr lang="en-US" sz="2000" dirty="0">
                <a:latin typeface="Times New Roman" pitchFamily="-110" charset="0"/>
                <a:sym typeface="Symbol" pitchFamily="-110" charset="2"/>
              </a:rPr>
              <a:t>10</a:t>
            </a:r>
            <a:r>
              <a:rPr lang="en-US" sz="2000" baseline="30000" dirty="0">
                <a:latin typeface="Times New Roman" pitchFamily="-110" charset="0"/>
                <a:sym typeface="Symbol" pitchFamily="-110" charset="2"/>
              </a:rPr>
              <a:t>2</a:t>
            </a:r>
            <a:r>
              <a:rPr lang="en-US" sz="2000" b="1" i="1" dirty="0">
                <a:latin typeface="Times New Roman" pitchFamily="-110" charset="0"/>
                <a:sym typeface="Symbol" pitchFamily="-110" charset="2"/>
              </a:rPr>
              <a:t>n</a:t>
            </a:r>
            <a:r>
              <a:rPr lang="en-US" sz="2000" b="1" dirty="0">
                <a:latin typeface="Times New Roman" pitchFamily="-110" charset="0"/>
                <a:sym typeface="Symbol" pitchFamily="-110" charset="2"/>
              </a:rPr>
              <a:t> </a:t>
            </a:r>
            <a:r>
              <a:rPr lang="en-US" sz="2000" b="1" dirty="0">
                <a:latin typeface="Symbol" pitchFamily="-110" charset="2"/>
                <a:sym typeface="Symbol" pitchFamily="-110" charset="2"/>
              </a:rPr>
              <a:t>+</a:t>
            </a:r>
            <a:r>
              <a:rPr lang="en-US" sz="2000" b="1" dirty="0">
                <a:latin typeface="Times New Roman" pitchFamily="-110" charset="0"/>
                <a:sym typeface="Symbol" pitchFamily="-110" charset="2"/>
              </a:rPr>
              <a:t> </a:t>
            </a:r>
            <a:r>
              <a:rPr lang="en-US" sz="2000" dirty="0">
                <a:latin typeface="Times New Roman" pitchFamily="-110" charset="0"/>
                <a:sym typeface="Symbol" pitchFamily="-110" charset="2"/>
              </a:rPr>
              <a:t>10</a:t>
            </a:r>
            <a:r>
              <a:rPr lang="en-US" sz="2000" baseline="30000" dirty="0">
                <a:latin typeface="Times New Roman" pitchFamily="-110" charset="0"/>
                <a:sym typeface="Symbol" pitchFamily="-110" charset="2"/>
              </a:rPr>
              <a:t>5</a:t>
            </a:r>
            <a:r>
              <a:rPr lang="en-US" sz="2000" dirty="0">
                <a:latin typeface="Times New Roman" pitchFamily="-110" charset="0"/>
                <a:sym typeface="Symbol" pitchFamily="-110" charset="2"/>
              </a:rPr>
              <a:t> </a:t>
            </a:r>
            <a:r>
              <a:rPr lang="en-US" sz="2000" dirty="0"/>
              <a:t>is a linear function</a:t>
            </a:r>
          </a:p>
          <a:p>
            <a:pPr lvl="1"/>
            <a:r>
              <a:rPr lang="en-US" sz="2000" dirty="0">
                <a:latin typeface="Times New Roman" pitchFamily="-110" charset="0"/>
                <a:sym typeface="Symbol" pitchFamily="-110" charset="2"/>
              </a:rPr>
              <a:t>10</a:t>
            </a:r>
            <a:r>
              <a:rPr lang="en-US" sz="2000" baseline="30000" dirty="0">
                <a:latin typeface="Times New Roman" pitchFamily="-110" charset="0"/>
                <a:sym typeface="Symbol" pitchFamily="-110" charset="2"/>
              </a:rPr>
              <a:t>5</a:t>
            </a:r>
            <a:r>
              <a:rPr lang="en-US" sz="2000" b="1" i="1" dirty="0">
                <a:latin typeface="Times New Roman" pitchFamily="-110" charset="0"/>
                <a:sym typeface="Symbol" pitchFamily="-110" charset="2"/>
              </a:rPr>
              <a:t>n</a:t>
            </a:r>
            <a:r>
              <a:rPr lang="en-US" sz="2000" baseline="30000" dirty="0">
                <a:latin typeface="Times New Roman" pitchFamily="-110" charset="0"/>
                <a:sym typeface="Symbol" pitchFamily="-110" charset="2"/>
              </a:rPr>
              <a:t>2</a:t>
            </a:r>
            <a:r>
              <a:rPr lang="en-US" sz="2000" dirty="0">
                <a:latin typeface="Times New Roman" pitchFamily="-110" charset="0"/>
                <a:sym typeface="Symbol" pitchFamily="-110" charset="2"/>
              </a:rPr>
              <a:t> </a:t>
            </a:r>
            <a:r>
              <a:rPr lang="en-US" sz="2000" b="1" dirty="0">
                <a:latin typeface="Symbol" pitchFamily="-110" charset="2"/>
                <a:sym typeface="Symbol" pitchFamily="-110" charset="2"/>
              </a:rPr>
              <a:t>+</a:t>
            </a:r>
            <a:r>
              <a:rPr lang="en-US" sz="2000" dirty="0">
                <a:latin typeface="Times New Roman" pitchFamily="-110" charset="0"/>
                <a:sym typeface="Symbol" pitchFamily="-110" charset="2"/>
              </a:rPr>
              <a:t> 10</a:t>
            </a:r>
            <a:r>
              <a:rPr lang="en-US" sz="2000" baseline="30000" dirty="0">
                <a:latin typeface="Times New Roman" pitchFamily="-110" charset="0"/>
                <a:sym typeface="Symbol" pitchFamily="-110" charset="2"/>
              </a:rPr>
              <a:t>8</a:t>
            </a:r>
            <a:r>
              <a:rPr lang="en-US" sz="2000" b="1" i="1" dirty="0">
                <a:latin typeface="Times New Roman" pitchFamily="-110" charset="0"/>
                <a:sym typeface="Symbol" pitchFamily="-110" charset="2"/>
              </a:rPr>
              <a:t>n</a:t>
            </a:r>
            <a:r>
              <a:rPr lang="en-US" sz="2000" dirty="0">
                <a:latin typeface="Times New Roman" pitchFamily="-110" charset="0"/>
                <a:sym typeface="Symbol" pitchFamily="-110" charset="2"/>
              </a:rPr>
              <a:t> </a:t>
            </a:r>
            <a:r>
              <a:rPr lang="en-US" sz="2000" dirty="0"/>
              <a:t>is a quadratic function</a:t>
            </a:r>
          </a:p>
          <a:p>
            <a:endParaRPr lang="en-US" sz="2400" dirty="0"/>
          </a:p>
        </p:txBody>
      </p:sp>
      <p:pic>
        <p:nvPicPr>
          <p:cNvPr id="11" name="Picture 10"/>
          <p:cNvPicPr>
            <a:picLocks noChangeAspect="1"/>
          </p:cNvPicPr>
          <p:nvPr/>
        </p:nvPicPr>
        <p:blipFill>
          <a:blip r:embed="rId2"/>
          <a:stretch>
            <a:fillRect/>
          </a:stretch>
        </p:blipFill>
        <p:spPr>
          <a:xfrm>
            <a:off x="3835400" y="1346510"/>
            <a:ext cx="5308600" cy="4470400"/>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sz="4000" dirty="0"/>
              <a:t>Seven Important Functions</a:t>
            </a:r>
            <a:r>
              <a:rPr lang="en-US" sz="4000" dirty="0" smtClean="0"/>
              <a:t> </a:t>
            </a:r>
            <a:endParaRPr lang="en-US" sz="4000" dirty="0"/>
          </a:p>
        </p:txBody>
      </p:sp>
      <p:sp>
        <p:nvSpPr>
          <p:cNvPr id="21507" name="Rectangle 3" descr="Rectangle: Click to edit Master text styles&#10;Second level&#10;Third level&#10;Fourth level&#10;Fifth level"/>
          <p:cNvSpPr>
            <a:spLocks noGrp="1" noChangeArrowheads="1"/>
          </p:cNvSpPr>
          <p:nvPr>
            <p:ph type="body" sz="half" idx="1"/>
          </p:nvPr>
        </p:nvSpPr>
        <p:spPr>
          <a:xfrm>
            <a:off x="290008" y="1428748"/>
            <a:ext cx="4010110" cy="4876800"/>
          </a:xfrm>
        </p:spPr>
        <p:txBody>
          <a:bodyPr/>
          <a:lstStyle/>
          <a:p>
            <a:r>
              <a:rPr lang="en-US" sz="2000" dirty="0"/>
              <a:t>Seven functions that often appear in algorithm analysis:</a:t>
            </a:r>
          </a:p>
          <a:p>
            <a:pPr lvl="1"/>
            <a:r>
              <a:rPr lang="en-US" sz="1800" dirty="0"/>
              <a:t>Constant</a:t>
            </a:r>
            <a:r>
              <a:rPr lang="en-US" sz="1800" dirty="0" smtClean="0"/>
              <a:t> </a:t>
            </a:r>
            <a:r>
              <a:rPr lang="en-US" sz="1800" dirty="0" smtClean="0">
                <a:sym typeface="Symbol" pitchFamily="-110" charset="2"/>
              </a:rPr>
              <a:t>≈ </a:t>
            </a:r>
            <a:r>
              <a:rPr lang="en-US" sz="1800" b="1" i="1" dirty="0">
                <a:latin typeface="Times New Roman" pitchFamily="-110" charset="0"/>
                <a:sym typeface="Symbol" pitchFamily="-110" charset="2"/>
              </a:rPr>
              <a:t>1</a:t>
            </a:r>
          </a:p>
          <a:p>
            <a:pPr lvl="1"/>
            <a:r>
              <a:rPr lang="en-US" sz="1800" dirty="0"/>
              <a:t>Logarithmic</a:t>
            </a:r>
            <a:r>
              <a:rPr lang="en-US" sz="1800" dirty="0" smtClean="0"/>
              <a:t> </a:t>
            </a:r>
            <a:r>
              <a:rPr lang="en-US" sz="1800" dirty="0" smtClean="0">
                <a:sym typeface="Symbol" pitchFamily="-110" charset="2"/>
              </a:rPr>
              <a:t>≈ log </a:t>
            </a:r>
            <a:r>
              <a:rPr lang="en-US" sz="1800" b="1" i="1" dirty="0" err="1">
                <a:latin typeface="Times New Roman" pitchFamily="-110" charset="0"/>
                <a:sym typeface="Symbol" pitchFamily="-110" charset="2"/>
              </a:rPr>
              <a:t>n</a:t>
            </a:r>
            <a:endParaRPr lang="en-US" sz="1800" dirty="0"/>
          </a:p>
          <a:p>
            <a:pPr lvl="1"/>
            <a:r>
              <a:rPr lang="en-US" sz="1800" dirty="0"/>
              <a:t>Linear</a:t>
            </a:r>
            <a:r>
              <a:rPr lang="en-US" sz="1800" dirty="0" smtClean="0"/>
              <a:t> </a:t>
            </a:r>
            <a:r>
              <a:rPr lang="en-US" sz="1800" dirty="0" smtClean="0">
                <a:sym typeface="Symbol" pitchFamily="-110" charset="2"/>
              </a:rPr>
              <a:t>≈ </a:t>
            </a:r>
            <a:r>
              <a:rPr lang="en-US" sz="1800" b="1" i="1" dirty="0" err="1" smtClean="0">
                <a:latin typeface="Times New Roman" pitchFamily="-110" charset="0"/>
                <a:sym typeface="Symbol" pitchFamily="-110" charset="2"/>
              </a:rPr>
              <a:t>n</a:t>
            </a:r>
            <a:endParaRPr lang="en-US" sz="1800" b="1" i="1" dirty="0">
              <a:latin typeface="Times New Roman" pitchFamily="-110" charset="0"/>
              <a:sym typeface="Symbol" pitchFamily="-110" charset="2"/>
            </a:endParaRPr>
          </a:p>
          <a:p>
            <a:pPr lvl="1"/>
            <a:r>
              <a:rPr lang="en-US" sz="1800" dirty="0"/>
              <a:t>N-Log-N</a:t>
            </a:r>
            <a:r>
              <a:rPr lang="en-US" sz="1800" dirty="0" smtClean="0"/>
              <a:t> </a:t>
            </a:r>
            <a:r>
              <a:rPr lang="en-US" sz="1800" dirty="0" smtClean="0">
                <a:sym typeface="Symbol" pitchFamily="-110" charset="2"/>
              </a:rPr>
              <a:t>≈ </a:t>
            </a:r>
            <a:r>
              <a:rPr lang="en-US" sz="1800" b="1" i="1" dirty="0" err="1" smtClean="0">
                <a:latin typeface="Times New Roman" pitchFamily="-110" charset="0"/>
                <a:sym typeface="Symbol" pitchFamily="-110" charset="2"/>
              </a:rPr>
              <a:t>n</a:t>
            </a:r>
            <a:r>
              <a:rPr lang="en-US" sz="1800" b="1" i="1" dirty="0" smtClean="0">
                <a:latin typeface="Times New Roman" pitchFamily="-110" charset="0"/>
                <a:sym typeface="Symbol" pitchFamily="-110" charset="2"/>
              </a:rPr>
              <a:t> </a:t>
            </a:r>
            <a:r>
              <a:rPr lang="en-US" sz="1800" dirty="0">
                <a:sym typeface="Symbol" pitchFamily="-110" charset="2"/>
              </a:rPr>
              <a:t>log </a:t>
            </a:r>
            <a:r>
              <a:rPr lang="en-US" sz="1800" b="1" i="1" dirty="0" err="1">
                <a:latin typeface="Times New Roman" pitchFamily="-110" charset="0"/>
                <a:sym typeface="Symbol" pitchFamily="-110" charset="2"/>
              </a:rPr>
              <a:t>n</a:t>
            </a:r>
            <a:endParaRPr lang="en-US" sz="1800" b="1" i="1" dirty="0">
              <a:latin typeface="Times New Roman" pitchFamily="-110" charset="0"/>
              <a:sym typeface="Symbol" pitchFamily="-110" charset="2"/>
            </a:endParaRPr>
          </a:p>
          <a:p>
            <a:pPr lvl="1"/>
            <a:r>
              <a:rPr lang="en-US" sz="1800" dirty="0"/>
              <a:t>Quadratic</a:t>
            </a:r>
            <a:r>
              <a:rPr lang="en-US" sz="1800" dirty="0" smtClean="0"/>
              <a:t> </a:t>
            </a:r>
            <a:r>
              <a:rPr lang="en-US" sz="1800" dirty="0" smtClean="0">
                <a:sym typeface="Symbol" pitchFamily="-110" charset="2"/>
              </a:rPr>
              <a:t>≈ </a:t>
            </a:r>
            <a:r>
              <a:rPr lang="en-US" sz="1800" b="1" i="1" dirty="0" smtClean="0">
                <a:latin typeface="Times New Roman" pitchFamily="-110" charset="0"/>
                <a:sym typeface="Symbol" pitchFamily="-110" charset="2"/>
              </a:rPr>
              <a:t>n</a:t>
            </a:r>
            <a:r>
              <a:rPr lang="en-US" sz="1800" baseline="30000" dirty="0" smtClean="0">
                <a:latin typeface="Times New Roman" pitchFamily="-110" charset="0"/>
                <a:sym typeface="Symbol" pitchFamily="-110" charset="2"/>
              </a:rPr>
              <a:t>2</a:t>
            </a:r>
            <a:endParaRPr lang="en-US" sz="1800" baseline="30000" dirty="0">
              <a:latin typeface="Times New Roman" pitchFamily="-110" charset="0"/>
              <a:sym typeface="Symbol" pitchFamily="-110" charset="2"/>
            </a:endParaRPr>
          </a:p>
          <a:p>
            <a:pPr lvl="1"/>
            <a:r>
              <a:rPr lang="en-US" sz="1800" dirty="0"/>
              <a:t>Cubic</a:t>
            </a:r>
            <a:r>
              <a:rPr lang="en-US" sz="1800" dirty="0" smtClean="0"/>
              <a:t> </a:t>
            </a:r>
            <a:r>
              <a:rPr lang="en-US" sz="1800" dirty="0" smtClean="0">
                <a:sym typeface="Symbol" pitchFamily="-110" charset="2"/>
              </a:rPr>
              <a:t>≈ </a:t>
            </a:r>
            <a:r>
              <a:rPr lang="en-US" sz="1800" b="1" i="1" dirty="0" smtClean="0">
                <a:latin typeface="Times New Roman" pitchFamily="-110" charset="0"/>
                <a:sym typeface="Symbol" pitchFamily="-110" charset="2"/>
              </a:rPr>
              <a:t>n</a:t>
            </a:r>
            <a:r>
              <a:rPr lang="en-US" sz="1800" baseline="30000" dirty="0" smtClean="0">
                <a:latin typeface="Times New Roman" pitchFamily="-110" charset="0"/>
                <a:sym typeface="Symbol" pitchFamily="-110" charset="2"/>
              </a:rPr>
              <a:t>3</a:t>
            </a:r>
            <a:endParaRPr lang="en-US" sz="1800" baseline="30000" dirty="0">
              <a:latin typeface="Times New Roman" pitchFamily="-110" charset="0"/>
              <a:sym typeface="Symbol" pitchFamily="-110" charset="2"/>
            </a:endParaRPr>
          </a:p>
          <a:p>
            <a:pPr lvl="1"/>
            <a:r>
              <a:rPr lang="en-US" sz="1800" dirty="0"/>
              <a:t>Exponential</a:t>
            </a:r>
            <a:r>
              <a:rPr lang="en-US" sz="1800" dirty="0" smtClean="0"/>
              <a:t> </a:t>
            </a:r>
            <a:r>
              <a:rPr lang="en-US" sz="1800" dirty="0" smtClean="0">
                <a:sym typeface="Symbol" pitchFamily="-110" charset="2"/>
              </a:rPr>
              <a:t>≈ </a:t>
            </a:r>
            <a:r>
              <a:rPr lang="en-US" sz="1800" b="1" dirty="0" smtClean="0">
                <a:latin typeface="Times New Roman" pitchFamily="-110" charset="0"/>
                <a:sym typeface="Symbol" pitchFamily="-110" charset="2"/>
              </a:rPr>
              <a:t>2</a:t>
            </a:r>
            <a:r>
              <a:rPr lang="en-US" sz="1800" i="1" baseline="30000" dirty="0" smtClean="0">
                <a:latin typeface="Times New Roman" pitchFamily="-110" charset="0"/>
                <a:sym typeface="Symbol" pitchFamily="-110" charset="2"/>
              </a:rPr>
              <a:t>n</a:t>
            </a:r>
            <a:endParaRPr lang="en-US" sz="1800" i="1" baseline="30000" dirty="0">
              <a:latin typeface="Times New Roman" pitchFamily="-110" charset="0"/>
              <a:sym typeface="Symbol" pitchFamily="-110" charset="2"/>
            </a:endParaRPr>
          </a:p>
          <a:p>
            <a:pPr lvl="1"/>
            <a:endParaRPr lang="en-US" sz="1800" b="1" baseline="30000" dirty="0">
              <a:latin typeface="Times New Roman" pitchFamily="-110" charset="0"/>
            </a:endParaRPr>
          </a:p>
          <a:p>
            <a:r>
              <a:rPr lang="en-US" sz="2000" dirty="0"/>
              <a:t>In a log-log chart, the slope of the line corresponds to the growth rate of the </a:t>
            </a:r>
            <a:r>
              <a:rPr lang="en-US" sz="2000" dirty="0" smtClean="0"/>
              <a:t>function.</a:t>
            </a:r>
            <a:endParaRPr lang="en-US" sz="2000" dirty="0"/>
          </a:p>
        </p:txBody>
      </p:sp>
      <p:pic>
        <p:nvPicPr>
          <p:cNvPr id="11" name="Picture 10"/>
          <p:cNvPicPr>
            <a:picLocks noChangeAspect="1"/>
          </p:cNvPicPr>
          <p:nvPr/>
        </p:nvPicPr>
        <p:blipFill>
          <a:blip r:embed="rId3"/>
          <a:stretch>
            <a:fillRect/>
          </a:stretch>
        </p:blipFill>
        <p:spPr>
          <a:xfrm>
            <a:off x="3728271" y="1428748"/>
            <a:ext cx="5130800" cy="4711700"/>
          </a:xfrm>
          <a:prstGeom prst="rect">
            <a:avLst/>
          </a:prstGeom>
        </p:spPr>
      </p:pic>
      <p:graphicFrame>
        <p:nvGraphicFramePr>
          <p:cNvPr id="5" name="Object 4"/>
          <p:cNvGraphicFramePr>
            <a:graphicFrameLocks noChangeAspect="1"/>
          </p:cNvGraphicFramePr>
          <p:nvPr>
            <p:extLst>
              <p:ext uri="{D42A27DB-BD31-4B8C-83A1-F6EECF244321}">
                <p14:modId xmlns:p14="http://schemas.microsoft.com/office/powerpoint/2010/main" val="2566630459"/>
              </p:ext>
            </p:extLst>
          </p:nvPr>
        </p:nvGraphicFramePr>
        <p:xfrm>
          <a:off x="142842" y="183412"/>
          <a:ext cx="5186238" cy="400564"/>
        </p:xfrm>
        <a:graphic>
          <a:graphicData uri="http://schemas.openxmlformats.org/presentationml/2006/ole">
            <mc:AlternateContent xmlns:mc="http://schemas.openxmlformats.org/markup-compatibility/2006">
              <mc:Choice xmlns:v="urn:schemas-microsoft-com:vml" Requires="v">
                <p:oleObj spid="_x0000_s1054" name="Equation" r:id="rId4" imgW="3124200" imgH="241300" progId="Equation.DSMT4">
                  <p:embed/>
                </p:oleObj>
              </mc:Choice>
              <mc:Fallback>
                <p:oleObj name="Equation" r:id="rId4" imgW="3124200" imgH="241300" progId="Equation.DSMT4">
                  <p:embed/>
                  <p:pic>
                    <p:nvPicPr>
                      <p:cNvPr id="0" name=""/>
                      <p:cNvPicPr/>
                      <p:nvPr/>
                    </p:nvPicPr>
                    <p:blipFill>
                      <a:blip r:embed="rId5"/>
                      <a:stretch>
                        <a:fillRect/>
                      </a:stretch>
                    </p:blipFill>
                    <p:spPr>
                      <a:xfrm>
                        <a:off x="142842" y="183412"/>
                        <a:ext cx="5186238" cy="400564"/>
                      </a:xfrm>
                      <a:prstGeom prst="rect">
                        <a:avLst/>
                      </a:prstGeom>
                    </p:spPr>
                  </p:pic>
                </p:oleObj>
              </mc:Fallback>
            </mc:AlternateContent>
          </a:graphicData>
        </a:graphic>
      </p:graphicFrame>
      <p:sp>
        <p:nvSpPr>
          <p:cNvPr id="6" name="Freeform 5"/>
          <p:cNvSpPr/>
          <p:nvPr/>
        </p:nvSpPr>
        <p:spPr>
          <a:xfrm>
            <a:off x="77837" y="523304"/>
            <a:ext cx="534848" cy="2278289"/>
          </a:xfrm>
          <a:custGeom>
            <a:avLst/>
            <a:gdLst>
              <a:gd name="connsiteX0" fmla="*/ 534848 w 534848"/>
              <a:gd name="connsiteY0" fmla="*/ 2278289 h 2278289"/>
              <a:gd name="connsiteX1" fmla="*/ 5131 w 534848"/>
              <a:gd name="connsiteY1" fmla="*/ 1129572 h 2278289"/>
              <a:gd name="connsiteX2" fmla="*/ 311473 w 534848"/>
              <a:gd name="connsiteY2" fmla="*/ 0 h 2278289"/>
            </a:gdLst>
            <a:ahLst/>
            <a:cxnLst>
              <a:cxn ang="0">
                <a:pos x="connsiteX0" y="connsiteY0"/>
              </a:cxn>
              <a:cxn ang="0">
                <a:pos x="connsiteX1" y="connsiteY1"/>
              </a:cxn>
              <a:cxn ang="0">
                <a:pos x="connsiteX2" y="connsiteY2"/>
              </a:cxn>
            </a:cxnLst>
            <a:rect l="l" t="t" r="r" b="b"/>
            <a:pathLst>
              <a:path w="534848" h="2278289">
                <a:moveTo>
                  <a:pt x="534848" y="2278289"/>
                </a:moveTo>
                <a:cubicBezTo>
                  <a:pt x="288604" y="1893788"/>
                  <a:pt x="42360" y="1509287"/>
                  <a:pt x="5131" y="1129572"/>
                </a:cubicBezTo>
                <a:cubicBezTo>
                  <a:pt x="-32098" y="749857"/>
                  <a:pt x="139687" y="374928"/>
                  <a:pt x="311473" y="0"/>
                </a:cubicBezTo>
              </a:path>
            </a:pathLst>
          </a:custGeom>
          <a:ln w="25400">
            <a:solidFill>
              <a:srgbClr val="800000"/>
            </a:solidFill>
            <a:tailEnd type="stealth"/>
          </a:ln>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800" b="1" i="0" u="none" strike="noStrike" cap="none" normalizeH="0" baseline="0">
              <a:ln>
                <a:noFill/>
              </a:ln>
              <a:solidFill>
                <a:schemeClr val="tx1"/>
              </a:solidFill>
              <a:effectLst/>
              <a:latin typeface="Arial" pitchFamily="-110"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90210" name="Rectangle 2"/>
          <p:cNvSpPr>
            <a:spLocks noGrp="1" noChangeArrowheads="1"/>
          </p:cNvSpPr>
          <p:nvPr>
            <p:ph type="title"/>
          </p:nvPr>
        </p:nvSpPr>
        <p:spPr>
          <a:xfrm>
            <a:off x="685800" y="-76200"/>
            <a:ext cx="7772400" cy="1143000"/>
          </a:xfrm>
        </p:spPr>
        <p:txBody>
          <a:bodyPr/>
          <a:lstStyle/>
          <a:p>
            <a:r>
              <a:rPr lang="en-US" sz="2400"/>
              <a:t>Classifying Functions</a:t>
            </a:r>
            <a:endParaRPr lang="en-CA" sz="2400"/>
          </a:p>
        </p:txBody>
      </p:sp>
      <p:sp>
        <p:nvSpPr>
          <p:cNvPr id="990338" name="Text Box 130"/>
          <p:cNvSpPr txBox="1">
            <a:spLocks noChangeArrowheads="1"/>
          </p:cNvSpPr>
          <p:nvPr/>
        </p:nvSpPr>
        <p:spPr bwMode="auto">
          <a:xfrm>
            <a:off x="457200" y="6008688"/>
            <a:ext cx="6692900" cy="701675"/>
          </a:xfrm>
          <a:prstGeom prst="rect">
            <a:avLst/>
          </a:prstGeom>
          <a:noFill/>
          <a:ln w="38100">
            <a:noFill/>
            <a:miter lim="800000"/>
            <a:headEnd/>
            <a:tailEnd/>
          </a:ln>
          <a:effectLst/>
        </p:spPr>
        <p:txBody>
          <a:bodyPr wrap="none">
            <a:prstTxWarp prst="textNoShape">
              <a:avLst/>
            </a:prstTxWarp>
            <a:spAutoFit/>
          </a:bodyPr>
          <a:lstStyle/>
          <a:p>
            <a:r>
              <a:rPr lang="en-CA" sz="2000" b="0"/>
              <a:t>Note: The universe is estimated to contain ~10</a:t>
            </a:r>
            <a:r>
              <a:rPr lang="en-CA" sz="2000" b="0" baseline="30000"/>
              <a:t>8</a:t>
            </a:r>
            <a:r>
              <a:rPr lang="en-US" sz="2000" b="0" baseline="30000"/>
              <a:t>0</a:t>
            </a:r>
            <a:r>
              <a:rPr lang="en-CA" sz="2000" b="0"/>
              <a:t> particles.</a:t>
            </a:r>
          </a:p>
          <a:p>
            <a:endParaRPr lang="en-CA" sz="2000" b="0"/>
          </a:p>
        </p:txBody>
      </p:sp>
      <p:grpSp>
        <p:nvGrpSpPr>
          <p:cNvPr id="2" name="Group 3"/>
          <p:cNvGrpSpPr>
            <a:grpSpLocks/>
          </p:cNvGrpSpPr>
          <p:nvPr/>
        </p:nvGrpSpPr>
        <p:grpSpPr bwMode="auto">
          <a:xfrm>
            <a:off x="1373188" y="858838"/>
            <a:ext cx="1698625" cy="477837"/>
            <a:chOff x="0" y="1133"/>
            <a:chExt cx="516" cy="173"/>
          </a:xfrm>
        </p:grpSpPr>
        <p:sp>
          <p:nvSpPr>
            <p:cNvPr id="990212" name="Rectangle 4"/>
            <p:cNvSpPr>
              <a:spLocks noChangeArrowheads="1"/>
            </p:cNvSpPr>
            <p:nvPr/>
          </p:nvSpPr>
          <p:spPr bwMode="auto">
            <a:xfrm>
              <a:off x="0" y="1133"/>
              <a:ext cx="516" cy="173"/>
            </a:xfrm>
            <a:prstGeom prst="rect">
              <a:avLst/>
            </a:prstGeom>
            <a:noFill/>
            <a:ln w="12700">
              <a:solidFill>
                <a:srgbClr val="3366FF"/>
              </a:solidFill>
              <a:miter lim="800000"/>
              <a:headEnd/>
              <a:tailEnd/>
            </a:ln>
            <a:effectLst/>
          </p:spPr>
          <p:txBody>
            <a:bodyPr anchor="ctr">
              <a:prstTxWarp prst="textNoShape">
                <a:avLst/>
              </a:prstTxWarp>
            </a:bodyPr>
            <a:lstStyle/>
            <a:p>
              <a:pPr algn="r" eaLnBrk="0" hangingPunct="0"/>
              <a:endParaRPr lang="en-US" sz="2000" b="0"/>
            </a:p>
          </p:txBody>
        </p:sp>
        <p:sp>
          <p:nvSpPr>
            <p:cNvPr id="990213" name="Rectangle 5"/>
            <p:cNvSpPr>
              <a:spLocks noChangeArrowheads="1"/>
            </p:cNvSpPr>
            <p:nvPr/>
          </p:nvSpPr>
          <p:spPr bwMode="auto">
            <a:xfrm>
              <a:off x="0" y="1133"/>
              <a:ext cx="516" cy="173"/>
            </a:xfrm>
            <a:prstGeom prst="rect">
              <a:avLst/>
            </a:prstGeom>
            <a:noFill/>
            <a:ln w="12700">
              <a:solidFill>
                <a:srgbClr val="3366FF"/>
              </a:solidFill>
              <a:miter lim="800000"/>
              <a:headEnd/>
              <a:tailEnd/>
            </a:ln>
            <a:effectLst/>
          </p:spPr>
          <p:txBody>
            <a:bodyPr>
              <a:prstTxWarp prst="textNoShape">
                <a:avLst/>
              </a:prstTxWarp>
            </a:bodyPr>
            <a:lstStyle/>
            <a:p>
              <a:endParaRPr lang="en-US"/>
            </a:p>
          </p:txBody>
        </p:sp>
      </p:grpSp>
      <p:grpSp>
        <p:nvGrpSpPr>
          <p:cNvPr id="3" name="Group 6"/>
          <p:cNvGrpSpPr>
            <a:grpSpLocks/>
          </p:cNvGrpSpPr>
          <p:nvPr/>
        </p:nvGrpSpPr>
        <p:grpSpPr bwMode="auto">
          <a:xfrm>
            <a:off x="3071813" y="858838"/>
            <a:ext cx="4843462" cy="477837"/>
            <a:chOff x="516" y="1133"/>
            <a:chExt cx="1472" cy="173"/>
          </a:xfrm>
        </p:grpSpPr>
        <p:sp>
          <p:nvSpPr>
            <p:cNvPr id="990215" name="Rectangle 7"/>
            <p:cNvSpPr>
              <a:spLocks noChangeArrowheads="1" noTextEdit="1"/>
            </p:cNvSpPr>
            <p:nvPr/>
          </p:nvSpPr>
          <p:spPr bwMode="auto">
            <a:xfrm>
              <a:off x="516" y="1133"/>
              <a:ext cx="1472" cy="173"/>
            </a:xfrm>
            <a:prstGeom prst="rect">
              <a:avLst/>
            </a:prstGeom>
            <a:noFill/>
            <a:ln w="12700">
              <a:solidFill>
                <a:srgbClr val="3366FF"/>
              </a:solidFill>
              <a:miter lim="800000"/>
              <a:headEnd/>
              <a:tailEnd/>
            </a:ln>
            <a:effectLst/>
          </p:spPr>
          <p:txBody>
            <a:bodyPr anchor="ctr">
              <a:prstTxWarp prst="textNoShape">
                <a:avLst/>
              </a:prstTxWarp>
              <a:spAutoFit/>
            </a:bodyPr>
            <a:lstStyle/>
            <a:p>
              <a:endParaRPr lang="en-US"/>
            </a:p>
          </p:txBody>
        </p:sp>
        <p:sp>
          <p:nvSpPr>
            <p:cNvPr id="990216" name="Rectangle 8"/>
            <p:cNvSpPr>
              <a:spLocks noChangeArrowheads="1"/>
            </p:cNvSpPr>
            <p:nvPr/>
          </p:nvSpPr>
          <p:spPr bwMode="auto">
            <a:xfrm>
              <a:off x="516" y="1133"/>
              <a:ext cx="1472" cy="173"/>
            </a:xfrm>
            <a:prstGeom prst="rect">
              <a:avLst/>
            </a:prstGeom>
            <a:noFill/>
            <a:ln w="12700">
              <a:solidFill>
                <a:srgbClr val="3366FF"/>
              </a:solidFill>
              <a:miter lim="800000"/>
              <a:headEnd/>
              <a:tailEnd/>
            </a:ln>
            <a:effectLst/>
          </p:spPr>
          <p:txBody>
            <a:bodyPr>
              <a:prstTxWarp prst="textNoShape">
                <a:avLst/>
              </a:prstTxWarp>
            </a:bodyPr>
            <a:lstStyle/>
            <a:p>
              <a:endParaRPr lang="en-US"/>
            </a:p>
          </p:txBody>
        </p:sp>
      </p:grpSp>
      <p:grpSp>
        <p:nvGrpSpPr>
          <p:cNvPr id="4" name="Group 9"/>
          <p:cNvGrpSpPr>
            <a:grpSpLocks/>
          </p:cNvGrpSpPr>
          <p:nvPr/>
        </p:nvGrpSpPr>
        <p:grpSpPr bwMode="auto">
          <a:xfrm>
            <a:off x="1373188" y="1336675"/>
            <a:ext cx="1698625" cy="477838"/>
            <a:chOff x="0" y="1306"/>
            <a:chExt cx="516" cy="173"/>
          </a:xfrm>
        </p:grpSpPr>
        <p:sp>
          <p:nvSpPr>
            <p:cNvPr id="990218" name="Rectangle 10"/>
            <p:cNvSpPr>
              <a:spLocks noChangeArrowheads="1"/>
            </p:cNvSpPr>
            <p:nvPr/>
          </p:nvSpPr>
          <p:spPr bwMode="auto">
            <a:xfrm>
              <a:off x="0" y="1306"/>
              <a:ext cx="516" cy="173"/>
            </a:xfrm>
            <a:prstGeom prst="rect">
              <a:avLst/>
            </a:prstGeom>
            <a:noFill/>
            <a:ln w="12700">
              <a:solidFill>
                <a:srgbClr val="3366FF"/>
              </a:solidFill>
              <a:miter lim="800000"/>
              <a:headEnd/>
              <a:tailEnd/>
            </a:ln>
            <a:effectLst/>
          </p:spPr>
          <p:txBody>
            <a:bodyPr anchor="ctr">
              <a:prstTxWarp prst="textNoShape">
                <a:avLst/>
              </a:prstTxWarp>
            </a:bodyPr>
            <a:lstStyle/>
            <a:p>
              <a:pPr algn="r" eaLnBrk="0" hangingPunct="0"/>
              <a:r>
                <a:rPr lang="en-CA" sz="2000" i="1"/>
                <a:t>T</a:t>
              </a:r>
              <a:r>
                <a:rPr lang="en-CA" sz="2000" b="0"/>
                <a:t>(</a:t>
              </a:r>
              <a:r>
                <a:rPr lang="en-CA" sz="2000" i="1"/>
                <a:t>n</a:t>
              </a:r>
              <a:r>
                <a:rPr lang="en-CA" sz="2000" b="0"/>
                <a:t>)</a:t>
              </a:r>
            </a:p>
          </p:txBody>
        </p:sp>
        <p:sp>
          <p:nvSpPr>
            <p:cNvPr id="990219" name="Rectangle 11"/>
            <p:cNvSpPr>
              <a:spLocks noChangeArrowheads="1"/>
            </p:cNvSpPr>
            <p:nvPr/>
          </p:nvSpPr>
          <p:spPr bwMode="auto">
            <a:xfrm>
              <a:off x="0" y="1306"/>
              <a:ext cx="516" cy="173"/>
            </a:xfrm>
            <a:prstGeom prst="rect">
              <a:avLst/>
            </a:prstGeom>
            <a:noFill/>
            <a:ln w="12700">
              <a:solidFill>
                <a:srgbClr val="3366FF"/>
              </a:solidFill>
              <a:miter lim="800000"/>
              <a:headEnd/>
              <a:tailEnd/>
            </a:ln>
            <a:effectLst/>
          </p:spPr>
          <p:txBody>
            <a:bodyPr>
              <a:prstTxWarp prst="textNoShape">
                <a:avLst/>
              </a:prstTxWarp>
            </a:bodyPr>
            <a:lstStyle/>
            <a:p>
              <a:endParaRPr lang="en-US"/>
            </a:p>
          </p:txBody>
        </p:sp>
      </p:grpSp>
      <p:grpSp>
        <p:nvGrpSpPr>
          <p:cNvPr id="5" name="Group 12"/>
          <p:cNvGrpSpPr>
            <a:grpSpLocks/>
          </p:cNvGrpSpPr>
          <p:nvPr/>
        </p:nvGrpSpPr>
        <p:grpSpPr bwMode="auto">
          <a:xfrm>
            <a:off x="3071813" y="1336675"/>
            <a:ext cx="1092200" cy="477838"/>
            <a:chOff x="516" y="1306"/>
            <a:chExt cx="332" cy="173"/>
          </a:xfrm>
        </p:grpSpPr>
        <p:sp>
          <p:nvSpPr>
            <p:cNvPr id="990221" name="Rectangle 13"/>
            <p:cNvSpPr>
              <a:spLocks noChangeArrowheads="1"/>
            </p:cNvSpPr>
            <p:nvPr/>
          </p:nvSpPr>
          <p:spPr bwMode="auto">
            <a:xfrm>
              <a:off x="516" y="1306"/>
              <a:ext cx="332" cy="173"/>
            </a:xfrm>
            <a:prstGeom prst="rect">
              <a:avLst/>
            </a:prstGeom>
            <a:noFill/>
            <a:ln w="12700">
              <a:solidFill>
                <a:srgbClr val="3366FF"/>
              </a:solidFill>
              <a:miter lim="800000"/>
              <a:headEnd/>
              <a:tailEnd/>
            </a:ln>
            <a:effectLst/>
          </p:spPr>
          <p:txBody>
            <a:bodyPr anchor="ctr">
              <a:prstTxWarp prst="textNoShape">
                <a:avLst/>
              </a:prstTxWarp>
            </a:bodyPr>
            <a:lstStyle/>
            <a:p>
              <a:pPr eaLnBrk="0" hangingPunct="0"/>
              <a:r>
                <a:rPr lang="en-CA" sz="2000" b="0"/>
                <a:t>10</a:t>
              </a:r>
            </a:p>
          </p:txBody>
        </p:sp>
        <p:sp>
          <p:nvSpPr>
            <p:cNvPr id="990222" name="Rectangle 14"/>
            <p:cNvSpPr>
              <a:spLocks noChangeArrowheads="1"/>
            </p:cNvSpPr>
            <p:nvPr/>
          </p:nvSpPr>
          <p:spPr bwMode="auto">
            <a:xfrm>
              <a:off x="516" y="1306"/>
              <a:ext cx="332" cy="173"/>
            </a:xfrm>
            <a:prstGeom prst="rect">
              <a:avLst/>
            </a:prstGeom>
            <a:noFill/>
            <a:ln w="12700">
              <a:solidFill>
                <a:srgbClr val="3366FF"/>
              </a:solidFill>
              <a:miter lim="800000"/>
              <a:headEnd/>
              <a:tailEnd/>
            </a:ln>
            <a:effectLst/>
          </p:spPr>
          <p:txBody>
            <a:bodyPr>
              <a:prstTxWarp prst="textNoShape">
                <a:avLst/>
              </a:prstTxWarp>
            </a:bodyPr>
            <a:lstStyle/>
            <a:p>
              <a:endParaRPr lang="en-US"/>
            </a:p>
          </p:txBody>
        </p:sp>
      </p:grpSp>
      <p:grpSp>
        <p:nvGrpSpPr>
          <p:cNvPr id="6" name="Group 15"/>
          <p:cNvGrpSpPr>
            <a:grpSpLocks/>
          </p:cNvGrpSpPr>
          <p:nvPr/>
        </p:nvGrpSpPr>
        <p:grpSpPr bwMode="auto">
          <a:xfrm>
            <a:off x="4164013" y="1336675"/>
            <a:ext cx="1250950" cy="477838"/>
            <a:chOff x="848" y="1306"/>
            <a:chExt cx="380" cy="173"/>
          </a:xfrm>
        </p:grpSpPr>
        <p:sp>
          <p:nvSpPr>
            <p:cNvPr id="990224" name="Rectangle 16"/>
            <p:cNvSpPr>
              <a:spLocks noChangeArrowheads="1"/>
            </p:cNvSpPr>
            <p:nvPr/>
          </p:nvSpPr>
          <p:spPr bwMode="auto">
            <a:xfrm>
              <a:off x="848" y="1306"/>
              <a:ext cx="380" cy="173"/>
            </a:xfrm>
            <a:prstGeom prst="rect">
              <a:avLst/>
            </a:prstGeom>
            <a:noFill/>
            <a:ln w="12700">
              <a:solidFill>
                <a:srgbClr val="3366FF"/>
              </a:solidFill>
              <a:miter lim="800000"/>
              <a:headEnd/>
              <a:tailEnd/>
            </a:ln>
            <a:effectLst/>
          </p:spPr>
          <p:txBody>
            <a:bodyPr anchor="ctr">
              <a:prstTxWarp prst="textNoShape">
                <a:avLst/>
              </a:prstTxWarp>
            </a:bodyPr>
            <a:lstStyle/>
            <a:p>
              <a:pPr eaLnBrk="0" hangingPunct="0"/>
              <a:r>
                <a:rPr lang="en-CA" sz="2000" b="0"/>
                <a:t>100</a:t>
              </a:r>
            </a:p>
          </p:txBody>
        </p:sp>
        <p:sp>
          <p:nvSpPr>
            <p:cNvPr id="990225" name="Rectangle 17"/>
            <p:cNvSpPr>
              <a:spLocks noChangeArrowheads="1"/>
            </p:cNvSpPr>
            <p:nvPr/>
          </p:nvSpPr>
          <p:spPr bwMode="auto">
            <a:xfrm>
              <a:off x="848" y="1306"/>
              <a:ext cx="380" cy="173"/>
            </a:xfrm>
            <a:prstGeom prst="rect">
              <a:avLst/>
            </a:prstGeom>
            <a:noFill/>
            <a:ln w="12700">
              <a:solidFill>
                <a:srgbClr val="3366FF"/>
              </a:solidFill>
              <a:miter lim="800000"/>
              <a:headEnd/>
              <a:tailEnd/>
            </a:ln>
            <a:effectLst/>
          </p:spPr>
          <p:txBody>
            <a:bodyPr>
              <a:prstTxWarp prst="textNoShape">
                <a:avLst/>
              </a:prstTxWarp>
            </a:bodyPr>
            <a:lstStyle/>
            <a:p>
              <a:endParaRPr lang="en-US"/>
            </a:p>
          </p:txBody>
        </p:sp>
      </p:grpSp>
      <p:grpSp>
        <p:nvGrpSpPr>
          <p:cNvPr id="7" name="Group 18"/>
          <p:cNvGrpSpPr>
            <a:grpSpLocks/>
          </p:cNvGrpSpPr>
          <p:nvPr/>
        </p:nvGrpSpPr>
        <p:grpSpPr bwMode="auto">
          <a:xfrm>
            <a:off x="5414963" y="1336675"/>
            <a:ext cx="1092200" cy="477838"/>
            <a:chOff x="1228" y="1306"/>
            <a:chExt cx="332" cy="173"/>
          </a:xfrm>
        </p:grpSpPr>
        <p:sp>
          <p:nvSpPr>
            <p:cNvPr id="990227" name="Rectangle 19"/>
            <p:cNvSpPr>
              <a:spLocks noChangeArrowheads="1"/>
            </p:cNvSpPr>
            <p:nvPr/>
          </p:nvSpPr>
          <p:spPr bwMode="auto">
            <a:xfrm>
              <a:off x="1228" y="1306"/>
              <a:ext cx="332" cy="173"/>
            </a:xfrm>
            <a:prstGeom prst="rect">
              <a:avLst/>
            </a:prstGeom>
            <a:noFill/>
            <a:ln w="12700">
              <a:solidFill>
                <a:srgbClr val="3366FF"/>
              </a:solidFill>
              <a:miter lim="800000"/>
              <a:headEnd/>
              <a:tailEnd/>
            </a:ln>
            <a:effectLst/>
          </p:spPr>
          <p:txBody>
            <a:bodyPr anchor="ctr">
              <a:prstTxWarp prst="textNoShape">
                <a:avLst/>
              </a:prstTxWarp>
            </a:bodyPr>
            <a:lstStyle/>
            <a:p>
              <a:pPr eaLnBrk="0" hangingPunct="0"/>
              <a:r>
                <a:rPr lang="en-CA" sz="2000" b="0"/>
                <a:t>1,000</a:t>
              </a:r>
            </a:p>
          </p:txBody>
        </p:sp>
        <p:sp>
          <p:nvSpPr>
            <p:cNvPr id="990228" name="Rectangle 20"/>
            <p:cNvSpPr>
              <a:spLocks noChangeArrowheads="1"/>
            </p:cNvSpPr>
            <p:nvPr/>
          </p:nvSpPr>
          <p:spPr bwMode="auto">
            <a:xfrm>
              <a:off x="1228" y="1306"/>
              <a:ext cx="332" cy="173"/>
            </a:xfrm>
            <a:prstGeom prst="rect">
              <a:avLst/>
            </a:prstGeom>
            <a:noFill/>
            <a:ln w="12700">
              <a:solidFill>
                <a:srgbClr val="3366FF"/>
              </a:solidFill>
              <a:miter lim="800000"/>
              <a:headEnd/>
              <a:tailEnd/>
            </a:ln>
            <a:effectLst/>
          </p:spPr>
          <p:txBody>
            <a:bodyPr>
              <a:prstTxWarp prst="textNoShape">
                <a:avLst/>
              </a:prstTxWarp>
            </a:bodyPr>
            <a:lstStyle/>
            <a:p>
              <a:endParaRPr lang="en-US"/>
            </a:p>
          </p:txBody>
        </p:sp>
      </p:grpSp>
      <p:grpSp>
        <p:nvGrpSpPr>
          <p:cNvPr id="8" name="Group 21"/>
          <p:cNvGrpSpPr>
            <a:grpSpLocks/>
          </p:cNvGrpSpPr>
          <p:nvPr/>
        </p:nvGrpSpPr>
        <p:grpSpPr bwMode="auto">
          <a:xfrm>
            <a:off x="6507163" y="1336675"/>
            <a:ext cx="1408112" cy="477838"/>
            <a:chOff x="1560" y="1306"/>
            <a:chExt cx="428" cy="173"/>
          </a:xfrm>
        </p:grpSpPr>
        <p:sp>
          <p:nvSpPr>
            <p:cNvPr id="990230" name="Rectangle 22"/>
            <p:cNvSpPr>
              <a:spLocks noChangeArrowheads="1"/>
            </p:cNvSpPr>
            <p:nvPr/>
          </p:nvSpPr>
          <p:spPr bwMode="auto">
            <a:xfrm>
              <a:off x="1560" y="1306"/>
              <a:ext cx="428" cy="173"/>
            </a:xfrm>
            <a:prstGeom prst="rect">
              <a:avLst/>
            </a:prstGeom>
            <a:noFill/>
            <a:ln w="12700">
              <a:solidFill>
                <a:srgbClr val="3366FF"/>
              </a:solidFill>
              <a:miter lim="800000"/>
              <a:headEnd/>
              <a:tailEnd/>
            </a:ln>
            <a:effectLst/>
          </p:spPr>
          <p:txBody>
            <a:bodyPr anchor="ctr">
              <a:prstTxWarp prst="textNoShape">
                <a:avLst/>
              </a:prstTxWarp>
            </a:bodyPr>
            <a:lstStyle/>
            <a:p>
              <a:pPr eaLnBrk="0" hangingPunct="0"/>
              <a:r>
                <a:rPr lang="en-CA" sz="2000" b="0"/>
                <a:t>10,000</a:t>
              </a:r>
            </a:p>
          </p:txBody>
        </p:sp>
        <p:sp>
          <p:nvSpPr>
            <p:cNvPr id="990231" name="Rectangle 23"/>
            <p:cNvSpPr>
              <a:spLocks noChangeArrowheads="1"/>
            </p:cNvSpPr>
            <p:nvPr/>
          </p:nvSpPr>
          <p:spPr bwMode="auto">
            <a:xfrm>
              <a:off x="1560" y="1306"/>
              <a:ext cx="428" cy="173"/>
            </a:xfrm>
            <a:prstGeom prst="rect">
              <a:avLst/>
            </a:prstGeom>
            <a:noFill/>
            <a:ln w="12700">
              <a:solidFill>
                <a:srgbClr val="3366FF"/>
              </a:solidFill>
              <a:miter lim="800000"/>
              <a:headEnd/>
              <a:tailEnd/>
            </a:ln>
            <a:effectLst/>
          </p:spPr>
          <p:txBody>
            <a:bodyPr>
              <a:prstTxWarp prst="textNoShape">
                <a:avLst/>
              </a:prstTxWarp>
            </a:bodyPr>
            <a:lstStyle/>
            <a:p>
              <a:endParaRPr lang="en-US"/>
            </a:p>
          </p:txBody>
        </p:sp>
      </p:grpSp>
      <p:grpSp>
        <p:nvGrpSpPr>
          <p:cNvPr id="9" name="Group 24"/>
          <p:cNvGrpSpPr>
            <a:grpSpLocks/>
          </p:cNvGrpSpPr>
          <p:nvPr/>
        </p:nvGrpSpPr>
        <p:grpSpPr bwMode="auto">
          <a:xfrm>
            <a:off x="1373188" y="1814513"/>
            <a:ext cx="1698625" cy="690562"/>
            <a:chOff x="0" y="1479"/>
            <a:chExt cx="516" cy="250"/>
          </a:xfrm>
        </p:grpSpPr>
        <p:sp>
          <p:nvSpPr>
            <p:cNvPr id="990233" name="Rectangle 25"/>
            <p:cNvSpPr>
              <a:spLocks noChangeArrowheads="1"/>
            </p:cNvSpPr>
            <p:nvPr/>
          </p:nvSpPr>
          <p:spPr bwMode="auto">
            <a:xfrm>
              <a:off x="0" y="1479"/>
              <a:ext cx="516" cy="250"/>
            </a:xfrm>
            <a:prstGeom prst="rect">
              <a:avLst/>
            </a:prstGeom>
            <a:noFill/>
            <a:ln w="12700">
              <a:solidFill>
                <a:srgbClr val="3366FF"/>
              </a:solidFill>
              <a:miter lim="800000"/>
              <a:headEnd/>
              <a:tailEnd/>
            </a:ln>
            <a:effectLst/>
          </p:spPr>
          <p:txBody>
            <a:bodyPr anchor="ctr">
              <a:prstTxWarp prst="textNoShape">
                <a:avLst/>
              </a:prstTxWarp>
            </a:bodyPr>
            <a:lstStyle/>
            <a:p>
              <a:pPr algn="r" eaLnBrk="0" hangingPunct="0"/>
              <a:r>
                <a:rPr lang="en-US" sz="2000" b="0"/>
                <a:t>log </a:t>
              </a:r>
              <a:r>
                <a:rPr lang="en-CA" sz="2000" i="1"/>
                <a:t>n</a:t>
              </a:r>
              <a:r>
                <a:rPr lang="en-CA" sz="2000" b="0"/>
                <a:t>  </a:t>
              </a:r>
            </a:p>
          </p:txBody>
        </p:sp>
        <p:sp>
          <p:nvSpPr>
            <p:cNvPr id="990234" name="Rectangle 26"/>
            <p:cNvSpPr>
              <a:spLocks noChangeArrowheads="1"/>
            </p:cNvSpPr>
            <p:nvPr/>
          </p:nvSpPr>
          <p:spPr bwMode="auto">
            <a:xfrm>
              <a:off x="0" y="1479"/>
              <a:ext cx="516" cy="250"/>
            </a:xfrm>
            <a:prstGeom prst="rect">
              <a:avLst/>
            </a:prstGeom>
            <a:noFill/>
            <a:ln w="12700">
              <a:solidFill>
                <a:srgbClr val="3366FF"/>
              </a:solidFill>
              <a:miter lim="800000"/>
              <a:headEnd/>
              <a:tailEnd/>
            </a:ln>
            <a:effectLst/>
          </p:spPr>
          <p:txBody>
            <a:bodyPr>
              <a:prstTxWarp prst="textNoShape">
                <a:avLst/>
              </a:prstTxWarp>
            </a:bodyPr>
            <a:lstStyle/>
            <a:p>
              <a:endParaRPr lang="en-US"/>
            </a:p>
          </p:txBody>
        </p:sp>
      </p:grpSp>
      <p:grpSp>
        <p:nvGrpSpPr>
          <p:cNvPr id="10" name="Group 27"/>
          <p:cNvGrpSpPr>
            <a:grpSpLocks/>
          </p:cNvGrpSpPr>
          <p:nvPr/>
        </p:nvGrpSpPr>
        <p:grpSpPr bwMode="auto">
          <a:xfrm>
            <a:off x="3071813" y="1814513"/>
            <a:ext cx="1092200" cy="690562"/>
            <a:chOff x="516" y="1479"/>
            <a:chExt cx="332" cy="250"/>
          </a:xfrm>
        </p:grpSpPr>
        <p:sp>
          <p:nvSpPr>
            <p:cNvPr id="990236" name="Rectangle 28"/>
            <p:cNvSpPr>
              <a:spLocks noChangeArrowheads="1"/>
            </p:cNvSpPr>
            <p:nvPr/>
          </p:nvSpPr>
          <p:spPr bwMode="auto">
            <a:xfrm>
              <a:off x="516" y="1479"/>
              <a:ext cx="332" cy="250"/>
            </a:xfrm>
            <a:prstGeom prst="rect">
              <a:avLst/>
            </a:prstGeom>
            <a:noFill/>
            <a:ln w="12700">
              <a:solidFill>
                <a:srgbClr val="3366FF"/>
              </a:solidFill>
              <a:miter lim="800000"/>
              <a:headEnd/>
              <a:tailEnd/>
            </a:ln>
            <a:effectLst/>
          </p:spPr>
          <p:txBody>
            <a:bodyPr anchor="ctr">
              <a:prstTxWarp prst="textNoShape">
                <a:avLst/>
              </a:prstTxWarp>
            </a:bodyPr>
            <a:lstStyle/>
            <a:p>
              <a:pPr eaLnBrk="0" hangingPunct="0"/>
              <a:r>
                <a:rPr lang="en-CA" sz="2000" b="0"/>
                <a:t>3</a:t>
              </a:r>
            </a:p>
          </p:txBody>
        </p:sp>
        <p:sp>
          <p:nvSpPr>
            <p:cNvPr id="990237" name="Rectangle 29"/>
            <p:cNvSpPr>
              <a:spLocks noChangeArrowheads="1"/>
            </p:cNvSpPr>
            <p:nvPr/>
          </p:nvSpPr>
          <p:spPr bwMode="auto">
            <a:xfrm>
              <a:off x="516" y="1479"/>
              <a:ext cx="332" cy="250"/>
            </a:xfrm>
            <a:prstGeom prst="rect">
              <a:avLst/>
            </a:prstGeom>
            <a:noFill/>
            <a:ln w="12700">
              <a:solidFill>
                <a:srgbClr val="3366FF"/>
              </a:solidFill>
              <a:miter lim="800000"/>
              <a:headEnd/>
              <a:tailEnd/>
            </a:ln>
            <a:effectLst/>
          </p:spPr>
          <p:txBody>
            <a:bodyPr>
              <a:prstTxWarp prst="textNoShape">
                <a:avLst/>
              </a:prstTxWarp>
            </a:bodyPr>
            <a:lstStyle/>
            <a:p>
              <a:endParaRPr lang="en-US"/>
            </a:p>
          </p:txBody>
        </p:sp>
      </p:grpSp>
      <p:grpSp>
        <p:nvGrpSpPr>
          <p:cNvPr id="11" name="Group 30"/>
          <p:cNvGrpSpPr>
            <a:grpSpLocks/>
          </p:cNvGrpSpPr>
          <p:nvPr/>
        </p:nvGrpSpPr>
        <p:grpSpPr bwMode="auto">
          <a:xfrm>
            <a:off x="4164013" y="1814513"/>
            <a:ext cx="1250950" cy="690562"/>
            <a:chOff x="848" y="1479"/>
            <a:chExt cx="380" cy="250"/>
          </a:xfrm>
        </p:grpSpPr>
        <p:sp>
          <p:nvSpPr>
            <p:cNvPr id="990239" name="Rectangle 31"/>
            <p:cNvSpPr>
              <a:spLocks noChangeArrowheads="1"/>
            </p:cNvSpPr>
            <p:nvPr/>
          </p:nvSpPr>
          <p:spPr bwMode="auto">
            <a:xfrm>
              <a:off x="848" y="1479"/>
              <a:ext cx="380" cy="250"/>
            </a:xfrm>
            <a:prstGeom prst="rect">
              <a:avLst/>
            </a:prstGeom>
            <a:noFill/>
            <a:ln w="12700">
              <a:solidFill>
                <a:srgbClr val="3366FF"/>
              </a:solidFill>
              <a:miter lim="800000"/>
              <a:headEnd/>
              <a:tailEnd/>
            </a:ln>
            <a:effectLst/>
          </p:spPr>
          <p:txBody>
            <a:bodyPr anchor="ctr">
              <a:prstTxWarp prst="textNoShape">
                <a:avLst/>
              </a:prstTxWarp>
            </a:bodyPr>
            <a:lstStyle/>
            <a:p>
              <a:pPr eaLnBrk="0" hangingPunct="0"/>
              <a:r>
                <a:rPr lang="en-CA" sz="2000" b="0"/>
                <a:t>6</a:t>
              </a:r>
            </a:p>
          </p:txBody>
        </p:sp>
        <p:sp>
          <p:nvSpPr>
            <p:cNvPr id="990240" name="Rectangle 32"/>
            <p:cNvSpPr>
              <a:spLocks noChangeArrowheads="1"/>
            </p:cNvSpPr>
            <p:nvPr/>
          </p:nvSpPr>
          <p:spPr bwMode="auto">
            <a:xfrm>
              <a:off x="848" y="1479"/>
              <a:ext cx="380" cy="250"/>
            </a:xfrm>
            <a:prstGeom prst="rect">
              <a:avLst/>
            </a:prstGeom>
            <a:noFill/>
            <a:ln w="12700">
              <a:solidFill>
                <a:srgbClr val="3366FF"/>
              </a:solidFill>
              <a:miter lim="800000"/>
              <a:headEnd/>
              <a:tailEnd/>
            </a:ln>
            <a:effectLst/>
          </p:spPr>
          <p:txBody>
            <a:bodyPr>
              <a:prstTxWarp prst="textNoShape">
                <a:avLst/>
              </a:prstTxWarp>
            </a:bodyPr>
            <a:lstStyle/>
            <a:p>
              <a:endParaRPr lang="en-US"/>
            </a:p>
          </p:txBody>
        </p:sp>
      </p:grpSp>
      <p:grpSp>
        <p:nvGrpSpPr>
          <p:cNvPr id="12" name="Group 33"/>
          <p:cNvGrpSpPr>
            <a:grpSpLocks/>
          </p:cNvGrpSpPr>
          <p:nvPr/>
        </p:nvGrpSpPr>
        <p:grpSpPr bwMode="auto">
          <a:xfrm>
            <a:off x="5414963" y="1814513"/>
            <a:ext cx="1092200" cy="690562"/>
            <a:chOff x="1228" y="1479"/>
            <a:chExt cx="332" cy="250"/>
          </a:xfrm>
        </p:grpSpPr>
        <p:sp>
          <p:nvSpPr>
            <p:cNvPr id="990242" name="Rectangle 34"/>
            <p:cNvSpPr>
              <a:spLocks noChangeArrowheads="1"/>
            </p:cNvSpPr>
            <p:nvPr/>
          </p:nvSpPr>
          <p:spPr bwMode="auto">
            <a:xfrm>
              <a:off x="1228" y="1479"/>
              <a:ext cx="332" cy="250"/>
            </a:xfrm>
            <a:prstGeom prst="rect">
              <a:avLst/>
            </a:prstGeom>
            <a:noFill/>
            <a:ln w="12700">
              <a:solidFill>
                <a:srgbClr val="3366FF"/>
              </a:solidFill>
              <a:miter lim="800000"/>
              <a:headEnd/>
              <a:tailEnd/>
            </a:ln>
            <a:effectLst/>
          </p:spPr>
          <p:txBody>
            <a:bodyPr anchor="ctr">
              <a:prstTxWarp prst="textNoShape">
                <a:avLst/>
              </a:prstTxWarp>
            </a:bodyPr>
            <a:lstStyle/>
            <a:p>
              <a:pPr eaLnBrk="0" hangingPunct="0"/>
              <a:r>
                <a:rPr lang="en-CA" sz="2000" b="0"/>
                <a:t>9</a:t>
              </a:r>
            </a:p>
          </p:txBody>
        </p:sp>
        <p:sp>
          <p:nvSpPr>
            <p:cNvPr id="990243" name="Rectangle 35"/>
            <p:cNvSpPr>
              <a:spLocks noChangeArrowheads="1"/>
            </p:cNvSpPr>
            <p:nvPr/>
          </p:nvSpPr>
          <p:spPr bwMode="auto">
            <a:xfrm>
              <a:off x="1228" y="1479"/>
              <a:ext cx="332" cy="250"/>
            </a:xfrm>
            <a:prstGeom prst="rect">
              <a:avLst/>
            </a:prstGeom>
            <a:noFill/>
            <a:ln w="12700">
              <a:solidFill>
                <a:srgbClr val="3366FF"/>
              </a:solidFill>
              <a:miter lim="800000"/>
              <a:headEnd/>
              <a:tailEnd/>
            </a:ln>
            <a:effectLst/>
          </p:spPr>
          <p:txBody>
            <a:bodyPr>
              <a:prstTxWarp prst="textNoShape">
                <a:avLst/>
              </a:prstTxWarp>
            </a:bodyPr>
            <a:lstStyle/>
            <a:p>
              <a:endParaRPr lang="en-US"/>
            </a:p>
          </p:txBody>
        </p:sp>
      </p:grpSp>
      <p:grpSp>
        <p:nvGrpSpPr>
          <p:cNvPr id="13" name="Group 36"/>
          <p:cNvGrpSpPr>
            <a:grpSpLocks/>
          </p:cNvGrpSpPr>
          <p:nvPr/>
        </p:nvGrpSpPr>
        <p:grpSpPr bwMode="auto">
          <a:xfrm>
            <a:off x="6507163" y="1814513"/>
            <a:ext cx="1408112" cy="690562"/>
            <a:chOff x="1560" y="1479"/>
            <a:chExt cx="428" cy="250"/>
          </a:xfrm>
        </p:grpSpPr>
        <p:sp>
          <p:nvSpPr>
            <p:cNvPr id="990245" name="Rectangle 37"/>
            <p:cNvSpPr>
              <a:spLocks noChangeArrowheads="1"/>
            </p:cNvSpPr>
            <p:nvPr/>
          </p:nvSpPr>
          <p:spPr bwMode="auto">
            <a:xfrm>
              <a:off x="1560" y="1479"/>
              <a:ext cx="428" cy="250"/>
            </a:xfrm>
            <a:prstGeom prst="rect">
              <a:avLst/>
            </a:prstGeom>
            <a:noFill/>
            <a:ln w="12700">
              <a:solidFill>
                <a:srgbClr val="3366FF"/>
              </a:solidFill>
              <a:miter lim="800000"/>
              <a:headEnd/>
              <a:tailEnd/>
            </a:ln>
            <a:effectLst/>
          </p:spPr>
          <p:txBody>
            <a:bodyPr anchor="ctr">
              <a:prstTxWarp prst="textNoShape">
                <a:avLst/>
              </a:prstTxWarp>
            </a:bodyPr>
            <a:lstStyle/>
            <a:p>
              <a:pPr eaLnBrk="0" hangingPunct="0"/>
              <a:r>
                <a:rPr lang="en-CA" sz="2000" b="0"/>
                <a:t>13</a:t>
              </a:r>
            </a:p>
          </p:txBody>
        </p:sp>
        <p:sp>
          <p:nvSpPr>
            <p:cNvPr id="990246" name="Rectangle 38"/>
            <p:cNvSpPr>
              <a:spLocks noChangeArrowheads="1"/>
            </p:cNvSpPr>
            <p:nvPr/>
          </p:nvSpPr>
          <p:spPr bwMode="auto">
            <a:xfrm>
              <a:off x="1560" y="1479"/>
              <a:ext cx="428" cy="250"/>
            </a:xfrm>
            <a:prstGeom prst="rect">
              <a:avLst/>
            </a:prstGeom>
            <a:noFill/>
            <a:ln w="12700">
              <a:solidFill>
                <a:srgbClr val="3366FF"/>
              </a:solidFill>
              <a:miter lim="800000"/>
              <a:headEnd/>
              <a:tailEnd/>
            </a:ln>
            <a:effectLst/>
          </p:spPr>
          <p:txBody>
            <a:bodyPr>
              <a:prstTxWarp prst="textNoShape">
                <a:avLst/>
              </a:prstTxWarp>
            </a:bodyPr>
            <a:lstStyle/>
            <a:p>
              <a:endParaRPr lang="en-US"/>
            </a:p>
          </p:txBody>
        </p:sp>
      </p:grpSp>
      <p:grpSp>
        <p:nvGrpSpPr>
          <p:cNvPr id="14" name="Group 39"/>
          <p:cNvGrpSpPr>
            <a:grpSpLocks/>
          </p:cNvGrpSpPr>
          <p:nvPr/>
        </p:nvGrpSpPr>
        <p:grpSpPr bwMode="auto">
          <a:xfrm>
            <a:off x="1373188" y="2505075"/>
            <a:ext cx="1698625" cy="771525"/>
            <a:chOff x="0" y="1729"/>
            <a:chExt cx="516" cy="279"/>
          </a:xfrm>
        </p:grpSpPr>
        <p:sp>
          <p:nvSpPr>
            <p:cNvPr id="990248" name="Rectangle 40"/>
            <p:cNvSpPr>
              <a:spLocks noChangeArrowheads="1"/>
            </p:cNvSpPr>
            <p:nvPr/>
          </p:nvSpPr>
          <p:spPr bwMode="auto">
            <a:xfrm>
              <a:off x="0" y="1729"/>
              <a:ext cx="516" cy="279"/>
            </a:xfrm>
            <a:prstGeom prst="rect">
              <a:avLst/>
            </a:prstGeom>
            <a:noFill/>
            <a:ln w="12700">
              <a:solidFill>
                <a:srgbClr val="3366FF"/>
              </a:solidFill>
              <a:miter lim="800000"/>
              <a:headEnd/>
              <a:tailEnd/>
            </a:ln>
            <a:effectLst/>
          </p:spPr>
          <p:txBody>
            <a:bodyPr anchor="ctr">
              <a:prstTxWarp prst="textNoShape">
                <a:avLst/>
              </a:prstTxWarp>
            </a:bodyPr>
            <a:lstStyle/>
            <a:p>
              <a:pPr algn="r" eaLnBrk="0" hangingPunct="0"/>
              <a:r>
                <a:rPr lang="en-CA" sz="2000" i="1"/>
                <a:t>n</a:t>
              </a:r>
              <a:r>
                <a:rPr lang="en-US" sz="2000" b="0" baseline="30000"/>
                <a:t>1/2</a:t>
              </a:r>
              <a:endParaRPr lang="en-CA" sz="2000" b="0" baseline="30000"/>
            </a:p>
          </p:txBody>
        </p:sp>
        <p:sp>
          <p:nvSpPr>
            <p:cNvPr id="990249" name="Rectangle 41"/>
            <p:cNvSpPr>
              <a:spLocks noChangeArrowheads="1"/>
            </p:cNvSpPr>
            <p:nvPr/>
          </p:nvSpPr>
          <p:spPr bwMode="auto">
            <a:xfrm>
              <a:off x="0" y="1729"/>
              <a:ext cx="516" cy="279"/>
            </a:xfrm>
            <a:prstGeom prst="rect">
              <a:avLst/>
            </a:prstGeom>
            <a:noFill/>
            <a:ln w="12700">
              <a:solidFill>
                <a:srgbClr val="3366FF"/>
              </a:solidFill>
              <a:miter lim="800000"/>
              <a:headEnd/>
              <a:tailEnd/>
            </a:ln>
            <a:effectLst/>
          </p:spPr>
          <p:txBody>
            <a:bodyPr>
              <a:prstTxWarp prst="textNoShape">
                <a:avLst/>
              </a:prstTxWarp>
            </a:bodyPr>
            <a:lstStyle/>
            <a:p>
              <a:endParaRPr lang="en-US"/>
            </a:p>
          </p:txBody>
        </p:sp>
      </p:grpSp>
      <p:grpSp>
        <p:nvGrpSpPr>
          <p:cNvPr id="15" name="Group 42"/>
          <p:cNvGrpSpPr>
            <a:grpSpLocks/>
          </p:cNvGrpSpPr>
          <p:nvPr/>
        </p:nvGrpSpPr>
        <p:grpSpPr bwMode="auto">
          <a:xfrm>
            <a:off x="3071813" y="2505075"/>
            <a:ext cx="1092200" cy="771525"/>
            <a:chOff x="516" y="1729"/>
            <a:chExt cx="332" cy="279"/>
          </a:xfrm>
        </p:grpSpPr>
        <p:sp>
          <p:nvSpPr>
            <p:cNvPr id="990251" name="Rectangle 43"/>
            <p:cNvSpPr>
              <a:spLocks noChangeArrowheads="1"/>
            </p:cNvSpPr>
            <p:nvPr/>
          </p:nvSpPr>
          <p:spPr bwMode="auto">
            <a:xfrm>
              <a:off x="516" y="1729"/>
              <a:ext cx="332" cy="279"/>
            </a:xfrm>
            <a:prstGeom prst="rect">
              <a:avLst/>
            </a:prstGeom>
            <a:noFill/>
            <a:ln w="12700">
              <a:solidFill>
                <a:srgbClr val="3366FF"/>
              </a:solidFill>
              <a:miter lim="800000"/>
              <a:headEnd/>
              <a:tailEnd/>
            </a:ln>
            <a:effectLst/>
          </p:spPr>
          <p:txBody>
            <a:bodyPr anchor="ctr">
              <a:prstTxWarp prst="textNoShape">
                <a:avLst/>
              </a:prstTxWarp>
            </a:bodyPr>
            <a:lstStyle/>
            <a:p>
              <a:pPr eaLnBrk="0" hangingPunct="0"/>
              <a:r>
                <a:rPr lang="en-CA" sz="2000" b="0"/>
                <a:t>3</a:t>
              </a:r>
            </a:p>
          </p:txBody>
        </p:sp>
        <p:sp>
          <p:nvSpPr>
            <p:cNvPr id="990252" name="Rectangle 44"/>
            <p:cNvSpPr>
              <a:spLocks noChangeArrowheads="1"/>
            </p:cNvSpPr>
            <p:nvPr/>
          </p:nvSpPr>
          <p:spPr bwMode="auto">
            <a:xfrm>
              <a:off x="516" y="1729"/>
              <a:ext cx="332" cy="279"/>
            </a:xfrm>
            <a:prstGeom prst="rect">
              <a:avLst/>
            </a:prstGeom>
            <a:noFill/>
            <a:ln w="12700">
              <a:solidFill>
                <a:srgbClr val="3366FF"/>
              </a:solidFill>
              <a:miter lim="800000"/>
              <a:headEnd/>
              <a:tailEnd/>
            </a:ln>
            <a:effectLst/>
          </p:spPr>
          <p:txBody>
            <a:bodyPr>
              <a:prstTxWarp prst="textNoShape">
                <a:avLst/>
              </a:prstTxWarp>
            </a:bodyPr>
            <a:lstStyle/>
            <a:p>
              <a:endParaRPr lang="en-US"/>
            </a:p>
          </p:txBody>
        </p:sp>
      </p:grpSp>
      <p:grpSp>
        <p:nvGrpSpPr>
          <p:cNvPr id="16" name="Group 45"/>
          <p:cNvGrpSpPr>
            <a:grpSpLocks/>
          </p:cNvGrpSpPr>
          <p:nvPr/>
        </p:nvGrpSpPr>
        <p:grpSpPr bwMode="auto">
          <a:xfrm>
            <a:off x="4164013" y="2505075"/>
            <a:ext cx="1250950" cy="771525"/>
            <a:chOff x="848" y="1729"/>
            <a:chExt cx="380" cy="279"/>
          </a:xfrm>
        </p:grpSpPr>
        <p:sp>
          <p:nvSpPr>
            <p:cNvPr id="990254" name="Rectangle 46"/>
            <p:cNvSpPr>
              <a:spLocks noChangeArrowheads="1"/>
            </p:cNvSpPr>
            <p:nvPr/>
          </p:nvSpPr>
          <p:spPr bwMode="auto">
            <a:xfrm>
              <a:off x="848" y="1729"/>
              <a:ext cx="380" cy="279"/>
            </a:xfrm>
            <a:prstGeom prst="rect">
              <a:avLst/>
            </a:prstGeom>
            <a:noFill/>
            <a:ln w="12700">
              <a:solidFill>
                <a:srgbClr val="3366FF"/>
              </a:solidFill>
              <a:miter lim="800000"/>
              <a:headEnd/>
              <a:tailEnd/>
            </a:ln>
            <a:effectLst/>
          </p:spPr>
          <p:txBody>
            <a:bodyPr anchor="ctr">
              <a:prstTxWarp prst="textNoShape">
                <a:avLst/>
              </a:prstTxWarp>
            </a:bodyPr>
            <a:lstStyle/>
            <a:p>
              <a:pPr eaLnBrk="0" hangingPunct="0"/>
              <a:r>
                <a:rPr lang="en-CA" sz="2000" b="0"/>
                <a:t>10</a:t>
              </a:r>
            </a:p>
          </p:txBody>
        </p:sp>
        <p:sp>
          <p:nvSpPr>
            <p:cNvPr id="990255" name="Rectangle 47"/>
            <p:cNvSpPr>
              <a:spLocks noChangeArrowheads="1"/>
            </p:cNvSpPr>
            <p:nvPr/>
          </p:nvSpPr>
          <p:spPr bwMode="auto">
            <a:xfrm>
              <a:off x="848" y="1729"/>
              <a:ext cx="380" cy="279"/>
            </a:xfrm>
            <a:prstGeom prst="rect">
              <a:avLst/>
            </a:prstGeom>
            <a:noFill/>
            <a:ln w="12700">
              <a:solidFill>
                <a:srgbClr val="3366FF"/>
              </a:solidFill>
              <a:miter lim="800000"/>
              <a:headEnd/>
              <a:tailEnd/>
            </a:ln>
            <a:effectLst/>
          </p:spPr>
          <p:txBody>
            <a:bodyPr>
              <a:prstTxWarp prst="textNoShape">
                <a:avLst/>
              </a:prstTxWarp>
            </a:bodyPr>
            <a:lstStyle/>
            <a:p>
              <a:endParaRPr lang="en-US"/>
            </a:p>
          </p:txBody>
        </p:sp>
      </p:grpSp>
      <p:grpSp>
        <p:nvGrpSpPr>
          <p:cNvPr id="17" name="Group 48"/>
          <p:cNvGrpSpPr>
            <a:grpSpLocks/>
          </p:cNvGrpSpPr>
          <p:nvPr/>
        </p:nvGrpSpPr>
        <p:grpSpPr bwMode="auto">
          <a:xfrm>
            <a:off x="5414963" y="2505075"/>
            <a:ext cx="1092200" cy="771525"/>
            <a:chOff x="1228" y="1729"/>
            <a:chExt cx="332" cy="279"/>
          </a:xfrm>
        </p:grpSpPr>
        <p:sp>
          <p:nvSpPr>
            <p:cNvPr id="990257" name="Rectangle 49"/>
            <p:cNvSpPr>
              <a:spLocks noChangeArrowheads="1"/>
            </p:cNvSpPr>
            <p:nvPr/>
          </p:nvSpPr>
          <p:spPr bwMode="auto">
            <a:xfrm>
              <a:off x="1228" y="1729"/>
              <a:ext cx="332" cy="279"/>
            </a:xfrm>
            <a:prstGeom prst="rect">
              <a:avLst/>
            </a:prstGeom>
            <a:noFill/>
            <a:ln w="12700">
              <a:solidFill>
                <a:srgbClr val="3366FF"/>
              </a:solidFill>
              <a:miter lim="800000"/>
              <a:headEnd/>
              <a:tailEnd/>
            </a:ln>
            <a:effectLst/>
          </p:spPr>
          <p:txBody>
            <a:bodyPr anchor="ctr">
              <a:prstTxWarp prst="textNoShape">
                <a:avLst/>
              </a:prstTxWarp>
            </a:bodyPr>
            <a:lstStyle/>
            <a:p>
              <a:pPr eaLnBrk="0" hangingPunct="0"/>
              <a:r>
                <a:rPr lang="en-CA" sz="2000" b="0"/>
                <a:t>31</a:t>
              </a:r>
            </a:p>
          </p:txBody>
        </p:sp>
        <p:sp>
          <p:nvSpPr>
            <p:cNvPr id="990258" name="Rectangle 50"/>
            <p:cNvSpPr>
              <a:spLocks noChangeArrowheads="1"/>
            </p:cNvSpPr>
            <p:nvPr/>
          </p:nvSpPr>
          <p:spPr bwMode="auto">
            <a:xfrm>
              <a:off x="1228" y="1729"/>
              <a:ext cx="332" cy="279"/>
            </a:xfrm>
            <a:prstGeom prst="rect">
              <a:avLst/>
            </a:prstGeom>
            <a:noFill/>
            <a:ln w="12700">
              <a:solidFill>
                <a:srgbClr val="3366FF"/>
              </a:solidFill>
              <a:miter lim="800000"/>
              <a:headEnd/>
              <a:tailEnd/>
            </a:ln>
            <a:effectLst/>
          </p:spPr>
          <p:txBody>
            <a:bodyPr>
              <a:prstTxWarp prst="textNoShape">
                <a:avLst/>
              </a:prstTxWarp>
            </a:bodyPr>
            <a:lstStyle/>
            <a:p>
              <a:endParaRPr lang="en-US"/>
            </a:p>
          </p:txBody>
        </p:sp>
      </p:grpSp>
      <p:grpSp>
        <p:nvGrpSpPr>
          <p:cNvPr id="18" name="Group 51"/>
          <p:cNvGrpSpPr>
            <a:grpSpLocks/>
          </p:cNvGrpSpPr>
          <p:nvPr/>
        </p:nvGrpSpPr>
        <p:grpSpPr bwMode="auto">
          <a:xfrm>
            <a:off x="6507163" y="2505075"/>
            <a:ext cx="1408112" cy="771525"/>
            <a:chOff x="1560" y="1729"/>
            <a:chExt cx="428" cy="279"/>
          </a:xfrm>
        </p:grpSpPr>
        <p:sp>
          <p:nvSpPr>
            <p:cNvPr id="990260" name="Rectangle 52"/>
            <p:cNvSpPr>
              <a:spLocks noChangeArrowheads="1"/>
            </p:cNvSpPr>
            <p:nvPr/>
          </p:nvSpPr>
          <p:spPr bwMode="auto">
            <a:xfrm>
              <a:off x="1560" y="1729"/>
              <a:ext cx="428" cy="279"/>
            </a:xfrm>
            <a:prstGeom prst="rect">
              <a:avLst/>
            </a:prstGeom>
            <a:noFill/>
            <a:ln w="12700">
              <a:solidFill>
                <a:srgbClr val="3366FF"/>
              </a:solidFill>
              <a:miter lim="800000"/>
              <a:headEnd/>
              <a:tailEnd/>
            </a:ln>
            <a:effectLst/>
          </p:spPr>
          <p:txBody>
            <a:bodyPr anchor="ctr">
              <a:prstTxWarp prst="textNoShape">
                <a:avLst/>
              </a:prstTxWarp>
            </a:bodyPr>
            <a:lstStyle/>
            <a:p>
              <a:pPr eaLnBrk="0" hangingPunct="0"/>
              <a:r>
                <a:rPr lang="en-CA" sz="2000" b="0"/>
                <a:t>100</a:t>
              </a:r>
            </a:p>
          </p:txBody>
        </p:sp>
        <p:sp>
          <p:nvSpPr>
            <p:cNvPr id="990261" name="Rectangle 53"/>
            <p:cNvSpPr>
              <a:spLocks noChangeArrowheads="1"/>
            </p:cNvSpPr>
            <p:nvPr/>
          </p:nvSpPr>
          <p:spPr bwMode="auto">
            <a:xfrm>
              <a:off x="1560" y="1729"/>
              <a:ext cx="428" cy="279"/>
            </a:xfrm>
            <a:prstGeom prst="rect">
              <a:avLst/>
            </a:prstGeom>
            <a:noFill/>
            <a:ln w="12700">
              <a:solidFill>
                <a:srgbClr val="3366FF"/>
              </a:solidFill>
              <a:miter lim="800000"/>
              <a:headEnd/>
              <a:tailEnd/>
            </a:ln>
            <a:effectLst/>
          </p:spPr>
          <p:txBody>
            <a:bodyPr>
              <a:prstTxWarp prst="textNoShape">
                <a:avLst/>
              </a:prstTxWarp>
            </a:bodyPr>
            <a:lstStyle/>
            <a:p>
              <a:endParaRPr lang="en-US"/>
            </a:p>
          </p:txBody>
        </p:sp>
      </p:grpSp>
      <p:grpSp>
        <p:nvGrpSpPr>
          <p:cNvPr id="19" name="Group 54"/>
          <p:cNvGrpSpPr>
            <a:grpSpLocks/>
          </p:cNvGrpSpPr>
          <p:nvPr/>
        </p:nvGrpSpPr>
        <p:grpSpPr bwMode="auto">
          <a:xfrm>
            <a:off x="1373188" y="3276600"/>
            <a:ext cx="1698625" cy="477838"/>
            <a:chOff x="0" y="2008"/>
            <a:chExt cx="516" cy="173"/>
          </a:xfrm>
        </p:grpSpPr>
        <p:sp>
          <p:nvSpPr>
            <p:cNvPr id="990263" name="Rectangle 55"/>
            <p:cNvSpPr>
              <a:spLocks noChangeArrowheads="1"/>
            </p:cNvSpPr>
            <p:nvPr/>
          </p:nvSpPr>
          <p:spPr bwMode="auto">
            <a:xfrm>
              <a:off x="0" y="2008"/>
              <a:ext cx="516" cy="173"/>
            </a:xfrm>
            <a:prstGeom prst="rect">
              <a:avLst/>
            </a:prstGeom>
            <a:noFill/>
            <a:ln w="12700">
              <a:solidFill>
                <a:srgbClr val="3366FF"/>
              </a:solidFill>
              <a:miter lim="800000"/>
              <a:headEnd/>
              <a:tailEnd/>
            </a:ln>
            <a:effectLst/>
          </p:spPr>
          <p:txBody>
            <a:bodyPr anchor="ctr">
              <a:prstTxWarp prst="textNoShape">
                <a:avLst/>
              </a:prstTxWarp>
            </a:bodyPr>
            <a:lstStyle/>
            <a:p>
              <a:pPr algn="r" eaLnBrk="0" hangingPunct="0"/>
              <a:endParaRPr lang="en-US" sz="2000" i="1"/>
            </a:p>
          </p:txBody>
        </p:sp>
        <p:sp>
          <p:nvSpPr>
            <p:cNvPr id="990264" name="Rectangle 56"/>
            <p:cNvSpPr>
              <a:spLocks noChangeArrowheads="1"/>
            </p:cNvSpPr>
            <p:nvPr/>
          </p:nvSpPr>
          <p:spPr bwMode="auto">
            <a:xfrm>
              <a:off x="0" y="2008"/>
              <a:ext cx="516" cy="173"/>
            </a:xfrm>
            <a:prstGeom prst="rect">
              <a:avLst/>
            </a:prstGeom>
            <a:noFill/>
            <a:ln w="12700">
              <a:solidFill>
                <a:srgbClr val="3366FF"/>
              </a:solidFill>
              <a:miter lim="800000"/>
              <a:headEnd/>
              <a:tailEnd/>
            </a:ln>
            <a:effectLst/>
          </p:spPr>
          <p:txBody>
            <a:bodyPr>
              <a:prstTxWarp prst="textNoShape">
                <a:avLst/>
              </a:prstTxWarp>
            </a:bodyPr>
            <a:lstStyle/>
            <a:p>
              <a:endParaRPr lang="en-US"/>
            </a:p>
          </p:txBody>
        </p:sp>
      </p:grpSp>
      <p:grpSp>
        <p:nvGrpSpPr>
          <p:cNvPr id="20" name="Group 57"/>
          <p:cNvGrpSpPr>
            <a:grpSpLocks/>
          </p:cNvGrpSpPr>
          <p:nvPr/>
        </p:nvGrpSpPr>
        <p:grpSpPr bwMode="auto">
          <a:xfrm>
            <a:off x="3071813" y="3276600"/>
            <a:ext cx="1092200" cy="477838"/>
            <a:chOff x="516" y="2008"/>
            <a:chExt cx="332" cy="173"/>
          </a:xfrm>
        </p:grpSpPr>
        <p:sp>
          <p:nvSpPr>
            <p:cNvPr id="990266" name="Rectangle 58"/>
            <p:cNvSpPr>
              <a:spLocks noChangeArrowheads="1"/>
            </p:cNvSpPr>
            <p:nvPr/>
          </p:nvSpPr>
          <p:spPr bwMode="auto">
            <a:xfrm>
              <a:off x="516" y="2008"/>
              <a:ext cx="332" cy="173"/>
            </a:xfrm>
            <a:prstGeom prst="rect">
              <a:avLst/>
            </a:prstGeom>
            <a:noFill/>
            <a:ln w="12700">
              <a:solidFill>
                <a:srgbClr val="3366FF"/>
              </a:solidFill>
              <a:miter lim="800000"/>
              <a:headEnd/>
              <a:tailEnd/>
            </a:ln>
            <a:effectLst/>
          </p:spPr>
          <p:txBody>
            <a:bodyPr anchor="ctr">
              <a:prstTxWarp prst="textNoShape">
                <a:avLst/>
              </a:prstTxWarp>
            </a:bodyPr>
            <a:lstStyle/>
            <a:p>
              <a:pPr eaLnBrk="0" hangingPunct="0"/>
              <a:r>
                <a:rPr lang="en-CA" sz="2000" b="0"/>
                <a:t>10</a:t>
              </a:r>
            </a:p>
          </p:txBody>
        </p:sp>
        <p:sp>
          <p:nvSpPr>
            <p:cNvPr id="990267" name="Rectangle 59"/>
            <p:cNvSpPr>
              <a:spLocks noChangeArrowheads="1"/>
            </p:cNvSpPr>
            <p:nvPr/>
          </p:nvSpPr>
          <p:spPr bwMode="auto">
            <a:xfrm>
              <a:off x="516" y="2008"/>
              <a:ext cx="332" cy="173"/>
            </a:xfrm>
            <a:prstGeom prst="rect">
              <a:avLst/>
            </a:prstGeom>
            <a:noFill/>
            <a:ln w="12700">
              <a:solidFill>
                <a:srgbClr val="3366FF"/>
              </a:solidFill>
              <a:miter lim="800000"/>
              <a:headEnd/>
              <a:tailEnd/>
            </a:ln>
            <a:effectLst/>
          </p:spPr>
          <p:txBody>
            <a:bodyPr>
              <a:prstTxWarp prst="textNoShape">
                <a:avLst/>
              </a:prstTxWarp>
            </a:bodyPr>
            <a:lstStyle/>
            <a:p>
              <a:endParaRPr lang="en-US"/>
            </a:p>
          </p:txBody>
        </p:sp>
      </p:grpSp>
      <p:grpSp>
        <p:nvGrpSpPr>
          <p:cNvPr id="21" name="Group 60"/>
          <p:cNvGrpSpPr>
            <a:grpSpLocks/>
          </p:cNvGrpSpPr>
          <p:nvPr/>
        </p:nvGrpSpPr>
        <p:grpSpPr bwMode="auto">
          <a:xfrm>
            <a:off x="4164013" y="3276600"/>
            <a:ext cx="1250950" cy="477838"/>
            <a:chOff x="848" y="2008"/>
            <a:chExt cx="380" cy="173"/>
          </a:xfrm>
        </p:grpSpPr>
        <p:sp>
          <p:nvSpPr>
            <p:cNvPr id="990269" name="Rectangle 61"/>
            <p:cNvSpPr>
              <a:spLocks noChangeArrowheads="1"/>
            </p:cNvSpPr>
            <p:nvPr/>
          </p:nvSpPr>
          <p:spPr bwMode="auto">
            <a:xfrm>
              <a:off x="848" y="2008"/>
              <a:ext cx="380" cy="173"/>
            </a:xfrm>
            <a:prstGeom prst="rect">
              <a:avLst/>
            </a:prstGeom>
            <a:noFill/>
            <a:ln w="12700">
              <a:solidFill>
                <a:srgbClr val="3366FF"/>
              </a:solidFill>
              <a:miter lim="800000"/>
              <a:headEnd/>
              <a:tailEnd/>
            </a:ln>
            <a:effectLst/>
          </p:spPr>
          <p:txBody>
            <a:bodyPr anchor="ctr">
              <a:prstTxWarp prst="textNoShape">
                <a:avLst/>
              </a:prstTxWarp>
            </a:bodyPr>
            <a:lstStyle/>
            <a:p>
              <a:pPr eaLnBrk="0" hangingPunct="0"/>
              <a:r>
                <a:rPr lang="en-CA" sz="2000" b="0"/>
                <a:t>100</a:t>
              </a:r>
            </a:p>
          </p:txBody>
        </p:sp>
        <p:sp>
          <p:nvSpPr>
            <p:cNvPr id="990270" name="Rectangle 62"/>
            <p:cNvSpPr>
              <a:spLocks noChangeArrowheads="1"/>
            </p:cNvSpPr>
            <p:nvPr/>
          </p:nvSpPr>
          <p:spPr bwMode="auto">
            <a:xfrm>
              <a:off x="848" y="2008"/>
              <a:ext cx="380" cy="173"/>
            </a:xfrm>
            <a:prstGeom prst="rect">
              <a:avLst/>
            </a:prstGeom>
            <a:noFill/>
            <a:ln w="12700">
              <a:solidFill>
                <a:srgbClr val="3366FF"/>
              </a:solidFill>
              <a:miter lim="800000"/>
              <a:headEnd/>
              <a:tailEnd/>
            </a:ln>
            <a:effectLst/>
          </p:spPr>
          <p:txBody>
            <a:bodyPr>
              <a:prstTxWarp prst="textNoShape">
                <a:avLst/>
              </a:prstTxWarp>
            </a:bodyPr>
            <a:lstStyle/>
            <a:p>
              <a:endParaRPr lang="en-US"/>
            </a:p>
          </p:txBody>
        </p:sp>
      </p:grpSp>
      <p:grpSp>
        <p:nvGrpSpPr>
          <p:cNvPr id="22" name="Group 63"/>
          <p:cNvGrpSpPr>
            <a:grpSpLocks/>
          </p:cNvGrpSpPr>
          <p:nvPr/>
        </p:nvGrpSpPr>
        <p:grpSpPr bwMode="auto">
          <a:xfrm>
            <a:off x="5414963" y="3276600"/>
            <a:ext cx="1092200" cy="477838"/>
            <a:chOff x="1228" y="2008"/>
            <a:chExt cx="332" cy="173"/>
          </a:xfrm>
        </p:grpSpPr>
        <p:sp>
          <p:nvSpPr>
            <p:cNvPr id="990272" name="Rectangle 64"/>
            <p:cNvSpPr>
              <a:spLocks noChangeArrowheads="1"/>
            </p:cNvSpPr>
            <p:nvPr/>
          </p:nvSpPr>
          <p:spPr bwMode="auto">
            <a:xfrm>
              <a:off x="1228" y="2008"/>
              <a:ext cx="332" cy="173"/>
            </a:xfrm>
            <a:prstGeom prst="rect">
              <a:avLst/>
            </a:prstGeom>
            <a:noFill/>
            <a:ln w="12700">
              <a:solidFill>
                <a:srgbClr val="3366FF"/>
              </a:solidFill>
              <a:miter lim="800000"/>
              <a:headEnd/>
              <a:tailEnd/>
            </a:ln>
            <a:effectLst/>
          </p:spPr>
          <p:txBody>
            <a:bodyPr anchor="ctr">
              <a:prstTxWarp prst="textNoShape">
                <a:avLst/>
              </a:prstTxWarp>
            </a:bodyPr>
            <a:lstStyle/>
            <a:p>
              <a:pPr eaLnBrk="0" hangingPunct="0"/>
              <a:r>
                <a:rPr lang="en-CA" sz="2000" b="0"/>
                <a:t>1,000</a:t>
              </a:r>
            </a:p>
          </p:txBody>
        </p:sp>
        <p:sp>
          <p:nvSpPr>
            <p:cNvPr id="990273" name="Rectangle 65"/>
            <p:cNvSpPr>
              <a:spLocks noChangeArrowheads="1"/>
            </p:cNvSpPr>
            <p:nvPr/>
          </p:nvSpPr>
          <p:spPr bwMode="auto">
            <a:xfrm>
              <a:off x="1228" y="2008"/>
              <a:ext cx="332" cy="173"/>
            </a:xfrm>
            <a:prstGeom prst="rect">
              <a:avLst/>
            </a:prstGeom>
            <a:noFill/>
            <a:ln w="12700">
              <a:solidFill>
                <a:srgbClr val="3366FF"/>
              </a:solidFill>
              <a:miter lim="800000"/>
              <a:headEnd/>
              <a:tailEnd/>
            </a:ln>
            <a:effectLst/>
          </p:spPr>
          <p:txBody>
            <a:bodyPr>
              <a:prstTxWarp prst="textNoShape">
                <a:avLst/>
              </a:prstTxWarp>
            </a:bodyPr>
            <a:lstStyle/>
            <a:p>
              <a:endParaRPr lang="en-US"/>
            </a:p>
          </p:txBody>
        </p:sp>
      </p:grpSp>
      <p:grpSp>
        <p:nvGrpSpPr>
          <p:cNvPr id="23" name="Group 66"/>
          <p:cNvGrpSpPr>
            <a:grpSpLocks/>
          </p:cNvGrpSpPr>
          <p:nvPr/>
        </p:nvGrpSpPr>
        <p:grpSpPr bwMode="auto">
          <a:xfrm>
            <a:off x="6507163" y="3276600"/>
            <a:ext cx="1408112" cy="477838"/>
            <a:chOff x="1560" y="2008"/>
            <a:chExt cx="428" cy="173"/>
          </a:xfrm>
        </p:grpSpPr>
        <p:sp>
          <p:nvSpPr>
            <p:cNvPr id="990275" name="Rectangle 67"/>
            <p:cNvSpPr>
              <a:spLocks noChangeArrowheads="1"/>
            </p:cNvSpPr>
            <p:nvPr/>
          </p:nvSpPr>
          <p:spPr bwMode="auto">
            <a:xfrm>
              <a:off x="1560" y="2008"/>
              <a:ext cx="428" cy="173"/>
            </a:xfrm>
            <a:prstGeom prst="rect">
              <a:avLst/>
            </a:prstGeom>
            <a:noFill/>
            <a:ln w="12700">
              <a:solidFill>
                <a:srgbClr val="3366FF"/>
              </a:solidFill>
              <a:miter lim="800000"/>
              <a:headEnd/>
              <a:tailEnd/>
            </a:ln>
            <a:effectLst/>
          </p:spPr>
          <p:txBody>
            <a:bodyPr anchor="ctr">
              <a:prstTxWarp prst="textNoShape">
                <a:avLst/>
              </a:prstTxWarp>
            </a:bodyPr>
            <a:lstStyle/>
            <a:p>
              <a:pPr eaLnBrk="0" hangingPunct="0"/>
              <a:r>
                <a:rPr lang="en-CA" sz="2000" b="0"/>
                <a:t>10,000</a:t>
              </a:r>
            </a:p>
          </p:txBody>
        </p:sp>
        <p:sp>
          <p:nvSpPr>
            <p:cNvPr id="990276" name="Rectangle 68"/>
            <p:cNvSpPr>
              <a:spLocks noChangeArrowheads="1"/>
            </p:cNvSpPr>
            <p:nvPr/>
          </p:nvSpPr>
          <p:spPr bwMode="auto">
            <a:xfrm>
              <a:off x="1560" y="2008"/>
              <a:ext cx="428" cy="173"/>
            </a:xfrm>
            <a:prstGeom prst="rect">
              <a:avLst/>
            </a:prstGeom>
            <a:noFill/>
            <a:ln w="12700">
              <a:solidFill>
                <a:srgbClr val="3366FF"/>
              </a:solidFill>
              <a:miter lim="800000"/>
              <a:headEnd/>
              <a:tailEnd/>
            </a:ln>
            <a:effectLst/>
          </p:spPr>
          <p:txBody>
            <a:bodyPr>
              <a:prstTxWarp prst="textNoShape">
                <a:avLst/>
              </a:prstTxWarp>
            </a:bodyPr>
            <a:lstStyle/>
            <a:p>
              <a:endParaRPr lang="en-US"/>
            </a:p>
          </p:txBody>
        </p:sp>
      </p:grpSp>
      <p:grpSp>
        <p:nvGrpSpPr>
          <p:cNvPr id="24" name="Group 69"/>
          <p:cNvGrpSpPr>
            <a:grpSpLocks/>
          </p:cNvGrpSpPr>
          <p:nvPr/>
        </p:nvGrpSpPr>
        <p:grpSpPr bwMode="auto">
          <a:xfrm>
            <a:off x="1373188" y="3754438"/>
            <a:ext cx="1698625" cy="690562"/>
            <a:chOff x="0" y="2181"/>
            <a:chExt cx="516" cy="250"/>
          </a:xfrm>
        </p:grpSpPr>
        <p:sp>
          <p:nvSpPr>
            <p:cNvPr id="990278" name="Rectangle 70"/>
            <p:cNvSpPr>
              <a:spLocks noChangeArrowheads="1"/>
            </p:cNvSpPr>
            <p:nvPr/>
          </p:nvSpPr>
          <p:spPr bwMode="auto">
            <a:xfrm>
              <a:off x="0" y="2181"/>
              <a:ext cx="516" cy="250"/>
            </a:xfrm>
            <a:prstGeom prst="rect">
              <a:avLst/>
            </a:prstGeom>
            <a:noFill/>
            <a:ln w="12700">
              <a:solidFill>
                <a:srgbClr val="3366FF"/>
              </a:solidFill>
              <a:miter lim="800000"/>
              <a:headEnd/>
              <a:tailEnd/>
            </a:ln>
            <a:effectLst/>
          </p:spPr>
          <p:txBody>
            <a:bodyPr anchor="ctr">
              <a:prstTxWarp prst="textNoShape">
                <a:avLst/>
              </a:prstTxWarp>
            </a:bodyPr>
            <a:lstStyle/>
            <a:p>
              <a:pPr algn="r" eaLnBrk="0" hangingPunct="0"/>
              <a:r>
                <a:rPr lang="en-CA" sz="2000" i="1"/>
                <a:t>n</a:t>
              </a:r>
              <a:r>
                <a:rPr lang="en-US" sz="2000" b="0"/>
                <a:t> log </a:t>
              </a:r>
              <a:r>
                <a:rPr lang="en-CA" sz="2000" i="1"/>
                <a:t>n</a:t>
              </a:r>
            </a:p>
          </p:txBody>
        </p:sp>
        <p:sp>
          <p:nvSpPr>
            <p:cNvPr id="990279" name="Rectangle 71"/>
            <p:cNvSpPr>
              <a:spLocks noChangeArrowheads="1"/>
            </p:cNvSpPr>
            <p:nvPr/>
          </p:nvSpPr>
          <p:spPr bwMode="auto">
            <a:xfrm>
              <a:off x="0" y="2181"/>
              <a:ext cx="516" cy="250"/>
            </a:xfrm>
            <a:prstGeom prst="rect">
              <a:avLst/>
            </a:prstGeom>
            <a:noFill/>
            <a:ln w="12700">
              <a:solidFill>
                <a:srgbClr val="3366FF"/>
              </a:solidFill>
              <a:miter lim="800000"/>
              <a:headEnd/>
              <a:tailEnd/>
            </a:ln>
            <a:effectLst/>
          </p:spPr>
          <p:txBody>
            <a:bodyPr>
              <a:prstTxWarp prst="textNoShape">
                <a:avLst/>
              </a:prstTxWarp>
            </a:bodyPr>
            <a:lstStyle/>
            <a:p>
              <a:endParaRPr lang="en-US"/>
            </a:p>
          </p:txBody>
        </p:sp>
      </p:grpSp>
      <p:grpSp>
        <p:nvGrpSpPr>
          <p:cNvPr id="25" name="Group 72"/>
          <p:cNvGrpSpPr>
            <a:grpSpLocks/>
          </p:cNvGrpSpPr>
          <p:nvPr/>
        </p:nvGrpSpPr>
        <p:grpSpPr bwMode="auto">
          <a:xfrm>
            <a:off x="3071813" y="3754438"/>
            <a:ext cx="1092200" cy="690562"/>
            <a:chOff x="516" y="2181"/>
            <a:chExt cx="332" cy="250"/>
          </a:xfrm>
        </p:grpSpPr>
        <p:sp>
          <p:nvSpPr>
            <p:cNvPr id="990281" name="Rectangle 73"/>
            <p:cNvSpPr>
              <a:spLocks noChangeArrowheads="1"/>
            </p:cNvSpPr>
            <p:nvPr/>
          </p:nvSpPr>
          <p:spPr bwMode="auto">
            <a:xfrm>
              <a:off x="516" y="2181"/>
              <a:ext cx="332" cy="250"/>
            </a:xfrm>
            <a:prstGeom prst="rect">
              <a:avLst/>
            </a:prstGeom>
            <a:noFill/>
            <a:ln w="12700">
              <a:solidFill>
                <a:srgbClr val="3366FF"/>
              </a:solidFill>
              <a:miter lim="800000"/>
              <a:headEnd/>
              <a:tailEnd/>
            </a:ln>
            <a:effectLst/>
          </p:spPr>
          <p:txBody>
            <a:bodyPr anchor="ctr">
              <a:prstTxWarp prst="textNoShape">
                <a:avLst/>
              </a:prstTxWarp>
            </a:bodyPr>
            <a:lstStyle/>
            <a:p>
              <a:pPr eaLnBrk="0" hangingPunct="0"/>
              <a:r>
                <a:rPr lang="en-CA" sz="2000" b="0"/>
                <a:t>30</a:t>
              </a:r>
            </a:p>
          </p:txBody>
        </p:sp>
        <p:sp>
          <p:nvSpPr>
            <p:cNvPr id="990282" name="Rectangle 74"/>
            <p:cNvSpPr>
              <a:spLocks noChangeArrowheads="1"/>
            </p:cNvSpPr>
            <p:nvPr/>
          </p:nvSpPr>
          <p:spPr bwMode="auto">
            <a:xfrm>
              <a:off x="516" y="2181"/>
              <a:ext cx="332" cy="250"/>
            </a:xfrm>
            <a:prstGeom prst="rect">
              <a:avLst/>
            </a:prstGeom>
            <a:noFill/>
            <a:ln w="12700">
              <a:solidFill>
                <a:srgbClr val="3366FF"/>
              </a:solidFill>
              <a:miter lim="800000"/>
              <a:headEnd/>
              <a:tailEnd/>
            </a:ln>
            <a:effectLst/>
          </p:spPr>
          <p:txBody>
            <a:bodyPr>
              <a:prstTxWarp prst="textNoShape">
                <a:avLst/>
              </a:prstTxWarp>
            </a:bodyPr>
            <a:lstStyle/>
            <a:p>
              <a:endParaRPr lang="en-US"/>
            </a:p>
          </p:txBody>
        </p:sp>
      </p:grpSp>
      <p:grpSp>
        <p:nvGrpSpPr>
          <p:cNvPr id="26" name="Group 75"/>
          <p:cNvGrpSpPr>
            <a:grpSpLocks/>
          </p:cNvGrpSpPr>
          <p:nvPr/>
        </p:nvGrpSpPr>
        <p:grpSpPr bwMode="auto">
          <a:xfrm>
            <a:off x="4164013" y="3754438"/>
            <a:ext cx="1250950" cy="690562"/>
            <a:chOff x="848" y="2181"/>
            <a:chExt cx="380" cy="250"/>
          </a:xfrm>
        </p:grpSpPr>
        <p:sp>
          <p:nvSpPr>
            <p:cNvPr id="990284" name="Rectangle 76"/>
            <p:cNvSpPr>
              <a:spLocks noChangeArrowheads="1"/>
            </p:cNvSpPr>
            <p:nvPr/>
          </p:nvSpPr>
          <p:spPr bwMode="auto">
            <a:xfrm>
              <a:off x="848" y="2181"/>
              <a:ext cx="380" cy="250"/>
            </a:xfrm>
            <a:prstGeom prst="rect">
              <a:avLst/>
            </a:prstGeom>
            <a:noFill/>
            <a:ln w="12700">
              <a:solidFill>
                <a:srgbClr val="3366FF"/>
              </a:solidFill>
              <a:miter lim="800000"/>
              <a:headEnd/>
              <a:tailEnd/>
            </a:ln>
            <a:effectLst/>
          </p:spPr>
          <p:txBody>
            <a:bodyPr anchor="ctr">
              <a:prstTxWarp prst="textNoShape">
                <a:avLst/>
              </a:prstTxWarp>
            </a:bodyPr>
            <a:lstStyle/>
            <a:p>
              <a:pPr eaLnBrk="0" hangingPunct="0"/>
              <a:r>
                <a:rPr lang="en-CA" sz="2000" b="0"/>
                <a:t>600</a:t>
              </a:r>
            </a:p>
          </p:txBody>
        </p:sp>
        <p:sp>
          <p:nvSpPr>
            <p:cNvPr id="990285" name="Rectangle 77"/>
            <p:cNvSpPr>
              <a:spLocks noChangeArrowheads="1"/>
            </p:cNvSpPr>
            <p:nvPr/>
          </p:nvSpPr>
          <p:spPr bwMode="auto">
            <a:xfrm>
              <a:off x="848" y="2181"/>
              <a:ext cx="380" cy="250"/>
            </a:xfrm>
            <a:prstGeom prst="rect">
              <a:avLst/>
            </a:prstGeom>
            <a:noFill/>
            <a:ln w="12700">
              <a:solidFill>
                <a:srgbClr val="3366FF"/>
              </a:solidFill>
              <a:miter lim="800000"/>
              <a:headEnd/>
              <a:tailEnd/>
            </a:ln>
            <a:effectLst/>
          </p:spPr>
          <p:txBody>
            <a:bodyPr>
              <a:prstTxWarp prst="textNoShape">
                <a:avLst/>
              </a:prstTxWarp>
            </a:bodyPr>
            <a:lstStyle/>
            <a:p>
              <a:endParaRPr lang="en-US"/>
            </a:p>
          </p:txBody>
        </p:sp>
      </p:grpSp>
      <p:grpSp>
        <p:nvGrpSpPr>
          <p:cNvPr id="27" name="Group 78"/>
          <p:cNvGrpSpPr>
            <a:grpSpLocks/>
          </p:cNvGrpSpPr>
          <p:nvPr/>
        </p:nvGrpSpPr>
        <p:grpSpPr bwMode="auto">
          <a:xfrm>
            <a:off x="5414963" y="3754438"/>
            <a:ext cx="1092200" cy="690562"/>
            <a:chOff x="1228" y="2181"/>
            <a:chExt cx="332" cy="250"/>
          </a:xfrm>
        </p:grpSpPr>
        <p:sp>
          <p:nvSpPr>
            <p:cNvPr id="990287" name="Rectangle 79"/>
            <p:cNvSpPr>
              <a:spLocks noChangeArrowheads="1"/>
            </p:cNvSpPr>
            <p:nvPr/>
          </p:nvSpPr>
          <p:spPr bwMode="auto">
            <a:xfrm>
              <a:off x="1228" y="2181"/>
              <a:ext cx="332" cy="250"/>
            </a:xfrm>
            <a:prstGeom prst="rect">
              <a:avLst/>
            </a:prstGeom>
            <a:noFill/>
            <a:ln w="12700">
              <a:solidFill>
                <a:srgbClr val="3366FF"/>
              </a:solidFill>
              <a:miter lim="800000"/>
              <a:headEnd/>
              <a:tailEnd/>
            </a:ln>
            <a:effectLst/>
          </p:spPr>
          <p:txBody>
            <a:bodyPr anchor="ctr">
              <a:prstTxWarp prst="textNoShape">
                <a:avLst/>
              </a:prstTxWarp>
            </a:bodyPr>
            <a:lstStyle/>
            <a:p>
              <a:pPr eaLnBrk="0" hangingPunct="0"/>
              <a:r>
                <a:rPr lang="en-CA" sz="2000" b="0"/>
                <a:t>9,000</a:t>
              </a:r>
            </a:p>
          </p:txBody>
        </p:sp>
        <p:sp>
          <p:nvSpPr>
            <p:cNvPr id="990288" name="Rectangle 80"/>
            <p:cNvSpPr>
              <a:spLocks noChangeArrowheads="1"/>
            </p:cNvSpPr>
            <p:nvPr/>
          </p:nvSpPr>
          <p:spPr bwMode="auto">
            <a:xfrm>
              <a:off x="1228" y="2181"/>
              <a:ext cx="332" cy="250"/>
            </a:xfrm>
            <a:prstGeom prst="rect">
              <a:avLst/>
            </a:prstGeom>
            <a:noFill/>
            <a:ln w="12700">
              <a:solidFill>
                <a:srgbClr val="3366FF"/>
              </a:solidFill>
              <a:miter lim="800000"/>
              <a:headEnd/>
              <a:tailEnd/>
            </a:ln>
            <a:effectLst/>
          </p:spPr>
          <p:txBody>
            <a:bodyPr>
              <a:prstTxWarp prst="textNoShape">
                <a:avLst/>
              </a:prstTxWarp>
            </a:bodyPr>
            <a:lstStyle/>
            <a:p>
              <a:endParaRPr lang="en-US"/>
            </a:p>
          </p:txBody>
        </p:sp>
      </p:grpSp>
      <p:grpSp>
        <p:nvGrpSpPr>
          <p:cNvPr id="28" name="Group 81"/>
          <p:cNvGrpSpPr>
            <a:grpSpLocks/>
          </p:cNvGrpSpPr>
          <p:nvPr/>
        </p:nvGrpSpPr>
        <p:grpSpPr bwMode="auto">
          <a:xfrm>
            <a:off x="6507163" y="3754438"/>
            <a:ext cx="1408112" cy="690562"/>
            <a:chOff x="1560" y="2181"/>
            <a:chExt cx="428" cy="250"/>
          </a:xfrm>
        </p:grpSpPr>
        <p:sp>
          <p:nvSpPr>
            <p:cNvPr id="990290" name="Rectangle 82"/>
            <p:cNvSpPr>
              <a:spLocks noChangeArrowheads="1"/>
            </p:cNvSpPr>
            <p:nvPr/>
          </p:nvSpPr>
          <p:spPr bwMode="auto">
            <a:xfrm>
              <a:off x="1560" y="2181"/>
              <a:ext cx="428" cy="250"/>
            </a:xfrm>
            <a:prstGeom prst="rect">
              <a:avLst/>
            </a:prstGeom>
            <a:noFill/>
            <a:ln w="12700">
              <a:solidFill>
                <a:srgbClr val="3366FF"/>
              </a:solidFill>
              <a:miter lim="800000"/>
              <a:headEnd/>
              <a:tailEnd/>
            </a:ln>
            <a:effectLst/>
          </p:spPr>
          <p:txBody>
            <a:bodyPr anchor="ctr">
              <a:prstTxWarp prst="textNoShape">
                <a:avLst/>
              </a:prstTxWarp>
            </a:bodyPr>
            <a:lstStyle/>
            <a:p>
              <a:pPr eaLnBrk="0" hangingPunct="0"/>
              <a:r>
                <a:rPr lang="en-CA" sz="2000" b="0"/>
                <a:t>130,000</a:t>
              </a:r>
            </a:p>
          </p:txBody>
        </p:sp>
        <p:sp>
          <p:nvSpPr>
            <p:cNvPr id="990291" name="Rectangle 83"/>
            <p:cNvSpPr>
              <a:spLocks noChangeArrowheads="1"/>
            </p:cNvSpPr>
            <p:nvPr/>
          </p:nvSpPr>
          <p:spPr bwMode="auto">
            <a:xfrm>
              <a:off x="1560" y="2181"/>
              <a:ext cx="428" cy="250"/>
            </a:xfrm>
            <a:prstGeom prst="rect">
              <a:avLst/>
            </a:prstGeom>
            <a:noFill/>
            <a:ln w="12700">
              <a:solidFill>
                <a:srgbClr val="3366FF"/>
              </a:solidFill>
              <a:miter lim="800000"/>
              <a:headEnd/>
              <a:tailEnd/>
            </a:ln>
            <a:effectLst/>
          </p:spPr>
          <p:txBody>
            <a:bodyPr>
              <a:prstTxWarp prst="textNoShape">
                <a:avLst/>
              </a:prstTxWarp>
            </a:bodyPr>
            <a:lstStyle/>
            <a:p>
              <a:endParaRPr lang="en-US"/>
            </a:p>
          </p:txBody>
        </p:sp>
      </p:grpSp>
      <p:grpSp>
        <p:nvGrpSpPr>
          <p:cNvPr id="29" name="Group 84"/>
          <p:cNvGrpSpPr>
            <a:grpSpLocks/>
          </p:cNvGrpSpPr>
          <p:nvPr/>
        </p:nvGrpSpPr>
        <p:grpSpPr bwMode="auto">
          <a:xfrm>
            <a:off x="1373188" y="4445000"/>
            <a:ext cx="1698625" cy="477838"/>
            <a:chOff x="0" y="2431"/>
            <a:chExt cx="516" cy="173"/>
          </a:xfrm>
        </p:grpSpPr>
        <p:sp>
          <p:nvSpPr>
            <p:cNvPr id="990293" name="Rectangle 85"/>
            <p:cNvSpPr>
              <a:spLocks noChangeArrowheads="1"/>
            </p:cNvSpPr>
            <p:nvPr/>
          </p:nvSpPr>
          <p:spPr bwMode="auto">
            <a:xfrm>
              <a:off x="0" y="2431"/>
              <a:ext cx="516" cy="173"/>
            </a:xfrm>
            <a:prstGeom prst="rect">
              <a:avLst/>
            </a:prstGeom>
            <a:noFill/>
            <a:ln w="12700">
              <a:solidFill>
                <a:srgbClr val="3366FF"/>
              </a:solidFill>
              <a:miter lim="800000"/>
              <a:headEnd/>
              <a:tailEnd/>
            </a:ln>
            <a:effectLst/>
          </p:spPr>
          <p:txBody>
            <a:bodyPr anchor="ctr">
              <a:prstTxWarp prst="textNoShape">
                <a:avLst/>
              </a:prstTxWarp>
            </a:bodyPr>
            <a:lstStyle/>
            <a:p>
              <a:pPr algn="r" eaLnBrk="0" hangingPunct="0"/>
              <a:r>
                <a:rPr lang="en-CA" sz="2000" i="1"/>
                <a:t>n</a:t>
              </a:r>
              <a:r>
                <a:rPr lang="en-CA" sz="2000" b="0" baseline="30000"/>
                <a:t>2</a:t>
              </a:r>
            </a:p>
          </p:txBody>
        </p:sp>
        <p:sp>
          <p:nvSpPr>
            <p:cNvPr id="990294" name="Rectangle 86"/>
            <p:cNvSpPr>
              <a:spLocks noChangeArrowheads="1"/>
            </p:cNvSpPr>
            <p:nvPr/>
          </p:nvSpPr>
          <p:spPr bwMode="auto">
            <a:xfrm>
              <a:off x="0" y="2431"/>
              <a:ext cx="516" cy="173"/>
            </a:xfrm>
            <a:prstGeom prst="rect">
              <a:avLst/>
            </a:prstGeom>
            <a:noFill/>
            <a:ln w="12700">
              <a:solidFill>
                <a:srgbClr val="3366FF"/>
              </a:solidFill>
              <a:miter lim="800000"/>
              <a:headEnd/>
              <a:tailEnd/>
            </a:ln>
            <a:effectLst/>
          </p:spPr>
          <p:txBody>
            <a:bodyPr>
              <a:prstTxWarp prst="textNoShape">
                <a:avLst/>
              </a:prstTxWarp>
            </a:bodyPr>
            <a:lstStyle/>
            <a:p>
              <a:endParaRPr lang="en-US"/>
            </a:p>
          </p:txBody>
        </p:sp>
      </p:grpSp>
      <p:grpSp>
        <p:nvGrpSpPr>
          <p:cNvPr id="30" name="Group 87"/>
          <p:cNvGrpSpPr>
            <a:grpSpLocks/>
          </p:cNvGrpSpPr>
          <p:nvPr/>
        </p:nvGrpSpPr>
        <p:grpSpPr bwMode="auto">
          <a:xfrm>
            <a:off x="3071813" y="4445000"/>
            <a:ext cx="1092200" cy="477838"/>
            <a:chOff x="516" y="2431"/>
            <a:chExt cx="332" cy="173"/>
          </a:xfrm>
        </p:grpSpPr>
        <p:sp>
          <p:nvSpPr>
            <p:cNvPr id="990296" name="Rectangle 88"/>
            <p:cNvSpPr>
              <a:spLocks noChangeArrowheads="1"/>
            </p:cNvSpPr>
            <p:nvPr/>
          </p:nvSpPr>
          <p:spPr bwMode="auto">
            <a:xfrm>
              <a:off x="516" y="2431"/>
              <a:ext cx="332" cy="173"/>
            </a:xfrm>
            <a:prstGeom prst="rect">
              <a:avLst/>
            </a:prstGeom>
            <a:noFill/>
            <a:ln w="12700">
              <a:solidFill>
                <a:srgbClr val="3366FF"/>
              </a:solidFill>
              <a:miter lim="800000"/>
              <a:headEnd/>
              <a:tailEnd/>
            </a:ln>
            <a:effectLst/>
          </p:spPr>
          <p:txBody>
            <a:bodyPr anchor="ctr">
              <a:prstTxWarp prst="textNoShape">
                <a:avLst/>
              </a:prstTxWarp>
            </a:bodyPr>
            <a:lstStyle/>
            <a:p>
              <a:pPr eaLnBrk="0" hangingPunct="0"/>
              <a:r>
                <a:rPr lang="en-CA" sz="2000" b="0"/>
                <a:t>100</a:t>
              </a:r>
            </a:p>
          </p:txBody>
        </p:sp>
        <p:sp>
          <p:nvSpPr>
            <p:cNvPr id="990297" name="Rectangle 89"/>
            <p:cNvSpPr>
              <a:spLocks noChangeArrowheads="1"/>
            </p:cNvSpPr>
            <p:nvPr/>
          </p:nvSpPr>
          <p:spPr bwMode="auto">
            <a:xfrm>
              <a:off x="516" y="2431"/>
              <a:ext cx="332" cy="173"/>
            </a:xfrm>
            <a:prstGeom prst="rect">
              <a:avLst/>
            </a:prstGeom>
            <a:noFill/>
            <a:ln w="12700">
              <a:solidFill>
                <a:srgbClr val="3366FF"/>
              </a:solidFill>
              <a:miter lim="800000"/>
              <a:headEnd/>
              <a:tailEnd/>
            </a:ln>
            <a:effectLst/>
          </p:spPr>
          <p:txBody>
            <a:bodyPr>
              <a:prstTxWarp prst="textNoShape">
                <a:avLst/>
              </a:prstTxWarp>
            </a:bodyPr>
            <a:lstStyle/>
            <a:p>
              <a:endParaRPr lang="en-US"/>
            </a:p>
          </p:txBody>
        </p:sp>
      </p:grpSp>
      <p:grpSp>
        <p:nvGrpSpPr>
          <p:cNvPr id="31" name="Group 90"/>
          <p:cNvGrpSpPr>
            <a:grpSpLocks/>
          </p:cNvGrpSpPr>
          <p:nvPr/>
        </p:nvGrpSpPr>
        <p:grpSpPr bwMode="auto">
          <a:xfrm>
            <a:off x="4164013" y="4445000"/>
            <a:ext cx="1250950" cy="477838"/>
            <a:chOff x="848" y="2431"/>
            <a:chExt cx="380" cy="173"/>
          </a:xfrm>
        </p:grpSpPr>
        <p:sp>
          <p:nvSpPr>
            <p:cNvPr id="990299" name="Rectangle 91"/>
            <p:cNvSpPr>
              <a:spLocks noChangeArrowheads="1"/>
            </p:cNvSpPr>
            <p:nvPr/>
          </p:nvSpPr>
          <p:spPr bwMode="auto">
            <a:xfrm>
              <a:off x="848" y="2431"/>
              <a:ext cx="380" cy="173"/>
            </a:xfrm>
            <a:prstGeom prst="rect">
              <a:avLst/>
            </a:prstGeom>
            <a:noFill/>
            <a:ln w="12700">
              <a:solidFill>
                <a:srgbClr val="3366FF"/>
              </a:solidFill>
              <a:miter lim="800000"/>
              <a:headEnd/>
              <a:tailEnd/>
            </a:ln>
            <a:effectLst/>
          </p:spPr>
          <p:txBody>
            <a:bodyPr anchor="ctr">
              <a:prstTxWarp prst="textNoShape">
                <a:avLst/>
              </a:prstTxWarp>
            </a:bodyPr>
            <a:lstStyle/>
            <a:p>
              <a:pPr eaLnBrk="0" hangingPunct="0"/>
              <a:r>
                <a:rPr lang="en-CA" sz="2000" b="0"/>
                <a:t>10,000</a:t>
              </a:r>
            </a:p>
          </p:txBody>
        </p:sp>
        <p:sp>
          <p:nvSpPr>
            <p:cNvPr id="990300" name="Rectangle 92"/>
            <p:cNvSpPr>
              <a:spLocks noChangeArrowheads="1"/>
            </p:cNvSpPr>
            <p:nvPr/>
          </p:nvSpPr>
          <p:spPr bwMode="auto">
            <a:xfrm>
              <a:off x="848" y="2431"/>
              <a:ext cx="380" cy="173"/>
            </a:xfrm>
            <a:prstGeom prst="rect">
              <a:avLst/>
            </a:prstGeom>
            <a:noFill/>
            <a:ln w="12700">
              <a:solidFill>
                <a:srgbClr val="3366FF"/>
              </a:solidFill>
              <a:miter lim="800000"/>
              <a:headEnd/>
              <a:tailEnd/>
            </a:ln>
            <a:effectLst/>
          </p:spPr>
          <p:txBody>
            <a:bodyPr>
              <a:prstTxWarp prst="textNoShape">
                <a:avLst/>
              </a:prstTxWarp>
            </a:bodyPr>
            <a:lstStyle/>
            <a:p>
              <a:endParaRPr lang="en-US"/>
            </a:p>
          </p:txBody>
        </p:sp>
      </p:grpSp>
      <p:grpSp>
        <p:nvGrpSpPr>
          <p:cNvPr id="990304" name="Group 93"/>
          <p:cNvGrpSpPr>
            <a:grpSpLocks/>
          </p:cNvGrpSpPr>
          <p:nvPr/>
        </p:nvGrpSpPr>
        <p:grpSpPr bwMode="auto">
          <a:xfrm>
            <a:off x="5414963" y="4445000"/>
            <a:ext cx="1092200" cy="477838"/>
            <a:chOff x="1228" y="2431"/>
            <a:chExt cx="332" cy="173"/>
          </a:xfrm>
        </p:grpSpPr>
        <p:sp>
          <p:nvSpPr>
            <p:cNvPr id="990302" name="Rectangle 94"/>
            <p:cNvSpPr>
              <a:spLocks noChangeArrowheads="1"/>
            </p:cNvSpPr>
            <p:nvPr/>
          </p:nvSpPr>
          <p:spPr bwMode="auto">
            <a:xfrm>
              <a:off x="1228" y="2431"/>
              <a:ext cx="332" cy="173"/>
            </a:xfrm>
            <a:prstGeom prst="rect">
              <a:avLst/>
            </a:prstGeom>
            <a:noFill/>
            <a:ln w="12700">
              <a:solidFill>
                <a:srgbClr val="3366FF"/>
              </a:solidFill>
              <a:miter lim="800000"/>
              <a:headEnd/>
              <a:tailEnd/>
            </a:ln>
            <a:effectLst/>
          </p:spPr>
          <p:txBody>
            <a:bodyPr anchor="ctr">
              <a:prstTxWarp prst="textNoShape">
                <a:avLst/>
              </a:prstTxWarp>
            </a:bodyPr>
            <a:lstStyle/>
            <a:p>
              <a:pPr eaLnBrk="0" hangingPunct="0"/>
              <a:r>
                <a:rPr lang="en-CA" sz="2000" b="0"/>
                <a:t>10</a:t>
              </a:r>
              <a:r>
                <a:rPr lang="en-CA" sz="2000" b="0" baseline="30000"/>
                <a:t>6</a:t>
              </a:r>
            </a:p>
          </p:txBody>
        </p:sp>
        <p:sp>
          <p:nvSpPr>
            <p:cNvPr id="990303" name="Rectangle 95"/>
            <p:cNvSpPr>
              <a:spLocks noChangeArrowheads="1"/>
            </p:cNvSpPr>
            <p:nvPr/>
          </p:nvSpPr>
          <p:spPr bwMode="auto">
            <a:xfrm>
              <a:off x="1228" y="2431"/>
              <a:ext cx="332" cy="173"/>
            </a:xfrm>
            <a:prstGeom prst="rect">
              <a:avLst/>
            </a:prstGeom>
            <a:noFill/>
            <a:ln w="12700">
              <a:solidFill>
                <a:srgbClr val="3366FF"/>
              </a:solidFill>
              <a:miter lim="800000"/>
              <a:headEnd/>
              <a:tailEnd/>
            </a:ln>
            <a:effectLst/>
          </p:spPr>
          <p:txBody>
            <a:bodyPr>
              <a:prstTxWarp prst="textNoShape">
                <a:avLst/>
              </a:prstTxWarp>
            </a:bodyPr>
            <a:lstStyle/>
            <a:p>
              <a:endParaRPr lang="en-US"/>
            </a:p>
          </p:txBody>
        </p:sp>
      </p:grpSp>
      <p:grpSp>
        <p:nvGrpSpPr>
          <p:cNvPr id="990307" name="Group 96"/>
          <p:cNvGrpSpPr>
            <a:grpSpLocks/>
          </p:cNvGrpSpPr>
          <p:nvPr/>
        </p:nvGrpSpPr>
        <p:grpSpPr bwMode="auto">
          <a:xfrm>
            <a:off x="6507163" y="4445000"/>
            <a:ext cx="1408112" cy="477838"/>
            <a:chOff x="1560" y="2431"/>
            <a:chExt cx="428" cy="173"/>
          </a:xfrm>
        </p:grpSpPr>
        <p:sp>
          <p:nvSpPr>
            <p:cNvPr id="990305" name="Rectangle 97"/>
            <p:cNvSpPr>
              <a:spLocks noChangeArrowheads="1"/>
            </p:cNvSpPr>
            <p:nvPr/>
          </p:nvSpPr>
          <p:spPr bwMode="auto">
            <a:xfrm>
              <a:off x="1560" y="2431"/>
              <a:ext cx="428" cy="173"/>
            </a:xfrm>
            <a:prstGeom prst="rect">
              <a:avLst/>
            </a:prstGeom>
            <a:noFill/>
            <a:ln w="12700">
              <a:solidFill>
                <a:srgbClr val="3366FF"/>
              </a:solidFill>
              <a:miter lim="800000"/>
              <a:headEnd/>
              <a:tailEnd/>
            </a:ln>
            <a:effectLst/>
          </p:spPr>
          <p:txBody>
            <a:bodyPr anchor="ctr">
              <a:prstTxWarp prst="textNoShape">
                <a:avLst/>
              </a:prstTxWarp>
            </a:bodyPr>
            <a:lstStyle/>
            <a:p>
              <a:pPr eaLnBrk="0" hangingPunct="0"/>
              <a:r>
                <a:rPr lang="en-CA" sz="2000" b="0"/>
                <a:t>10</a:t>
              </a:r>
              <a:r>
                <a:rPr lang="en-CA" sz="2000" b="0" baseline="30000"/>
                <a:t>8</a:t>
              </a:r>
            </a:p>
          </p:txBody>
        </p:sp>
        <p:sp>
          <p:nvSpPr>
            <p:cNvPr id="990306" name="Rectangle 98"/>
            <p:cNvSpPr>
              <a:spLocks noChangeArrowheads="1"/>
            </p:cNvSpPr>
            <p:nvPr/>
          </p:nvSpPr>
          <p:spPr bwMode="auto">
            <a:xfrm>
              <a:off x="1560" y="2431"/>
              <a:ext cx="428" cy="173"/>
            </a:xfrm>
            <a:prstGeom prst="rect">
              <a:avLst/>
            </a:prstGeom>
            <a:noFill/>
            <a:ln w="12700">
              <a:solidFill>
                <a:srgbClr val="3366FF"/>
              </a:solidFill>
              <a:miter lim="800000"/>
              <a:headEnd/>
              <a:tailEnd/>
            </a:ln>
            <a:effectLst/>
          </p:spPr>
          <p:txBody>
            <a:bodyPr>
              <a:prstTxWarp prst="textNoShape">
                <a:avLst/>
              </a:prstTxWarp>
            </a:bodyPr>
            <a:lstStyle/>
            <a:p>
              <a:endParaRPr lang="en-US"/>
            </a:p>
          </p:txBody>
        </p:sp>
      </p:grpSp>
      <p:grpSp>
        <p:nvGrpSpPr>
          <p:cNvPr id="990310" name="Group 99"/>
          <p:cNvGrpSpPr>
            <a:grpSpLocks/>
          </p:cNvGrpSpPr>
          <p:nvPr/>
        </p:nvGrpSpPr>
        <p:grpSpPr bwMode="auto">
          <a:xfrm>
            <a:off x="1373188" y="4922838"/>
            <a:ext cx="1698625" cy="477837"/>
            <a:chOff x="0" y="2604"/>
            <a:chExt cx="516" cy="173"/>
          </a:xfrm>
        </p:grpSpPr>
        <p:sp>
          <p:nvSpPr>
            <p:cNvPr id="990308" name="Rectangle 100"/>
            <p:cNvSpPr>
              <a:spLocks noChangeArrowheads="1"/>
            </p:cNvSpPr>
            <p:nvPr/>
          </p:nvSpPr>
          <p:spPr bwMode="auto">
            <a:xfrm>
              <a:off x="0" y="2604"/>
              <a:ext cx="516" cy="173"/>
            </a:xfrm>
            <a:prstGeom prst="rect">
              <a:avLst/>
            </a:prstGeom>
            <a:noFill/>
            <a:ln w="12700">
              <a:solidFill>
                <a:srgbClr val="3366FF"/>
              </a:solidFill>
              <a:miter lim="800000"/>
              <a:headEnd/>
              <a:tailEnd/>
            </a:ln>
            <a:effectLst/>
          </p:spPr>
          <p:txBody>
            <a:bodyPr anchor="ctr">
              <a:prstTxWarp prst="textNoShape">
                <a:avLst/>
              </a:prstTxWarp>
            </a:bodyPr>
            <a:lstStyle/>
            <a:p>
              <a:pPr algn="r" eaLnBrk="0" hangingPunct="0"/>
              <a:r>
                <a:rPr lang="en-CA" sz="2000" i="1"/>
                <a:t>n</a:t>
              </a:r>
              <a:r>
                <a:rPr lang="en-CA" sz="2000" b="0" baseline="30000"/>
                <a:t>3</a:t>
              </a:r>
            </a:p>
          </p:txBody>
        </p:sp>
        <p:sp>
          <p:nvSpPr>
            <p:cNvPr id="990309" name="Rectangle 101"/>
            <p:cNvSpPr>
              <a:spLocks noChangeArrowheads="1"/>
            </p:cNvSpPr>
            <p:nvPr/>
          </p:nvSpPr>
          <p:spPr bwMode="auto">
            <a:xfrm>
              <a:off x="0" y="2604"/>
              <a:ext cx="516" cy="173"/>
            </a:xfrm>
            <a:prstGeom prst="rect">
              <a:avLst/>
            </a:prstGeom>
            <a:noFill/>
            <a:ln w="12700">
              <a:solidFill>
                <a:srgbClr val="3366FF"/>
              </a:solidFill>
              <a:miter lim="800000"/>
              <a:headEnd/>
              <a:tailEnd/>
            </a:ln>
            <a:effectLst/>
          </p:spPr>
          <p:txBody>
            <a:bodyPr>
              <a:prstTxWarp prst="textNoShape">
                <a:avLst/>
              </a:prstTxWarp>
            </a:bodyPr>
            <a:lstStyle/>
            <a:p>
              <a:endParaRPr lang="en-US"/>
            </a:p>
          </p:txBody>
        </p:sp>
      </p:grpSp>
      <p:grpSp>
        <p:nvGrpSpPr>
          <p:cNvPr id="990313" name="Group 102"/>
          <p:cNvGrpSpPr>
            <a:grpSpLocks/>
          </p:cNvGrpSpPr>
          <p:nvPr/>
        </p:nvGrpSpPr>
        <p:grpSpPr bwMode="auto">
          <a:xfrm>
            <a:off x="3071813" y="4922838"/>
            <a:ext cx="1092200" cy="477837"/>
            <a:chOff x="516" y="2604"/>
            <a:chExt cx="332" cy="173"/>
          </a:xfrm>
        </p:grpSpPr>
        <p:sp>
          <p:nvSpPr>
            <p:cNvPr id="990311" name="Rectangle 103"/>
            <p:cNvSpPr>
              <a:spLocks noChangeArrowheads="1"/>
            </p:cNvSpPr>
            <p:nvPr/>
          </p:nvSpPr>
          <p:spPr bwMode="auto">
            <a:xfrm>
              <a:off x="516" y="2604"/>
              <a:ext cx="332" cy="173"/>
            </a:xfrm>
            <a:prstGeom prst="rect">
              <a:avLst/>
            </a:prstGeom>
            <a:noFill/>
            <a:ln w="12700">
              <a:solidFill>
                <a:srgbClr val="3366FF"/>
              </a:solidFill>
              <a:miter lim="800000"/>
              <a:headEnd/>
              <a:tailEnd/>
            </a:ln>
            <a:effectLst/>
          </p:spPr>
          <p:txBody>
            <a:bodyPr anchor="ctr">
              <a:prstTxWarp prst="textNoShape">
                <a:avLst/>
              </a:prstTxWarp>
            </a:bodyPr>
            <a:lstStyle/>
            <a:p>
              <a:pPr eaLnBrk="0" hangingPunct="0"/>
              <a:r>
                <a:rPr lang="en-CA" sz="2000" b="0"/>
                <a:t>1,000</a:t>
              </a:r>
            </a:p>
          </p:txBody>
        </p:sp>
        <p:sp>
          <p:nvSpPr>
            <p:cNvPr id="990312" name="Rectangle 104"/>
            <p:cNvSpPr>
              <a:spLocks noChangeArrowheads="1"/>
            </p:cNvSpPr>
            <p:nvPr/>
          </p:nvSpPr>
          <p:spPr bwMode="auto">
            <a:xfrm>
              <a:off x="516" y="2604"/>
              <a:ext cx="332" cy="173"/>
            </a:xfrm>
            <a:prstGeom prst="rect">
              <a:avLst/>
            </a:prstGeom>
            <a:noFill/>
            <a:ln w="12700">
              <a:solidFill>
                <a:srgbClr val="3366FF"/>
              </a:solidFill>
              <a:miter lim="800000"/>
              <a:headEnd/>
              <a:tailEnd/>
            </a:ln>
            <a:effectLst/>
          </p:spPr>
          <p:txBody>
            <a:bodyPr>
              <a:prstTxWarp prst="textNoShape">
                <a:avLst/>
              </a:prstTxWarp>
            </a:bodyPr>
            <a:lstStyle/>
            <a:p>
              <a:endParaRPr lang="en-US"/>
            </a:p>
          </p:txBody>
        </p:sp>
      </p:grpSp>
      <p:grpSp>
        <p:nvGrpSpPr>
          <p:cNvPr id="990316" name="Group 105"/>
          <p:cNvGrpSpPr>
            <a:grpSpLocks/>
          </p:cNvGrpSpPr>
          <p:nvPr/>
        </p:nvGrpSpPr>
        <p:grpSpPr bwMode="auto">
          <a:xfrm>
            <a:off x="4164013" y="4922838"/>
            <a:ext cx="1250950" cy="477837"/>
            <a:chOff x="848" y="2604"/>
            <a:chExt cx="380" cy="173"/>
          </a:xfrm>
        </p:grpSpPr>
        <p:sp>
          <p:nvSpPr>
            <p:cNvPr id="990314" name="Rectangle 106"/>
            <p:cNvSpPr>
              <a:spLocks noChangeArrowheads="1"/>
            </p:cNvSpPr>
            <p:nvPr/>
          </p:nvSpPr>
          <p:spPr bwMode="auto">
            <a:xfrm>
              <a:off x="848" y="2604"/>
              <a:ext cx="380" cy="173"/>
            </a:xfrm>
            <a:prstGeom prst="rect">
              <a:avLst/>
            </a:prstGeom>
            <a:noFill/>
            <a:ln w="12700">
              <a:solidFill>
                <a:srgbClr val="3366FF"/>
              </a:solidFill>
              <a:miter lim="800000"/>
              <a:headEnd/>
              <a:tailEnd/>
            </a:ln>
            <a:effectLst/>
          </p:spPr>
          <p:txBody>
            <a:bodyPr anchor="ctr">
              <a:prstTxWarp prst="textNoShape">
                <a:avLst/>
              </a:prstTxWarp>
            </a:bodyPr>
            <a:lstStyle/>
            <a:p>
              <a:pPr eaLnBrk="0" hangingPunct="0"/>
              <a:r>
                <a:rPr lang="en-CA" sz="2000" b="0"/>
                <a:t>10</a:t>
              </a:r>
              <a:r>
                <a:rPr lang="en-CA" sz="2000" b="0" baseline="30000"/>
                <a:t>6</a:t>
              </a:r>
            </a:p>
          </p:txBody>
        </p:sp>
        <p:sp>
          <p:nvSpPr>
            <p:cNvPr id="990315" name="Rectangle 107"/>
            <p:cNvSpPr>
              <a:spLocks noChangeArrowheads="1"/>
            </p:cNvSpPr>
            <p:nvPr/>
          </p:nvSpPr>
          <p:spPr bwMode="auto">
            <a:xfrm>
              <a:off x="848" y="2604"/>
              <a:ext cx="380" cy="173"/>
            </a:xfrm>
            <a:prstGeom prst="rect">
              <a:avLst/>
            </a:prstGeom>
            <a:noFill/>
            <a:ln w="12700">
              <a:solidFill>
                <a:srgbClr val="3366FF"/>
              </a:solidFill>
              <a:miter lim="800000"/>
              <a:headEnd/>
              <a:tailEnd/>
            </a:ln>
            <a:effectLst/>
          </p:spPr>
          <p:txBody>
            <a:bodyPr>
              <a:prstTxWarp prst="textNoShape">
                <a:avLst/>
              </a:prstTxWarp>
            </a:bodyPr>
            <a:lstStyle/>
            <a:p>
              <a:endParaRPr lang="en-US"/>
            </a:p>
          </p:txBody>
        </p:sp>
      </p:grpSp>
      <p:grpSp>
        <p:nvGrpSpPr>
          <p:cNvPr id="990319" name="Group 108"/>
          <p:cNvGrpSpPr>
            <a:grpSpLocks/>
          </p:cNvGrpSpPr>
          <p:nvPr/>
        </p:nvGrpSpPr>
        <p:grpSpPr bwMode="auto">
          <a:xfrm>
            <a:off x="5414963" y="4922838"/>
            <a:ext cx="1092200" cy="477837"/>
            <a:chOff x="1228" y="2604"/>
            <a:chExt cx="332" cy="173"/>
          </a:xfrm>
        </p:grpSpPr>
        <p:sp>
          <p:nvSpPr>
            <p:cNvPr id="990317" name="Rectangle 109"/>
            <p:cNvSpPr>
              <a:spLocks noChangeArrowheads="1"/>
            </p:cNvSpPr>
            <p:nvPr/>
          </p:nvSpPr>
          <p:spPr bwMode="auto">
            <a:xfrm>
              <a:off x="1228" y="2604"/>
              <a:ext cx="332" cy="173"/>
            </a:xfrm>
            <a:prstGeom prst="rect">
              <a:avLst/>
            </a:prstGeom>
            <a:noFill/>
            <a:ln w="12700">
              <a:solidFill>
                <a:srgbClr val="3366FF"/>
              </a:solidFill>
              <a:miter lim="800000"/>
              <a:headEnd/>
              <a:tailEnd/>
            </a:ln>
            <a:effectLst/>
          </p:spPr>
          <p:txBody>
            <a:bodyPr anchor="ctr">
              <a:prstTxWarp prst="textNoShape">
                <a:avLst/>
              </a:prstTxWarp>
            </a:bodyPr>
            <a:lstStyle/>
            <a:p>
              <a:pPr eaLnBrk="0" hangingPunct="0"/>
              <a:r>
                <a:rPr lang="en-CA" sz="2000" b="0"/>
                <a:t>10</a:t>
              </a:r>
              <a:r>
                <a:rPr lang="en-CA" sz="2000" b="0" baseline="30000"/>
                <a:t>9</a:t>
              </a:r>
            </a:p>
          </p:txBody>
        </p:sp>
        <p:sp>
          <p:nvSpPr>
            <p:cNvPr id="990318" name="Rectangle 110"/>
            <p:cNvSpPr>
              <a:spLocks noChangeArrowheads="1"/>
            </p:cNvSpPr>
            <p:nvPr/>
          </p:nvSpPr>
          <p:spPr bwMode="auto">
            <a:xfrm>
              <a:off x="1228" y="2604"/>
              <a:ext cx="332" cy="173"/>
            </a:xfrm>
            <a:prstGeom prst="rect">
              <a:avLst/>
            </a:prstGeom>
            <a:noFill/>
            <a:ln w="12700">
              <a:solidFill>
                <a:srgbClr val="3366FF"/>
              </a:solidFill>
              <a:miter lim="800000"/>
              <a:headEnd/>
              <a:tailEnd/>
            </a:ln>
            <a:effectLst/>
          </p:spPr>
          <p:txBody>
            <a:bodyPr>
              <a:prstTxWarp prst="textNoShape">
                <a:avLst/>
              </a:prstTxWarp>
            </a:bodyPr>
            <a:lstStyle/>
            <a:p>
              <a:endParaRPr lang="en-US"/>
            </a:p>
          </p:txBody>
        </p:sp>
      </p:grpSp>
      <p:grpSp>
        <p:nvGrpSpPr>
          <p:cNvPr id="990322" name="Group 111"/>
          <p:cNvGrpSpPr>
            <a:grpSpLocks/>
          </p:cNvGrpSpPr>
          <p:nvPr/>
        </p:nvGrpSpPr>
        <p:grpSpPr bwMode="auto">
          <a:xfrm>
            <a:off x="6507163" y="4922838"/>
            <a:ext cx="1408112" cy="477837"/>
            <a:chOff x="1560" y="2604"/>
            <a:chExt cx="428" cy="173"/>
          </a:xfrm>
        </p:grpSpPr>
        <p:sp>
          <p:nvSpPr>
            <p:cNvPr id="990320" name="Rectangle 112"/>
            <p:cNvSpPr>
              <a:spLocks noChangeArrowheads="1"/>
            </p:cNvSpPr>
            <p:nvPr/>
          </p:nvSpPr>
          <p:spPr bwMode="auto">
            <a:xfrm>
              <a:off x="1560" y="2604"/>
              <a:ext cx="428" cy="173"/>
            </a:xfrm>
            <a:prstGeom prst="rect">
              <a:avLst/>
            </a:prstGeom>
            <a:noFill/>
            <a:ln w="12700">
              <a:solidFill>
                <a:srgbClr val="3366FF"/>
              </a:solidFill>
              <a:miter lim="800000"/>
              <a:headEnd/>
              <a:tailEnd/>
            </a:ln>
            <a:effectLst/>
          </p:spPr>
          <p:txBody>
            <a:bodyPr anchor="ctr">
              <a:prstTxWarp prst="textNoShape">
                <a:avLst/>
              </a:prstTxWarp>
            </a:bodyPr>
            <a:lstStyle/>
            <a:p>
              <a:pPr eaLnBrk="0" hangingPunct="0"/>
              <a:r>
                <a:rPr lang="en-CA" sz="2000" b="0"/>
                <a:t>10</a:t>
              </a:r>
              <a:r>
                <a:rPr lang="en-CA" sz="2000" b="0" baseline="30000"/>
                <a:t>12</a:t>
              </a:r>
            </a:p>
          </p:txBody>
        </p:sp>
        <p:sp>
          <p:nvSpPr>
            <p:cNvPr id="990321" name="Rectangle 113"/>
            <p:cNvSpPr>
              <a:spLocks noChangeArrowheads="1"/>
            </p:cNvSpPr>
            <p:nvPr/>
          </p:nvSpPr>
          <p:spPr bwMode="auto">
            <a:xfrm>
              <a:off x="1560" y="2604"/>
              <a:ext cx="428" cy="173"/>
            </a:xfrm>
            <a:prstGeom prst="rect">
              <a:avLst/>
            </a:prstGeom>
            <a:noFill/>
            <a:ln w="12700">
              <a:solidFill>
                <a:srgbClr val="3366FF"/>
              </a:solidFill>
              <a:miter lim="800000"/>
              <a:headEnd/>
              <a:tailEnd/>
            </a:ln>
            <a:effectLst/>
          </p:spPr>
          <p:txBody>
            <a:bodyPr>
              <a:prstTxWarp prst="textNoShape">
                <a:avLst/>
              </a:prstTxWarp>
            </a:bodyPr>
            <a:lstStyle/>
            <a:p>
              <a:endParaRPr lang="en-US"/>
            </a:p>
          </p:txBody>
        </p:sp>
      </p:grpSp>
      <p:grpSp>
        <p:nvGrpSpPr>
          <p:cNvPr id="990325" name="Group 114"/>
          <p:cNvGrpSpPr>
            <a:grpSpLocks/>
          </p:cNvGrpSpPr>
          <p:nvPr/>
        </p:nvGrpSpPr>
        <p:grpSpPr bwMode="auto">
          <a:xfrm>
            <a:off x="1373188" y="5400675"/>
            <a:ext cx="1698625" cy="477838"/>
            <a:chOff x="0" y="2777"/>
            <a:chExt cx="516" cy="173"/>
          </a:xfrm>
        </p:grpSpPr>
        <p:sp>
          <p:nvSpPr>
            <p:cNvPr id="990323" name="Rectangle 115"/>
            <p:cNvSpPr>
              <a:spLocks noChangeArrowheads="1"/>
            </p:cNvSpPr>
            <p:nvPr/>
          </p:nvSpPr>
          <p:spPr bwMode="auto">
            <a:xfrm>
              <a:off x="0" y="2777"/>
              <a:ext cx="516" cy="173"/>
            </a:xfrm>
            <a:prstGeom prst="rect">
              <a:avLst/>
            </a:prstGeom>
            <a:noFill/>
            <a:ln w="12700">
              <a:solidFill>
                <a:srgbClr val="3366FF"/>
              </a:solidFill>
              <a:miter lim="800000"/>
              <a:headEnd/>
              <a:tailEnd/>
            </a:ln>
            <a:effectLst/>
          </p:spPr>
          <p:txBody>
            <a:bodyPr anchor="ctr">
              <a:prstTxWarp prst="textNoShape">
                <a:avLst/>
              </a:prstTxWarp>
            </a:bodyPr>
            <a:lstStyle/>
            <a:p>
              <a:pPr algn="r" eaLnBrk="0" hangingPunct="0"/>
              <a:r>
                <a:rPr lang="en-CA" sz="2000" b="0"/>
                <a:t>2</a:t>
              </a:r>
              <a:r>
                <a:rPr lang="en-CA" sz="2000" i="1" baseline="30000"/>
                <a:t>n</a:t>
              </a:r>
            </a:p>
          </p:txBody>
        </p:sp>
        <p:sp>
          <p:nvSpPr>
            <p:cNvPr id="990324" name="Rectangle 116"/>
            <p:cNvSpPr>
              <a:spLocks noChangeArrowheads="1"/>
            </p:cNvSpPr>
            <p:nvPr/>
          </p:nvSpPr>
          <p:spPr bwMode="auto">
            <a:xfrm>
              <a:off x="0" y="2777"/>
              <a:ext cx="516" cy="173"/>
            </a:xfrm>
            <a:prstGeom prst="rect">
              <a:avLst/>
            </a:prstGeom>
            <a:noFill/>
            <a:ln w="12700">
              <a:solidFill>
                <a:srgbClr val="3366FF"/>
              </a:solidFill>
              <a:miter lim="800000"/>
              <a:headEnd/>
              <a:tailEnd/>
            </a:ln>
            <a:effectLst/>
          </p:spPr>
          <p:txBody>
            <a:bodyPr>
              <a:prstTxWarp prst="textNoShape">
                <a:avLst/>
              </a:prstTxWarp>
            </a:bodyPr>
            <a:lstStyle/>
            <a:p>
              <a:endParaRPr lang="en-US"/>
            </a:p>
          </p:txBody>
        </p:sp>
      </p:grpSp>
      <p:grpSp>
        <p:nvGrpSpPr>
          <p:cNvPr id="990328" name="Group 117"/>
          <p:cNvGrpSpPr>
            <a:grpSpLocks/>
          </p:cNvGrpSpPr>
          <p:nvPr/>
        </p:nvGrpSpPr>
        <p:grpSpPr bwMode="auto">
          <a:xfrm>
            <a:off x="3071813" y="5400675"/>
            <a:ext cx="1092200" cy="477838"/>
            <a:chOff x="516" y="2777"/>
            <a:chExt cx="332" cy="173"/>
          </a:xfrm>
        </p:grpSpPr>
        <p:sp>
          <p:nvSpPr>
            <p:cNvPr id="990326" name="Rectangle 118"/>
            <p:cNvSpPr>
              <a:spLocks noChangeArrowheads="1"/>
            </p:cNvSpPr>
            <p:nvPr/>
          </p:nvSpPr>
          <p:spPr bwMode="auto">
            <a:xfrm>
              <a:off x="516" y="2777"/>
              <a:ext cx="332" cy="173"/>
            </a:xfrm>
            <a:prstGeom prst="rect">
              <a:avLst/>
            </a:prstGeom>
            <a:noFill/>
            <a:ln w="12700">
              <a:solidFill>
                <a:srgbClr val="3366FF"/>
              </a:solidFill>
              <a:miter lim="800000"/>
              <a:headEnd/>
              <a:tailEnd/>
            </a:ln>
            <a:effectLst/>
          </p:spPr>
          <p:txBody>
            <a:bodyPr anchor="ctr">
              <a:prstTxWarp prst="textNoShape">
                <a:avLst/>
              </a:prstTxWarp>
            </a:bodyPr>
            <a:lstStyle/>
            <a:p>
              <a:pPr eaLnBrk="0" hangingPunct="0"/>
              <a:r>
                <a:rPr lang="en-CA" sz="2000" b="0"/>
                <a:t>1,024</a:t>
              </a:r>
            </a:p>
          </p:txBody>
        </p:sp>
        <p:sp>
          <p:nvSpPr>
            <p:cNvPr id="990327" name="Rectangle 119"/>
            <p:cNvSpPr>
              <a:spLocks noChangeArrowheads="1"/>
            </p:cNvSpPr>
            <p:nvPr/>
          </p:nvSpPr>
          <p:spPr bwMode="auto">
            <a:xfrm>
              <a:off x="516" y="2777"/>
              <a:ext cx="332" cy="173"/>
            </a:xfrm>
            <a:prstGeom prst="rect">
              <a:avLst/>
            </a:prstGeom>
            <a:noFill/>
            <a:ln w="12700">
              <a:solidFill>
                <a:srgbClr val="3366FF"/>
              </a:solidFill>
              <a:miter lim="800000"/>
              <a:headEnd/>
              <a:tailEnd/>
            </a:ln>
            <a:effectLst/>
          </p:spPr>
          <p:txBody>
            <a:bodyPr>
              <a:prstTxWarp prst="textNoShape">
                <a:avLst/>
              </a:prstTxWarp>
            </a:bodyPr>
            <a:lstStyle/>
            <a:p>
              <a:endParaRPr lang="en-US"/>
            </a:p>
          </p:txBody>
        </p:sp>
      </p:grpSp>
      <p:grpSp>
        <p:nvGrpSpPr>
          <p:cNvPr id="990331" name="Group 120"/>
          <p:cNvGrpSpPr>
            <a:grpSpLocks/>
          </p:cNvGrpSpPr>
          <p:nvPr/>
        </p:nvGrpSpPr>
        <p:grpSpPr bwMode="auto">
          <a:xfrm>
            <a:off x="4164013" y="5400675"/>
            <a:ext cx="1250950" cy="477838"/>
            <a:chOff x="848" y="2777"/>
            <a:chExt cx="380" cy="173"/>
          </a:xfrm>
        </p:grpSpPr>
        <p:sp>
          <p:nvSpPr>
            <p:cNvPr id="990329" name="Rectangle 121"/>
            <p:cNvSpPr>
              <a:spLocks noChangeArrowheads="1"/>
            </p:cNvSpPr>
            <p:nvPr/>
          </p:nvSpPr>
          <p:spPr bwMode="auto">
            <a:xfrm>
              <a:off x="848" y="2777"/>
              <a:ext cx="380" cy="173"/>
            </a:xfrm>
            <a:prstGeom prst="rect">
              <a:avLst/>
            </a:prstGeom>
            <a:noFill/>
            <a:ln w="12700">
              <a:solidFill>
                <a:srgbClr val="3366FF"/>
              </a:solidFill>
              <a:miter lim="800000"/>
              <a:headEnd/>
              <a:tailEnd/>
            </a:ln>
            <a:effectLst/>
          </p:spPr>
          <p:txBody>
            <a:bodyPr anchor="ctr">
              <a:prstTxWarp prst="textNoShape">
                <a:avLst/>
              </a:prstTxWarp>
            </a:bodyPr>
            <a:lstStyle/>
            <a:p>
              <a:pPr eaLnBrk="0" hangingPunct="0"/>
              <a:r>
                <a:rPr lang="en-CA" sz="2000" b="0"/>
                <a:t>10</a:t>
              </a:r>
              <a:r>
                <a:rPr lang="en-CA" sz="2000" b="0" baseline="30000"/>
                <a:t>30</a:t>
              </a:r>
            </a:p>
          </p:txBody>
        </p:sp>
        <p:sp>
          <p:nvSpPr>
            <p:cNvPr id="990330" name="Rectangle 122"/>
            <p:cNvSpPr>
              <a:spLocks noChangeArrowheads="1"/>
            </p:cNvSpPr>
            <p:nvPr/>
          </p:nvSpPr>
          <p:spPr bwMode="auto">
            <a:xfrm>
              <a:off x="848" y="2777"/>
              <a:ext cx="380" cy="173"/>
            </a:xfrm>
            <a:prstGeom prst="rect">
              <a:avLst/>
            </a:prstGeom>
            <a:noFill/>
            <a:ln w="12700">
              <a:solidFill>
                <a:srgbClr val="3366FF"/>
              </a:solidFill>
              <a:miter lim="800000"/>
              <a:headEnd/>
              <a:tailEnd/>
            </a:ln>
            <a:effectLst/>
          </p:spPr>
          <p:txBody>
            <a:bodyPr>
              <a:prstTxWarp prst="textNoShape">
                <a:avLst/>
              </a:prstTxWarp>
            </a:bodyPr>
            <a:lstStyle/>
            <a:p>
              <a:endParaRPr lang="en-US"/>
            </a:p>
          </p:txBody>
        </p:sp>
      </p:grpSp>
      <p:grpSp>
        <p:nvGrpSpPr>
          <p:cNvPr id="990334" name="Group 123"/>
          <p:cNvGrpSpPr>
            <a:grpSpLocks/>
          </p:cNvGrpSpPr>
          <p:nvPr/>
        </p:nvGrpSpPr>
        <p:grpSpPr bwMode="auto">
          <a:xfrm>
            <a:off x="5414963" y="5400675"/>
            <a:ext cx="1092200" cy="477838"/>
            <a:chOff x="1228" y="2777"/>
            <a:chExt cx="332" cy="173"/>
          </a:xfrm>
        </p:grpSpPr>
        <p:sp>
          <p:nvSpPr>
            <p:cNvPr id="990332" name="Rectangle 124"/>
            <p:cNvSpPr>
              <a:spLocks noChangeArrowheads="1"/>
            </p:cNvSpPr>
            <p:nvPr/>
          </p:nvSpPr>
          <p:spPr bwMode="auto">
            <a:xfrm>
              <a:off x="1228" y="2777"/>
              <a:ext cx="332" cy="173"/>
            </a:xfrm>
            <a:prstGeom prst="rect">
              <a:avLst/>
            </a:prstGeom>
            <a:noFill/>
            <a:ln w="12700">
              <a:solidFill>
                <a:srgbClr val="3366FF"/>
              </a:solidFill>
              <a:miter lim="800000"/>
              <a:headEnd/>
              <a:tailEnd/>
            </a:ln>
            <a:effectLst/>
          </p:spPr>
          <p:txBody>
            <a:bodyPr anchor="ctr">
              <a:prstTxWarp prst="textNoShape">
                <a:avLst/>
              </a:prstTxWarp>
            </a:bodyPr>
            <a:lstStyle/>
            <a:p>
              <a:pPr eaLnBrk="0" hangingPunct="0"/>
              <a:r>
                <a:rPr lang="en-CA" sz="2000" b="0"/>
                <a:t>10</a:t>
              </a:r>
              <a:r>
                <a:rPr lang="en-CA" sz="2000" b="0" baseline="30000"/>
                <a:t>300</a:t>
              </a:r>
            </a:p>
          </p:txBody>
        </p:sp>
        <p:sp>
          <p:nvSpPr>
            <p:cNvPr id="990333" name="Rectangle 125"/>
            <p:cNvSpPr>
              <a:spLocks noChangeArrowheads="1"/>
            </p:cNvSpPr>
            <p:nvPr/>
          </p:nvSpPr>
          <p:spPr bwMode="auto">
            <a:xfrm>
              <a:off x="1228" y="2777"/>
              <a:ext cx="332" cy="173"/>
            </a:xfrm>
            <a:prstGeom prst="rect">
              <a:avLst/>
            </a:prstGeom>
            <a:noFill/>
            <a:ln w="12700">
              <a:solidFill>
                <a:srgbClr val="3366FF"/>
              </a:solidFill>
              <a:miter lim="800000"/>
              <a:headEnd/>
              <a:tailEnd/>
            </a:ln>
            <a:effectLst/>
          </p:spPr>
          <p:txBody>
            <a:bodyPr>
              <a:prstTxWarp prst="textNoShape">
                <a:avLst/>
              </a:prstTxWarp>
            </a:bodyPr>
            <a:lstStyle/>
            <a:p>
              <a:endParaRPr lang="en-US"/>
            </a:p>
          </p:txBody>
        </p:sp>
      </p:grpSp>
      <p:grpSp>
        <p:nvGrpSpPr>
          <p:cNvPr id="990340" name="Group 126"/>
          <p:cNvGrpSpPr>
            <a:grpSpLocks/>
          </p:cNvGrpSpPr>
          <p:nvPr/>
        </p:nvGrpSpPr>
        <p:grpSpPr bwMode="auto">
          <a:xfrm>
            <a:off x="6507163" y="5400675"/>
            <a:ext cx="1408112" cy="477838"/>
            <a:chOff x="1560" y="2777"/>
            <a:chExt cx="428" cy="173"/>
          </a:xfrm>
        </p:grpSpPr>
        <p:sp>
          <p:nvSpPr>
            <p:cNvPr id="990335" name="Rectangle 127"/>
            <p:cNvSpPr>
              <a:spLocks noChangeArrowheads="1"/>
            </p:cNvSpPr>
            <p:nvPr/>
          </p:nvSpPr>
          <p:spPr bwMode="auto">
            <a:xfrm>
              <a:off x="1560" y="2777"/>
              <a:ext cx="428" cy="173"/>
            </a:xfrm>
            <a:prstGeom prst="rect">
              <a:avLst/>
            </a:prstGeom>
            <a:noFill/>
            <a:ln w="12700">
              <a:solidFill>
                <a:srgbClr val="3366FF"/>
              </a:solidFill>
              <a:miter lim="800000"/>
              <a:headEnd/>
              <a:tailEnd/>
            </a:ln>
            <a:effectLst/>
          </p:spPr>
          <p:txBody>
            <a:bodyPr anchor="ctr">
              <a:prstTxWarp prst="textNoShape">
                <a:avLst/>
              </a:prstTxWarp>
            </a:bodyPr>
            <a:lstStyle/>
            <a:p>
              <a:pPr eaLnBrk="0" hangingPunct="0"/>
              <a:r>
                <a:rPr lang="en-CA" sz="2000" b="0"/>
                <a:t>10</a:t>
              </a:r>
              <a:r>
                <a:rPr lang="en-CA" sz="2000" b="0" baseline="30000"/>
                <a:t>3000</a:t>
              </a:r>
            </a:p>
          </p:txBody>
        </p:sp>
        <p:sp>
          <p:nvSpPr>
            <p:cNvPr id="990336" name="Rectangle 128"/>
            <p:cNvSpPr>
              <a:spLocks noChangeArrowheads="1"/>
            </p:cNvSpPr>
            <p:nvPr/>
          </p:nvSpPr>
          <p:spPr bwMode="auto">
            <a:xfrm>
              <a:off x="1560" y="2777"/>
              <a:ext cx="428" cy="173"/>
            </a:xfrm>
            <a:prstGeom prst="rect">
              <a:avLst/>
            </a:prstGeom>
            <a:noFill/>
            <a:ln w="12700">
              <a:solidFill>
                <a:srgbClr val="3366FF"/>
              </a:solidFill>
              <a:miter lim="800000"/>
              <a:headEnd/>
              <a:tailEnd/>
            </a:ln>
            <a:effectLst/>
          </p:spPr>
          <p:txBody>
            <a:bodyPr>
              <a:prstTxWarp prst="textNoShape">
                <a:avLst/>
              </a:prstTxWarp>
            </a:bodyPr>
            <a:lstStyle/>
            <a:p>
              <a:endParaRPr lang="en-US"/>
            </a:p>
          </p:txBody>
        </p:sp>
      </p:grpSp>
      <p:sp>
        <p:nvSpPr>
          <p:cNvPr id="990337" name="Rectangle 129"/>
          <p:cNvSpPr>
            <a:spLocks noChangeArrowheads="1"/>
          </p:cNvSpPr>
          <p:nvPr/>
        </p:nvSpPr>
        <p:spPr bwMode="auto">
          <a:xfrm>
            <a:off x="1366838" y="854075"/>
            <a:ext cx="6572250" cy="5029200"/>
          </a:xfrm>
          <a:prstGeom prst="rect">
            <a:avLst/>
          </a:prstGeom>
          <a:noFill/>
          <a:ln w="12700">
            <a:solidFill>
              <a:srgbClr val="3366FF"/>
            </a:solidFill>
            <a:miter lim="800000"/>
            <a:headEnd/>
            <a:tailEnd/>
          </a:ln>
          <a:effectLst/>
        </p:spPr>
        <p:txBody>
          <a:bodyPr>
            <a:prstTxWarp prst="textNoShape">
              <a:avLst/>
            </a:prstTxWarp>
          </a:bodyPr>
          <a:lstStyle/>
          <a:p>
            <a:endParaRPr lang="en-US"/>
          </a:p>
        </p:txBody>
      </p:sp>
      <p:sp>
        <p:nvSpPr>
          <p:cNvPr id="990339" name="Rectangle 131"/>
          <p:cNvSpPr>
            <a:spLocks noChangeArrowheads="1"/>
          </p:cNvSpPr>
          <p:nvPr/>
        </p:nvSpPr>
        <p:spPr bwMode="auto">
          <a:xfrm>
            <a:off x="2482850" y="3333750"/>
            <a:ext cx="339725" cy="396875"/>
          </a:xfrm>
          <a:prstGeom prst="rect">
            <a:avLst/>
          </a:prstGeom>
          <a:noFill/>
          <a:ln w="38100">
            <a:noFill/>
            <a:miter lim="800000"/>
            <a:headEnd/>
            <a:tailEnd/>
          </a:ln>
          <a:effectLst/>
        </p:spPr>
        <p:txBody>
          <a:bodyPr wrap="none">
            <a:prstTxWarp prst="textNoShape">
              <a:avLst/>
            </a:prstTxWarp>
            <a:spAutoFit/>
          </a:bodyPr>
          <a:lstStyle/>
          <a:p>
            <a:r>
              <a:rPr lang="en-CA" sz="2000" i="1"/>
              <a:t>n</a:t>
            </a:r>
          </a:p>
        </p:txBody>
      </p:sp>
      <p:sp>
        <p:nvSpPr>
          <p:cNvPr id="990341" name="Text Box 133"/>
          <p:cNvSpPr txBox="1">
            <a:spLocks noChangeArrowheads="1"/>
          </p:cNvSpPr>
          <p:nvPr/>
        </p:nvSpPr>
        <p:spPr bwMode="auto">
          <a:xfrm>
            <a:off x="3146425" y="841375"/>
            <a:ext cx="339725" cy="396875"/>
          </a:xfrm>
          <a:prstGeom prst="rect">
            <a:avLst/>
          </a:prstGeom>
          <a:noFill/>
          <a:ln w="9525">
            <a:noFill/>
            <a:miter lim="800000"/>
            <a:headEnd/>
            <a:tailEnd/>
          </a:ln>
          <a:effectLst/>
        </p:spPr>
        <p:txBody>
          <a:bodyPr wrap="none">
            <a:prstTxWarp prst="textNoShape">
              <a:avLst/>
            </a:prstTxWarp>
            <a:spAutoFit/>
          </a:bodyPr>
          <a:lstStyle/>
          <a:p>
            <a:r>
              <a:rPr lang="en-US" sz="2000" i="1"/>
              <a:t>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a:xfrm>
            <a:off x="457200" y="1260092"/>
            <a:ext cx="8229600" cy="4866071"/>
          </a:xfrm>
        </p:spPr>
        <p:txBody>
          <a:bodyPr/>
          <a:lstStyle/>
          <a:p>
            <a:r>
              <a:rPr lang="en-US" dirty="0" smtClean="0"/>
              <a:t>Motivation</a:t>
            </a:r>
          </a:p>
          <a:p>
            <a:r>
              <a:rPr lang="en-US" dirty="0" smtClean="0"/>
              <a:t>Definition of Running Time</a:t>
            </a:r>
          </a:p>
          <a:p>
            <a:r>
              <a:rPr lang="en-US" dirty="0" smtClean="0"/>
              <a:t>Classifying Running Time</a:t>
            </a:r>
          </a:p>
          <a:p>
            <a:r>
              <a:rPr lang="en-US" dirty="0" smtClean="0"/>
              <a:t>Asymptotic Notation &amp; Proving Bounds</a:t>
            </a:r>
          </a:p>
          <a:p>
            <a:r>
              <a:rPr lang="en-US" dirty="0" smtClean="0"/>
              <a:t>Algorithm Complexity </a:t>
            </a:r>
            <a:r>
              <a:rPr lang="en-US" dirty="0" err="1" smtClean="0"/>
              <a:t>vs</a:t>
            </a:r>
            <a:r>
              <a:rPr lang="en-US" dirty="0" smtClean="0"/>
              <a:t> Problem Complexity</a:t>
            </a:r>
          </a:p>
          <a:p>
            <a:endParaRPr lang="en-US" dirty="0" smtClean="0"/>
          </a:p>
          <a:p>
            <a:endParaRPr lang="en-US" dirty="0"/>
          </a:p>
        </p:txBody>
      </p:sp>
    </p:spTree>
    <p:extLst>
      <p:ext uri="{BB962C8B-B14F-4D97-AF65-F5344CB8AC3E}">
        <p14:creationId xmlns:p14="http://schemas.microsoft.com/office/powerpoint/2010/main" val="9724951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Let’s practice classifying functions</a:t>
            </a:r>
            <a:endParaRPr lang="en-US" dirty="0"/>
          </a:p>
        </p:txBody>
      </p:sp>
      <p:sp>
        <p:nvSpPr>
          <p:cNvPr id="7" name="Subtitle 6"/>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465941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91234" name="Rectangle 2"/>
          <p:cNvSpPr>
            <a:spLocks noGrp="1" noChangeArrowheads="1"/>
          </p:cNvSpPr>
          <p:nvPr>
            <p:ph type="title"/>
          </p:nvPr>
        </p:nvSpPr>
        <p:spPr/>
        <p:txBody>
          <a:bodyPr/>
          <a:lstStyle/>
          <a:p>
            <a:r>
              <a:rPr lang="en-US"/>
              <a:t>Which are more alike?</a:t>
            </a:r>
            <a:endParaRPr lang="en-CA"/>
          </a:p>
        </p:txBody>
      </p:sp>
      <p:sp>
        <p:nvSpPr>
          <p:cNvPr id="991235" name="Text Box 3"/>
          <p:cNvSpPr txBox="1">
            <a:spLocks noChangeArrowheads="1"/>
          </p:cNvSpPr>
          <p:nvPr/>
        </p:nvSpPr>
        <p:spPr bwMode="auto">
          <a:xfrm>
            <a:off x="1812925" y="3062288"/>
            <a:ext cx="920750" cy="579437"/>
          </a:xfrm>
          <a:prstGeom prst="rect">
            <a:avLst/>
          </a:prstGeom>
          <a:noFill/>
          <a:ln w="38100">
            <a:noFill/>
            <a:miter lim="800000"/>
            <a:headEnd/>
            <a:tailEnd/>
          </a:ln>
          <a:effectLst/>
        </p:spPr>
        <p:txBody>
          <a:bodyPr wrap="none">
            <a:prstTxWarp prst="textNoShape">
              <a:avLst/>
            </a:prstTxWarp>
            <a:spAutoFit/>
          </a:bodyPr>
          <a:lstStyle/>
          <a:p>
            <a:r>
              <a:rPr lang="en-US" sz="3200" b="0">
                <a:solidFill>
                  <a:srgbClr val="CC0000"/>
                </a:solidFill>
                <a:latin typeface="Times New Roman" pitchFamily="-110" charset="0"/>
              </a:rPr>
              <a:t>n</a:t>
            </a:r>
            <a:r>
              <a:rPr lang="en-US" sz="3200" b="0" baseline="30000">
                <a:solidFill>
                  <a:srgbClr val="CC0000"/>
                </a:solidFill>
                <a:latin typeface="Times New Roman" pitchFamily="-110" charset="0"/>
              </a:rPr>
              <a:t>1000</a:t>
            </a:r>
            <a:endParaRPr lang="en-CA" sz="3200" b="0" baseline="30000">
              <a:solidFill>
                <a:srgbClr val="CC0000"/>
              </a:solidFill>
              <a:latin typeface="Times New Roman" pitchFamily="-110" charset="0"/>
            </a:endParaRPr>
          </a:p>
        </p:txBody>
      </p:sp>
      <p:sp>
        <p:nvSpPr>
          <p:cNvPr id="991236" name="Text Box 4"/>
          <p:cNvSpPr txBox="1">
            <a:spLocks noChangeArrowheads="1"/>
          </p:cNvSpPr>
          <p:nvPr/>
        </p:nvSpPr>
        <p:spPr bwMode="auto">
          <a:xfrm>
            <a:off x="4108450" y="3062288"/>
            <a:ext cx="520700" cy="579437"/>
          </a:xfrm>
          <a:prstGeom prst="rect">
            <a:avLst/>
          </a:prstGeom>
          <a:noFill/>
          <a:ln w="38100">
            <a:noFill/>
            <a:miter lim="800000"/>
            <a:headEnd/>
            <a:tailEnd/>
          </a:ln>
          <a:effectLst/>
        </p:spPr>
        <p:txBody>
          <a:bodyPr wrap="none">
            <a:prstTxWarp prst="textNoShape">
              <a:avLst/>
            </a:prstTxWarp>
            <a:spAutoFit/>
          </a:bodyPr>
          <a:lstStyle/>
          <a:p>
            <a:r>
              <a:rPr lang="en-US" sz="3200" b="0">
                <a:solidFill>
                  <a:srgbClr val="CC0000"/>
                </a:solidFill>
                <a:latin typeface="Times New Roman" pitchFamily="-110" charset="0"/>
              </a:rPr>
              <a:t>n</a:t>
            </a:r>
            <a:r>
              <a:rPr lang="en-US" sz="3200" b="0" baseline="30000">
                <a:solidFill>
                  <a:srgbClr val="CC0000"/>
                </a:solidFill>
                <a:latin typeface="Times New Roman" pitchFamily="-110" charset="0"/>
              </a:rPr>
              <a:t>2</a:t>
            </a:r>
            <a:endParaRPr lang="en-CA" sz="3200" b="0" baseline="30000">
              <a:solidFill>
                <a:srgbClr val="CC0000"/>
              </a:solidFill>
              <a:latin typeface="Times New Roman" pitchFamily="-110" charset="0"/>
            </a:endParaRPr>
          </a:p>
        </p:txBody>
      </p:sp>
      <p:sp>
        <p:nvSpPr>
          <p:cNvPr id="991237" name="Text Box 5"/>
          <p:cNvSpPr txBox="1">
            <a:spLocks noChangeArrowheads="1"/>
          </p:cNvSpPr>
          <p:nvPr/>
        </p:nvSpPr>
        <p:spPr bwMode="auto">
          <a:xfrm>
            <a:off x="6251575" y="3063875"/>
            <a:ext cx="520700" cy="579438"/>
          </a:xfrm>
          <a:prstGeom prst="rect">
            <a:avLst/>
          </a:prstGeom>
          <a:noFill/>
          <a:ln w="38100">
            <a:noFill/>
            <a:miter lim="800000"/>
            <a:headEnd/>
            <a:tailEnd/>
          </a:ln>
          <a:effectLst/>
        </p:spPr>
        <p:txBody>
          <a:bodyPr wrap="none">
            <a:prstTxWarp prst="textNoShape">
              <a:avLst/>
            </a:prstTxWarp>
            <a:spAutoFit/>
          </a:bodyPr>
          <a:lstStyle/>
          <a:p>
            <a:r>
              <a:rPr lang="en-US" sz="3200" b="0">
                <a:solidFill>
                  <a:srgbClr val="CC0000"/>
                </a:solidFill>
                <a:latin typeface="Times New Roman" pitchFamily="-110" charset="0"/>
              </a:rPr>
              <a:t>2</a:t>
            </a:r>
            <a:r>
              <a:rPr lang="en-US" sz="3200" b="0" baseline="30000">
                <a:solidFill>
                  <a:srgbClr val="CC0000"/>
                </a:solidFill>
                <a:latin typeface="Times New Roman" pitchFamily="-110" charset="0"/>
              </a:rPr>
              <a:t>n</a:t>
            </a:r>
            <a:endParaRPr lang="en-CA" sz="3200" b="0" baseline="30000">
              <a:solidFill>
                <a:srgbClr val="CC0000"/>
              </a:solidFill>
              <a:latin typeface="Times New Roman" pitchFamily="-110" charset="0"/>
            </a:endParaRPr>
          </a:p>
        </p:txBody>
      </p:sp>
      <p:grpSp>
        <p:nvGrpSpPr>
          <p:cNvPr id="2" name="Group 6"/>
          <p:cNvGrpSpPr>
            <a:grpSpLocks/>
          </p:cNvGrpSpPr>
          <p:nvPr/>
        </p:nvGrpSpPr>
        <p:grpSpPr bwMode="auto">
          <a:xfrm>
            <a:off x="5257800" y="4648200"/>
            <a:ext cx="401638" cy="1143000"/>
            <a:chOff x="5760" y="720"/>
            <a:chExt cx="1021" cy="2477"/>
          </a:xfrm>
        </p:grpSpPr>
        <p:grpSp>
          <p:nvGrpSpPr>
            <p:cNvPr id="3" name="Group 7"/>
            <p:cNvGrpSpPr>
              <a:grpSpLocks/>
            </p:cNvGrpSpPr>
            <p:nvPr/>
          </p:nvGrpSpPr>
          <p:grpSpPr bwMode="auto">
            <a:xfrm>
              <a:off x="5760" y="901"/>
              <a:ext cx="916" cy="2296"/>
              <a:chOff x="5760" y="901"/>
              <a:chExt cx="916" cy="2296"/>
            </a:xfrm>
          </p:grpSpPr>
          <p:sp>
            <p:nvSpPr>
              <p:cNvPr id="991240" name="Freeform 8"/>
              <p:cNvSpPr>
                <a:spLocks/>
              </p:cNvSpPr>
              <p:nvPr/>
            </p:nvSpPr>
            <p:spPr bwMode="auto">
              <a:xfrm>
                <a:off x="5993" y="991"/>
                <a:ext cx="538" cy="525"/>
              </a:xfrm>
              <a:custGeom>
                <a:avLst/>
                <a:gdLst/>
                <a:ahLst/>
                <a:cxnLst>
                  <a:cxn ang="0">
                    <a:pos x="164" y="222"/>
                  </a:cxn>
                  <a:cxn ang="0">
                    <a:pos x="211" y="152"/>
                  </a:cxn>
                  <a:cxn ang="0">
                    <a:pos x="263" y="100"/>
                  </a:cxn>
                  <a:cxn ang="0">
                    <a:pos x="316" y="35"/>
                  </a:cxn>
                  <a:cxn ang="0">
                    <a:pos x="380" y="6"/>
                  </a:cxn>
                  <a:cxn ang="0">
                    <a:pos x="432" y="0"/>
                  </a:cxn>
                  <a:cxn ang="0">
                    <a:pos x="485" y="17"/>
                  </a:cxn>
                  <a:cxn ang="0">
                    <a:pos x="514" y="59"/>
                  </a:cxn>
                  <a:cxn ang="0">
                    <a:pos x="538" y="135"/>
                  </a:cxn>
                  <a:cxn ang="0">
                    <a:pos x="531" y="216"/>
                  </a:cxn>
                  <a:cxn ang="0">
                    <a:pos x="508" y="286"/>
                  </a:cxn>
                  <a:cxn ang="0">
                    <a:pos x="450" y="368"/>
                  </a:cxn>
                  <a:cxn ang="0">
                    <a:pos x="386" y="426"/>
                  </a:cxn>
                  <a:cxn ang="0">
                    <a:pos x="316" y="478"/>
                  </a:cxn>
                  <a:cxn ang="0">
                    <a:pos x="240" y="513"/>
                  </a:cxn>
                  <a:cxn ang="0">
                    <a:pos x="176" y="525"/>
                  </a:cxn>
                  <a:cxn ang="0">
                    <a:pos x="147" y="508"/>
                  </a:cxn>
                  <a:cxn ang="0">
                    <a:pos x="123" y="438"/>
                  </a:cxn>
                  <a:cxn ang="0">
                    <a:pos x="129" y="345"/>
                  </a:cxn>
                  <a:cxn ang="0">
                    <a:pos x="17" y="350"/>
                  </a:cxn>
                  <a:cxn ang="0">
                    <a:pos x="0" y="333"/>
                  </a:cxn>
                  <a:cxn ang="0">
                    <a:pos x="17" y="298"/>
                  </a:cxn>
                  <a:cxn ang="0">
                    <a:pos x="135" y="292"/>
                  </a:cxn>
                  <a:cxn ang="0">
                    <a:pos x="164" y="222"/>
                  </a:cxn>
                </a:cxnLst>
                <a:rect l="0" t="0" r="r" b="b"/>
                <a:pathLst>
                  <a:path w="538" h="525">
                    <a:moveTo>
                      <a:pt x="164" y="222"/>
                    </a:moveTo>
                    <a:lnTo>
                      <a:pt x="211" y="152"/>
                    </a:lnTo>
                    <a:lnTo>
                      <a:pt x="263" y="100"/>
                    </a:lnTo>
                    <a:lnTo>
                      <a:pt x="316" y="35"/>
                    </a:lnTo>
                    <a:lnTo>
                      <a:pt x="380" y="6"/>
                    </a:lnTo>
                    <a:lnTo>
                      <a:pt x="432" y="0"/>
                    </a:lnTo>
                    <a:lnTo>
                      <a:pt x="485" y="17"/>
                    </a:lnTo>
                    <a:lnTo>
                      <a:pt x="514" y="59"/>
                    </a:lnTo>
                    <a:lnTo>
                      <a:pt x="538" y="135"/>
                    </a:lnTo>
                    <a:lnTo>
                      <a:pt x="531" y="216"/>
                    </a:lnTo>
                    <a:lnTo>
                      <a:pt x="508" y="286"/>
                    </a:lnTo>
                    <a:lnTo>
                      <a:pt x="450" y="368"/>
                    </a:lnTo>
                    <a:lnTo>
                      <a:pt x="386" y="426"/>
                    </a:lnTo>
                    <a:lnTo>
                      <a:pt x="316" y="478"/>
                    </a:lnTo>
                    <a:lnTo>
                      <a:pt x="240" y="513"/>
                    </a:lnTo>
                    <a:lnTo>
                      <a:pt x="176" y="525"/>
                    </a:lnTo>
                    <a:lnTo>
                      <a:pt x="147" y="508"/>
                    </a:lnTo>
                    <a:lnTo>
                      <a:pt x="123" y="438"/>
                    </a:lnTo>
                    <a:lnTo>
                      <a:pt x="129" y="345"/>
                    </a:lnTo>
                    <a:lnTo>
                      <a:pt x="17" y="350"/>
                    </a:lnTo>
                    <a:lnTo>
                      <a:pt x="0" y="333"/>
                    </a:lnTo>
                    <a:lnTo>
                      <a:pt x="17" y="298"/>
                    </a:lnTo>
                    <a:lnTo>
                      <a:pt x="135" y="292"/>
                    </a:lnTo>
                    <a:lnTo>
                      <a:pt x="164" y="222"/>
                    </a:lnTo>
                    <a:close/>
                  </a:path>
                </a:pathLst>
              </a:custGeom>
              <a:solidFill>
                <a:schemeClr val="tx2"/>
              </a:solidFill>
              <a:ln w="9525">
                <a:noFill/>
                <a:round/>
                <a:headEnd/>
                <a:tailEnd/>
              </a:ln>
            </p:spPr>
            <p:txBody>
              <a:bodyPr>
                <a:prstTxWarp prst="textNoShape">
                  <a:avLst/>
                </a:prstTxWarp>
              </a:bodyPr>
              <a:lstStyle/>
              <a:p>
                <a:endParaRPr lang="en-US"/>
              </a:p>
            </p:txBody>
          </p:sp>
          <p:sp>
            <p:nvSpPr>
              <p:cNvPr id="991241" name="Freeform 9"/>
              <p:cNvSpPr>
                <a:spLocks/>
              </p:cNvSpPr>
              <p:nvPr/>
            </p:nvSpPr>
            <p:spPr bwMode="auto">
              <a:xfrm>
                <a:off x="5964" y="1544"/>
                <a:ext cx="373" cy="772"/>
              </a:xfrm>
              <a:custGeom>
                <a:avLst/>
                <a:gdLst/>
                <a:ahLst/>
                <a:cxnLst>
                  <a:cxn ang="0">
                    <a:pos x="106" y="65"/>
                  </a:cxn>
                  <a:cxn ang="0">
                    <a:pos x="158" y="18"/>
                  </a:cxn>
                  <a:cxn ang="0">
                    <a:pos x="239" y="0"/>
                  </a:cxn>
                  <a:cxn ang="0">
                    <a:pos x="309" y="12"/>
                  </a:cxn>
                  <a:cxn ang="0">
                    <a:pos x="361" y="59"/>
                  </a:cxn>
                  <a:cxn ang="0">
                    <a:pos x="373" y="94"/>
                  </a:cxn>
                  <a:cxn ang="0">
                    <a:pos x="373" y="141"/>
                  </a:cxn>
                  <a:cxn ang="0">
                    <a:pos x="350" y="182"/>
                  </a:cxn>
                  <a:cxn ang="0">
                    <a:pos x="309" y="252"/>
                  </a:cxn>
                  <a:cxn ang="0">
                    <a:pos x="292" y="334"/>
                  </a:cxn>
                  <a:cxn ang="0">
                    <a:pos x="286" y="403"/>
                  </a:cxn>
                  <a:cxn ang="0">
                    <a:pos x="303" y="479"/>
                  </a:cxn>
                  <a:cxn ang="0">
                    <a:pos x="350" y="549"/>
                  </a:cxn>
                  <a:cxn ang="0">
                    <a:pos x="367" y="619"/>
                  </a:cxn>
                  <a:cxn ang="0">
                    <a:pos x="361" y="683"/>
                  </a:cxn>
                  <a:cxn ang="0">
                    <a:pos x="327" y="737"/>
                  </a:cxn>
                  <a:cxn ang="0">
                    <a:pos x="280" y="766"/>
                  </a:cxn>
                  <a:cxn ang="0">
                    <a:pos x="222" y="772"/>
                  </a:cxn>
                  <a:cxn ang="0">
                    <a:pos x="152" y="772"/>
                  </a:cxn>
                  <a:cxn ang="0">
                    <a:pos x="100" y="742"/>
                  </a:cxn>
                  <a:cxn ang="0">
                    <a:pos x="46" y="654"/>
                  </a:cxn>
                  <a:cxn ang="0">
                    <a:pos x="12" y="578"/>
                  </a:cxn>
                  <a:cxn ang="0">
                    <a:pos x="0" y="462"/>
                  </a:cxn>
                  <a:cxn ang="0">
                    <a:pos x="12" y="357"/>
                  </a:cxn>
                  <a:cxn ang="0">
                    <a:pos x="35" y="246"/>
                  </a:cxn>
                  <a:cxn ang="0">
                    <a:pos x="71" y="135"/>
                  </a:cxn>
                  <a:cxn ang="0">
                    <a:pos x="106" y="65"/>
                  </a:cxn>
                </a:cxnLst>
                <a:rect l="0" t="0" r="r" b="b"/>
                <a:pathLst>
                  <a:path w="373" h="772">
                    <a:moveTo>
                      <a:pt x="106" y="65"/>
                    </a:moveTo>
                    <a:lnTo>
                      <a:pt x="158" y="18"/>
                    </a:lnTo>
                    <a:lnTo>
                      <a:pt x="239" y="0"/>
                    </a:lnTo>
                    <a:lnTo>
                      <a:pt x="309" y="12"/>
                    </a:lnTo>
                    <a:lnTo>
                      <a:pt x="361" y="59"/>
                    </a:lnTo>
                    <a:lnTo>
                      <a:pt x="373" y="94"/>
                    </a:lnTo>
                    <a:lnTo>
                      <a:pt x="373" y="141"/>
                    </a:lnTo>
                    <a:lnTo>
                      <a:pt x="350" y="182"/>
                    </a:lnTo>
                    <a:lnTo>
                      <a:pt x="309" y="252"/>
                    </a:lnTo>
                    <a:lnTo>
                      <a:pt x="292" y="334"/>
                    </a:lnTo>
                    <a:lnTo>
                      <a:pt x="286" y="403"/>
                    </a:lnTo>
                    <a:lnTo>
                      <a:pt x="303" y="479"/>
                    </a:lnTo>
                    <a:lnTo>
                      <a:pt x="350" y="549"/>
                    </a:lnTo>
                    <a:lnTo>
                      <a:pt x="367" y="619"/>
                    </a:lnTo>
                    <a:lnTo>
                      <a:pt x="361" y="683"/>
                    </a:lnTo>
                    <a:lnTo>
                      <a:pt x="327" y="737"/>
                    </a:lnTo>
                    <a:lnTo>
                      <a:pt x="280" y="766"/>
                    </a:lnTo>
                    <a:lnTo>
                      <a:pt x="222" y="772"/>
                    </a:lnTo>
                    <a:lnTo>
                      <a:pt x="152" y="772"/>
                    </a:lnTo>
                    <a:lnTo>
                      <a:pt x="100" y="742"/>
                    </a:lnTo>
                    <a:lnTo>
                      <a:pt x="46" y="654"/>
                    </a:lnTo>
                    <a:lnTo>
                      <a:pt x="12" y="578"/>
                    </a:lnTo>
                    <a:lnTo>
                      <a:pt x="0" y="462"/>
                    </a:lnTo>
                    <a:lnTo>
                      <a:pt x="12" y="357"/>
                    </a:lnTo>
                    <a:lnTo>
                      <a:pt x="35" y="246"/>
                    </a:lnTo>
                    <a:lnTo>
                      <a:pt x="71" y="135"/>
                    </a:lnTo>
                    <a:lnTo>
                      <a:pt x="106" y="65"/>
                    </a:lnTo>
                    <a:close/>
                  </a:path>
                </a:pathLst>
              </a:custGeom>
              <a:solidFill>
                <a:schemeClr val="tx2"/>
              </a:solidFill>
              <a:ln w="9525">
                <a:noFill/>
                <a:round/>
                <a:headEnd/>
                <a:tailEnd/>
              </a:ln>
            </p:spPr>
            <p:txBody>
              <a:bodyPr>
                <a:prstTxWarp prst="textNoShape">
                  <a:avLst/>
                </a:prstTxWarp>
              </a:bodyPr>
              <a:lstStyle/>
              <a:p>
                <a:endParaRPr lang="en-US"/>
              </a:p>
            </p:txBody>
          </p:sp>
          <p:sp>
            <p:nvSpPr>
              <p:cNvPr id="991242" name="Freeform 10"/>
              <p:cNvSpPr>
                <a:spLocks/>
              </p:cNvSpPr>
              <p:nvPr/>
            </p:nvSpPr>
            <p:spPr bwMode="auto">
              <a:xfrm>
                <a:off x="6262" y="1569"/>
                <a:ext cx="414" cy="694"/>
              </a:xfrm>
              <a:custGeom>
                <a:avLst/>
                <a:gdLst/>
                <a:ahLst/>
                <a:cxnLst>
                  <a:cxn ang="0">
                    <a:pos x="0" y="34"/>
                  </a:cxn>
                  <a:cxn ang="0">
                    <a:pos x="5" y="5"/>
                  </a:cxn>
                  <a:cxn ang="0">
                    <a:pos x="69" y="0"/>
                  </a:cxn>
                  <a:cxn ang="0">
                    <a:pos x="104" y="29"/>
                  </a:cxn>
                  <a:cxn ang="0">
                    <a:pos x="157" y="105"/>
                  </a:cxn>
                  <a:cxn ang="0">
                    <a:pos x="226" y="204"/>
                  </a:cxn>
                  <a:cxn ang="0">
                    <a:pos x="291" y="274"/>
                  </a:cxn>
                  <a:cxn ang="0">
                    <a:pos x="408" y="402"/>
                  </a:cxn>
                  <a:cxn ang="0">
                    <a:pos x="414" y="431"/>
                  </a:cxn>
                  <a:cxn ang="0">
                    <a:pos x="390" y="449"/>
                  </a:cxn>
                  <a:cxn ang="0">
                    <a:pos x="332" y="472"/>
                  </a:cxn>
                  <a:cxn ang="0">
                    <a:pos x="250" y="490"/>
                  </a:cxn>
                  <a:cxn ang="0">
                    <a:pos x="151" y="496"/>
                  </a:cxn>
                  <a:cxn ang="0">
                    <a:pos x="116" y="501"/>
                  </a:cxn>
                  <a:cxn ang="0">
                    <a:pos x="104" y="525"/>
                  </a:cxn>
                  <a:cxn ang="0">
                    <a:pos x="127" y="565"/>
                  </a:cxn>
                  <a:cxn ang="0">
                    <a:pos x="209" y="635"/>
                  </a:cxn>
                  <a:cxn ang="0">
                    <a:pos x="268" y="653"/>
                  </a:cxn>
                  <a:cxn ang="0">
                    <a:pos x="280" y="676"/>
                  </a:cxn>
                  <a:cxn ang="0">
                    <a:pos x="255" y="694"/>
                  </a:cxn>
                  <a:cxn ang="0">
                    <a:pos x="203" y="694"/>
                  </a:cxn>
                  <a:cxn ang="0">
                    <a:pos x="133" y="653"/>
                  </a:cxn>
                  <a:cxn ang="0">
                    <a:pos x="75" y="595"/>
                  </a:cxn>
                  <a:cxn ang="0">
                    <a:pos x="40" y="542"/>
                  </a:cxn>
                  <a:cxn ang="0">
                    <a:pos x="40" y="501"/>
                  </a:cxn>
                  <a:cxn ang="0">
                    <a:pos x="63" y="472"/>
                  </a:cxn>
                  <a:cxn ang="0">
                    <a:pos x="98" y="461"/>
                  </a:cxn>
                  <a:cxn ang="0">
                    <a:pos x="151" y="455"/>
                  </a:cxn>
                  <a:cxn ang="0">
                    <a:pos x="209" y="455"/>
                  </a:cxn>
                  <a:cxn ang="0">
                    <a:pos x="280" y="443"/>
                  </a:cxn>
                  <a:cxn ang="0">
                    <a:pos x="315" y="431"/>
                  </a:cxn>
                  <a:cxn ang="0">
                    <a:pos x="332" y="414"/>
                  </a:cxn>
                  <a:cxn ang="0">
                    <a:pos x="326" y="397"/>
                  </a:cxn>
                  <a:cxn ang="0">
                    <a:pos x="274" y="350"/>
                  </a:cxn>
                  <a:cxn ang="0">
                    <a:pos x="191" y="268"/>
                  </a:cxn>
                  <a:cxn ang="0">
                    <a:pos x="116" y="199"/>
                  </a:cxn>
                  <a:cxn ang="0">
                    <a:pos x="34" y="123"/>
                  </a:cxn>
                  <a:cxn ang="0">
                    <a:pos x="5" y="69"/>
                  </a:cxn>
                  <a:cxn ang="0">
                    <a:pos x="0" y="34"/>
                  </a:cxn>
                </a:cxnLst>
                <a:rect l="0" t="0" r="r" b="b"/>
                <a:pathLst>
                  <a:path w="414" h="694">
                    <a:moveTo>
                      <a:pt x="0" y="34"/>
                    </a:moveTo>
                    <a:lnTo>
                      <a:pt x="5" y="5"/>
                    </a:lnTo>
                    <a:lnTo>
                      <a:pt x="69" y="0"/>
                    </a:lnTo>
                    <a:lnTo>
                      <a:pt x="104" y="29"/>
                    </a:lnTo>
                    <a:lnTo>
                      <a:pt x="157" y="105"/>
                    </a:lnTo>
                    <a:lnTo>
                      <a:pt x="226" y="204"/>
                    </a:lnTo>
                    <a:lnTo>
                      <a:pt x="291" y="274"/>
                    </a:lnTo>
                    <a:lnTo>
                      <a:pt x="408" y="402"/>
                    </a:lnTo>
                    <a:lnTo>
                      <a:pt x="414" y="431"/>
                    </a:lnTo>
                    <a:lnTo>
                      <a:pt x="390" y="449"/>
                    </a:lnTo>
                    <a:lnTo>
                      <a:pt x="332" y="472"/>
                    </a:lnTo>
                    <a:lnTo>
                      <a:pt x="250" y="490"/>
                    </a:lnTo>
                    <a:lnTo>
                      <a:pt x="151" y="496"/>
                    </a:lnTo>
                    <a:lnTo>
                      <a:pt x="116" y="501"/>
                    </a:lnTo>
                    <a:lnTo>
                      <a:pt x="104" y="525"/>
                    </a:lnTo>
                    <a:lnTo>
                      <a:pt x="127" y="565"/>
                    </a:lnTo>
                    <a:lnTo>
                      <a:pt x="209" y="635"/>
                    </a:lnTo>
                    <a:lnTo>
                      <a:pt x="268" y="653"/>
                    </a:lnTo>
                    <a:lnTo>
                      <a:pt x="280" y="676"/>
                    </a:lnTo>
                    <a:lnTo>
                      <a:pt x="255" y="694"/>
                    </a:lnTo>
                    <a:lnTo>
                      <a:pt x="203" y="694"/>
                    </a:lnTo>
                    <a:lnTo>
                      <a:pt x="133" y="653"/>
                    </a:lnTo>
                    <a:lnTo>
                      <a:pt x="75" y="595"/>
                    </a:lnTo>
                    <a:lnTo>
                      <a:pt x="40" y="542"/>
                    </a:lnTo>
                    <a:lnTo>
                      <a:pt x="40" y="501"/>
                    </a:lnTo>
                    <a:lnTo>
                      <a:pt x="63" y="472"/>
                    </a:lnTo>
                    <a:lnTo>
                      <a:pt x="98" y="461"/>
                    </a:lnTo>
                    <a:lnTo>
                      <a:pt x="151" y="455"/>
                    </a:lnTo>
                    <a:lnTo>
                      <a:pt x="209" y="455"/>
                    </a:lnTo>
                    <a:lnTo>
                      <a:pt x="280" y="443"/>
                    </a:lnTo>
                    <a:lnTo>
                      <a:pt x="315" y="431"/>
                    </a:lnTo>
                    <a:lnTo>
                      <a:pt x="332" y="414"/>
                    </a:lnTo>
                    <a:lnTo>
                      <a:pt x="326" y="397"/>
                    </a:lnTo>
                    <a:lnTo>
                      <a:pt x="274" y="350"/>
                    </a:lnTo>
                    <a:lnTo>
                      <a:pt x="191" y="268"/>
                    </a:lnTo>
                    <a:lnTo>
                      <a:pt x="116" y="199"/>
                    </a:lnTo>
                    <a:lnTo>
                      <a:pt x="34" y="123"/>
                    </a:lnTo>
                    <a:lnTo>
                      <a:pt x="5" y="69"/>
                    </a:lnTo>
                    <a:lnTo>
                      <a:pt x="0" y="34"/>
                    </a:lnTo>
                    <a:close/>
                  </a:path>
                </a:pathLst>
              </a:custGeom>
              <a:solidFill>
                <a:schemeClr val="tx2"/>
              </a:solidFill>
              <a:ln w="9525">
                <a:noFill/>
                <a:round/>
                <a:headEnd/>
                <a:tailEnd/>
              </a:ln>
            </p:spPr>
            <p:txBody>
              <a:bodyPr>
                <a:prstTxWarp prst="textNoShape">
                  <a:avLst/>
                </a:prstTxWarp>
              </a:bodyPr>
              <a:lstStyle/>
              <a:p>
                <a:endParaRPr lang="en-US"/>
              </a:p>
            </p:txBody>
          </p:sp>
          <p:sp>
            <p:nvSpPr>
              <p:cNvPr id="991243" name="Freeform 11"/>
              <p:cNvSpPr>
                <a:spLocks/>
              </p:cNvSpPr>
              <p:nvPr/>
            </p:nvSpPr>
            <p:spPr bwMode="auto">
              <a:xfrm>
                <a:off x="5993" y="2151"/>
                <a:ext cx="449" cy="1046"/>
              </a:xfrm>
              <a:custGeom>
                <a:avLst/>
                <a:gdLst/>
                <a:ahLst/>
                <a:cxnLst>
                  <a:cxn ang="0">
                    <a:pos x="222" y="0"/>
                  </a:cxn>
                  <a:cxn ang="0">
                    <a:pos x="286" y="12"/>
                  </a:cxn>
                  <a:cxn ang="0">
                    <a:pos x="315" y="59"/>
                  </a:cxn>
                  <a:cxn ang="0">
                    <a:pos x="309" y="170"/>
                  </a:cxn>
                  <a:cxn ang="0">
                    <a:pos x="298" y="287"/>
                  </a:cxn>
                  <a:cxn ang="0">
                    <a:pos x="298" y="409"/>
                  </a:cxn>
                  <a:cxn ang="0">
                    <a:pos x="356" y="555"/>
                  </a:cxn>
                  <a:cxn ang="0">
                    <a:pos x="402" y="660"/>
                  </a:cxn>
                  <a:cxn ang="0">
                    <a:pos x="426" y="766"/>
                  </a:cxn>
                  <a:cxn ang="0">
                    <a:pos x="420" y="859"/>
                  </a:cxn>
                  <a:cxn ang="0">
                    <a:pos x="420" y="894"/>
                  </a:cxn>
                  <a:cxn ang="0">
                    <a:pos x="443" y="929"/>
                  </a:cxn>
                  <a:cxn ang="0">
                    <a:pos x="449" y="964"/>
                  </a:cxn>
                  <a:cxn ang="0">
                    <a:pos x="432" y="981"/>
                  </a:cxn>
                  <a:cxn ang="0">
                    <a:pos x="385" y="970"/>
                  </a:cxn>
                  <a:cxn ang="0">
                    <a:pos x="298" y="958"/>
                  </a:cxn>
                  <a:cxn ang="0">
                    <a:pos x="193" y="981"/>
                  </a:cxn>
                  <a:cxn ang="0">
                    <a:pos x="123" y="1022"/>
                  </a:cxn>
                  <a:cxn ang="0">
                    <a:pos x="88" y="1046"/>
                  </a:cxn>
                  <a:cxn ang="0">
                    <a:pos x="53" y="1046"/>
                  </a:cxn>
                  <a:cxn ang="0">
                    <a:pos x="0" y="970"/>
                  </a:cxn>
                  <a:cxn ang="0">
                    <a:pos x="6" y="958"/>
                  </a:cxn>
                  <a:cxn ang="0">
                    <a:pos x="112" y="923"/>
                  </a:cxn>
                  <a:cxn ang="0">
                    <a:pos x="234" y="906"/>
                  </a:cxn>
                  <a:cxn ang="0">
                    <a:pos x="321" y="900"/>
                  </a:cxn>
                  <a:cxn ang="0">
                    <a:pos x="373" y="900"/>
                  </a:cxn>
                  <a:cxn ang="0">
                    <a:pos x="385" y="865"/>
                  </a:cxn>
                  <a:cxn ang="0">
                    <a:pos x="368" y="766"/>
                  </a:cxn>
                  <a:cxn ang="0">
                    <a:pos x="327" y="660"/>
                  </a:cxn>
                  <a:cxn ang="0">
                    <a:pos x="263" y="526"/>
                  </a:cxn>
                  <a:cxn ang="0">
                    <a:pos x="210" y="409"/>
                  </a:cxn>
                  <a:cxn ang="0">
                    <a:pos x="187" y="304"/>
                  </a:cxn>
                  <a:cxn ang="0">
                    <a:pos x="181" y="188"/>
                  </a:cxn>
                  <a:cxn ang="0">
                    <a:pos x="181" y="76"/>
                  </a:cxn>
                  <a:cxn ang="0">
                    <a:pos x="205" y="30"/>
                  </a:cxn>
                  <a:cxn ang="0">
                    <a:pos x="222" y="0"/>
                  </a:cxn>
                </a:cxnLst>
                <a:rect l="0" t="0" r="r" b="b"/>
                <a:pathLst>
                  <a:path w="449" h="1046">
                    <a:moveTo>
                      <a:pt x="222" y="0"/>
                    </a:moveTo>
                    <a:lnTo>
                      <a:pt x="286" y="12"/>
                    </a:lnTo>
                    <a:lnTo>
                      <a:pt x="315" y="59"/>
                    </a:lnTo>
                    <a:lnTo>
                      <a:pt x="309" y="170"/>
                    </a:lnTo>
                    <a:lnTo>
                      <a:pt x="298" y="287"/>
                    </a:lnTo>
                    <a:lnTo>
                      <a:pt x="298" y="409"/>
                    </a:lnTo>
                    <a:lnTo>
                      <a:pt x="356" y="555"/>
                    </a:lnTo>
                    <a:lnTo>
                      <a:pt x="402" y="660"/>
                    </a:lnTo>
                    <a:lnTo>
                      <a:pt x="426" y="766"/>
                    </a:lnTo>
                    <a:lnTo>
                      <a:pt x="420" y="859"/>
                    </a:lnTo>
                    <a:lnTo>
                      <a:pt x="420" y="894"/>
                    </a:lnTo>
                    <a:lnTo>
                      <a:pt x="443" y="929"/>
                    </a:lnTo>
                    <a:lnTo>
                      <a:pt x="449" y="964"/>
                    </a:lnTo>
                    <a:lnTo>
                      <a:pt x="432" y="981"/>
                    </a:lnTo>
                    <a:lnTo>
                      <a:pt x="385" y="970"/>
                    </a:lnTo>
                    <a:lnTo>
                      <a:pt x="298" y="958"/>
                    </a:lnTo>
                    <a:lnTo>
                      <a:pt x="193" y="981"/>
                    </a:lnTo>
                    <a:lnTo>
                      <a:pt x="123" y="1022"/>
                    </a:lnTo>
                    <a:lnTo>
                      <a:pt x="88" y="1046"/>
                    </a:lnTo>
                    <a:lnTo>
                      <a:pt x="53" y="1046"/>
                    </a:lnTo>
                    <a:lnTo>
                      <a:pt x="0" y="970"/>
                    </a:lnTo>
                    <a:lnTo>
                      <a:pt x="6" y="958"/>
                    </a:lnTo>
                    <a:lnTo>
                      <a:pt x="112" y="923"/>
                    </a:lnTo>
                    <a:lnTo>
                      <a:pt x="234" y="906"/>
                    </a:lnTo>
                    <a:lnTo>
                      <a:pt x="321" y="900"/>
                    </a:lnTo>
                    <a:lnTo>
                      <a:pt x="373" y="900"/>
                    </a:lnTo>
                    <a:lnTo>
                      <a:pt x="385" y="865"/>
                    </a:lnTo>
                    <a:lnTo>
                      <a:pt x="368" y="766"/>
                    </a:lnTo>
                    <a:lnTo>
                      <a:pt x="327" y="660"/>
                    </a:lnTo>
                    <a:lnTo>
                      <a:pt x="263" y="526"/>
                    </a:lnTo>
                    <a:lnTo>
                      <a:pt x="210" y="409"/>
                    </a:lnTo>
                    <a:lnTo>
                      <a:pt x="187" y="304"/>
                    </a:lnTo>
                    <a:lnTo>
                      <a:pt x="181" y="188"/>
                    </a:lnTo>
                    <a:lnTo>
                      <a:pt x="181" y="76"/>
                    </a:lnTo>
                    <a:lnTo>
                      <a:pt x="205" y="30"/>
                    </a:lnTo>
                    <a:lnTo>
                      <a:pt x="222" y="0"/>
                    </a:lnTo>
                    <a:close/>
                  </a:path>
                </a:pathLst>
              </a:custGeom>
              <a:solidFill>
                <a:schemeClr val="tx2"/>
              </a:solidFill>
              <a:ln w="9525">
                <a:noFill/>
                <a:round/>
                <a:headEnd/>
                <a:tailEnd/>
              </a:ln>
            </p:spPr>
            <p:txBody>
              <a:bodyPr>
                <a:prstTxWarp prst="textNoShape">
                  <a:avLst/>
                </a:prstTxWarp>
              </a:bodyPr>
              <a:lstStyle/>
              <a:p>
                <a:endParaRPr lang="en-US"/>
              </a:p>
            </p:txBody>
          </p:sp>
          <p:sp>
            <p:nvSpPr>
              <p:cNvPr id="991244" name="Freeform 12"/>
              <p:cNvSpPr>
                <a:spLocks/>
              </p:cNvSpPr>
              <p:nvPr/>
            </p:nvSpPr>
            <p:spPr bwMode="auto">
              <a:xfrm>
                <a:off x="5772" y="2181"/>
                <a:ext cx="373" cy="870"/>
              </a:xfrm>
              <a:custGeom>
                <a:avLst/>
                <a:gdLst/>
                <a:ahLst/>
                <a:cxnLst>
                  <a:cxn ang="0">
                    <a:pos x="280" y="0"/>
                  </a:cxn>
                  <a:cxn ang="0">
                    <a:pos x="332" y="0"/>
                  </a:cxn>
                  <a:cxn ang="0">
                    <a:pos x="350" y="35"/>
                  </a:cxn>
                  <a:cxn ang="0">
                    <a:pos x="361" y="112"/>
                  </a:cxn>
                  <a:cxn ang="0">
                    <a:pos x="350" y="193"/>
                  </a:cxn>
                  <a:cxn ang="0">
                    <a:pos x="321" y="356"/>
                  </a:cxn>
                  <a:cxn ang="0">
                    <a:pos x="326" y="426"/>
                  </a:cxn>
                  <a:cxn ang="0">
                    <a:pos x="361" y="566"/>
                  </a:cxn>
                  <a:cxn ang="0">
                    <a:pos x="373" y="665"/>
                  </a:cxn>
                  <a:cxn ang="0">
                    <a:pos x="373" y="742"/>
                  </a:cxn>
                  <a:cxn ang="0">
                    <a:pos x="356" y="759"/>
                  </a:cxn>
                  <a:cxn ang="0">
                    <a:pos x="303" y="771"/>
                  </a:cxn>
                  <a:cxn ang="0">
                    <a:pos x="232" y="788"/>
                  </a:cxn>
                  <a:cxn ang="0">
                    <a:pos x="163" y="823"/>
                  </a:cxn>
                  <a:cxn ang="0">
                    <a:pos x="93" y="870"/>
                  </a:cxn>
                  <a:cxn ang="0">
                    <a:pos x="64" y="870"/>
                  </a:cxn>
                  <a:cxn ang="0">
                    <a:pos x="0" y="818"/>
                  </a:cxn>
                  <a:cxn ang="0">
                    <a:pos x="6" y="794"/>
                  </a:cxn>
                  <a:cxn ang="0">
                    <a:pos x="87" y="759"/>
                  </a:cxn>
                  <a:cxn ang="0">
                    <a:pos x="227" y="724"/>
                  </a:cxn>
                  <a:cxn ang="0">
                    <a:pos x="292" y="700"/>
                  </a:cxn>
                  <a:cxn ang="0">
                    <a:pos x="303" y="677"/>
                  </a:cxn>
                  <a:cxn ang="0">
                    <a:pos x="303" y="578"/>
                  </a:cxn>
                  <a:cxn ang="0">
                    <a:pos x="280" y="450"/>
                  </a:cxn>
                  <a:cxn ang="0">
                    <a:pos x="268" y="368"/>
                  </a:cxn>
                  <a:cxn ang="0">
                    <a:pos x="257" y="240"/>
                  </a:cxn>
                  <a:cxn ang="0">
                    <a:pos x="251" y="100"/>
                  </a:cxn>
                  <a:cxn ang="0">
                    <a:pos x="257" y="35"/>
                  </a:cxn>
                  <a:cxn ang="0">
                    <a:pos x="280" y="0"/>
                  </a:cxn>
                </a:cxnLst>
                <a:rect l="0" t="0" r="r" b="b"/>
                <a:pathLst>
                  <a:path w="373" h="870">
                    <a:moveTo>
                      <a:pt x="280" y="0"/>
                    </a:moveTo>
                    <a:lnTo>
                      <a:pt x="332" y="0"/>
                    </a:lnTo>
                    <a:lnTo>
                      <a:pt x="350" y="35"/>
                    </a:lnTo>
                    <a:lnTo>
                      <a:pt x="361" y="112"/>
                    </a:lnTo>
                    <a:lnTo>
                      <a:pt x="350" y="193"/>
                    </a:lnTo>
                    <a:lnTo>
                      <a:pt x="321" y="356"/>
                    </a:lnTo>
                    <a:lnTo>
                      <a:pt x="326" y="426"/>
                    </a:lnTo>
                    <a:lnTo>
                      <a:pt x="361" y="566"/>
                    </a:lnTo>
                    <a:lnTo>
                      <a:pt x="373" y="665"/>
                    </a:lnTo>
                    <a:lnTo>
                      <a:pt x="373" y="742"/>
                    </a:lnTo>
                    <a:lnTo>
                      <a:pt x="356" y="759"/>
                    </a:lnTo>
                    <a:lnTo>
                      <a:pt x="303" y="771"/>
                    </a:lnTo>
                    <a:lnTo>
                      <a:pt x="232" y="788"/>
                    </a:lnTo>
                    <a:lnTo>
                      <a:pt x="163" y="823"/>
                    </a:lnTo>
                    <a:lnTo>
                      <a:pt x="93" y="870"/>
                    </a:lnTo>
                    <a:lnTo>
                      <a:pt x="64" y="870"/>
                    </a:lnTo>
                    <a:lnTo>
                      <a:pt x="0" y="818"/>
                    </a:lnTo>
                    <a:lnTo>
                      <a:pt x="6" y="794"/>
                    </a:lnTo>
                    <a:lnTo>
                      <a:pt x="87" y="759"/>
                    </a:lnTo>
                    <a:lnTo>
                      <a:pt x="227" y="724"/>
                    </a:lnTo>
                    <a:lnTo>
                      <a:pt x="292" y="700"/>
                    </a:lnTo>
                    <a:lnTo>
                      <a:pt x="303" y="677"/>
                    </a:lnTo>
                    <a:lnTo>
                      <a:pt x="303" y="578"/>
                    </a:lnTo>
                    <a:lnTo>
                      <a:pt x="280" y="450"/>
                    </a:lnTo>
                    <a:lnTo>
                      <a:pt x="268" y="368"/>
                    </a:lnTo>
                    <a:lnTo>
                      <a:pt x="257" y="240"/>
                    </a:lnTo>
                    <a:lnTo>
                      <a:pt x="251" y="100"/>
                    </a:lnTo>
                    <a:lnTo>
                      <a:pt x="257" y="35"/>
                    </a:lnTo>
                    <a:lnTo>
                      <a:pt x="280" y="0"/>
                    </a:lnTo>
                    <a:close/>
                  </a:path>
                </a:pathLst>
              </a:custGeom>
              <a:solidFill>
                <a:schemeClr val="tx2"/>
              </a:solidFill>
              <a:ln w="9525">
                <a:noFill/>
                <a:round/>
                <a:headEnd/>
                <a:tailEnd/>
              </a:ln>
            </p:spPr>
            <p:txBody>
              <a:bodyPr>
                <a:prstTxWarp prst="textNoShape">
                  <a:avLst/>
                </a:prstTxWarp>
              </a:bodyPr>
              <a:lstStyle/>
              <a:p>
                <a:endParaRPr lang="en-US"/>
              </a:p>
            </p:txBody>
          </p:sp>
          <p:sp>
            <p:nvSpPr>
              <p:cNvPr id="991245" name="Freeform 13"/>
              <p:cNvSpPr>
                <a:spLocks/>
              </p:cNvSpPr>
              <p:nvPr/>
            </p:nvSpPr>
            <p:spPr bwMode="auto">
              <a:xfrm>
                <a:off x="5760" y="901"/>
                <a:ext cx="612" cy="776"/>
              </a:xfrm>
              <a:custGeom>
                <a:avLst/>
                <a:gdLst/>
                <a:ahLst/>
                <a:cxnLst>
                  <a:cxn ang="0">
                    <a:pos x="326" y="776"/>
                  </a:cxn>
                  <a:cxn ang="0">
                    <a:pos x="355" y="740"/>
                  </a:cxn>
                  <a:cxn ang="0">
                    <a:pos x="344" y="688"/>
                  </a:cxn>
                  <a:cxn ang="0">
                    <a:pos x="321" y="618"/>
                  </a:cxn>
                  <a:cxn ang="0">
                    <a:pos x="232" y="536"/>
                  </a:cxn>
                  <a:cxn ang="0">
                    <a:pos x="145" y="461"/>
                  </a:cxn>
                  <a:cxn ang="0">
                    <a:pos x="104" y="379"/>
                  </a:cxn>
                  <a:cxn ang="0">
                    <a:pos x="87" y="251"/>
                  </a:cxn>
                  <a:cxn ang="0">
                    <a:pos x="186" y="216"/>
                  </a:cxn>
                  <a:cxn ang="0">
                    <a:pos x="344" y="199"/>
                  </a:cxn>
                  <a:cxn ang="0">
                    <a:pos x="408" y="205"/>
                  </a:cxn>
                  <a:cxn ang="0">
                    <a:pos x="425" y="222"/>
                  </a:cxn>
                  <a:cxn ang="0">
                    <a:pos x="454" y="193"/>
                  </a:cxn>
                  <a:cxn ang="0">
                    <a:pos x="443" y="164"/>
                  </a:cxn>
                  <a:cxn ang="0">
                    <a:pos x="460" y="111"/>
                  </a:cxn>
                  <a:cxn ang="0">
                    <a:pos x="507" y="64"/>
                  </a:cxn>
                  <a:cxn ang="0">
                    <a:pos x="542" y="52"/>
                  </a:cxn>
                  <a:cxn ang="0">
                    <a:pos x="588" y="81"/>
                  </a:cxn>
                  <a:cxn ang="0">
                    <a:pos x="612" y="52"/>
                  </a:cxn>
                  <a:cxn ang="0">
                    <a:pos x="571" y="0"/>
                  </a:cxn>
                  <a:cxn ang="0">
                    <a:pos x="518" y="0"/>
                  </a:cxn>
                  <a:cxn ang="0">
                    <a:pos x="454" y="29"/>
                  </a:cxn>
                  <a:cxn ang="0">
                    <a:pos x="414" y="105"/>
                  </a:cxn>
                  <a:cxn ang="0">
                    <a:pos x="361" y="141"/>
                  </a:cxn>
                  <a:cxn ang="0">
                    <a:pos x="280" y="152"/>
                  </a:cxn>
                  <a:cxn ang="0">
                    <a:pos x="133" y="170"/>
                  </a:cxn>
                  <a:cxn ang="0">
                    <a:pos x="17" y="205"/>
                  </a:cxn>
                  <a:cxn ang="0">
                    <a:pos x="0" y="234"/>
                  </a:cxn>
                  <a:cxn ang="0">
                    <a:pos x="11" y="327"/>
                  </a:cxn>
                  <a:cxn ang="0">
                    <a:pos x="52" y="455"/>
                  </a:cxn>
                  <a:cxn ang="0">
                    <a:pos x="110" y="560"/>
                  </a:cxn>
                  <a:cxn ang="0">
                    <a:pos x="168" y="653"/>
                  </a:cxn>
                  <a:cxn ang="0">
                    <a:pos x="221" y="717"/>
                  </a:cxn>
                  <a:cxn ang="0">
                    <a:pos x="274" y="764"/>
                  </a:cxn>
                  <a:cxn ang="0">
                    <a:pos x="326" y="776"/>
                  </a:cxn>
                </a:cxnLst>
                <a:rect l="0" t="0" r="r" b="b"/>
                <a:pathLst>
                  <a:path w="612" h="776">
                    <a:moveTo>
                      <a:pt x="326" y="776"/>
                    </a:moveTo>
                    <a:lnTo>
                      <a:pt x="355" y="740"/>
                    </a:lnTo>
                    <a:lnTo>
                      <a:pt x="344" y="688"/>
                    </a:lnTo>
                    <a:lnTo>
                      <a:pt x="321" y="618"/>
                    </a:lnTo>
                    <a:lnTo>
                      <a:pt x="232" y="536"/>
                    </a:lnTo>
                    <a:lnTo>
                      <a:pt x="145" y="461"/>
                    </a:lnTo>
                    <a:lnTo>
                      <a:pt x="104" y="379"/>
                    </a:lnTo>
                    <a:lnTo>
                      <a:pt x="87" y="251"/>
                    </a:lnTo>
                    <a:lnTo>
                      <a:pt x="186" y="216"/>
                    </a:lnTo>
                    <a:lnTo>
                      <a:pt x="344" y="199"/>
                    </a:lnTo>
                    <a:lnTo>
                      <a:pt x="408" y="205"/>
                    </a:lnTo>
                    <a:lnTo>
                      <a:pt x="425" y="222"/>
                    </a:lnTo>
                    <a:lnTo>
                      <a:pt x="454" y="193"/>
                    </a:lnTo>
                    <a:lnTo>
                      <a:pt x="443" y="164"/>
                    </a:lnTo>
                    <a:lnTo>
                      <a:pt x="460" y="111"/>
                    </a:lnTo>
                    <a:lnTo>
                      <a:pt x="507" y="64"/>
                    </a:lnTo>
                    <a:lnTo>
                      <a:pt x="542" y="52"/>
                    </a:lnTo>
                    <a:lnTo>
                      <a:pt x="588" y="81"/>
                    </a:lnTo>
                    <a:lnTo>
                      <a:pt x="612" y="52"/>
                    </a:lnTo>
                    <a:lnTo>
                      <a:pt x="571" y="0"/>
                    </a:lnTo>
                    <a:lnTo>
                      <a:pt x="518" y="0"/>
                    </a:lnTo>
                    <a:lnTo>
                      <a:pt x="454" y="29"/>
                    </a:lnTo>
                    <a:lnTo>
                      <a:pt x="414" y="105"/>
                    </a:lnTo>
                    <a:lnTo>
                      <a:pt x="361" y="141"/>
                    </a:lnTo>
                    <a:lnTo>
                      <a:pt x="280" y="152"/>
                    </a:lnTo>
                    <a:lnTo>
                      <a:pt x="133" y="170"/>
                    </a:lnTo>
                    <a:lnTo>
                      <a:pt x="17" y="205"/>
                    </a:lnTo>
                    <a:lnTo>
                      <a:pt x="0" y="234"/>
                    </a:lnTo>
                    <a:lnTo>
                      <a:pt x="11" y="327"/>
                    </a:lnTo>
                    <a:lnTo>
                      <a:pt x="52" y="455"/>
                    </a:lnTo>
                    <a:lnTo>
                      <a:pt x="110" y="560"/>
                    </a:lnTo>
                    <a:lnTo>
                      <a:pt x="168" y="653"/>
                    </a:lnTo>
                    <a:lnTo>
                      <a:pt x="221" y="717"/>
                    </a:lnTo>
                    <a:lnTo>
                      <a:pt x="274" y="764"/>
                    </a:lnTo>
                    <a:lnTo>
                      <a:pt x="326" y="776"/>
                    </a:lnTo>
                    <a:close/>
                  </a:path>
                </a:pathLst>
              </a:custGeom>
              <a:solidFill>
                <a:schemeClr val="tx2"/>
              </a:solidFill>
              <a:ln w="9525">
                <a:noFill/>
                <a:round/>
                <a:headEnd/>
                <a:tailEnd/>
              </a:ln>
            </p:spPr>
            <p:txBody>
              <a:bodyPr>
                <a:prstTxWarp prst="textNoShape">
                  <a:avLst/>
                </a:prstTxWarp>
              </a:bodyPr>
              <a:lstStyle/>
              <a:p>
                <a:endParaRPr lang="en-US"/>
              </a:p>
            </p:txBody>
          </p:sp>
        </p:grpSp>
        <p:grpSp>
          <p:nvGrpSpPr>
            <p:cNvPr id="4" name="Group 14"/>
            <p:cNvGrpSpPr>
              <a:grpSpLocks/>
            </p:cNvGrpSpPr>
            <p:nvPr/>
          </p:nvGrpSpPr>
          <p:grpSpPr bwMode="auto">
            <a:xfrm>
              <a:off x="6571" y="720"/>
              <a:ext cx="210" cy="264"/>
              <a:chOff x="6571" y="720"/>
              <a:chExt cx="210" cy="264"/>
            </a:xfrm>
          </p:grpSpPr>
          <p:sp>
            <p:nvSpPr>
              <p:cNvPr id="991247" name="Freeform 15"/>
              <p:cNvSpPr>
                <a:spLocks/>
              </p:cNvSpPr>
              <p:nvPr/>
            </p:nvSpPr>
            <p:spPr bwMode="auto">
              <a:xfrm>
                <a:off x="6612" y="720"/>
                <a:ext cx="169" cy="192"/>
              </a:xfrm>
              <a:custGeom>
                <a:avLst/>
                <a:gdLst/>
                <a:ahLst/>
                <a:cxnLst>
                  <a:cxn ang="0">
                    <a:pos x="52" y="12"/>
                  </a:cxn>
                  <a:cxn ang="0">
                    <a:pos x="99" y="0"/>
                  </a:cxn>
                  <a:cxn ang="0">
                    <a:pos x="157" y="17"/>
                  </a:cxn>
                  <a:cxn ang="0">
                    <a:pos x="169" y="58"/>
                  </a:cxn>
                  <a:cxn ang="0">
                    <a:pos x="163" y="111"/>
                  </a:cxn>
                  <a:cxn ang="0">
                    <a:pos x="134" y="145"/>
                  </a:cxn>
                  <a:cxn ang="0">
                    <a:pos x="93" y="151"/>
                  </a:cxn>
                  <a:cxn ang="0">
                    <a:pos x="52" y="151"/>
                  </a:cxn>
                  <a:cxn ang="0">
                    <a:pos x="34" y="169"/>
                  </a:cxn>
                  <a:cxn ang="0">
                    <a:pos x="34" y="180"/>
                  </a:cxn>
                  <a:cxn ang="0">
                    <a:pos x="23" y="192"/>
                  </a:cxn>
                  <a:cxn ang="0">
                    <a:pos x="0" y="186"/>
                  </a:cxn>
                  <a:cxn ang="0">
                    <a:pos x="5" y="157"/>
                  </a:cxn>
                  <a:cxn ang="0">
                    <a:pos x="23" y="134"/>
                  </a:cxn>
                  <a:cxn ang="0">
                    <a:pos x="58" y="116"/>
                  </a:cxn>
                  <a:cxn ang="0">
                    <a:pos x="93" y="122"/>
                  </a:cxn>
                  <a:cxn ang="0">
                    <a:pos x="122" y="116"/>
                  </a:cxn>
                  <a:cxn ang="0">
                    <a:pos x="139" y="87"/>
                  </a:cxn>
                  <a:cxn ang="0">
                    <a:pos x="139" y="52"/>
                  </a:cxn>
                  <a:cxn ang="0">
                    <a:pos x="122" y="35"/>
                  </a:cxn>
                  <a:cxn ang="0">
                    <a:pos x="99" y="35"/>
                  </a:cxn>
                  <a:cxn ang="0">
                    <a:pos x="75" y="41"/>
                  </a:cxn>
                  <a:cxn ang="0">
                    <a:pos x="58" y="52"/>
                  </a:cxn>
                  <a:cxn ang="0">
                    <a:pos x="40" y="41"/>
                  </a:cxn>
                  <a:cxn ang="0">
                    <a:pos x="52" y="12"/>
                  </a:cxn>
                </a:cxnLst>
                <a:rect l="0" t="0" r="r" b="b"/>
                <a:pathLst>
                  <a:path w="169" h="192">
                    <a:moveTo>
                      <a:pt x="52" y="12"/>
                    </a:moveTo>
                    <a:lnTo>
                      <a:pt x="99" y="0"/>
                    </a:lnTo>
                    <a:lnTo>
                      <a:pt x="157" y="17"/>
                    </a:lnTo>
                    <a:lnTo>
                      <a:pt x="169" y="58"/>
                    </a:lnTo>
                    <a:lnTo>
                      <a:pt x="163" y="111"/>
                    </a:lnTo>
                    <a:lnTo>
                      <a:pt x="134" y="145"/>
                    </a:lnTo>
                    <a:lnTo>
                      <a:pt x="93" y="151"/>
                    </a:lnTo>
                    <a:lnTo>
                      <a:pt x="52" y="151"/>
                    </a:lnTo>
                    <a:lnTo>
                      <a:pt x="34" y="169"/>
                    </a:lnTo>
                    <a:lnTo>
                      <a:pt x="34" y="180"/>
                    </a:lnTo>
                    <a:lnTo>
                      <a:pt x="23" y="192"/>
                    </a:lnTo>
                    <a:lnTo>
                      <a:pt x="0" y="186"/>
                    </a:lnTo>
                    <a:lnTo>
                      <a:pt x="5" y="157"/>
                    </a:lnTo>
                    <a:lnTo>
                      <a:pt x="23" y="134"/>
                    </a:lnTo>
                    <a:lnTo>
                      <a:pt x="58" y="116"/>
                    </a:lnTo>
                    <a:lnTo>
                      <a:pt x="93" y="122"/>
                    </a:lnTo>
                    <a:lnTo>
                      <a:pt x="122" y="116"/>
                    </a:lnTo>
                    <a:lnTo>
                      <a:pt x="139" y="87"/>
                    </a:lnTo>
                    <a:lnTo>
                      <a:pt x="139" y="52"/>
                    </a:lnTo>
                    <a:lnTo>
                      <a:pt x="122" y="35"/>
                    </a:lnTo>
                    <a:lnTo>
                      <a:pt x="99" y="35"/>
                    </a:lnTo>
                    <a:lnTo>
                      <a:pt x="75" y="41"/>
                    </a:lnTo>
                    <a:lnTo>
                      <a:pt x="58" y="52"/>
                    </a:lnTo>
                    <a:lnTo>
                      <a:pt x="40" y="41"/>
                    </a:lnTo>
                    <a:lnTo>
                      <a:pt x="52" y="12"/>
                    </a:lnTo>
                    <a:close/>
                  </a:path>
                </a:pathLst>
              </a:custGeom>
              <a:solidFill>
                <a:schemeClr val="hlink"/>
              </a:solidFill>
              <a:ln w="9525">
                <a:noFill/>
                <a:round/>
                <a:headEnd/>
                <a:tailEnd/>
              </a:ln>
            </p:spPr>
            <p:txBody>
              <a:bodyPr>
                <a:prstTxWarp prst="textNoShape">
                  <a:avLst/>
                </a:prstTxWarp>
              </a:bodyPr>
              <a:lstStyle/>
              <a:p>
                <a:endParaRPr lang="en-US"/>
              </a:p>
            </p:txBody>
          </p:sp>
          <p:sp>
            <p:nvSpPr>
              <p:cNvPr id="991248" name="Oval 16"/>
              <p:cNvSpPr>
                <a:spLocks noChangeArrowheads="1"/>
              </p:cNvSpPr>
              <p:nvPr/>
            </p:nvSpPr>
            <p:spPr bwMode="auto">
              <a:xfrm>
                <a:off x="6571" y="936"/>
                <a:ext cx="49" cy="48"/>
              </a:xfrm>
              <a:prstGeom prst="ellipse">
                <a:avLst/>
              </a:prstGeom>
              <a:solidFill>
                <a:schemeClr val="hlink"/>
              </a:solidFill>
              <a:ln w="9525">
                <a:noFill/>
                <a:round/>
                <a:headEnd/>
                <a:tailEnd/>
              </a:ln>
            </p:spPr>
            <p:txBody>
              <a:bodyPr>
                <a:prstTxWarp prst="textNoShape">
                  <a:avLst/>
                </a:prstTxWarp>
              </a:bodyPr>
              <a:lstStyle/>
              <a:p>
                <a:endParaRPr lang="en-US"/>
              </a:p>
            </p:txBody>
          </p:sp>
        </p:grpSp>
      </p:gr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92258" name="Rectangle 2"/>
          <p:cNvSpPr>
            <a:spLocks noGrp="1" noChangeArrowheads="1"/>
          </p:cNvSpPr>
          <p:nvPr>
            <p:ph type="title"/>
          </p:nvPr>
        </p:nvSpPr>
        <p:spPr/>
        <p:txBody>
          <a:bodyPr/>
          <a:lstStyle/>
          <a:p>
            <a:r>
              <a:rPr lang="en-US"/>
              <a:t>Which are more alike?</a:t>
            </a:r>
            <a:endParaRPr lang="en-CA"/>
          </a:p>
        </p:txBody>
      </p:sp>
      <p:sp>
        <p:nvSpPr>
          <p:cNvPr id="992259" name="AutoShape 3"/>
          <p:cNvSpPr>
            <a:spLocks/>
          </p:cNvSpPr>
          <p:nvPr/>
        </p:nvSpPr>
        <p:spPr bwMode="auto">
          <a:xfrm rot="16200000" flipV="1">
            <a:off x="3162300" y="1866900"/>
            <a:ext cx="457200" cy="4038600"/>
          </a:xfrm>
          <a:prstGeom prst="leftBrace">
            <a:avLst>
              <a:gd name="adj1" fmla="val 73611"/>
              <a:gd name="adj2" fmla="val 50000"/>
            </a:avLst>
          </a:prstGeom>
          <a:noFill/>
          <a:ln w="38100">
            <a:solidFill>
              <a:schemeClr val="hlink"/>
            </a:solidFill>
            <a:round/>
            <a:headEnd/>
            <a:tailEnd/>
          </a:ln>
          <a:effectLst/>
        </p:spPr>
        <p:txBody>
          <a:bodyPr rot="10800000" vert="eaVert" wrap="none" anchor="ctr">
            <a:prstTxWarp prst="textNoShape">
              <a:avLst/>
            </a:prstTxWarp>
          </a:bodyPr>
          <a:lstStyle/>
          <a:p>
            <a:pPr algn="ctr"/>
            <a:endParaRPr lang="en-US" sz="3200" b="0">
              <a:latin typeface="Times New Roman" pitchFamily="-110" charset="0"/>
            </a:endParaRPr>
          </a:p>
        </p:txBody>
      </p:sp>
      <p:sp>
        <p:nvSpPr>
          <p:cNvPr id="992260" name="Text Box 4"/>
          <p:cNvSpPr txBox="1">
            <a:spLocks noChangeArrowheads="1"/>
          </p:cNvSpPr>
          <p:nvPr/>
        </p:nvSpPr>
        <p:spPr bwMode="auto">
          <a:xfrm>
            <a:off x="2590800" y="4038600"/>
            <a:ext cx="1960563" cy="519113"/>
          </a:xfrm>
          <a:prstGeom prst="rect">
            <a:avLst/>
          </a:prstGeom>
          <a:noFill/>
          <a:ln w="38100">
            <a:noFill/>
            <a:miter lim="800000"/>
            <a:headEnd/>
            <a:tailEnd/>
          </a:ln>
          <a:effectLst/>
        </p:spPr>
        <p:txBody>
          <a:bodyPr wrap="none">
            <a:prstTxWarp prst="textNoShape">
              <a:avLst/>
            </a:prstTxWarp>
            <a:spAutoFit/>
          </a:bodyPr>
          <a:lstStyle/>
          <a:p>
            <a:r>
              <a:rPr lang="en-US" sz="2800" b="0">
                <a:solidFill>
                  <a:schemeClr val="hlink"/>
                </a:solidFill>
                <a:latin typeface="Times New Roman" pitchFamily="-110" charset="0"/>
              </a:rPr>
              <a:t>Polynomials</a:t>
            </a:r>
            <a:endParaRPr lang="en-CA" sz="2800" b="0">
              <a:solidFill>
                <a:schemeClr val="hlink"/>
              </a:solidFill>
              <a:latin typeface="Times New Roman" pitchFamily="-110" charset="0"/>
            </a:endParaRPr>
          </a:p>
        </p:txBody>
      </p:sp>
      <p:sp>
        <p:nvSpPr>
          <p:cNvPr id="992261" name="Text Box 5"/>
          <p:cNvSpPr txBox="1">
            <a:spLocks noChangeArrowheads="1"/>
          </p:cNvSpPr>
          <p:nvPr/>
        </p:nvSpPr>
        <p:spPr bwMode="auto">
          <a:xfrm>
            <a:off x="1812925" y="3062288"/>
            <a:ext cx="920750" cy="579437"/>
          </a:xfrm>
          <a:prstGeom prst="rect">
            <a:avLst/>
          </a:prstGeom>
          <a:noFill/>
          <a:ln w="38100">
            <a:noFill/>
            <a:miter lim="800000"/>
            <a:headEnd/>
            <a:tailEnd/>
          </a:ln>
          <a:effectLst/>
        </p:spPr>
        <p:txBody>
          <a:bodyPr wrap="none">
            <a:prstTxWarp prst="textNoShape">
              <a:avLst/>
            </a:prstTxWarp>
            <a:spAutoFit/>
          </a:bodyPr>
          <a:lstStyle/>
          <a:p>
            <a:r>
              <a:rPr lang="en-US" sz="3200" b="0">
                <a:solidFill>
                  <a:srgbClr val="CC0000"/>
                </a:solidFill>
                <a:latin typeface="Times New Roman" pitchFamily="-110" charset="0"/>
              </a:rPr>
              <a:t>n</a:t>
            </a:r>
            <a:r>
              <a:rPr lang="en-US" sz="3200" b="0" baseline="30000">
                <a:solidFill>
                  <a:srgbClr val="CC0000"/>
                </a:solidFill>
                <a:latin typeface="Times New Roman" pitchFamily="-110" charset="0"/>
              </a:rPr>
              <a:t>1000</a:t>
            </a:r>
            <a:endParaRPr lang="en-CA" sz="3200" b="0" baseline="30000">
              <a:solidFill>
                <a:srgbClr val="CC0000"/>
              </a:solidFill>
              <a:latin typeface="Times New Roman" pitchFamily="-110" charset="0"/>
            </a:endParaRPr>
          </a:p>
        </p:txBody>
      </p:sp>
      <p:sp>
        <p:nvSpPr>
          <p:cNvPr id="992262" name="Text Box 6"/>
          <p:cNvSpPr txBox="1">
            <a:spLocks noChangeArrowheads="1"/>
          </p:cNvSpPr>
          <p:nvPr/>
        </p:nvSpPr>
        <p:spPr bwMode="auto">
          <a:xfrm>
            <a:off x="4108450" y="3062288"/>
            <a:ext cx="520700" cy="579437"/>
          </a:xfrm>
          <a:prstGeom prst="rect">
            <a:avLst/>
          </a:prstGeom>
          <a:noFill/>
          <a:ln w="38100">
            <a:noFill/>
            <a:miter lim="800000"/>
            <a:headEnd/>
            <a:tailEnd/>
          </a:ln>
          <a:effectLst/>
        </p:spPr>
        <p:txBody>
          <a:bodyPr wrap="none">
            <a:prstTxWarp prst="textNoShape">
              <a:avLst/>
            </a:prstTxWarp>
            <a:spAutoFit/>
          </a:bodyPr>
          <a:lstStyle/>
          <a:p>
            <a:r>
              <a:rPr lang="en-US" sz="3200" b="0">
                <a:solidFill>
                  <a:srgbClr val="CC0000"/>
                </a:solidFill>
                <a:latin typeface="Times New Roman" pitchFamily="-110" charset="0"/>
              </a:rPr>
              <a:t>n</a:t>
            </a:r>
            <a:r>
              <a:rPr lang="en-US" sz="3200" b="0" baseline="30000">
                <a:solidFill>
                  <a:srgbClr val="CC0000"/>
                </a:solidFill>
                <a:latin typeface="Times New Roman" pitchFamily="-110" charset="0"/>
              </a:rPr>
              <a:t>2</a:t>
            </a:r>
            <a:endParaRPr lang="en-CA" sz="3200" b="0" baseline="30000">
              <a:solidFill>
                <a:srgbClr val="CC0000"/>
              </a:solidFill>
              <a:latin typeface="Times New Roman" pitchFamily="-110" charset="0"/>
            </a:endParaRPr>
          </a:p>
        </p:txBody>
      </p:sp>
      <p:sp>
        <p:nvSpPr>
          <p:cNvPr id="992263" name="Text Box 7"/>
          <p:cNvSpPr txBox="1">
            <a:spLocks noChangeArrowheads="1"/>
          </p:cNvSpPr>
          <p:nvPr/>
        </p:nvSpPr>
        <p:spPr bwMode="auto">
          <a:xfrm>
            <a:off x="6251575" y="3063875"/>
            <a:ext cx="520700" cy="579438"/>
          </a:xfrm>
          <a:prstGeom prst="rect">
            <a:avLst/>
          </a:prstGeom>
          <a:noFill/>
          <a:ln w="38100">
            <a:noFill/>
            <a:miter lim="800000"/>
            <a:headEnd/>
            <a:tailEnd/>
          </a:ln>
          <a:effectLst/>
        </p:spPr>
        <p:txBody>
          <a:bodyPr wrap="none">
            <a:prstTxWarp prst="textNoShape">
              <a:avLst/>
            </a:prstTxWarp>
            <a:spAutoFit/>
          </a:bodyPr>
          <a:lstStyle/>
          <a:p>
            <a:r>
              <a:rPr lang="en-US" sz="3200" b="0">
                <a:solidFill>
                  <a:srgbClr val="CC0000"/>
                </a:solidFill>
                <a:latin typeface="Times New Roman" pitchFamily="-110" charset="0"/>
              </a:rPr>
              <a:t>2</a:t>
            </a:r>
            <a:r>
              <a:rPr lang="en-US" sz="3200" b="0" baseline="30000">
                <a:solidFill>
                  <a:srgbClr val="CC0000"/>
                </a:solidFill>
                <a:latin typeface="Times New Roman" pitchFamily="-110" charset="0"/>
              </a:rPr>
              <a:t>n</a:t>
            </a:r>
            <a:endParaRPr lang="en-CA" sz="3200" b="0" baseline="30000">
              <a:solidFill>
                <a:srgbClr val="CC0000"/>
              </a:solidFill>
              <a:latin typeface="Times New Roman" pitchFamily="-110"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93282" name="Rectangle 2"/>
          <p:cNvSpPr>
            <a:spLocks noGrp="1" noChangeArrowheads="1"/>
          </p:cNvSpPr>
          <p:nvPr>
            <p:ph type="title"/>
          </p:nvPr>
        </p:nvSpPr>
        <p:spPr/>
        <p:txBody>
          <a:bodyPr/>
          <a:lstStyle/>
          <a:p>
            <a:r>
              <a:rPr lang="en-US"/>
              <a:t>Which are more alike?</a:t>
            </a:r>
            <a:endParaRPr lang="en-CA"/>
          </a:p>
        </p:txBody>
      </p:sp>
      <p:sp>
        <p:nvSpPr>
          <p:cNvPr id="993283" name="Text Box 3"/>
          <p:cNvSpPr txBox="1">
            <a:spLocks noChangeArrowheads="1"/>
          </p:cNvSpPr>
          <p:nvPr/>
        </p:nvSpPr>
        <p:spPr bwMode="auto">
          <a:xfrm>
            <a:off x="1812925" y="3062288"/>
            <a:ext cx="1333500" cy="579437"/>
          </a:xfrm>
          <a:prstGeom prst="rect">
            <a:avLst/>
          </a:prstGeom>
          <a:noFill/>
          <a:ln w="38100">
            <a:noFill/>
            <a:miter lim="800000"/>
            <a:headEnd/>
            <a:tailEnd/>
          </a:ln>
          <a:effectLst/>
        </p:spPr>
        <p:txBody>
          <a:bodyPr wrap="none">
            <a:prstTxWarp prst="textNoShape">
              <a:avLst/>
            </a:prstTxWarp>
            <a:spAutoFit/>
          </a:bodyPr>
          <a:lstStyle/>
          <a:p>
            <a:r>
              <a:rPr lang="en-US" sz="3200" b="0">
                <a:solidFill>
                  <a:srgbClr val="CC0000"/>
                </a:solidFill>
                <a:latin typeface="Times New Roman" pitchFamily="-110" charset="0"/>
              </a:rPr>
              <a:t>1000n</a:t>
            </a:r>
            <a:r>
              <a:rPr lang="en-US" sz="3200" b="0" baseline="30000">
                <a:solidFill>
                  <a:srgbClr val="CC0000"/>
                </a:solidFill>
                <a:latin typeface="Times New Roman" pitchFamily="-110" charset="0"/>
              </a:rPr>
              <a:t>2</a:t>
            </a:r>
            <a:endParaRPr lang="en-CA" sz="3200" b="0" baseline="30000">
              <a:solidFill>
                <a:srgbClr val="CC0000"/>
              </a:solidFill>
              <a:latin typeface="Times New Roman" pitchFamily="-110" charset="0"/>
            </a:endParaRPr>
          </a:p>
        </p:txBody>
      </p:sp>
      <p:sp>
        <p:nvSpPr>
          <p:cNvPr id="993284" name="Text Box 4"/>
          <p:cNvSpPr txBox="1">
            <a:spLocks noChangeArrowheads="1"/>
          </p:cNvSpPr>
          <p:nvPr/>
        </p:nvSpPr>
        <p:spPr bwMode="auto">
          <a:xfrm>
            <a:off x="4108450" y="3062288"/>
            <a:ext cx="723900" cy="579437"/>
          </a:xfrm>
          <a:prstGeom prst="rect">
            <a:avLst/>
          </a:prstGeom>
          <a:noFill/>
          <a:ln w="38100">
            <a:noFill/>
            <a:miter lim="800000"/>
            <a:headEnd/>
            <a:tailEnd/>
          </a:ln>
          <a:effectLst/>
        </p:spPr>
        <p:txBody>
          <a:bodyPr wrap="none">
            <a:prstTxWarp prst="textNoShape">
              <a:avLst/>
            </a:prstTxWarp>
            <a:spAutoFit/>
          </a:bodyPr>
          <a:lstStyle/>
          <a:p>
            <a:r>
              <a:rPr lang="en-US" sz="3200" b="0">
                <a:solidFill>
                  <a:srgbClr val="CC0000"/>
                </a:solidFill>
                <a:latin typeface="Times New Roman" pitchFamily="-110" charset="0"/>
              </a:rPr>
              <a:t>3n</a:t>
            </a:r>
            <a:r>
              <a:rPr lang="en-US" sz="3200" b="0" baseline="30000">
                <a:solidFill>
                  <a:srgbClr val="CC0000"/>
                </a:solidFill>
                <a:latin typeface="Times New Roman" pitchFamily="-110" charset="0"/>
              </a:rPr>
              <a:t>2</a:t>
            </a:r>
            <a:endParaRPr lang="en-CA" sz="3200" b="0" baseline="30000">
              <a:solidFill>
                <a:srgbClr val="CC0000"/>
              </a:solidFill>
              <a:latin typeface="Times New Roman" pitchFamily="-110" charset="0"/>
            </a:endParaRPr>
          </a:p>
        </p:txBody>
      </p:sp>
      <p:sp>
        <p:nvSpPr>
          <p:cNvPr id="993285" name="Text Box 5"/>
          <p:cNvSpPr txBox="1">
            <a:spLocks noChangeArrowheads="1"/>
          </p:cNvSpPr>
          <p:nvPr/>
        </p:nvSpPr>
        <p:spPr bwMode="auto">
          <a:xfrm>
            <a:off x="6251575" y="3063875"/>
            <a:ext cx="723900" cy="579438"/>
          </a:xfrm>
          <a:prstGeom prst="rect">
            <a:avLst/>
          </a:prstGeom>
          <a:noFill/>
          <a:ln w="38100">
            <a:noFill/>
            <a:miter lim="800000"/>
            <a:headEnd/>
            <a:tailEnd/>
          </a:ln>
          <a:effectLst/>
        </p:spPr>
        <p:txBody>
          <a:bodyPr wrap="none">
            <a:prstTxWarp prst="textNoShape">
              <a:avLst/>
            </a:prstTxWarp>
            <a:spAutoFit/>
          </a:bodyPr>
          <a:lstStyle/>
          <a:p>
            <a:r>
              <a:rPr lang="en-US" sz="3200" b="0">
                <a:solidFill>
                  <a:srgbClr val="CC0000"/>
                </a:solidFill>
                <a:latin typeface="Times New Roman" pitchFamily="-110" charset="0"/>
              </a:rPr>
              <a:t>2n</a:t>
            </a:r>
            <a:r>
              <a:rPr lang="en-US" sz="3200" b="0" baseline="30000">
                <a:solidFill>
                  <a:srgbClr val="CC0000"/>
                </a:solidFill>
                <a:latin typeface="Times New Roman" pitchFamily="-110" charset="0"/>
              </a:rPr>
              <a:t>3</a:t>
            </a:r>
            <a:endParaRPr lang="en-CA" sz="3200" b="0" baseline="30000">
              <a:solidFill>
                <a:srgbClr val="CC0000"/>
              </a:solidFill>
              <a:latin typeface="Times New Roman" pitchFamily="-110" charset="0"/>
            </a:endParaRPr>
          </a:p>
        </p:txBody>
      </p:sp>
      <p:grpSp>
        <p:nvGrpSpPr>
          <p:cNvPr id="2" name="Group 6"/>
          <p:cNvGrpSpPr>
            <a:grpSpLocks/>
          </p:cNvGrpSpPr>
          <p:nvPr/>
        </p:nvGrpSpPr>
        <p:grpSpPr bwMode="auto">
          <a:xfrm>
            <a:off x="5257800" y="4648200"/>
            <a:ext cx="401638" cy="1143000"/>
            <a:chOff x="5760" y="720"/>
            <a:chExt cx="1021" cy="2477"/>
          </a:xfrm>
        </p:grpSpPr>
        <p:grpSp>
          <p:nvGrpSpPr>
            <p:cNvPr id="3" name="Group 7"/>
            <p:cNvGrpSpPr>
              <a:grpSpLocks/>
            </p:cNvGrpSpPr>
            <p:nvPr/>
          </p:nvGrpSpPr>
          <p:grpSpPr bwMode="auto">
            <a:xfrm>
              <a:off x="5760" y="901"/>
              <a:ext cx="916" cy="2296"/>
              <a:chOff x="5760" y="901"/>
              <a:chExt cx="916" cy="2296"/>
            </a:xfrm>
          </p:grpSpPr>
          <p:sp>
            <p:nvSpPr>
              <p:cNvPr id="993288" name="Freeform 8"/>
              <p:cNvSpPr>
                <a:spLocks/>
              </p:cNvSpPr>
              <p:nvPr/>
            </p:nvSpPr>
            <p:spPr bwMode="auto">
              <a:xfrm>
                <a:off x="5993" y="991"/>
                <a:ext cx="538" cy="525"/>
              </a:xfrm>
              <a:custGeom>
                <a:avLst/>
                <a:gdLst/>
                <a:ahLst/>
                <a:cxnLst>
                  <a:cxn ang="0">
                    <a:pos x="164" y="222"/>
                  </a:cxn>
                  <a:cxn ang="0">
                    <a:pos x="211" y="152"/>
                  </a:cxn>
                  <a:cxn ang="0">
                    <a:pos x="263" y="100"/>
                  </a:cxn>
                  <a:cxn ang="0">
                    <a:pos x="316" y="35"/>
                  </a:cxn>
                  <a:cxn ang="0">
                    <a:pos x="380" y="6"/>
                  </a:cxn>
                  <a:cxn ang="0">
                    <a:pos x="432" y="0"/>
                  </a:cxn>
                  <a:cxn ang="0">
                    <a:pos x="485" y="17"/>
                  </a:cxn>
                  <a:cxn ang="0">
                    <a:pos x="514" y="59"/>
                  </a:cxn>
                  <a:cxn ang="0">
                    <a:pos x="538" y="135"/>
                  </a:cxn>
                  <a:cxn ang="0">
                    <a:pos x="531" y="216"/>
                  </a:cxn>
                  <a:cxn ang="0">
                    <a:pos x="508" y="286"/>
                  </a:cxn>
                  <a:cxn ang="0">
                    <a:pos x="450" y="368"/>
                  </a:cxn>
                  <a:cxn ang="0">
                    <a:pos x="386" y="426"/>
                  </a:cxn>
                  <a:cxn ang="0">
                    <a:pos x="316" y="478"/>
                  </a:cxn>
                  <a:cxn ang="0">
                    <a:pos x="240" y="513"/>
                  </a:cxn>
                  <a:cxn ang="0">
                    <a:pos x="176" y="525"/>
                  </a:cxn>
                  <a:cxn ang="0">
                    <a:pos x="147" y="508"/>
                  </a:cxn>
                  <a:cxn ang="0">
                    <a:pos x="123" y="438"/>
                  </a:cxn>
                  <a:cxn ang="0">
                    <a:pos x="129" y="345"/>
                  </a:cxn>
                  <a:cxn ang="0">
                    <a:pos x="17" y="350"/>
                  </a:cxn>
                  <a:cxn ang="0">
                    <a:pos x="0" y="333"/>
                  </a:cxn>
                  <a:cxn ang="0">
                    <a:pos x="17" y="298"/>
                  </a:cxn>
                  <a:cxn ang="0">
                    <a:pos x="135" y="292"/>
                  </a:cxn>
                  <a:cxn ang="0">
                    <a:pos x="164" y="222"/>
                  </a:cxn>
                </a:cxnLst>
                <a:rect l="0" t="0" r="r" b="b"/>
                <a:pathLst>
                  <a:path w="538" h="525">
                    <a:moveTo>
                      <a:pt x="164" y="222"/>
                    </a:moveTo>
                    <a:lnTo>
                      <a:pt x="211" y="152"/>
                    </a:lnTo>
                    <a:lnTo>
                      <a:pt x="263" y="100"/>
                    </a:lnTo>
                    <a:lnTo>
                      <a:pt x="316" y="35"/>
                    </a:lnTo>
                    <a:lnTo>
                      <a:pt x="380" y="6"/>
                    </a:lnTo>
                    <a:lnTo>
                      <a:pt x="432" y="0"/>
                    </a:lnTo>
                    <a:lnTo>
                      <a:pt x="485" y="17"/>
                    </a:lnTo>
                    <a:lnTo>
                      <a:pt x="514" y="59"/>
                    </a:lnTo>
                    <a:lnTo>
                      <a:pt x="538" y="135"/>
                    </a:lnTo>
                    <a:lnTo>
                      <a:pt x="531" y="216"/>
                    </a:lnTo>
                    <a:lnTo>
                      <a:pt x="508" y="286"/>
                    </a:lnTo>
                    <a:lnTo>
                      <a:pt x="450" y="368"/>
                    </a:lnTo>
                    <a:lnTo>
                      <a:pt x="386" y="426"/>
                    </a:lnTo>
                    <a:lnTo>
                      <a:pt x="316" y="478"/>
                    </a:lnTo>
                    <a:lnTo>
                      <a:pt x="240" y="513"/>
                    </a:lnTo>
                    <a:lnTo>
                      <a:pt x="176" y="525"/>
                    </a:lnTo>
                    <a:lnTo>
                      <a:pt x="147" y="508"/>
                    </a:lnTo>
                    <a:lnTo>
                      <a:pt x="123" y="438"/>
                    </a:lnTo>
                    <a:lnTo>
                      <a:pt x="129" y="345"/>
                    </a:lnTo>
                    <a:lnTo>
                      <a:pt x="17" y="350"/>
                    </a:lnTo>
                    <a:lnTo>
                      <a:pt x="0" y="333"/>
                    </a:lnTo>
                    <a:lnTo>
                      <a:pt x="17" y="298"/>
                    </a:lnTo>
                    <a:lnTo>
                      <a:pt x="135" y="292"/>
                    </a:lnTo>
                    <a:lnTo>
                      <a:pt x="164" y="222"/>
                    </a:lnTo>
                    <a:close/>
                  </a:path>
                </a:pathLst>
              </a:custGeom>
              <a:solidFill>
                <a:schemeClr val="tx2"/>
              </a:solidFill>
              <a:ln w="9525">
                <a:noFill/>
                <a:round/>
                <a:headEnd/>
                <a:tailEnd/>
              </a:ln>
            </p:spPr>
            <p:txBody>
              <a:bodyPr>
                <a:prstTxWarp prst="textNoShape">
                  <a:avLst/>
                </a:prstTxWarp>
              </a:bodyPr>
              <a:lstStyle/>
              <a:p>
                <a:endParaRPr lang="en-US"/>
              </a:p>
            </p:txBody>
          </p:sp>
          <p:sp>
            <p:nvSpPr>
              <p:cNvPr id="993289" name="Freeform 9"/>
              <p:cNvSpPr>
                <a:spLocks/>
              </p:cNvSpPr>
              <p:nvPr/>
            </p:nvSpPr>
            <p:spPr bwMode="auto">
              <a:xfrm>
                <a:off x="5964" y="1544"/>
                <a:ext cx="373" cy="772"/>
              </a:xfrm>
              <a:custGeom>
                <a:avLst/>
                <a:gdLst/>
                <a:ahLst/>
                <a:cxnLst>
                  <a:cxn ang="0">
                    <a:pos x="106" y="65"/>
                  </a:cxn>
                  <a:cxn ang="0">
                    <a:pos x="158" y="18"/>
                  </a:cxn>
                  <a:cxn ang="0">
                    <a:pos x="239" y="0"/>
                  </a:cxn>
                  <a:cxn ang="0">
                    <a:pos x="309" y="12"/>
                  </a:cxn>
                  <a:cxn ang="0">
                    <a:pos x="361" y="59"/>
                  </a:cxn>
                  <a:cxn ang="0">
                    <a:pos x="373" y="94"/>
                  </a:cxn>
                  <a:cxn ang="0">
                    <a:pos x="373" y="141"/>
                  </a:cxn>
                  <a:cxn ang="0">
                    <a:pos x="350" y="182"/>
                  </a:cxn>
                  <a:cxn ang="0">
                    <a:pos x="309" y="252"/>
                  </a:cxn>
                  <a:cxn ang="0">
                    <a:pos x="292" y="334"/>
                  </a:cxn>
                  <a:cxn ang="0">
                    <a:pos x="286" y="403"/>
                  </a:cxn>
                  <a:cxn ang="0">
                    <a:pos x="303" y="479"/>
                  </a:cxn>
                  <a:cxn ang="0">
                    <a:pos x="350" y="549"/>
                  </a:cxn>
                  <a:cxn ang="0">
                    <a:pos x="367" y="619"/>
                  </a:cxn>
                  <a:cxn ang="0">
                    <a:pos x="361" y="683"/>
                  </a:cxn>
                  <a:cxn ang="0">
                    <a:pos x="327" y="737"/>
                  </a:cxn>
                  <a:cxn ang="0">
                    <a:pos x="280" y="766"/>
                  </a:cxn>
                  <a:cxn ang="0">
                    <a:pos x="222" y="772"/>
                  </a:cxn>
                  <a:cxn ang="0">
                    <a:pos x="152" y="772"/>
                  </a:cxn>
                  <a:cxn ang="0">
                    <a:pos x="100" y="742"/>
                  </a:cxn>
                  <a:cxn ang="0">
                    <a:pos x="46" y="654"/>
                  </a:cxn>
                  <a:cxn ang="0">
                    <a:pos x="12" y="578"/>
                  </a:cxn>
                  <a:cxn ang="0">
                    <a:pos x="0" y="462"/>
                  </a:cxn>
                  <a:cxn ang="0">
                    <a:pos x="12" y="357"/>
                  </a:cxn>
                  <a:cxn ang="0">
                    <a:pos x="35" y="246"/>
                  </a:cxn>
                  <a:cxn ang="0">
                    <a:pos x="71" y="135"/>
                  </a:cxn>
                  <a:cxn ang="0">
                    <a:pos x="106" y="65"/>
                  </a:cxn>
                </a:cxnLst>
                <a:rect l="0" t="0" r="r" b="b"/>
                <a:pathLst>
                  <a:path w="373" h="772">
                    <a:moveTo>
                      <a:pt x="106" y="65"/>
                    </a:moveTo>
                    <a:lnTo>
                      <a:pt x="158" y="18"/>
                    </a:lnTo>
                    <a:lnTo>
                      <a:pt x="239" y="0"/>
                    </a:lnTo>
                    <a:lnTo>
                      <a:pt x="309" y="12"/>
                    </a:lnTo>
                    <a:lnTo>
                      <a:pt x="361" y="59"/>
                    </a:lnTo>
                    <a:lnTo>
                      <a:pt x="373" y="94"/>
                    </a:lnTo>
                    <a:lnTo>
                      <a:pt x="373" y="141"/>
                    </a:lnTo>
                    <a:lnTo>
                      <a:pt x="350" y="182"/>
                    </a:lnTo>
                    <a:lnTo>
                      <a:pt x="309" y="252"/>
                    </a:lnTo>
                    <a:lnTo>
                      <a:pt x="292" y="334"/>
                    </a:lnTo>
                    <a:lnTo>
                      <a:pt x="286" y="403"/>
                    </a:lnTo>
                    <a:lnTo>
                      <a:pt x="303" y="479"/>
                    </a:lnTo>
                    <a:lnTo>
                      <a:pt x="350" y="549"/>
                    </a:lnTo>
                    <a:lnTo>
                      <a:pt x="367" y="619"/>
                    </a:lnTo>
                    <a:lnTo>
                      <a:pt x="361" y="683"/>
                    </a:lnTo>
                    <a:lnTo>
                      <a:pt x="327" y="737"/>
                    </a:lnTo>
                    <a:lnTo>
                      <a:pt x="280" y="766"/>
                    </a:lnTo>
                    <a:lnTo>
                      <a:pt x="222" y="772"/>
                    </a:lnTo>
                    <a:lnTo>
                      <a:pt x="152" y="772"/>
                    </a:lnTo>
                    <a:lnTo>
                      <a:pt x="100" y="742"/>
                    </a:lnTo>
                    <a:lnTo>
                      <a:pt x="46" y="654"/>
                    </a:lnTo>
                    <a:lnTo>
                      <a:pt x="12" y="578"/>
                    </a:lnTo>
                    <a:lnTo>
                      <a:pt x="0" y="462"/>
                    </a:lnTo>
                    <a:lnTo>
                      <a:pt x="12" y="357"/>
                    </a:lnTo>
                    <a:lnTo>
                      <a:pt x="35" y="246"/>
                    </a:lnTo>
                    <a:lnTo>
                      <a:pt x="71" y="135"/>
                    </a:lnTo>
                    <a:lnTo>
                      <a:pt x="106" y="65"/>
                    </a:lnTo>
                    <a:close/>
                  </a:path>
                </a:pathLst>
              </a:custGeom>
              <a:solidFill>
                <a:schemeClr val="tx2"/>
              </a:solidFill>
              <a:ln w="9525">
                <a:noFill/>
                <a:round/>
                <a:headEnd/>
                <a:tailEnd/>
              </a:ln>
            </p:spPr>
            <p:txBody>
              <a:bodyPr>
                <a:prstTxWarp prst="textNoShape">
                  <a:avLst/>
                </a:prstTxWarp>
              </a:bodyPr>
              <a:lstStyle/>
              <a:p>
                <a:endParaRPr lang="en-US"/>
              </a:p>
            </p:txBody>
          </p:sp>
          <p:sp>
            <p:nvSpPr>
              <p:cNvPr id="993290" name="Freeform 10"/>
              <p:cNvSpPr>
                <a:spLocks/>
              </p:cNvSpPr>
              <p:nvPr/>
            </p:nvSpPr>
            <p:spPr bwMode="auto">
              <a:xfrm>
                <a:off x="6262" y="1569"/>
                <a:ext cx="414" cy="694"/>
              </a:xfrm>
              <a:custGeom>
                <a:avLst/>
                <a:gdLst/>
                <a:ahLst/>
                <a:cxnLst>
                  <a:cxn ang="0">
                    <a:pos x="0" y="34"/>
                  </a:cxn>
                  <a:cxn ang="0">
                    <a:pos x="5" y="5"/>
                  </a:cxn>
                  <a:cxn ang="0">
                    <a:pos x="69" y="0"/>
                  </a:cxn>
                  <a:cxn ang="0">
                    <a:pos x="104" y="29"/>
                  </a:cxn>
                  <a:cxn ang="0">
                    <a:pos x="157" y="105"/>
                  </a:cxn>
                  <a:cxn ang="0">
                    <a:pos x="226" y="204"/>
                  </a:cxn>
                  <a:cxn ang="0">
                    <a:pos x="291" y="274"/>
                  </a:cxn>
                  <a:cxn ang="0">
                    <a:pos x="408" y="402"/>
                  </a:cxn>
                  <a:cxn ang="0">
                    <a:pos x="414" y="431"/>
                  </a:cxn>
                  <a:cxn ang="0">
                    <a:pos x="390" y="449"/>
                  </a:cxn>
                  <a:cxn ang="0">
                    <a:pos x="332" y="472"/>
                  </a:cxn>
                  <a:cxn ang="0">
                    <a:pos x="250" y="490"/>
                  </a:cxn>
                  <a:cxn ang="0">
                    <a:pos x="151" y="496"/>
                  </a:cxn>
                  <a:cxn ang="0">
                    <a:pos x="116" y="501"/>
                  </a:cxn>
                  <a:cxn ang="0">
                    <a:pos x="104" y="525"/>
                  </a:cxn>
                  <a:cxn ang="0">
                    <a:pos x="127" y="565"/>
                  </a:cxn>
                  <a:cxn ang="0">
                    <a:pos x="209" y="635"/>
                  </a:cxn>
                  <a:cxn ang="0">
                    <a:pos x="268" y="653"/>
                  </a:cxn>
                  <a:cxn ang="0">
                    <a:pos x="280" y="676"/>
                  </a:cxn>
                  <a:cxn ang="0">
                    <a:pos x="255" y="694"/>
                  </a:cxn>
                  <a:cxn ang="0">
                    <a:pos x="203" y="694"/>
                  </a:cxn>
                  <a:cxn ang="0">
                    <a:pos x="133" y="653"/>
                  </a:cxn>
                  <a:cxn ang="0">
                    <a:pos x="75" y="595"/>
                  </a:cxn>
                  <a:cxn ang="0">
                    <a:pos x="40" y="542"/>
                  </a:cxn>
                  <a:cxn ang="0">
                    <a:pos x="40" y="501"/>
                  </a:cxn>
                  <a:cxn ang="0">
                    <a:pos x="63" y="472"/>
                  </a:cxn>
                  <a:cxn ang="0">
                    <a:pos x="98" y="461"/>
                  </a:cxn>
                  <a:cxn ang="0">
                    <a:pos x="151" y="455"/>
                  </a:cxn>
                  <a:cxn ang="0">
                    <a:pos x="209" y="455"/>
                  </a:cxn>
                  <a:cxn ang="0">
                    <a:pos x="280" y="443"/>
                  </a:cxn>
                  <a:cxn ang="0">
                    <a:pos x="315" y="431"/>
                  </a:cxn>
                  <a:cxn ang="0">
                    <a:pos x="332" y="414"/>
                  </a:cxn>
                  <a:cxn ang="0">
                    <a:pos x="326" y="397"/>
                  </a:cxn>
                  <a:cxn ang="0">
                    <a:pos x="274" y="350"/>
                  </a:cxn>
                  <a:cxn ang="0">
                    <a:pos x="191" y="268"/>
                  </a:cxn>
                  <a:cxn ang="0">
                    <a:pos x="116" y="199"/>
                  </a:cxn>
                  <a:cxn ang="0">
                    <a:pos x="34" y="123"/>
                  </a:cxn>
                  <a:cxn ang="0">
                    <a:pos x="5" y="69"/>
                  </a:cxn>
                  <a:cxn ang="0">
                    <a:pos x="0" y="34"/>
                  </a:cxn>
                </a:cxnLst>
                <a:rect l="0" t="0" r="r" b="b"/>
                <a:pathLst>
                  <a:path w="414" h="694">
                    <a:moveTo>
                      <a:pt x="0" y="34"/>
                    </a:moveTo>
                    <a:lnTo>
                      <a:pt x="5" y="5"/>
                    </a:lnTo>
                    <a:lnTo>
                      <a:pt x="69" y="0"/>
                    </a:lnTo>
                    <a:lnTo>
                      <a:pt x="104" y="29"/>
                    </a:lnTo>
                    <a:lnTo>
                      <a:pt x="157" y="105"/>
                    </a:lnTo>
                    <a:lnTo>
                      <a:pt x="226" y="204"/>
                    </a:lnTo>
                    <a:lnTo>
                      <a:pt x="291" y="274"/>
                    </a:lnTo>
                    <a:lnTo>
                      <a:pt x="408" y="402"/>
                    </a:lnTo>
                    <a:lnTo>
                      <a:pt x="414" y="431"/>
                    </a:lnTo>
                    <a:lnTo>
                      <a:pt x="390" y="449"/>
                    </a:lnTo>
                    <a:lnTo>
                      <a:pt x="332" y="472"/>
                    </a:lnTo>
                    <a:lnTo>
                      <a:pt x="250" y="490"/>
                    </a:lnTo>
                    <a:lnTo>
                      <a:pt x="151" y="496"/>
                    </a:lnTo>
                    <a:lnTo>
                      <a:pt x="116" y="501"/>
                    </a:lnTo>
                    <a:lnTo>
                      <a:pt x="104" y="525"/>
                    </a:lnTo>
                    <a:lnTo>
                      <a:pt x="127" y="565"/>
                    </a:lnTo>
                    <a:lnTo>
                      <a:pt x="209" y="635"/>
                    </a:lnTo>
                    <a:lnTo>
                      <a:pt x="268" y="653"/>
                    </a:lnTo>
                    <a:lnTo>
                      <a:pt x="280" y="676"/>
                    </a:lnTo>
                    <a:lnTo>
                      <a:pt x="255" y="694"/>
                    </a:lnTo>
                    <a:lnTo>
                      <a:pt x="203" y="694"/>
                    </a:lnTo>
                    <a:lnTo>
                      <a:pt x="133" y="653"/>
                    </a:lnTo>
                    <a:lnTo>
                      <a:pt x="75" y="595"/>
                    </a:lnTo>
                    <a:lnTo>
                      <a:pt x="40" y="542"/>
                    </a:lnTo>
                    <a:lnTo>
                      <a:pt x="40" y="501"/>
                    </a:lnTo>
                    <a:lnTo>
                      <a:pt x="63" y="472"/>
                    </a:lnTo>
                    <a:lnTo>
                      <a:pt x="98" y="461"/>
                    </a:lnTo>
                    <a:lnTo>
                      <a:pt x="151" y="455"/>
                    </a:lnTo>
                    <a:lnTo>
                      <a:pt x="209" y="455"/>
                    </a:lnTo>
                    <a:lnTo>
                      <a:pt x="280" y="443"/>
                    </a:lnTo>
                    <a:lnTo>
                      <a:pt x="315" y="431"/>
                    </a:lnTo>
                    <a:lnTo>
                      <a:pt x="332" y="414"/>
                    </a:lnTo>
                    <a:lnTo>
                      <a:pt x="326" y="397"/>
                    </a:lnTo>
                    <a:lnTo>
                      <a:pt x="274" y="350"/>
                    </a:lnTo>
                    <a:lnTo>
                      <a:pt x="191" y="268"/>
                    </a:lnTo>
                    <a:lnTo>
                      <a:pt x="116" y="199"/>
                    </a:lnTo>
                    <a:lnTo>
                      <a:pt x="34" y="123"/>
                    </a:lnTo>
                    <a:lnTo>
                      <a:pt x="5" y="69"/>
                    </a:lnTo>
                    <a:lnTo>
                      <a:pt x="0" y="34"/>
                    </a:lnTo>
                    <a:close/>
                  </a:path>
                </a:pathLst>
              </a:custGeom>
              <a:solidFill>
                <a:schemeClr val="tx2"/>
              </a:solidFill>
              <a:ln w="9525">
                <a:noFill/>
                <a:round/>
                <a:headEnd/>
                <a:tailEnd/>
              </a:ln>
            </p:spPr>
            <p:txBody>
              <a:bodyPr>
                <a:prstTxWarp prst="textNoShape">
                  <a:avLst/>
                </a:prstTxWarp>
              </a:bodyPr>
              <a:lstStyle/>
              <a:p>
                <a:endParaRPr lang="en-US"/>
              </a:p>
            </p:txBody>
          </p:sp>
          <p:sp>
            <p:nvSpPr>
              <p:cNvPr id="993291" name="Freeform 11"/>
              <p:cNvSpPr>
                <a:spLocks/>
              </p:cNvSpPr>
              <p:nvPr/>
            </p:nvSpPr>
            <p:spPr bwMode="auto">
              <a:xfrm>
                <a:off x="5993" y="2151"/>
                <a:ext cx="449" cy="1046"/>
              </a:xfrm>
              <a:custGeom>
                <a:avLst/>
                <a:gdLst/>
                <a:ahLst/>
                <a:cxnLst>
                  <a:cxn ang="0">
                    <a:pos x="222" y="0"/>
                  </a:cxn>
                  <a:cxn ang="0">
                    <a:pos x="286" y="12"/>
                  </a:cxn>
                  <a:cxn ang="0">
                    <a:pos x="315" y="59"/>
                  </a:cxn>
                  <a:cxn ang="0">
                    <a:pos x="309" y="170"/>
                  </a:cxn>
                  <a:cxn ang="0">
                    <a:pos x="298" y="287"/>
                  </a:cxn>
                  <a:cxn ang="0">
                    <a:pos x="298" y="409"/>
                  </a:cxn>
                  <a:cxn ang="0">
                    <a:pos x="356" y="555"/>
                  </a:cxn>
                  <a:cxn ang="0">
                    <a:pos x="402" y="660"/>
                  </a:cxn>
                  <a:cxn ang="0">
                    <a:pos x="426" y="766"/>
                  </a:cxn>
                  <a:cxn ang="0">
                    <a:pos x="420" y="859"/>
                  </a:cxn>
                  <a:cxn ang="0">
                    <a:pos x="420" y="894"/>
                  </a:cxn>
                  <a:cxn ang="0">
                    <a:pos x="443" y="929"/>
                  </a:cxn>
                  <a:cxn ang="0">
                    <a:pos x="449" y="964"/>
                  </a:cxn>
                  <a:cxn ang="0">
                    <a:pos x="432" y="981"/>
                  </a:cxn>
                  <a:cxn ang="0">
                    <a:pos x="385" y="970"/>
                  </a:cxn>
                  <a:cxn ang="0">
                    <a:pos x="298" y="958"/>
                  </a:cxn>
                  <a:cxn ang="0">
                    <a:pos x="193" y="981"/>
                  </a:cxn>
                  <a:cxn ang="0">
                    <a:pos x="123" y="1022"/>
                  </a:cxn>
                  <a:cxn ang="0">
                    <a:pos x="88" y="1046"/>
                  </a:cxn>
                  <a:cxn ang="0">
                    <a:pos x="53" y="1046"/>
                  </a:cxn>
                  <a:cxn ang="0">
                    <a:pos x="0" y="970"/>
                  </a:cxn>
                  <a:cxn ang="0">
                    <a:pos x="6" y="958"/>
                  </a:cxn>
                  <a:cxn ang="0">
                    <a:pos x="112" y="923"/>
                  </a:cxn>
                  <a:cxn ang="0">
                    <a:pos x="234" y="906"/>
                  </a:cxn>
                  <a:cxn ang="0">
                    <a:pos x="321" y="900"/>
                  </a:cxn>
                  <a:cxn ang="0">
                    <a:pos x="373" y="900"/>
                  </a:cxn>
                  <a:cxn ang="0">
                    <a:pos x="385" y="865"/>
                  </a:cxn>
                  <a:cxn ang="0">
                    <a:pos x="368" y="766"/>
                  </a:cxn>
                  <a:cxn ang="0">
                    <a:pos x="327" y="660"/>
                  </a:cxn>
                  <a:cxn ang="0">
                    <a:pos x="263" y="526"/>
                  </a:cxn>
                  <a:cxn ang="0">
                    <a:pos x="210" y="409"/>
                  </a:cxn>
                  <a:cxn ang="0">
                    <a:pos x="187" y="304"/>
                  </a:cxn>
                  <a:cxn ang="0">
                    <a:pos x="181" y="188"/>
                  </a:cxn>
                  <a:cxn ang="0">
                    <a:pos x="181" y="76"/>
                  </a:cxn>
                  <a:cxn ang="0">
                    <a:pos x="205" y="30"/>
                  </a:cxn>
                  <a:cxn ang="0">
                    <a:pos x="222" y="0"/>
                  </a:cxn>
                </a:cxnLst>
                <a:rect l="0" t="0" r="r" b="b"/>
                <a:pathLst>
                  <a:path w="449" h="1046">
                    <a:moveTo>
                      <a:pt x="222" y="0"/>
                    </a:moveTo>
                    <a:lnTo>
                      <a:pt x="286" y="12"/>
                    </a:lnTo>
                    <a:lnTo>
                      <a:pt x="315" y="59"/>
                    </a:lnTo>
                    <a:lnTo>
                      <a:pt x="309" y="170"/>
                    </a:lnTo>
                    <a:lnTo>
                      <a:pt x="298" y="287"/>
                    </a:lnTo>
                    <a:lnTo>
                      <a:pt x="298" y="409"/>
                    </a:lnTo>
                    <a:lnTo>
                      <a:pt x="356" y="555"/>
                    </a:lnTo>
                    <a:lnTo>
                      <a:pt x="402" y="660"/>
                    </a:lnTo>
                    <a:lnTo>
                      <a:pt x="426" y="766"/>
                    </a:lnTo>
                    <a:lnTo>
                      <a:pt x="420" y="859"/>
                    </a:lnTo>
                    <a:lnTo>
                      <a:pt x="420" y="894"/>
                    </a:lnTo>
                    <a:lnTo>
                      <a:pt x="443" y="929"/>
                    </a:lnTo>
                    <a:lnTo>
                      <a:pt x="449" y="964"/>
                    </a:lnTo>
                    <a:lnTo>
                      <a:pt x="432" y="981"/>
                    </a:lnTo>
                    <a:lnTo>
                      <a:pt x="385" y="970"/>
                    </a:lnTo>
                    <a:lnTo>
                      <a:pt x="298" y="958"/>
                    </a:lnTo>
                    <a:lnTo>
                      <a:pt x="193" y="981"/>
                    </a:lnTo>
                    <a:lnTo>
                      <a:pt x="123" y="1022"/>
                    </a:lnTo>
                    <a:lnTo>
                      <a:pt x="88" y="1046"/>
                    </a:lnTo>
                    <a:lnTo>
                      <a:pt x="53" y="1046"/>
                    </a:lnTo>
                    <a:lnTo>
                      <a:pt x="0" y="970"/>
                    </a:lnTo>
                    <a:lnTo>
                      <a:pt x="6" y="958"/>
                    </a:lnTo>
                    <a:lnTo>
                      <a:pt x="112" y="923"/>
                    </a:lnTo>
                    <a:lnTo>
                      <a:pt x="234" y="906"/>
                    </a:lnTo>
                    <a:lnTo>
                      <a:pt x="321" y="900"/>
                    </a:lnTo>
                    <a:lnTo>
                      <a:pt x="373" y="900"/>
                    </a:lnTo>
                    <a:lnTo>
                      <a:pt x="385" y="865"/>
                    </a:lnTo>
                    <a:lnTo>
                      <a:pt x="368" y="766"/>
                    </a:lnTo>
                    <a:lnTo>
                      <a:pt x="327" y="660"/>
                    </a:lnTo>
                    <a:lnTo>
                      <a:pt x="263" y="526"/>
                    </a:lnTo>
                    <a:lnTo>
                      <a:pt x="210" y="409"/>
                    </a:lnTo>
                    <a:lnTo>
                      <a:pt x="187" y="304"/>
                    </a:lnTo>
                    <a:lnTo>
                      <a:pt x="181" y="188"/>
                    </a:lnTo>
                    <a:lnTo>
                      <a:pt x="181" y="76"/>
                    </a:lnTo>
                    <a:lnTo>
                      <a:pt x="205" y="30"/>
                    </a:lnTo>
                    <a:lnTo>
                      <a:pt x="222" y="0"/>
                    </a:lnTo>
                    <a:close/>
                  </a:path>
                </a:pathLst>
              </a:custGeom>
              <a:solidFill>
                <a:schemeClr val="tx2"/>
              </a:solidFill>
              <a:ln w="9525">
                <a:noFill/>
                <a:round/>
                <a:headEnd/>
                <a:tailEnd/>
              </a:ln>
            </p:spPr>
            <p:txBody>
              <a:bodyPr>
                <a:prstTxWarp prst="textNoShape">
                  <a:avLst/>
                </a:prstTxWarp>
              </a:bodyPr>
              <a:lstStyle/>
              <a:p>
                <a:endParaRPr lang="en-US"/>
              </a:p>
            </p:txBody>
          </p:sp>
          <p:sp>
            <p:nvSpPr>
              <p:cNvPr id="993292" name="Freeform 12"/>
              <p:cNvSpPr>
                <a:spLocks/>
              </p:cNvSpPr>
              <p:nvPr/>
            </p:nvSpPr>
            <p:spPr bwMode="auto">
              <a:xfrm>
                <a:off x="5772" y="2181"/>
                <a:ext cx="373" cy="870"/>
              </a:xfrm>
              <a:custGeom>
                <a:avLst/>
                <a:gdLst/>
                <a:ahLst/>
                <a:cxnLst>
                  <a:cxn ang="0">
                    <a:pos x="280" y="0"/>
                  </a:cxn>
                  <a:cxn ang="0">
                    <a:pos x="332" y="0"/>
                  </a:cxn>
                  <a:cxn ang="0">
                    <a:pos x="350" y="35"/>
                  </a:cxn>
                  <a:cxn ang="0">
                    <a:pos x="361" y="112"/>
                  </a:cxn>
                  <a:cxn ang="0">
                    <a:pos x="350" y="193"/>
                  </a:cxn>
                  <a:cxn ang="0">
                    <a:pos x="321" y="356"/>
                  </a:cxn>
                  <a:cxn ang="0">
                    <a:pos x="326" y="426"/>
                  </a:cxn>
                  <a:cxn ang="0">
                    <a:pos x="361" y="566"/>
                  </a:cxn>
                  <a:cxn ang="0">
                    <a:pos x="373" y="665"/>
                  </a:cxn>
                  <a:cxn ang="0">
                    <a:pos x="373" y="742"/>
                  </a:cxn>
                  <a:cxn ang="0">
                    <a:pos x="356" y="759"/>
                  </a:cxn>
                  <a:cxn ang="0">
                    <a:pos x="303" y="771"/>
                  </a:cxn>
                  <a:cxn ang="0">
                    <a:pos x="232" y="788"/>
                  </a:cxn>
                  <a:cxn ang="0">
                    <a:pos x="163" y="823"/>
                  </a:cxn>
                  <a:cxn ang="0">
                    <a:pos x="93" y="870"/>
                  </a:cxn>
                  <a:cxn ang="0">
                    <a:pos x="64" y="870"/>
                  </a:cxn>
                  <a:cxn ang="0">
                    <a:pos x="0" y="818"/>
                  </a:cxn>
                  <a:cxn ang="0">
                    <a:pos x="6" y="794"/>
                  </a:cxn>
                  <a:cxn ang="0">
                    <a:pos x="87" y="759"/>
                  </a:cxn>
                  <a:cxn ang="0">
                    <a:pos x="227" y="724"/>
                  </a:cxn>
                  <a:cxn ang="0">
                    <a:pos x="292" y="700"/>
                  </a:cxn>
                  <a:cxn ang="0">
                    <a:pos x="303" y="677"/>
                  </a:cxn>
                  <a:cxn ang="0">
                    <a:pos x="303" y="578"/>
                  </a:cxn>
                  <a:cxn ang="0">
                    <a:pos x="280" y="450"/>
                  </a:cxn>
                  <a:cxn ang="0">
                    <a:pos x="268" y="368"/>
                  </a:cxn>
                  <a:cxn ang="0">
                    <a:pos x="257" y="240"/>
                  </a:cxn>
                  <a:cxn ang="0">
                    <a:pos x="251" y="100"/>
                  </a:cxn>
                  <a:cxn ang="0">
                    <a:pos x="257" y="35"/>
                  </a:cxn>
                  <a:cxn ang="0">
                    <a:pos x="280" y="0"/>
                  </a:cxn>
                </a:cxnLst>
                <a:rect l="0" t="0" r="r" b="b"/>
                <a:pathLst>
                  <a:path w="373" h="870">
                    <a:moveTo>
                      <a:pt x="280" y="0"/>
                    </a:moveTo>
                    <a:lnTo>
                      <a:pt x="332" y="0"/>
                    </a:lnTo>
                    <a:lnTo>
                      <a:pt x="350" y="35"/>
                    </a:lnTo>
                    <a:lnTo>
                      <a:pt x="361" y="112"/>
                    </a:lnTo>
                    <a:lnTo>
                      <a:pt x="350" y="193"/>
                    </a:lnTo>
                    <a:lnTo>
                      <a:pt x="321" y="356"/>
                    </a:lnTo>
                    <a:lnTo>
                      <a:pt x="326" y="426"/>
                    </a:lnTo>
                    <a:lnTo>
                      <a:pt x="361" y="566"/>
                    </a:lnTo>
                    <a:lnTo>
                      <a:pt x="373" y="665"/>
                    </a:lnTo>
                    <a:lnTo>
                      <a:pt x="373" y="742"/>
                    </a:lnTo>
                    <a:lnTo>
                      <a:pt x="356" y="759"/>
                    </a:lnTo>
                    <a:lnTo>
                      <a:pt x="303" y="771"/>
                    </a:lnTo>
                    <a:lnTo>
                      <a:pt x="232" y="788"/>
                    </a:lnTo>
                    <a:lnTo>
                      <a:pt x="163" y="823"/>
                    </a:lnTo>
                    <a:lnTo>
                      <a:pt x="93" y="870"/>
                    </a:lnTo>
                    <a:lnTo>
                      <a:pt x="64" y="870"/>
                    </a:lnTo>
                    <a:lnTo>
                      <a:pt x="0" y="818"/>
                    </a:lnTo>
                    <a:lnTo>
                      <a:pt x="6" y="794"/>
                    </a:lnTo>
                    <a:lnTo>
                      <a:pt x="87" y="759"/>
                    </a:lnTo>
                    <a:lnTo>
                      <a:pt x="227" y="724"/>
                    </a:lnTo>
                    <a:lnTo>
                      <a:pt x="292" y="700"/>
                    </a:lnTo>
                    <a:lnTo>
                      <a:pt x="303" y="677"/>
                    </a:lnTo>
                    <a:lnTo>
                      <a:pt x="303" y="578"/>
                    </a:lnTo>
                    <a:lnTo>
                      <a:pt x="280" y="450"/>
                    </a:lnTo>
                    <a:lnTo>
                      <a:pt x="268" y="368"/>
                    </a:lnTo>
                    <a:lnTo>
                      <a:pt x="257" y="240"/>
                    </a:lnTo>
                    <a:lnTo>
                      <a:pt x="251" y="100"/>
                    </a:lnTo>
                    <a:lnTo>
                      <a:pt x="257" y="35"/>
                    </a:lnTo>
                    <a:lnTo>
                      <a:pt x="280" y="0"/>
                    </a:lnTo>
                    <a:close/>
                  </a:path>
                </a:pathLst>
              </a:custGeom>
              <a:solidFill>
                <a:schemeClr val="tx2"/>
              </a:solidFill>
              <a:ln w="9525">
                <a:noFill/>
                <a:round/>
                <a:headEnd/>
                <a:tailEnd/>
              </a:ln>
            </p:spPr>
            <p:txBody>
              <a:bodyPr>
                <a:prstTxWarp prst="textNoShape">
                  <a:avLst/>
                </a:prstTxWarp>
              </a:bodyPr>
              <a:lstStyle/>
              <a:p>
                <a:endParaRPr lang="en-US"/>
              </a:p>
            </p:txBody>
          </p:sp>
          <p:sp>
            <p:nvSpPr>
              <p:cNvPr id="993293" name="Freeform 13"/>
              <p:cNvSpPr>
                <a:spLocks/>
              </p:cNvSpPr>
              <p:nvPr/>
            </p:nvSpPr>
            <p:spPr bwMode="auto">
              <a:xfrm>
                <a:off x="5760" y="901"/>
                <a:ext cx="612" cy="776"/>
              </a:xfrm>
              <a:custGeom>
                <a:avLst/>
                <a:gdLst/>
                <a:ahLst/>
                <a:cxnLst>
                  <a:cxn ang="0">
                    <a:pos x="326" y="776"/>
                  </a:cxn>
                  <a:cxn ang="0">
                    <a:pos x="355" y="740"/>
                  </a:cxn>
                  <a:cxn ang="0">
                    <a:pos x="344" y="688"/>
                  </a:cxn>
                  <a:cxn ang="0">
                    <a:pos x="321" y="618"/>
                  </a:cxn>
                  <a:cxn ang="0">
                    <a:pos x="232" y="536"/>
                  </a:cxn>
                  <a:cxn ang="0">
                    <a:pos x="145" y="461"/>
                  </a:cxn>
                  <a:cxn ang="0">
                    <a:pos x="104" y="379"/>
                  </a:cxn>
                  <a:cxn ang="0">
                    <a:pos x="87" y="251"/>
                  </a:cxn>
                  <a:cxn ang="0">
                    <a:pos x="186" y="216"/>
                  </a:cxn>
                  <a:cxn ang="0">
                    <a:pos x="344" y="199"/>
                  </a:cxn>
                  <a:cxn ang="0">
                    <a:pos x="408" y="205"/>
                  </a:cxn>
                  <a:cxn ang="0">
                    <a:pos x="425" y="222"/>
                  </a:cxn>
                  <a:cxn ang="0">
                    <a:pos x="454" y="193"/>
                  </a:cxn>
                  <a:cxn ang="0">
                    <a:pos x="443" y="164"/>
                  </a:cxn>
                  <a:cxn ang="0">
                    <a:pos x="460" y="111"/>
                  </a:cxn>
                  <a:cxn ang="0">
                    <a:pos x="507" y="64"/>
                  </a:cxn>
                  <a:cxn ang="0">
                    <a:pos x="542" y="52"/>
                  </a:cxn>
                  <a:cxn ang="0">
                    <a:pos x="588" y="81"/>
                  </a:cxn>
                  <a:cxn ang="0">
                    <a:pos x="612" y="52"/>
                  </a:cxn>
                  <a:cxn ang="0">
                    <a:pos x="571" y="0"/>
                  </a:cxn>
                  <a:cxn ang="0">
                    <a:pos x="518" y="0"/>
                  </a:cxn>
                  <a:cxn ang="0">
                    <a:pos x="454" y="29"/>
                  </a:cxn>
                  <a:cxn ang="0">
                    <a:pos x="414" y="105"/>
                  </a:cxn>
                  <a:cxn ang="0">
                    <a:pos x="361" y="141"/>
                  </a:cxn>
                  <a:cxn ang="0">
                    <a:pos x="280" y="152"/>
                  </a:cxn>
                  <a:cxn ang="0">
                    <a:pos x="133" y="170"/>
                  </a:cxn>
                  <a:cxn ang="0">
                    <a:pos x="17" y="205"/>
                  </a:cxn>
                  <a:cxn ang="0">
                    <a:pos x="0" y="234"/>
                  </a:cxn>
                  <a:cxn ang="0">
                    <a:pos x="11" y="327"/>
                  </a:cxn>
                  <a:cxn ang="0">
                    <a:pos x="52" y="455"/>
                  </a:cxn>
                  <a:cxn ang="0">
                    <a:pos x="110" y="560"/>
                  </a:cxn>
                  <a:cxn ang="0">
                    <a:pos x="168" y="653"/>
                  </a:cxn>
                  <a:cxn ang="0">
                    <a:pos x="221" y="717"/>
                  </a:cxn>
                  <a:cxn ang="0">
                    <a:pos x="274" y="764"/>
                  </a:cxn>
                  <a:cxn ang="0">
                    <a:pos x="326" y="776"/>
                  </a:cxn>
                </a:cxnLst>
                <a:rect l="0" t="0" r="r" b="b"/>
                <a:pathLst>
                  <a:path w="612" h="776">
                    <a:moveTo>
                      <a:pt x="326" y="776"/>
                    </a:moveTo>
                    <a:lnTo>
                      <a:pt x="355" y="740"/>
                    </a:lnTo>
                    <a:lnTo>
                      <a:pt x="344" y="688"/>
                    </a:lnTo>
                    <a:lnTo>
                      <a:pt x="321" y="618"/>
                    </a:lnTo>
                    <a:lnTo>
                      <a:pt x="232" y="536"/>
                    </a:lnTo>
                    <a:lnTo>
                      <a:pt x="145" y="461"/>
                    </a:lnTo>
                    <a:lnTo>
                      <a:pt x="104" y="379"/>
                    </a:lnTo>
                    <a:lnTo>
                      <a:pt x="87" y="251"/>
                    </a:lnTo>
                    <a:lnTo>
                      <a:pt x="186" y="216"/>
                    </a:lnTo>
                    <a:lnTo>
                      <a:pt x="344" y="199"/>
                    </a:lnTo>
                    <a:lnTo>
                      <a:pt x="408" y="205"/>
                    </a:lnTo>
                    <a:lnTo>
                      <a:pt x="425" y="222"/>
                    </a:lnTo>
                    <a:lnTo>
                      <a:pt x="454" y="193"/>
                    </a:lnTo>
                    <a:lnTo>
                      <a:pt x="443" y="164"/>
                    </a:lnTo>
                    <a:lnTo>
                      <a:pt x="460" y="111"/>
                    </a:lnTo>
                    <a:lnTo>
                      <a:pt x="507" y="64"/>
                    </a:lnTo>
                    <a:lnTo>
                      <a:pt x="542" y="52"/>
                    </a:lnTo>
                    <a:lnTo>
                      <a:pt x="588" y="81"/>
                    </a:lnTo>
                    <a:lnTo>
                      <a:pt x="612" y="52"/>
                    </a:lnTo>
                    <a:lnTo>
                      <a:pt x="571" y="0"/>
                    </a:lnTo>
                    <a:lnTo>
                      <a:pt x="518" y="0"/>
                    </a:lnTo>
                    <a:lnTo>
                      <a:pt x="454" y="29"/>
                    </a:lnTo>
                    <a:lnTo>
                      <a:pt x="414" y="105"/>
                    </a:lnTo>
                    <a:lnTo>
                      <a:pt x="361" y="141"/>
                    </a:lnTo>
                    <a:lnTo>
                      <a:pt x="280" y="152"/>
                    </a:lnTo>
                    <a:lnTo>
                      <a:pt x="133" y="170"/>
                    </a:lnTo>
                    <a:lnTo>
                      <a:pt x="17" y="205"/>
                    </a:lnTo>
                    <a:lnTo>
                      <a:pt x="0" y="234"/>
                    </a:lnTo>
                    <a:lnTo>
                      <a:pt x="11" y="327"/>
                    </a:lnTo>
                    <a:lnTo>
                      <a:pt x="52" y="455"/>
                    </a:lnTo>
                    <a:lnTo>
                      <a:pt x="110" y="560"/>
                    </a:lnTo>
                    <a:lnTo>
                      <a:pt x="168" y="653"/>
                    </a:lnTo>
                    <a:lnTo>
                      <a:pt x="221" y="717"/>
                    </a:lnTo>
                    <a:lnTo>
                      <a:pt x="274" y="764"/>
                    </a:lnTo>
                    <a:lnTo>
                      <a:pt x="326" y="776"/>
                    </a:lnTo>
                    <a:close/>
                  </a:path>
                </a:pathLst>
              </a:custGeom>
              <a:solidFill>
                <a:schemeClr val="tx2"/>
              </a:solidFill>
              <a:ln w="9525">
                <a:noFill/>
                <a:round/>
                <a:headEnd/>
                <a:tailEnd/>
              </a:ln>
            </p:spPr>
            <p:txBody>
              <a:bodyPr>
                <a:prstTxWarp prst="textNoShape">
                  <a:avLst/>
                </a:prstTxWarp>
              </a:bodyPr>
              <a:lstStyle/>
              <a:p>
                <a:endParaRPr lang="en-US"/>
              </a:p>
            </p:txBody>
          </p:sp>
        </p:grpSp>
        <p:grpSp>
          <p:nvGrpSpPr>
            <p:cNvPr id="4" name="Group 14"/>
            <p:cNvGrpSpPr>
              <a:grpSpLocks/>
            </p:cNvGrpSpPr>
            <p:nvPr/>
          </p:nvGrpSpPr>
          <p:grpSpPr bwMode="auto">
            <a:xfrm>
              <a:off x="6571" y="720"/>
              <a:ext cx="210" cy="264"/>
              <a:chOff x="6571" y="720"/>
              <a:chExt cx="210" cy="264"/>
            </a:xfrm>
          </p:grpSpPr>
          <p:sp>
            <p:nvSpPr>
              <p:cNvPr id="993295" name="Freeform 15"/>
              <p:cNvSpPr>
                <a:spLocks/>
              </p:cNvSpPr>
              <p:nvPr/>
            </p:nvSpPr>
            <p:spPr bwMode="auto">
              <a:xfrm>
                <a:off x="6612" y="720"/>
                <a:ext cx="169" cy="192"/>
              </a:xfrm>
              <a:custGeom>
                <a:avLst/>
                <a:gdLst/>
                <a:ahLst/>
                <a:cxnLst>
                  <a:cxn ang="0">
                    <a:pos x="52" y="12"/>
                  </a:cxn>
                  <a:cxn ang="0">
                    <a:pos x="99" y="0"/>
                  </a:cxn>
                  <a:cxn ang="0">
                    <a:pos x="157" y="17"/>
                  </a:cxn>
                  <a:cxn ang="0">
                    <a:pos x="169" y="58"/>
                  </a:cxn>
                  <a:cxn ang="0">
                    <a:pos x="163" y="111"/>
                  </a:cxn>
                  <a:cxn ang="0">
                    <a:pos x="134" y="145"/>
                  </a:cxn>
                  <a:cxn ang="0">
                    <a:pos x="93" y="151"/>
                  </a:cxn>
                  <a:cxn ang="0">
                    <a:pos x="52" y="151"/>
                  </a:cxn>
                  <a:cxn ang="0">
                    <a:pos x="34" y="169"/>
                  </a:cxn>
                  <a:cxn ang="0">
                    <a:pos x="34" y="180"/>
                  </a:cxn>
                  <a:cxn ang="0">
                    <a:pos x="23" y="192"/>
                  </a:cxn>
                  <a:cxn ang="0">
                    <a:pos x="0" y="186"/>
                  </a:cxn>
                  <a:cxn ang="0">
                    <a:pos x="5" y="157"/>
                  </a:cxn>
                  <a:cxn ang="0">
                    <a:pos x="23" y="134"/>
                  </a:cxn>
                  <a:cxn ang="0">
                    <a:pos x="58" y="116"/>
                  </a:cxn>
                  <a:cxn ang="0">
                    <a:pos x="93" y="122"/>
                  </a:cxn>
                  <a:cxn ang="0">
                    <a:pos x="122" y="116"/>
                  </a:cxn>
                  <a:cxn ang="0">
                    <a:pos x="139" y="87"/>
                  </a:cxn>
                  <a:cxn ang="0">
                    <a:pos x="139" y="52"/>
                  </a:cxn>
                  <a:cxn ang="0">
                    <a:pos x="122" y="35"/>
                  </a:cxn>
                  <a:cxn ang="0">
                    <a:pos x="99" y="35"/>
                  </a:cxn>
                  <a:cxn ang="0">
                    <a:pos x="75" y="41"/>
                  </a:cxn>
                  <a:cxn ang="0">
                    <a:pos x="58" y="52"/>
                  </a:cxn>
                  <a:cxn ang="0">
                    <a:pos x="40" y="41"/>
                  </a:cxn>
                  <a:cxn ang="0">
                    <a:pos x="52" y="12"/>
                  </a:cxn>
                </a:cxnLst>
                <a:rect l="0" t="0" r="r" b="b"/>
                <a:pathLst>
                  <a:path w="169" h="192">
                    <a:moveTo>
                      <a:pt x="52" y="12"/>
                    </a:moveTo>
                    <a:lnTo>
                      <a:pt x="99" y="0"/>
                    </a:lnTo>
                    <a:lnTo>
                      <a:pt x="157" y="17"/>
                    </a:lnTo>
                    <a:lnTo>
                      <a:pt x="169" y="58"/>
                    </a:lnTo>
                    <a:lnTo>
                      <a:pt x="163" y="111"/>
                    </a:lnTo>
                    <a:lnTo>
                      <a:pt x="134" y="145"/>
                    </a:lnTo>
                    <a:lnTo>
                      <a:pt x="93" y="151"/>
                    </a:lnTo>
                    <a:lnTo>
                      <a:pt x="52" y="151"/>
                    </a:lnTo>
                    <a:lnTo>
                      <a:pt x="34" y="169"/>
                    </a:lnTo>
                    <a:lnTo>
                      <a:pt x="34" y="180"/>
                    </a:lnTo>
                    <a:lnTo>
                      <a:pt x="23" y="192"/>
                    </a:lnTo>
                    <a:lnTo>
                      <a:pt x="0" y="186"/>
                    </a:lnTo>
                    <a:lnTo>
                      <a:pt x="5" y="157"/>
                    </a:lnTo>
                    <a:lnTo>
                      <a:pt x="23" y="134"/>
                    </a:lnTo>
                    <a:lnTo>
                      <a:pt x="58" y="116"/>
                    </a:lnTo>
                    <a:lnTo>
                      <a:pt x="93" y="122"/>
                    </a:lnTo>
                    <a:lnTo>
                      <a:pt x="122" y="116"/>
                    </a:lnTo>
                    <a:lnTo>
                      <a:pt x="139" y="87"/>
                    </a:lnTo>
                    <a:lnTo>
                      <a:pt x="139" y="52"/>
                    </a:lnTo>
                    <a:lnTo>
                      <a:pt x="122" y="35"/>
                    </a:lnTo>
                    <a:lnTo>
                      <a:pt x="99" y="35"/>
                    </a:lnTo>
                    <a:lnTo>
                      <a:pt x="75" y="41"/>
                    </a:lnTo>
                    <a:lnTo>
                      <a:pt x="58" y="52"/>
                    </a:lnTo>
                    <a:lnTo>
                      <a:pt x="40" y="41"/>
                    </a:lnTo>
                    <a:lnTo>
                      <a:pt x="52" y="12"/>
                    </a:lnTo>
                    <a:close/>
                  </a:path>
                </a:pathLst>
              </a:custGeom>
              <a:solidFill>
                <a:schemeClr val="hlink"/>
              </a:solidFill>
              <a:ln w="9525">
                <a:noFill/>
                <a:round/>
                <a:headEnd/>
                <a:tailEnd/>
              </a:ln>
            </p:spPr>
            <p:txBody>
              <a:bodyPr>
                <a:prstTxWarp prst="textNoShape">
                  <a:avLst/>
                </a:prstTxWarp>
              </a:bodyPr>
              <a:lstStyle/>
              <a:p>
                <a:endParaRPr lang="en-US"/>
              </a:p>
            </p:txBody>
          </p:sp>
          <p:sp>
            <p:nvSpPr>
              <p:cNvPr id="993296" name="Oval 16"/>
              <p:cNvSpPr>
                <a:spLocks noChangeArrowheads="1"/>
              </p:cNvSpPr>
              <p:nvPr/>
            </p:nvSpPr>
            <p:spPr bwMode="auto">
              <a:xfrm>
                <a:off x="6571" y="936"/>
                <a:ext cx="49" cy="48"/>
              </a:xfrm>
              <a:prstGeom prst="ellipse">
                <a:avLst/>
              </a:prstGeom>
              <a:solidFill>
                <a:schemeClr val="hlink"/>
              </a:solidFill>
              <a:ln w="9525">
                <a:noFill/>
                <a:round/>
                <a:headEnd/>
                <a:tailEnd/>
              </a:ln>
            </p:spPr>
            <p:txBody>
              <a:bodyPr>
                <a:prstTxWarp prst="textNoShape">
                  <a:avLst/>
                </a:prstTxWarp>
              </a:bodyPr>
              <a:lstStyle/>
              <a:p>
                <a:endParaRPr lang="en-US"/>
              </a:p>
            </p:txBody>
          </p:sp>
        </p:grpSp>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94306" name="Rectangle 2"/>
          <p:cNvSpPr>
            <a:spLocks noGrp="1" noChangeArrowheads="1"/>
          </p:cNvSpPr>
          <p:nvPr>
            <p:ph type="title"/>
          </p:nvPr>
        </p:nvSpPr>
        <p:spPr/>
        <p:txBody>
          <a:bodyPr/>
          <a:lstStyle/>
          <a:p>
            <a:r>
              <a:rPr lang="en-US"/>
              <a:t>Which are more alike?</a:t>
            </a:r>
            <a:endParaRPr lang="en-CA"/>
          </a:p>
        </p:txBody>
      </p:sp>
      <p:sp>
        <p:nvSpPr>
          <p:cNvPr id="994307" name="AutoShape 3"/>
          <p:cNvSpPr>
            <a:spLocks/>
          </p:cNvSpPr>
          <p:nvPr/>
        </p:nvSpPr>
        <p:spPr bwMode="auto">
          <a:xfrm rot="16200000" flipV="1">
            <a:off x="3162300" y="1866900"/>
            <a:ext cx="457200" cy="4038600"/>
          </a:xfrm>
          <a:prstGeom prst="leftBrace">
            <a:avLst>
              <a:gd name="adj1" fmla="val 73611"/>
              <a:gd name="adj2" fmla="val 50000"/>
            </a:avLst>
          </a:prstGeom>
          <a:noFill/>
          <a:ln w="38100">
            <a:solidFill>
              <a:schemeClr val="hlink"/>
            </a:solidFill>
            <a:round/>
            <a:headEnd/>
            <a:tailEnd/>
          </a:ln>
          <a:effectLst/>
        </p:spPr>
        <p:txBody>
          <a:bodyPr rot="10800000" vert="eaVert" wrap="none" anchor="ctr">
            <a:prstTxWarp prst="textNoShape">
              <a:avLst/>
            </a:prstTxWarp>
          </a:bodyPr>
          <a:lstStyle/>
          <a:p>
            <a:pPr algn="ctr"/>
            <a:endParaRPr lang="en-US" sz="3200" b="0">
              <a:latin typeface="Times New Roman" pitchFamily="-110" charset="0"/>
            </a:endParaRPr>
          </a:p>
        </p:txBody>
      </p:sp>
      <p:sp>
        <p:nvSpPr>
          <p:cNvPr id="994308" name="Text Box 4"/>
          <p:cNvSpPr txBox="1">
            <a:spLocks noChangeArrowheads="1"/>
          </p:cNvSpPr>
          <p:nvPr/>
        </p:nvSpPr>
        <p:spPr bwMode="auto">
          <a:xfrm>
            <a:off x="2590800" y="4038600"/>
            <a:ext cx="1584325" cy="519113"/>
          </a:xfrm>
          <a:prstGeom prst="rect">
            <a:avLst/>
          </a:prstGeom>
          <a:noFill/>
          <a:ln w="38100">
            <a:noFill/>
            <a:miter lim="800000"/>
            <a:headEnd/>
            <a:tailEnd/>
          </a:ln>
          <a:effectLst/>
        </p:spPr>
        <p:txBody>
          <a:bodyPr wrap="none">
            <a:prstTxWarp prst="textNoShape">
              <a:avLst/>
            </a:prstTxWarp>
            <a:spAutoFit/>
          </a:bodyPr>
          <a:lstStyle/>
          <a:p>
            <a:r>
              <a:rPr lang="en-US" sz="2800" b="0">
                <a:solidFill>
                  <a:schemeClr val="hlink"/>
                </a:solidFill>
                <a:latin typeface="Times New Roman" pitchFamily="-110" charset="0"/>
              </a:rPr>
              <a:t>Quadratic</a:t>
            </a:r>
            <a:endParaRPr lang="en-CA" sz="2800" b="0">
              <a:solidFill>
                <a:schemeClr val="hlink"/>
              </a:solidFill>
              <a:latin typeface="Times New Roman" pitchFamily="-110" charset="0"/>
            </a:endParaRPr>
          </a:p>
        </p:txBody>
      </p:sp>
      <p:sp>
        <p:nvSpPr>
          <p:cNvPr id="994309" name="Text Box 5"/>
          <p:cNvSpPr txBox="1">
            <a:spLocks noChangeArrowheads="1"/>
          </p:cNvSpPr>
          <p:nvPr/>
        </p:nvSpPr>
        <p:spPr bwMode="auto">
          <a:xfrm>
            <a:off x="1812925" y="3062288"/>
            <a:ext cx="1333500" cy="579437"/>
          </a:xfrm>
          <a:prstGeom prst="rect">
            <a:avLst/>
          </a:prstGeom>
          <a:noFill/>
          <a:ln w="38100">
            <a:noFill/>
            <a:miter lim="800000"/>
            <a:headEnd/>
            <a:tailEnd/>
          </a:ln>
          <a:effectLst/>
        </p:spPr>
        <p:txBody>
          <a:bodyPr wrap="none">
            <a:prstTxWarp prst="textNoShape">
              <a:avLst/>
            </a:prstTxWarp>
            <a:spAutoFit/>
          </a:bodyPr>
          <a:lstStyle/>
          <a:p>
            <a:r>
              <a:rPr lang="en-US" sz="3200" b="0">
                <a:solidFill>
                  <a:srgbClr val="CC0000"/>
                </a:solidFill>
                <a:latin typeface="Times New Roman" pitchFamily="-110" charset="0"/>
              </a:rPr>
              <a:t>1000n</a:t>
            </a:r>
            <a:r>
              <a:rPr lang="en-US" sz="3200" b="0" baseline="30000">
                <a:solidFill>
                  <a:srgbClr val="CC0000"/>
                </a:solidFill>
                <a:latin typeface="Times New Roman" pitchFamily="-110" charset="0"/>
              </a:rPr>
              <a:t>2</a:t>
            </a:r>
            <a:endParaRPr lang="en-CA" sz="3200" b="0" baseline="30000">
              <a:solidFill>
                <a:srgbClr val="CC0000"/>
              </a:solidFill>
              <a:latin typeface="Times New Roman" pitchFamily="-110" charset="0"/>
            </a:endParaRPr>
          </a:p>
        </p:txBody>
      </p:sp>
      <p:sp>
        <p:nvSpPr>
          <p:cNvPr id="994310" name="Text Box 6"/>
          <p:cNvSpPr txBox="1">
            <a:spLocks noChangeArrowheads="1"/>
          </p:cNvSpPr>
          <p:nvPr/>
        </p:nvSpPr>
        <p:spPr bwMode="auto">
          <a:xfrm>
            <a:off x="4108450" y="3062288"/>
            <a:ext cx="723900" cy="579437"/>
          </a:xfrm>
          <a:prstGeom prst="rect">
            <a:avLst/>
          </a:prstGeom>
          <a:noFill/>
          <a:ln w="38100">
            <a:noFill/>
            <a:miter lim="800000"/>
            <a:headEnd/>
            <a:tailEnd/>
          </a:ln>
          <a:effectLst/>
        </p:spPr>
        <p:txBody>
          <a:bodyPr wrap="none">
            <a:prstTxWarp prst="textNoShape">
              <a:avLst/>
            </a:prstTxWarp>
            <a:spAutoFit/>
          </a:bodyPr>
          <a:lstStyle/>
          <a:p>
            <a:r>
              <a:rPr lang="en-US" sz="3200" b="0">
                <a:solidFill>
                  <a:srgbClr val="CC0000"/>
                </a:solidFill>
                <a:latin typeface="Times New Roman" pitchFamily="-110" charset="0"/>
              </a:rPr>
              <a:t>3n</a:t>
            </a:r>
            <a:r>
              <a:rPr lang="en-US" sz="3200" b="0" baseline="30000">
                <a:solidFill>
                  <a:srgbClr val="CC0000"/>
                </a:solidFill>
                <a:latin typeface="Times New Roman" pitchFamily="-110" charset="0"/>
              </a:rPr>
              <a:t>2</a:t>
            </a:r>
            <a:endParaRPr lang="en-CA" sz="3200" b="0" baseline="30000">
              <a:solidFill>
                <a:srgbClr val="CC0000"/>
              </a:solidFill>
              <a:latin typeface="Times New Roman" pitchFamily="-110" charset="0"/>
            </a:endParaRPr>
          </a:p>
        </p:txBody>
      </p:sp>
      <p:sp>
        <p:nvSpPr>
          <p:cNvPr id="994311" name="Text Box 7"/>
          <p:cNvSpPr txBox="1">
            <a:spLocks noChangeArrowheads="1"/>
          </p:cNvSpPr>
          <p:nvPr/>
        </p:nvSpPr>
        <p:spPr bwMode="auto">
          <a:xfrm>
            <a:off x="6251575" y="3063875"/>
            <a:ext cx="723900" cy="579438"/>
          </a:xfrm>
          <a:prstGeom prst="rect">
            <a:avLst/>
          </a:prstGeom>
          <a:noFill/>
          <a:ln w="38100">
            <a:noFill/>
            <a:miter lim="800000"/>
            <a:headEnd/>
            <a:tailEnd/>
          </a:ln>
          <a:effectLst/>
        </p:spPr>
        <p:txBody>
          <a:bodyPr wrap="none">
            <a:prstTxWarp prst="textNoShape">
              <a:avLst/>
            </a:prstTxWarp>
            <a:spAutoFit/>
          </a:bodyPr>
          <a:lstStyle/>
          <a:p>
            <a:r>
              <a:rPr lang="en-US" sz="3200" b="0">
                <a:solidFill>
                  <a:srgbClr val="CC0000"/>
                </a:solidFill>
                <a:latin typeface="Times New Roman" pitchFamily="-110" charset="0"/>
              </a:rPr>
              <a:t>2n</a:t>
            </a:r>
            <a:r>
              <a:rPr lang="en-US" sz="3200" b="0" baseline="30000">
                <a:solidFill>
                  <a:srgbClr val="CC0000"/>
                </a:solidFill>
                <a:latin typeface="Times New Roman" pitchFamily="-110" charset="0"/>
              </a:rPr>
              <a:t>3</a:t>
            </a:r>
            <a:endParaRPr lang="en-CA" sz="3200" b="0" baseline="30000">
              <a:solidFill>
                <a:srgbClr val="CC0000"/>
              </a:solidFill>
              <a:latin typeface="Times New Roman" pitchFamily="-110"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a:xfrm>
            <a:off x="457200" y="1260092"/>
            <a:ext cx="8229600" cy="4866071"/>
          </a:xfrm>
        </p:spPr>
        <p:txBody>
          <a:bodyPr/>
          <a:lstStyle/>
          <a:p>
            <a:r>
              <a:rPr lang="en-US" dirty="0" smtClean="0"/>
              <a:t>Motivation</a:t>
            </a:r>
          </a:p>
          <a:p>
            <a:r>
              <a:rPr lang="en-US" dirty="0" smtClean="0"/>
              <a:t>Definition of Running Time</a:t>
            </a:r>
          </a:p>
          <a:p>
            <a:r>
              <a:rPr lang="en-US" dirty="0" smtClean="0"/>
              <a:t>Classifying Running Time</a:t>
            </a:r>
          </a:p>
          <a:p>
            <a:r>
              <a:rPr lang="en-US" b="1" dirty="0" smtClean="0">
                <a:solidFill>
                  <a:srgbClr val="800000"/>
                </a:solidFill>
              </a:rPr>
              <a:t>Asymptotic Notation &amp; Proving Bounds</a:t>
            </a:r>
          </a:p>
          <a:p>
            <a:r>
              <a:rPr lang="en-US" dirty="0" smtClean="0"/>
              <a:t>Algorithm Complexity </a:t>
            </a:r>
            <a:r>
              <a:rPr lang="en-US" dirty="0" err="1" smtClean="0"/>
              <a:t>vs</a:t>
            </a:r>
            <a:r>
              <a:rPr lang="en-US" dirty="0" smtClean="0"/>
              <a:t> Problem Complexity</a:t>
            </a:r>
          </a:p>
          <a:p>
            <a:endParaRPr lang="en-US" dirty="0" smtClean="0"/>
          </a:p>
          <a:p>
            <a:endParaRPr lang="en-US" dirty="0"/>
          </a:p>
        </p:txBody>
      </p:sp>
    </p:spTree>
    <p:extLst>
      <p:ext uri="{BB962C8B-B14F-4D97-AF65-F5344CB8AC3E}">
        <p14:creationId xmlns:p14="http://schemas.microsoft.com/office/powerpoint/2010/main" val="9710032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7" name="Rectangle 3" descr="Rectangle: Click to edit Master text styles&#10;Second level&#10;Third level&#10;Fourth level&#10;Fifth level"/>
          <p:cNvSpPr>
            <a:spLocks noGrp="1" noChangeArrowheads="1"/>
          </p:cNvSpPr>
          <p:nvPr>
            <p:ph type="body" sz="half" idx="1"/>
          </p:nvPr>
        </p:nvSpPr>
        <p:spPr>
          <a:xfrm>
            <a:off x="4267200" y="1600200"/>
            <a:ext cx="4114800" cy="3657600"/>
          </a:xfrm>
        </p:spPr>
        <p:txBody>
          <a:bodyPr/>
          <a:lstStyle/>
          <a:p>
            <a:pPr>
              <a:lnSpc>
                <a:spcPct val="90000"/>
              </a:lnSpc>
            </a:pPr>
            <a:r>
              <a:rPr lang="en-US" sz="2000" b="1" dirty="0">
                <a:solidFill>
                  <a:srgbClr val="FF1414"/>
                </a:solidFill>
              </a:rPr>
              <a:t>properties of logarithms:</a:t>
            </a:r>
            <a:endParaRPr lang="en-US" sz="2000" dirty="0"/>
          </a:p>
          <a:p>
            <a:pPr lvl="1">
              <a:lnSpc>
                <a:spcPct val="90000"/>
              </a:lnSpc>
              <a:buFont typeface="Wingdings" pitchFamily="-110" charset="2"/>
              <a:buNone/>
            </a:pPr>
            <a:r>
              <a:rPr lang="en-US" sz="2000" dirty="0" err="1"/>
              <a:t>log</a:t>
            </a:r>
            <a:r>
              <a:rPr lang="en-US" sz="2000" baseline="-25000" dirty="0" err="1"/>
              <a:t>b</a:t>
            </a:r>
            <a:r>
              <a:rPr lang="en-US" sz="2000" dirty="0" err="1"/>
              <a:t>(xy</a:t>
            </a:r>
            <a:r>
              <a:rPr lang="en-US" sz="2000" dirty="0"/>
              <a:t>) = </a:t>
            </a:r>
            <a:r>
              <a:rPr lang="en-US" sz="2000" dirty="0" err="1"/>
              <a:t>log</a:t>
            </a:r>
            <a:r>
              <a:rPr lang="en-US" sz="2000" baseline="-25000" dirty="0" err="1"/>
              <a:t>b</a:t>
            </a:r>
            <a:r>
              <a:rPr lang="en-US" sz="2000" dirty="0" err="1"/>
              <a:t>x</a:t>
            </a:r>
            <a:r>
              <a:rPr lang="en-US" sz="2000" dirty="0"/>
              <a:t> + </a:t>
            </a:r>
            <a:r>
              <a:rPr lang="en-US" sz="2000" dirty="0" err="1"/>
              <a:t>log</a:t>
            </a:r>
            <a:r>
              <a:rPr lang="en-US" sz="2000" baseline="-25000" dirty="0" err="1"/>
              <a:t>b</a:t>
            </a:r>
            <a:r>
              <a:rPr lang="en-US" sz="2000" dirty="0" err="1"/>
              <a:t>y</a:t>
            </a:r>
            <a:endParaRPr lang="en-US" sz="2000" dirty="0"/>
          </a:p>
          <a:p>
            <a:pPr lvl="1">
              <a:lnSpc>
                <a:spcPct val="90000"/>
              </a:lnSpc>
              <a:buFont typeface="Wingdings" pitchFamily="-110" charset="2"/>
              <a:buNone/>
            </a:pPr>
            <a:r>
              <a:rPr lang="en-US" sz="2000" dirty="0" err="1"/>
              <a:t>log</a:t>
            </a:r>
            <a:r>
              <a:rPr lang="en-US" sz="2000" baseline="-25000" dirty="0" err="1"/>
              <a:t>b</a:t>
            </a:r>
            <a:r>
              <a:rPr lang="en-US" sz="2000" dirty="0"/>
              <a:t> (</a:t>
            </a:r>
            <a:r>
              <a:rPr lang="en-US" sz="2000" dirty="0" err="1"/>
              <a:t>x/y</a:t>
            </a:r>
            <a:r>
              <a:rPr lang="en-US" sz="2000" dirty="0"/>
              <a:t>) = </a:t>
            </a:r>
            <a:r>
              <a:rPr lang="en-US" sz="2000" dirty="0" err="1"/>
              <a:t>log</a:t>
            </a:r>
            <a:r>
              <a:rPr lang="en-US" sz="2000" baseline="-25000" dirty="0" err="1"/>
              <a:t>b</a:t>
            </a:r>
            <a:r>
              <a:rPr lang="en-US" sz="2000" dirty="0" err="1"/>
              <a:t>x</a:t>
            </a:r>
            <a:r>
              <a:rPr lang="en-US" sz="2000" dirty="0"/>
              <a:t> - </a:t>
            </a:r>
            <a:r>
              <a:rPr lang="en-US" sz="2000" dirty="0" err="1"/>
              <a:t>log</a:t>
            </a:r>
            <a:r>
              <a:rPr lang="en-US" sz="2000" baseline="-25000" dirty="0" err="1"/>
              <a:t>b</a:t>
            </a:r>
            <a:r>
              <a:rPr lang="en-US" sz="2000" dirty="0" err="1"/>
              <a:t>y</a:t>
            </a:r>
            <a:endParaRPr lang="en-US" sz="2000" dirty="0"/>
          </a:p>
          <a:p>
            <a:pPr lvl="1">
              <a:lnSpc>
                <a:spcPct val="90000"/>
              </a:lnSpc>
              <a:buFont typeface="Wingdings" pitchFamily="-110" charset="2"/>
              <a:buNone/>
            </a:pPr>
            <a:r>
              <a:rPr lang="en-US" sz="2000" dirty="0" err="1"/>
              <a:t>log</a:t>
            </a:r>
            <a:r>
              <a:rPr lang="en-US" sz="2000" baseline="-25000" dirty="0" err="1"/>
              <a:t>b</a:t>
            </a:r>
            <a:r>
              <a:rPr lang="en-US" sz="2000" dirty="0" err="1"/>
              <a:t>x</a:t>
            </a:r>
            <a:r>
              <a:rPr lang="en-US" sz="2000" baseline="30000" dirty="0" err="1"/>
              <a:t>a</a:t>
            </a:r>
            <a:r>
              <a:rPr lang="en-US" sz="2000" dirty="0"/>
              <a:t> = </a:t>
            </a:r>
            <a:r>
              <a:rPr lang="en-US" sz="2000" dirty="0" err="1"/>
              <a:t>alog</a:t>
            </a:r>
            <a:r>
              <a:rPr lang="en-US" sz="2000" baseline="-25000" dirty="0" err="1"/>
              <a:t>b</a:t>
            </a:r>
            <a:r>
              <a:rPr lang="en-US" sz="2000" dirty="0" err="1"/>
              <a:t>x</a:t>
            </a:r>
            <a:endParaRPr lang="en-US" sz="2000" dirty="0"/>
          </a:p>
          <a:p>
            <a:pPr lvl="1">
              <a:lnSpc>
                <a:spcPct val="90000"/>
              </a:lnSpc>
              <a:buFont typeface="Wingdings" pitchFamily="-110" charset="2"/>
              <a:buNone/>
            </a:pPr>
            <a:r>
              <a:rPr lang="en-US" sz="2000" dirty="0" err="1"/>
              <a:t>log</a:t>
            </a:r>
            <a:r>
              <a:rPr lang="en-US" sz="2000" baseline="-25000" dirty="0" err="1"/>
              <a:t>b</a:t>
            </a:r>
            <a:r>
              <a:rPr lang="en-US" sz="2000" dirty="0" err="1"/>
              <a:t>a</a:t>
            </a:r>
            <a:r>
              <a:rPr lang="en-US" sz="2000" dirty="0"/>
              <a:t> = </a:t>
            </a:r>
            <a:r>
              <a:rPr lang="en-US" sz="2000" dirty="0" err="1"/>
              <a:t>log</a:t>
            </a:r>
            <a:r>
              <a:rPr lang="en-US" sz="2000" baseline="-25000" dirty="0" err="1"/>
              <a:t>x</a:t>
            </a:r>
            <a:r>
              <a:rPr lang="en-US" sz="2000" dirty="0" err="1"/>
              <a:t>a/log</a:t>
            </a:r>
            <a:r>
              <a:rPr lang="en-US" sz="2000" baseline="-25000" dirty="0" err="1"/>
              <a:t>x</a:t>
            </a:r>
            <a:r>
              <a:rPr lang="en-US" sz="2000" dirty="0" err="1"/>
              <a:t>b</a:t>
            </a:r>
            <a:endParaRPr lang="en-US" sz="2000" dirty="0"/>
          </a:p>
          <a:p>
            <a:pPr>
              <a:lnSpc>
                <a:spcPct val="90000"/>
              </a:lnSpc>
            </a:pPr>
            <a:r>
              <a:rPr lang="en-US" sz="2000" b="1" dirty="0">
                <a:solidFill>
                  <a:srgbClr val="3028FF"/>
                </a:solidFill>
              </a:rPr>
              <a:t>properties of exponentials</a:t>
            </a:r>
            <a:r>
              <a:rPr lang="en-US" sz="2000" dirty="0">
                <a:solidFill>
                  <a:srgbClr val="3028FF"/>
                </a:solidFill>
              </a:rPr>
              <a:t>:</a:t>
            </a:r>
            <a:endParaRPr lang="en-US" sz="2000" dirty="0"/>
          </a:p>
          <a:p>
            <a:pPr lvl="1">
              <a:lnSpc>
                <a:spcPct val="80000"/>
              </a:lnSpc>
              <a:buFont typeface="Wingdings" pitchFamily="-110" charset="2"/>
              <a:buNone/>
            </a:pPr>
            <a:r>
              <a:rPr lang="en-US" sz="2000" dirty="0" err="1"/>
              <a:t>a</a:t>
            </a:r>
            <a:r>
              <a:rPr lang="en-US" sz="2000" baseline="30000" dirty="0" err="1"/>
              <a:t>(b+c</a:t>
            </a:r>
            <a:r>
              <a:rPr lang="en-US" sz="2000" baseline="30000" dirty="0"/>
              <a:t>)</a:t>
            </a:r>
            <a:r>
              <a:rPr lang="en-US" sz="2000" dirty="0"/>
              <a:t> = </a:t>
            </a:r>
            <a:r>
              <a:rPr lang="en-US" sz="2000" dirty="0" err="1"/>
              <a:t>a</a:t>
            </a:r>
            <a:r>
              <a:rPr lang="en-US" sz="2000" baseline="30000" dirty="0" err="1"/>
              <a:t>b</a:t>
            </a:r>
            <a:r>
              <a:rPr lang="en-US" sz="2000" dirty="0" err="1"/>
              <a:t>a</a:t>
            </a:r>
            <a:r>
              <a:rPr lang="en-US" sz="2000" dirty="0"/>
              <a:t> </a:t>
            </a:r>
            <a:r>
              <a:rPr lang="en-US" sz="2000" baseline="30000" dirty="0" err="1"/>
              <a:t>c</a:t>
            </a:r>
            <a:endParaRPr lang="en-US" sz="2000" dirty="0"/>
          </a:p>
          <a:p>
            <a:pPr lvl="1">
              <a:lnSpc>
                <a:spcPct val="80000"/>
              </a:lnSpc>
              <a:buFont typeface="Wingdings" pitchFamily="-110" charset="2"/>
              <a:buNone/>
            </a:pPr>
            <a:r>
              <a:rPr lang="en-US" sz="2000" dirty="0" err="1"/>
              <a:t>a</a:t>
            </a:r>
            <a:r>
              <a:rPr lang="en-US" sz="2000" baseline="30000" dirty="0" err="1"/>
              <a:t>bc</a:t>
            </a:r>
            <a:r>
              <a:rPr lang="en-US" sz="2000" dirty="0"/>
              <a:t> = (</a:t>
            </a:r>
            <a:r>
              <a:rPr lang="en-US" sz="2000" dirty="0" err="1"/>
              <a:t>a</a:t>
            </a:r>
            <a:r>
              <a:rPr lang="en-US" sz="2000" baseline="30000" dirty="0" err="1"/>
              <a:t>b</a:t>
            </a:r>
            <a:r>
              <a:rPr lang="en-US" sz="2000" dirty="0" err="1"/>
              <a:t>)</a:t>
            </a:r>
            <a:r>
              <a:rPr lang="en-US" sz="2000" baseline="30000" dirty="0" err="1"/>
              <a:t>c</a:t>
            </a:r>
            <a:endParaRPr lang="en-US" sz="2000" dirty="0"/>
          </a:p>
          <a:p>
            <a:pPr lvl="1">
              <a:lnSpc>
                <a:spcPct val="80000"/>
              </a:lnSpc>
              <a:buFont typeface="Wingdings" pitchFamily="-110" charset="2"/>
              <a:buNone/>
            </a:pPr>
            <a:r>
              <a:rPr lang="en-US" sz="2000" dirty="0" err="1"/>
              <a:t>a</a:t>
            </a:r>
            <a:r>
              <a:rPr lang="en-US" sz="2000" baseline="30000" dirty="0" err="1"/>
              <a:t>b</a:t>
            </a:r>
            <a:r>
              <a:rPr lang="en-US" sz="2000" dirty="0"/>
              <a:t> /a</a:t>
            </a:r>
            <a:r>
              <a:rPr lang="en-US" sz="2000" baseline="30000" dirty="0"/>
              <a:t>c</a:t>
            </a:r>
            <a:r>
              <a:rPr lang="en-US" sz="2000" dirty="0"/>
              <a:t> = </a:t>
            </a:r>
            <a:r>
              <a:rPr lang="en-US" sz="2000" dirty="0" err="1"/>
              <a:t>a</a:t>
            </a:r>
            <a:r>
              <a:rPr lang="en-US" sz="2000" baseline="30000" dirty="0" err="1"/>
              <a:t>(b-c</a:t>
            </a:r>
            <a:r>
              <a:rPr lang="en-US" sz="2000" baseline="30000" dirty="0"/>
              <a:t>)</a:t>
            </a:r>
            <a:endParaRPr lang="en-US" sz="2000" dirty="0"/>
          </a:p>
          <a:p>
            <a:pPr lvl="1">
              <a:lnSpc>
                <a:spcPct val="80000"/>
              </a:lnSpc>
              <a:buFont typeface="Wingdings" pitchFamily="-110" charset="2"/>
              <a:buNone/>
            </a:pPr>
            <a:r>
              <a:rPr lang="en-US" sz="2000" dirty="0" err="1"/>
              <a:t>b</a:t>
            </a:r>
            <a:r>
              <a:rPr lang="en-US" sz="2000" dirty="0"/>
              <a:t> = a </a:t>
            </a:r>
            <a:r>
              <a:rPr lang="en-US" sz="2000" baseline="30000" dirty="0" err="1"/>
              <a:t>log</a:t>
            </a:r>
            <a:r>
              <a:rPr lang="en-US" sz="2000" baseline="-11000" dirty="0" err="1"/>
              <a:t>a</a:t>
            </a:r>
            <a:r>
              <a:rPr lang="en-US" sz="2000" baseline="30000" dirty="0" err="1"/>
              <a:t>b</a:t>
            </a:r>
            <a:endParaRPr lang="en-US" sz="2000" dirty="0"/>
          </a:p>
          <a:p>
            <a:pPr lvl="1">
              <a:lnSpc>
                <a:spcPct val="80000"/>
              </a:lnSpc>
              <a:buFont typeface="Wingdings" pitchFamily="-110" charset="2"/>
              <a:buNone/>
            </a:pPr>
            <a:r>
              <a:rPr lang="en-US" sz="2000" dirty="0" err="1"/>
              <a:t>b</a:t>
            </a:r>
            <a:r>
              <a:rPr lang="en-US" sz="2000" baseline="30000" dirty="0" err="1"/>
              <a:t>c</a:t>
            </a:r>
            <a:r>
              <a:rPr lang="en-US" sz="2000" dirty="0"/>
              <a:t> = a </a:t>
            </a:r>
            <a:r>
              <a:rPr lang="en-US" sz="2000" baseline="30000" dirty="0" err="1"/>
              <a:t>c</a:t>
            </a:r>
            <a:r>
              <a:rPr lang="en-US" sz="2000" baseline="30000" dirty="0"/>
              <a:t>*</a:t>
            </a:r>
            <a:r>
              <a:rPr lang="en-US" sz="2000" baseline="30000" dirty="0" err="1"/>
              <a:t>log</a:t>
            </a:r>
            <a:r>
              <a:rPr lang="en-US" sz="2000" baseline="-11000" dirty="0" err="1"/>
              <a:t>a</a:t>
            </a:r>
            <a:r>
              <a:rPr lang="en-US" sz="2000" baseline="30000" dirty="0" err="1"/>
              <a:t>b</a:t>
            </a:r>
            <a:endParaRPr lang="en-US" sz="2000" dirty="0"/>
          </a:p>
        </p:txBody>
      </p:sp>
      <p:graphicFrame>
        <p:nvGraphicFramePr>
          <p:cNvPr id="41991" name="Object 7"/>
          <p:cNvGraphicFramePr>
            <a:graphicFrameLocks noChangeAspect="1"/>
          </p:cNvGraphicFramePr>
          <p:nvPr/>
        </p:nvGraphicFramePr>
        <p:xfrm>
          <a:off x="7945437" y="228600"/>
          <a:ext cx="873125" cy="1981200"/>
        </p:xfrm>
        <a:graphic>
          <a:graphicData uri="http://schemas.openxmlformats.org/presentationml/2006/ole">
            <mc:AlternateContent xmlns:mc="http://schemas.openxmlformats.org/markup-compatibility/2006">
              <mc:Choice xmlns:v="urn:schemas-microsoft-com:vml" Requires="v">
                <p:oleObj spid="_x0000_s176204" name="Clip" r:id="rId3" imgW="4671000" imgH="10590840" progId="">
                  <p:embed/>
                </p:oleObj>
              </mc:Choice>
              <mc:Fallback>
                <p:oleObj name="Clip" r:id="rId3" imgW="4671000" imgH="1059084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45437" y="228600"/>
                        <a:ext cx="873125" cy="19812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41992" name="Rectangle 8" descr="Rectangle: Click to edit Master text styles&#10;Second level&#10;Third level&#10;Fourth level&#10;Fifth level"/>
          <p:cNvSpPr>
            <a:spLocks noChangeArrowheads="1"/>
          </p:cNvSpPr>
          <p:nvPr/>
        </p:nvSpPr>
        <p:spPr bwMode="auto">
          <a:xfrm>
            <a:off x="533400" y="1600200"/>
            <a:ext cx="8077200" cy="4800600"/>
          </a:xfrm>
          <a:prstGeom prst="rect">
            <a:avLst/>
          </a:prstGeom>
          <a:noFill/>
          <a:ln w="9525">
            <a:noFill/>
            <a:miter lim="800000"/>
            <a:headEnd/>
            <a:tailEnd/>
          </a:ln>
          <a:effectLst/>
        </p:spPr>
        <p:txBody>
          <a:bodyPr>
            <a:prstTxWarp prst="textNoShape">
              <a:avLst/>
            </a:prstTxWarp>
          </a:bodyPr>
          <a:lstStyle/>
          <a:p>
            <a:pPr marL="342900" indent="-342900">
              <a:lnSpc>
                <a:spcPct val="90000"/>
              </a:lnSpc>
              <a:spcBef>
                <a:spcPct val="20000"/>
              </a:spcBef>
              <a:buClr>
                <a:schemeClr val="hlink"/>
              </a:buClr>
              <a:buSzPct val="110000"/>
              <a:buFont typeface="Wingdings" pitchFamily="-110" charset="2"/>
              <a:buBlip>
                <a:blip r:embed="rId5"/>
              </a:buBlip>
            </a:pPr>
            <a:r>
              <a:rPr lang="en-US" dirty="0"/>
              <a:t>Summations</a:t>
            </a:r>
          </a:p>
          <a:p>
            <a:pPr marL="342900" indent="-342900">
              <a:lnSpc>
                <a:spcPct val="90000"/>
              </a:lnSpc>
              <a:spcBef>
                <a:spcPct val="20000"/>
              </a:spcBef>
              <a:buClr>
                <a:schemeClr val="hlink"/>
              </a:buClr>
              <a:buSzPct val="110000"/>
              <a:buFont typeface="Wingdings" pitchFamily="-110" charset="2"/>
              <a:buBlip>
                <a:blip r:embed="rId5"/>
              </a:buBlip>
            </a:pPr>
            <a:r>
              <a:rPr lang="en-US" dirty="0"/>
              <a:t>Logarithms and </a:t>
            </a:r>
            <a:r>
              <a:rPr lang="en-US" dirty="0" smtClean="0"/>
              <a:t>Exponents</a:t>
            </a:r>
          </a:p>
          <a:p>
            <a:pPr marL="342900" indent="-342900">
              <a:lnSpc>
                <a:spcPct val="90000"/>
              </a:lnSpc>
              <a:spcBef>
                <a:spcPct val="20000"/>
              </a:spcBef>
              <a:buClr>
                <a:schemeClr val="hlink"/>
              </a:buClr>
              <a:buSzPct val="110000"/>
              <a:buFont typeface="Wingdings" pitchFamily="-110" charset="2"/>
              <a:buBlip>
                <a:blip r:embed="rId5"/>
              </a:buBlip>
            </a:pPr>
            <a:r>
              <a:rPr lang="en-US" dirty="0" smtClean="0"/>
              <a:t>Existential and universal operators</a:t>
            </a:r>
          </a:p>
          <a:p>
            <a:pPr marL="342900" indent="-342900">
              <a:lnSpc>
                <a:spcPct val="90000"/>
              </a:lnSpc>
              <a:spcBef>
                <a:spcPct val="20000"/>
              </a:spcBef>
              <a:buClr>
                <a:schemeClr val="hlink"/>
              </a:buClr>
              <a:buSzPct val="110000"/>
              <a:buFont typeface="Wingdings" pitchFamily="-110" charset="2"/>
              <a:buBlip>
                <a:blip r:embed="rId5"/>
              </a:buBlip>
            </a:pPr>
            <a:r>
              <a:rPr lang="en-US" dirty="0"/>
              <a:t>Proof </a:t>
            </a:r>
            <a:r>
              <a:rPr lang="en-US" dirty="0" smtClean="0"/>
              <a:t>techniques</a:t>
            </a:r>
            <a:endParaRPr lang="en-US" dirty="0"/>
          </a:p>
        </p:txBody>
      </p:sp>
      <p:sp>
        <p:nvSpPr>
          <p:cNvPr id="41993" name="Rectangle 9"/>
          <p:cNvSpPr>
            <a:spLocks noGrp="1" noChangeArrowheads="1"/>
          </p:cNvSpPr>
          <p:nvPr>
            <p:ph type="title"/>
          </p:nvPr>
        </p:nvSpPr>
        <p:spPr/>
        <p:txBody>
          <a:bodyPr/>
          <a:lstStyle/>
          <a:p>
            <a:r>
              <a:rPr lang="en-US" dirty="0" smtClean="0"/>
              <a:t>Some Math to </a:t>
            </a:r>
            <a:r>
              <a:rPr lang="en-US" dirty="0"/>
              <a:t>Review</a:t>
            </a:r>
          </a:p>
        </p:txBody>
      </p:sp>
      <p:graphicFrame>
        <p:nvGraphicFramePr>
          <p:cNvPr id="55299" name="Object 3"/>
          <p:cNvGraphicFramePr>
            <a:graphicFrameLocks noChangeAspect="1"/>
          </p:cNvGraphicFramePr>
          <p:nvPr/>
        </p:nvGraphicFramePr>
        <p:xfrm>
          <a:off x="892175" y="4458207"/>
          <a:ext cx="2222500" cy="962025"/>
        </p:xfrm>
        <a:graphic>
          <a:graphicData uri="http://schemas.openxmlformats.org/presentationml/2006/ole">
            <mc:AlternateContent xmlns:mc="http://schemas.openxmlformats.org/markup-compatibility/2006">
              <mc:Choice xmlns:v="urn:schemas-microsoft-com:vml" Requires="v">
                <p:oleObj spid="_x0000_s176205" name="Equation" r:id="rId6" imgW="1231900" imgH="533400" progId="Equation.DSMT4">
                  <p:embed/>
                </p:oleObj>
              </mc:Choice>
              <mc:Fallback>
                <p:oleObj name="Equation" r:id="rId6" imgW="1231900" imgH="53340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92175" y="4458207"/>
                        <a:ext cx="2222500" cy="962025"/>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1" name="Rectangle 3" descr="Rectangle: Click to edit Master text styles&#10;Second level&#10;Third level&#10;Fourth level&#10;Fifth level"/>
          <p:cNvSpPr txBox="1">
            <a:spLocks noChangeArrowheads="1"/>
          </p:cNvSpPr>
          <p:nvPr/>
        </p:nvSpPr>
        <p:spPr bwMode="auto">
          <a:xfrm>
            <a:off x="436563" y="3718208"/>
            <a:ext cx="4114800" cy="71758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90000"/>
              </a:lnSpc>
              <a:spcBef>
                <a:spcPct val="50000"/>
              </a:spcBef>
              <a:spcAft>
                <a:spcPct val="0"/>
              </a:spcAft>
              <a:buClrTx/>
              <a:buSzTx/>
              <a:buFontTx/>
              <a:buChar char="•"/>
              <a:tabLst/>
              <a:defRPr/>
            </a:pPr>
            <a:r>
              <a:rPr lang="en-US" sz="2000" b="1" kern="0" dirty="0">
                <a:solidFill>
                  <a:srgbClr val="357118"/>
                </a:solidFill>
                <a:ea typeface="ＭＳ Ｐゴシック" pitchFamily="-110" charset="-128"/>
              </a:rPr>
              <a:t>e</a:t>
            </a:r>
            <a:r>
              <a:rPr kumimoji="0" lang="en-US" sz="2000" b="1" i="0" u="none" strike="noStrike" kern="0" cap="none" spc="0" normalizeH="0" baseline="0" noProof="0" dirty="0" err="1" smtClean="0">
                <a:ln>
                  <a:noFill/>
                </a:ln>
                <a:solidFill>
                  <a:srgbClr val="357118"/>
                </a:solidFill>
                <a:effectLst/>
                <a:uLnTx/>
                <a:uFillTx/>
                <a:latin typeface="+mn-lt"/>
                <a:ea typeface="ＭＳ Ｐゴシック" pitchFamily="-110" charset="-128"/>
              </a:rPr>
              <a:t>xistential</a:t>
            </a:r>
            <a:r>
              <a:rPr kumimoji="0" lang="en-US" sz="2000" b="1" i="0" u="none" strike="noStrike" kern="0" cap="none" spc="0" normalizeH="0" noProof="0" dirty="0" smtClean="0">
                <a:ln>
                  <a:noFill/>
                </a:ln>
                <a:solidFill>
                  <a:srgbClr val="357118"/>
                </a:solidFill>
                <a:effectLst/>
                <a:uLnTx/>
                <a:uFillTx/>
                <a:latin typeface="+mn-lt"/>
                <a:ea typeface="ＭＳ Ｐゴシック" pitchFamily="-110" charset="-128"/>
              </a:rPr>
              <a:t> and universal operators</a:t>
            </a:r>
            <a:endParaRPr kumimoji="0" lang="en-US" sz="2000" b="1" i="0" u="none" strike="noStrike" kern="0" cap="none" spc="0" normalizeH="0" baseline="0" noProof="0" dirty="0">
              <a:ln>
                <a:noFill/>
              </a:ln>
              <a:solidFill>
                <a:srgbClr val="357118"/>
              </a:solidFill>
              <a:effectLst/>
              <a:uLnTx/>
              <a:uFillTx/>
              <a:latin typeface="+mn-lt"/>
              <a:ea typeface="ＭＳ Ｐゴシック" pitchFamily="-110"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52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074178" name="Object 2"/>
          <p:cNvGraphicFramePr>
            <a:graphicFrameLocks noChangeAspect="1"/>
          </p:cNvGraphicFramePr>
          <p:nvPr/>
        </p:nvGraphicFramePr>
        <p:xfrm>
          <a:off x="87313" y="914400"/>
          <a:ext cx="4094162" cy="704850"/>
        </p:xfrm>
        <a:graphic>
          <a:graphicData uri="http://schemas.openxmlformats.org/presentationml/2006/ole">
            <mc:AlternateContent xmlns:mc="http://schemas.openxmlformats.org/markup-compatibility/2006">
              <mc:Choice xmlns:v="urn:schemas-microsoft-com:vml" Requires="v">
                <p:oleObj spid="_x0000_s183368" name="Equation" r:id="rId3" imgW="1181100" imgH="203200" progId="Equation.DSMT4">
                  <p:embed/>
                </p:oleObj>
              </mc:Choice>
              <mc:Fallback>
                <p:oleObj name="Equation" r:id="rId3" imgW="1181100" imgH="20320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313" y="914400"/>
                        <a:ext cx="4094162" cy="704850"/>
                      </a:xfrm>
                      <a:prstGeom prst="rect">
                        <a:avLst/>
                      </a:prstGeom>
                      <a:noFill/>
                      <a:extLst>
                        <a:ext uri="{909E8E84-426E-40dd-AFC4-6F175D3DCCD1}">
                          <a14:hiddenFill xmlns:a14="http://schemas.microsoft.com/office/drawing/2010/main" xmlns="">
                            <a:solidFill>
                              <a:schemeClr val="accent2"/>
                            </a:solidFill>
                          </a14:hiddenFill>
                        </a:ext>
                      </a:extLst>
                    </p:spPr>
                  </p:pic>
                </p:oleObj>
              </mc:Fallback>
            </mc:AlternateContent>
          </a:graphicData>
        </a:graphic>
      </p:graphicFrame>
      <p:graphicFrame>
        <p:nvGraphicFramePr>
          <p:cNvPr id="1074179" name="Object 3"/>
          <p:cNvGraphicFramePr>
            <a:graphicFrameLocks noChangeAspect="1"/>
          </p:cNvGraphicFramePr>
          <p:nvPr>
            <p:extLst>
              <p:ext uri="{D42A27DB-BD31-4B8C-83A1-F6EECF244321}">
                <p14:modId xmlns:p14="http://schemas.microsoft.com/office/powerpoint/2010/main" val="398642179"/>
              </p:ext>
            </p:extLst>
          </p:nvPr>
        </p:nvGraphicFramePr>
        <p:xfrm>
          <a:off x="4843463" y="914400"/>
          <a:ext cx="4183062" cy="704850"/>
        </p:xfrm>
        <a:graphic>
          <a:graphicData uri="http://schemas.openxmlformats.org/presentationml/2006/ole">
            <mc:AlternateContent xmlns:mc="http://schemas.openxmlformats.org/markup-compatibility/2006">
              <mc:Choice xmlns:v="urn:schemas-microsoft-com:vml" Requires="v">
                <p:oleObj spid="_x0000_s183369" name="Equation" r:id="rId5" imgW="1206500" imgH="203200" progId="Equation.DSMT4">
                  <p:embed/>
                </p:oleObj>
              </mc:Choice>
              <mc:Fallback>
                <p:oleObj name="Equation" r:id="rId5" imgW="1206500" imgH="203200" progId="Equation.DSMT4">
                  <p:embed/>
                  <p:pic>
                    <p:nvPicPr>
                      <p:cNvPr id="0" name="Picture 3"/>
                      <p:cNvPicPr>
                        <a:picLocks noChangeAspect="1" noChangeArrowheads="1"/>
                      </p:cNvPicPr>
                      <p:nvPr/>
                    </p:nvPicPr>
                    <p:blipFill>
                      <a:blip r:embed="rId6"/>
                      <a:srcRect/>
                      <a:stretch>
                        <a:fillRect/>
                      </a:stretch>
                    </p:blipFill>
                    <p:spPr bwMode="auto">
                      <a:xfrm>
                        <a:off x="4843463" y="914400"/>
                        <a:ext cx="4183062" cy="704850"/>
                      </a:xfrm>
                      <a:prstGeom prst="rect">
                        <a:avLst/>
                      </a:prstGeom>
                      <a:noFill/>
                      <a:extLst>
                        <a:ext uri="{909E8E84-426E-40dd-AFC4-6F175D3DCCD1}">
                          <a14:hiddenFill xmlns:a14="http://schemas.microsoft.com/office/drawing/2010/main" xmlns="">
                            <a:solidFill>
                              <a:schemeClr val="accent2"/>
                            </a:solidFill>
                          </a14:hiddenFill>
                        </a:ext>
                      </a:extLst>
                    </p:spPr>
                  </p:pic>
                </p:oleObj>
              </mc:Fallback>
            </mc:AlternateContent>
          </a:graphicData>
        </a:graphic>
      </p:graphicFrame>
      <p:sp>
        <p:nvSpPr>
          <p:cNvPr id="1074180" name="Rectangle 4"/>
          <p:cNvSpPr>
            <a:spLocks noGrp="1" noChangeArrowheads="1"/>
          </p:cNvSpPr>
          <p:nvPr>
            <p:ph type="title"/>
          </p:nvPr>
        </p:nvSpPr>
        <p:spPr>
          <a:xfrm>
            <a:off x="685800" y="-228600"/>
            <a:ext cx="7772400" cy="1143000"/>
          </a:xfrm>
        </p:spPr>
        <p:txBody>
          <a:bodyPr/>
          <a:lstStyle/>
          <a:p>
            <a:r>
              <a:rPr lang="en-US"/>
              <a:t>Understand Quantifiers!!!</a:t>
            </a:r>
            <a:endParaRPr lang="en-CA"/>
          </a:p>
        </p:txBody>
      </p:sp>
      <p:sp>
        <p:nvSpPr>
          <p:cNvPr id="1074181" name="Rectangle 5"/>
          <p:cNvSpPr>
            <a:spLocks noGrp="1" noChangeArrowheads="1"/>
          </p:cNvSpPr>
          <p:nvPr>
            <p:ph type="body" sz="half" idx="1"/>
          </p:nvPr>
        </p:nvSpPr>
        <p:spPr>
          <a:xfrm>
            <a:off x="381000" y="2057400"/>
            <a:ext cx="3810000" cy="457200"/>
          </a:xfrm>
        </p:spPr>
        <p:txBody>
          <a:bodyPr/>
          <a:lstStyle/>
          <a:p>
            <a:pPr algn="ctr">
              <a:lnSpc>
                <a:spcPct val="90000"/>
              </a:lnSpc>
              <a:buFontTx/>
              <a:buNone/>
            </a:pPr>
            <a:r>
              <a:rPr lang="en-US" sz="2400"/>
              <a:t>One girl</a:t>
            </a:r>
            <a:endParaRPr lang="en-CA" sz="2400"/>
          </a:p>
        </p:txBody>
      </p:sp>
      <p:sp>
        <p:nvSpPr>
          <p:cNvPr id="1074182" name="Rectangle 6"/>
          <p:cNvSpPr>
            <a:spLocks noGrp="1" noChangeArrowheads="1"/>
          </p:cNvSpPr>
          <p:nvPr>
            <p:ph type="body" sz="half" idx="2"/>
          </p:nvPr>
        </p:nvSpPr>
        <p:spPr>
          <a:xfrm>
            <a:off x="5181600" y="1828800"/>
            <a:ext cx="3810000" cy="1066800"/>
          </a:xfrm>
        </p:spPr>
        <p:txBody>
          <a:bodyPr/>
          <a:lstStyle/>
          <a:p>
            <a:pPr>
              <a:buFontTx/>
              <a:buNone/>
            </a:pPr>
            <a:r>
              <a:rPr lang="en-US" sz="2400"/>
              <a:t>Could be a separate girl for each boy.</a:t>
            </a:r>
            <a:endParaRPr lang="en-CA" sz="2400"/>
          </a:p>
        </p:txBody>
      </p:sp>
      <p:graphicFrame>
        <p:nvGraphicFramePr>
          <p:cNvPr id="1074183" name="Group 7"/>
          <p:cNvGraphicFramePr>
            <a:graphicFrameLocks noGrp="1"/>
          </p:cNvGraphicFramePr>
          <p:nvPr>
            <p:extLst>
              <p:ext uri="{D42A27DB-BD31-4B8C-83A1-F6EECF244321}">
                <p14:modId xmlns:p14="http://schemas.microsoft.com/office/powerpoint/2010/main" val="2944801305"/>
              </p:ext>
            </p:extLst>
          </p:nvPr>
        </p:nvGraphicFramePr>
        <p:xfrm>
          <a:off x="685800" y="3200400"/>
          <a:ext cx="3048000" cy="3048002"/>
        </p:xfrm>
        <a:graphic>
          <a:graphicData uri="http://schemas.openxmlformats.org/drawingml/2006/table">
            <a:tbl>
              <a:tblPr/>
              <a:tblGrid>
                <a:gridCol w="1524000"/>
                <a:gridCol w="1524000"/>
              </a:tblGrid>
              <a:tr h="754063">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2000" b="0" i="0" u="none" strike="noStrike" cap="none" normalizeH="0" baseline="0">
                          <a:ln>
                            <a:noFill/>
                          </a:ln>
                          <a:solidFill>
                            <a:schemeClr val="tx1"/>
                          </a:solidFill>
                          <a:effectLst/>
                          <a:latin typeface="Arial" pitchFamily="-110" charset="0"/>
                        </a:rPr>
                        <a:t>Sam</a:t>
                      </a:r>
                      <a:endParaRPr kumimoji="0" lang="en-CA" sz="2000" b="0" i="0" u="none" strike="noStrike" cap="none" normalizeH="0" baseline="0">
                        <a:ln>
                          <a:noFill/>
                        </a:ln>
                        <a:solidFill>
                          <a:schemeClr val="tx1"/>
                        </a:solidFill>
                        <a:effectLst/>
                        <a:latin typeface="Arial" pitchFamily="-110" charset="0"/>
                      </a:endParaRPr>
                    </a:p>
                  </a:txBody>
                  <a:tcPr anchor="ctr" anchorCtr="1"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2000" b="0" i="0" u="none" strike="noStrike" cap="none" normalizeH="0" baseline="0">
                          <a:ln>
                            <a:noFill/>
                          </a:ln>
                          <a:solidFill>
                            <a:schemeClr val="tx1"/>
                          </a:solidFill>
                          <a:effectLst/>
                          <a:latin typeface="Arial" pitchFamily="-110" charset="0"/>
                        </a:rPr>
                        <a:t>Mary</a:t>
                      </a:r>
                      <a:endParaRPr kumimoji="0" lang="en-CA" sz="2000" b="0" i="0" u="none" strike="noStrike" cap="none" normalizeH="0" baseline="0">
                        <a:ln>
                          <a:noFill/>
                        </a:ln>
                        <a:solidFill>
                          <a:schemeClr val="tx1"/>
                        </a:solidFill>
                        <a:effectLst/>
                        <a:latin typeface="Arial" pitchFamily="-110" charset="0"/>
                      </a:endParaRPr>
                    </a:p>
                  </a:txBody>
                  <a:tcPr anchor="ctr" anchorCtr="1" horzOverflow="overflow">
                    <a:lnL>
                      <a:noFill/>
                    </a:lnL>
                    <a:lnR cap="flat">
                      <a:noFill/>
                    </a:lnR>
                    <a:lnT cap="flat">
                      <a:noFill/>
                    </a:lnT>
                    <a:lnB>
                      <a:noFill/>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2000" b="0" i="0" u="none" strike="noStrike" cap="none" normalizeH="0" baseline="0">
                          <a:ln>
                            <a:noFill/>
                          </a:ln>
                          <a:solidFill>
                            <a:schemeClr val="tx1"/>
                          </a:solidFill>
                          <a:effectLst/>
                          <a:latin typeface="Arial" pitchFamily="-110" charset="0"/>
                        </a:rPr>
                        <a:t>Bob</a:t>
                      </a:r>
                      <a:endParaRPr kumimoji="0" lang="en-CA" sz="2000" b="0" i="0" u="none" strike="noStrike" cap="none" normalizeH="0" baseline="0">
                        <a:ln>
                          <a:noFill/>
                        </a:ln>
                        <a:solidFill>
                          <a:schemeClr val="tx1"/>
                        </a:solidFill>
                        <a:effectLst/>
                        <a:latin typeface="Arial" pitchFamily="-110" charset="0"/>
                      </a:endParaRPr>
                    </a:p>
                  </a:txBody>
                  <a:tcPr anchor="ctr" anchorCtr="1"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2000" b="0" i="0" u="none" strike="noStrike" cap="none" normalizeH="0" baseline="0">
                          <a:ln>
                            <a:noFill/>
                          </a:ln>
                          <a:solidFill>
                            <a:schemeClr val="tx1"/>
                          </a:solidFill>
                          <a:effectLst/>
                          <a:latin typeface="Arial" pitchFamily="-110" charset="0"/>
                        </a:rPr>
                        <a:t>Beth</a:t>
                      </a:r>
                      <a:endParaRPr kumimoji="0" lang="en-CA" sz="2000" b="0" i="0" u="none" strike="noStrike" cap="none" normalizeH="0" baseline="0">
                        <a:ln>
                          <a:noFill/>
                        </a:ln>
                        <a:solidFill>
                          <a:schemeClr val="tx1"/>
                        </a:solidFill>
                        <a:effectLst/>
                        <a:latin typeface="Arial" pitchFamily="-110" charset="0"/>
                      </a:endParaRPr>
                    </a:p>
                  </a:txBody>
                  <a:tcPr anchor="ctr" anchorCtr="1" horzOverflow="overflow">
                    <a:lnL>
                      <a:noFill/>
                    </a:lnL>
                    <a:lnR cap="flat">
                      <a:noFill/>
                    </a:lnR>
                    <a:lnT>
                      <a:noFill/>
                    </a:lnT>
                    <a:lnB>
                      <a:noFill/>
                    </a:lnB>
                    <a:lnTlToBr>
                      <a:noFill/>
                    </a:lnTlToBr>
                    <a:lnBlToTr>
                      <a:noFill/>
                    </a:lnBlToTr>
                    <a:noFill/>
                  </a:tcPr>
                </a:tc>
              </a:tr>
              <a:tr h="785813">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2000" b="0" i="0" u="none" strike="noStrike" cap="none" normalizeH="0" baseline="0">
                          <a:ln>
                            <a:noFill/>
                          </a:ln>
                          <a:solidFill>
                            <a:schemeClr val="tx1"/>
                          </a:solidFill>
                          <a:effectLst/>
                          <a:latin typeface="Arial" pitchFamily="-110" charset="0"/>
                        </a:rPr>
                        <a:t>John</a:t>
                      </a:r>
                      <a:endParaRPr kumimoji="0" lang="en-CA" sz="2000" b="0" i="0" u="none" strike="noStrike" cap="none" normalizeH="0" baseline="0">
                        <a:ln>
                          <a:noFill/>
                        </a:ln>
                        <a:solidFill>
                          <a:schemeClr val="tx1"/>
                        </a:solidFill>
                        <a:effectLst/>
                        <a:latin typeface="Arial" pitchFamily="-110" charset="0"/>
                      </a:endParaRPr>
                    </a:p>
                  </a:txBody>
                  <a:tcPr anchor="ctr" anchorCtr="1"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110" charset="0"/>
                        </a:rPr>
                        <a:t>Marilyn </a:t>
                      </a:r>
                      <a:r>
                        <a:rPr kumimoji="0" lang="en-US" sz="2000" b="0" i="0" u="none" strike="noStrike" cap="none" normalizeH="0" baseline="0" dirty="0" err="1">
                          <a:ln>
                            <a:noFill/>
                          </a:ln>
                          <a:solidFill>
                            <a:schemeClr val="tx1"/>
                          </a:solidFill>
                          <a:effectLst/>
                          <a:latin typeface="Arial" pitchFamily="-110" charset="0"/>
                        </a:rPr>
                        <a:t>Monro</a:t>
                      </a:r>
                      <a:endParaRPr kumimoji="0" lang="en-CA" sz="2000" b="0" i="0" u="none" strike="noStrike" cap="none" normalizeH="0" baseline="0" dirty="0">
                        <a:ln>
                          <a:noFill/>
                        </a:ln>
                        <a:solidFill>
                          <a:schemeClr val="tx1"/>
                        </a:solidFill>
                        <a:effectLst/>
                        <a:latin typeface="Arial" pitchFamily="-110" charset="0"/>
                      </a:endParaRPr>
                    </a:p>
                  </a:txBody>
                  <a:tcPr anchor="ctr" anchorCtr="1" horzOverflow="overflow">
                    <a:lnL>
                      <a:noFill/>
                    </a:lnL>
                    <a:lnR cap="flat">
                      <a:noFill/>
                    </a:lnR>
                    <a:lnT>
                      <a:noFill/>
                    </a:lnT>
                    <a:lnB>
                      <a:noFill/>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2000" b="0" i="0" u="none" strike="noStrike" cap="none" normalizeH="0" baseline="0">
                          <a:ln>
                            <a:noFill/>
                          </a:ln>
                          <a:solidFill>
                            <a:schemeClr val="tx1"/>
                          </a:solidFill>
                          <a:effectLst/>
                          <a:latin typeface="Arial" pitchFamily="-110" charset="0"/>
                        </a:rPr>
                        <a:t>Fred</a:t>
                      </a:r>
                      <a:endParaRPr kumimoji="0" lang="en-CA" sz="2000" b="0" i="0" u="none" strike="noStrike" cap="none" normalizeH="0" baseline="0">
                        <a:ln>
                          <a:noFill/>
                        </a:ln>
                        <a:solidFill>
                          <a:schemeClr val="tx1"/>
                        </a:solidFill>
                        <a:effectLst/>
                        <a:latin typeface="Arial" pitchFamily="-110" charset="0"/>
                      </a:endParaRPr>
                    </a:p>
                  </a:txBody>
                  <a:tcPr anchor="ctr" anchorCtr="1"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2000" b="0" i="0" u="none" strike="noStrike" cap="none" normalizeH="0" baseline="0" dirty="0">
                          <a:ln>
                            <a:noFill/>
                          </a:ln>
                          <a:solidFill>
                            <a:schemeClr val="tx1"/>
                          </a:solidFill>
                          <a:effectLst/>
                          <a:latin typeface="Arial" pitchFamily="-110" charset="0"/>
                        </a:rPr>
                        <a:t>Ann</a:t>
                      </a:r>
                      <a:endParaRPr kumimoji="0" lang="en-CA" sz="2000" b="0" i="0" u="none" strike="noStrike" cap="none" normalizeH="0" baseline="0" dirty="0">
                        <a:ln>
                          <a:noFill/>
                        </a:ln>
                        <a:solidFill>
                          <a:schemeClr val="tx1"/>
                        </a:solidFill>
                        <a:effectLst/>
                        <a:latin typeface="Arial" pitchFamily="-110" charset="0"/>
                      </a:endParaRPr>
                    </a:p>
                  </a:txBody>
                  <a:tcPr anchor="ctr" anchorCtr="1" horzOverflow="overflow">
                    <a:lnL>
                      <a:noFill/>
                    </a:lnL>
                    <a:lnR cap="flat">
                      <a:noFill/>
                    </a:lnR>
                    <a:lnT>
                      <a:noFill/>
                    </a:lnT>
                    <a:lnB cap="flat">
                      <a:noFill/>
                    </a:lnB>
                    <a:lnTlToBr>
                      <a:noFill/>
                    </a:lnTlToBr>
                    <a:lnBlToTr>
                      <a:noFill/>
                    </a:lnBlToTr>
                    <a:noFill/>
                  </a:tcPr>
                </a:tc>
              </a:tr>
            </a:tbl>
          </a:graphicData>
        </a:graphic>
      </p:graphicFrame>
      <p:sp>
        <p:nvSpPr>
          <p:cNvPr id="1074204" name="Line 28"/>
          <p:cNvSpPr>
            <a:spLocks noChangeShapeType="1"/>
          </p:cNvSpPr>
          <p:nvPr/>
        </p:nvSpPr>
        <p:spPr bwMode="auto">
          <a:xfrm>
            <a:off x="1828800" y="3581400"/>
            <a:ext cx="533400" cy="1600200"/>
          </a:xfrm>
          <a:prstGeom prst="line">
            <a:avLst/>
          </a:prstGeom>
          <a:noFill/>
          <a:ln w="38100">
            <a:solidFill>
              <a:schemeClr val="hlink"/>
            </a:solidFill>
            <a:round/>
            <a:headEnd/>
            <a:tailEnd/>
          </a:ln>
          <a:effectLst/>
        </p:spPr>
        <p:txBody>
          <a:bodyPr>
            <a:prstTxWarp prst="textNoShape">
              <a:avLst/>
            </a:prstTxWarp>
          </a:bodyPr>
          <a:lstStyle/>
          <a:p>
            <a:endParaRPr lang="en-US"/>
          </a:p>
        </p:txBody>
      </p:sp>
      <p:sp>
        <p:nvSpPr>
          <p:cNvPr id="1074205" name="Line 29"/>
          <p:cNvSpPr>
            <a:spLocks noChangeShapeType="1"/>
          </p:cNvSpPr>
          <p:nvPr/>
        </p:nvSpPr>
        <p:spPr bwMode="auto">
          <a:xfrm>
            <a:off x="1752600" y="4343400"/>
            <a:ext cx="609600" cy="838200"/>
          </a:xfrm>
          <a:prstGeom prst="line">
            <a:avLst/>
          </a:prstGeom>
          <a:noFill/>
          <a:ln w="38100">
            <a:solidFill>
              <a:schemeClr val="hlink"/>
            </a:solidFill>
            <a:round/>
            <a:headEnd/>
            <a:tailEnd/>
          </a:ln>
          <a:effectLst/>
        </p:spPr>
        <p:txBody>
          <a:bodyPr>
            <a:prstTxWarp prst="textNoShape">
              <a:avLst/>
            </a:prstTxWarp>
          </a:bodyPr>
          <a:lstStyle/>
          <a:p>
            <a:endParaRPr lang="en-US"/>
          </a:p>
        </p:txBody>
      </p:sp>
      <p:sp>
        <p:nvSpPr>
          <p:cNvPr id="1074206" name="Line 30"/>
          <p:cNvSpPr>
            <a:spLocks noChangeShapeType="1"/>
          </p:cNvSpPr>
          <p:nvPr/>
        </p:nvSpPr>
        <p:spPr bwMode="auto">
          <a:xfrm>
            <a:off x="1828800" y="5181600"/>
            <a:ext cx="533400" cy="0"/>
          </a:xfrm>
          <a:prstGeom prst="line">
            <a:avLst/>
          </a:prstGeom>
          <a:noFill/>
          <a:ln w="38100">
            <a:solidFill>
              <a:schemeClr val="hlink"/>
            </a:solidFill>
            <a:round/>
            <a:headEnd/>
            <a:tailEnd/>
          </a:ln>
          <a:effectLst/>
        </p:spPr>
        <p:txBody>
          <a:bodyPr>
            <a:prstTxWarp prst="textNoShape">
              <a:avLst/>
            </a:prstTxWarp>
          </a:bodyPr>
          <a:lstStyle/>
          <a:p>
            <a:endParaRPr lang="en-US"/>
          </a:p>
        </p:txBody>
      </p:sp>
      <p:sp>
        <p:nvSpPr>
          <p:cNvPr id="1074207" name="Line 31"/>
          <p:cNvSpPr>
            <a:spLocks noChangeShapeType="1"/>
          </p:cNvSpPr>
          <p:nvPr/>
        </p:nvSpPr>
        <p:spPr bwMode="auto">
          <a:xfrm flipV="1">
            <a:off x="1828800" y="5181600"/>
            <a:ext cx="533400" cy="914400"/>
          </a:xfrm>
          <a:prstGeom prst="line">
            <a:avLst/>
          </a:prstGeom>
          <a:noFill/>
          <a:ln w="38100">
            <a:solidFill>
              <a:schemeClr val="hlink"/>
            </a:solidFill>
            <a:round/>
            <a:headEnd/>
            <a:tailEnd/>
          </a:ln>
          <a:effectLst/>
        </p:spPr>
        <p:txBody>
          <a:bodyPr>
            <a:prstTxWarp prst="textNoShape">
              <a:avLst/>
            </a:prstTxWarp>
          </a:bodyPr>
          <a:lstStyle/>
          <a:p>
            <a:endParaRPr lang="en-US"/>
          </a:p>
        </p:txBody>
      </p:sp>
      <p:graphicFrame>
        <p:nvGraphicFramePr>
          <p:cNvPr id="1074208" name="Group 32"/>
          <p:cNvGraphicFramePr>
            <a:graphicFrameLocks noGrp="1"/>
          </p:cNvGraphicFramePr>
          <p:nvPr>
            <p:extLst>
              <p:ext uri="{D42A27DB-BD31-4B8C-83A1-F6EECF244321}">
                <p14:modId xmlns:p14="http://schemas.microsoft.com/office/powerpoint/2010/main" val="2340298468"/>
              </p:ext>
            </p:extLst>
          </p:nvPr>
        </p:nvGraphicFramePr>
        <p:xfrm>
          <a:off x="5486400" y="3200400"/>
          <a:ext cx="3048000" cy="3048002"/>
        </p:xfrm>
        <a:graphic>
          <a:graphicData uri="http://schemas.openxmlformats.org/drawingml/2006/table">
            <a:tbl>
              <a:tblPr/>
              <a:tblGrid>
                <a:gridCol w="1524000"/>
                <a:gridCol w="1524000"/>
              </a:tblGrid>
              <a:tr h="754063">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2000" b="0" i="0" u="none" strike="noStrike" cap="none" normalizeH="0" baseline="0">
                          <a:ln>
                            <a:noFill/>
                          </a:ln>
                          <a:solidFill>
                            <a:schemeClr val="tx1"/>
                          </a:solidFill>
                          <a:effectLst/>
                          <a:latin typeface="Arial" pitchFamily="-110" charset="0"/>
                        </a:rPr>
                        <a:t>Sam</a:t>
                      </a:r>
                      <a:endParaRPr kumimoji="0" lang="en-CA" sz="2000" b="0" i="0" u="none" strike="noStrike" cap="none" normalizeH="0" baseline="0">
                        <a:ln>
                          <a:noFill/>
                        </a:ln>
                        <a:solidFill>
                          <a:schemeClr val="tx1"/>
                        </a:solidFill>
                        <a:effectLst/>
                        <a:latin typeface="Arial" pitchFamily="-110" charset="0"/>
                      </a:endParaRPr>
                    </a:p>
                  </a:txBody>
                  <a:tcPr anchor="ctr" anchorCtr="1"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2000" b="0" i="0" u="none" strike="noStrike" cap="none" normalizeH="0" baseline="0">
                          <a:ln>
                            <a:noFill/>
                          </a:ln>
                          <a:solidFill>
                            <a:schemeClr val="tx1"/>
                          </a:solidFill>
                          <a:effectLst/>
                          <a:latin typeface="Arial" pitchFamily="-110" charset="0"/>
                        </a:rPr>
                        <a:t>Mary</a:t>
                      </a:r>
                      <a:endParaRPr kumimoji="0" lang="en-CA" sz="2000" b="0" i="0" u="none" strike="noStrike" cap="none" normalizeH="0" baseline="0">
                        <a:ln>
                          <a:noFill/>
                        </a:ln>
                        <a:solidFill>
                          <a:schemeClr val="tx1"/>
                        </a:solidFill>
                        <a:effectLst/>
                        <a:latin typeface="Arial" pitchFamily="-110" charset="0"/>
                      </a:endParaRPr>
                    </a:p>
                  </a:txBody>
                  <a:tcPr anchor="ctr" anchorCtr="1" horzOverflow="overflow">
                    <a:lnL>
                      <a:noFill/>
                    </a:lnL>
                    <a:lnR cap="flat">
                      <a:noFill/>
                    </a:lnR>
                    <a:lnT cap="flat">
                      <a:noFill/>
                    </a:lnT>
                    <a:lnB>
                      <a:noFill/>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2000" b="0" i="0" u="none" strike="noStrike" cap="none" normalizeH="0" baseline="0">
                          <a:ln>
                            <a:noFill/>
                          </a:ln>
                          <a:solidFill>
                            <a:schemeClr val="tx1"/>
                          </a:solidFill>
                          <a:effectLst/>
                          <a:latin typeface="Arial" pitchFamily="-110" charset="0"/>
                        </a:rPr>
                        <a:t>Bob</a:t>
                      </a:r>
                      <a:endParaRPr kumimoji="0" lang="en-CA" sz="2000" b="0" i="0" u="none" strike="noStrike" cap="none" normalizeH="0" baseline="0">
                        <a:ln>
                          <a:noFill/>
                        </a:ln>
                        <a:solidFill>
                          <a:schemeClr val="tx1"/>
                        </a:solidFill>
                        <a:effectLst/>
                        <a:latin typeface="Arial" pitchFamily="-110" charset="0"/>
                      </a:endParaRPr>
                    </a:p>
                  </a:txBody>
                  <a:tcPr anchor="ctr" anchorCtr="1"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2000" b="0" i="0" u="none" strike="noStrike" cap="none" normalizeH="0" baseline="0">
                          <a:ln>
                            <a:noFill/>
                          </a:ln>
                          <a:solidFill>
                            <a:schemeClr val="tx1"/>
                          </a:solidFill>
                          <a:effectLst/>
                          <a:latin typeface="Arial" pitchFamily="-110" charset="0"/>
                        </a:rPr>
                        <a:t>Beth</a:t>
                      </a:r>
                      <a:endParaRPr kumimoji="0" lang="en-CA" sz="2000" b="0" i="0" u="none" strike="noStrike" cap="none" normalizeH="0" baseline="0">
                        <a:ln>
                          <a:noFill/>
                        </a:ln>
                        <a:solidFill>
                          <a:schemeClr val="tx1"/>
                        </a:solidFill>
                        <a:effectLst/>
                        <a:latin typeface="Arial" pitchFamily="-110" charset="0"/>
                      </a:endParaRPr>
                    </a:p>
                  </a:txBody>
                  <a:tcPr anchor="ctr" anchorCtr="1" horzOverflow="overflow">
                    <a:lnL>
                      <a:noFill/>
                    </a:lnL>
                    <a:lnR cap="flat">
                      <a:noFill/>
                    </a:lnR>
                    <a:lnT>
                      <a:noFill/>
                    </a:lnT>
                    <a:lnB>
                      <a:noFill/>
                    </a:lnB>
                    <a:lnTlToBr>
                      <a:noFill/>
                    </a:lnTlToBr>
                    <a:lnBlToTr>
                      <a:noFill/>
                    </a:lnBlToTr>
                    <a:noFill/>
                  </a:tcPr>
                </a:tc>
              </a:tr>
              <a:tr h="785813">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2000" b="0" i="0" u="none" strike="noStrike" cap="none" normalizeH="0" baseline="0">
                          <a:ln>
                            <a:noFill/>
                          </a:ln>
                          <a:solidFill>
                            <a:schemeClr val="tx1"/>
                          </a:solidFill>
                          <a:effectLst/>
                          <a:latin typeface="Arial" pitchFamily="-110" charset="0"/>
                        </a:rPr>
                        <a:t>John</a:t>
                      </a:r>
                      <a:endParaRPr kumimoji="0" lang="en-CA" sz="2000" b="0" i="0" u="none" strike="noStrike" cap="none" normalizeH="0" baseline="0">
                        <a:ln>
                          <a:noFill/>
                        </a:ln>
                        <a:solidFill>
                          <a:schemeClr val="tx1"/>
                        </a:solidFill>
                        <a:effectLst/>
                        <a:latin typeface="Arial" pitchFamily="-110" charset="0"/>
                      </a:endParaRPr>
                    </a:p>
                  </a:txBody>
                  <a:tcPr anchor="ctr" anchorCtr="1"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110" charset="0"/>
                        </a:rPr>
                        <a:t>Marilyn </a:t>
                      </a:r>
                      <a:r>
                        <a:rPr kumimoji="0" lang="en-US" sz="2000" b="0" i="0" u="none" strike="noStrike" cap="none" normalizeH="0" baseline="0" dirty="0" err="1">
                          <a:ln>
                            <a:noFill/>
                          </a:ln>
                          <a:solidFill>
                            <a:schemeClr val="tx1"/>
                          </a:solidFill>
                          <a:effectLst/>
                          <a:latin typeface="Arial" pitchFamily="-110" charset="0"/>
                        </a:rPr>
                        <a:t>Monro</a:t>
                      </a:r>
                      <a:endParaRPr kumimoji="0" lang="en-CA" sz="2000" b="0" i="0" u="none" strike="noStrike" cap="none" normalizeH="0" baseline="0" dirty="0">
                        <a:ln>
                          <a:noFill/>
                        </a:ln>
                        <a:solidFill>
                          <a:schemeClr val="tx1"/>
                        </a:solidFill>
                        <a:effectLst/>
                        <a:latin typeface="Arial" pitchFamily="-110" charset="0"/>
                      </a:endParaRPr>
                    </a:p>
                  </a:txBody>
                  <a:tcPr anchor="ctr" anchorCtr="1" horzOverflow="overflow">
                    <a:lnL>
                      <a:noFill/>
                    </a:lnL>
                    <a:lnR cap="flat">
                      <a:noFill/>
                    </a:lnR>
                    <a:lnT>
                      <a:noFill/>
                    </a:lnT>
                    <a:lnB>
                      <a:noFill/>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2000" b="0" i="0" u="none" strike="noStrike" cap="none" normalizeH="0" baseline="0">
                          <a:ln>
                            <a:noFill/>
                          </a:ln>
                          <a:solidFill>
                            <a:schemeClr val="tx1"/>
                          </a:solidFill>
                          <a:effectLst/>
                          <a:latin typeface="Arial" pitchFamily="-110" charset="0"/>
                        </a:rPr>
                        <a:t>Fred</a:t>
                      </a:r>
                      <a:endParaRPr kumimoji="0" lang="en-CA" sz="2000" b="0" i="0" u="none" strike="noStrike" cap="none" normalizeH="0" baseline="0">
                        <a:ln>
                          <a:noFill/>
                        </a:ln>
                        <a:solidFill>
                          <a:schemeClr val="tx1"/>
                        </a:solidFill>
                        <a:effectLst/>
                        <a:latin typeface="Arial" pitchFamily="-110" charset="0"/>
                      </a:endParaRPr>
                    </a:p>
                  </a:txBody>
                  <a:tcPr anchor="ctr" anchorCtr="1"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2000" b="0" i="0" u="none" strike="noStrike" cap="none" normalizeH="0" baseline="0" dirty="0">
                          <a:ln>
                            <a:noFill/>
                          </a:ln>
                          <a:solidFill>
                            <a:schemeClr val="tx1"/>
                          </a:solidFill>
                          <a:effectLst/>
                          <a:latin typeface="Arial" pitchFamily="-110" charset="0"/>
                        </a:rPr>
                        <a:t>Ann</a:t>
                      </a:r>
                      <a:endParaRPr kumimoji="0" lang="en-CA" sz="2000" b="0" i="0" u="none" strike="noStrike" cap="none" normalizeH="0" baseline="0" dirty="0">
                        <a:ln>
                          <a:noFill/>
                        </a:ln>
                        <a:solidFill>
                          <a:schemeClr val="tx1"/>
                        </a:solidFill>
                        <a:effectLst/>
                        <a:latin typeface="Arial" pitchFamily="-110" charset="0"/>
                      </a:endParaRPr>
                    </a:p>
                  </a:txBody>
                  <a:tcPr anchor="ctr" anchorCtr="1" horzOverflow="overflow">
                    <a:lnL>
                      <a:noFill/>
                    </a:lnL>
                    <a:lnR cap="flat">
                      <a:noFill/>
                    </a:lnR>
                    <a:lnT>
                      <a:noFill/>
                    </a:lnT>
                    <a:lnB cap="flat">
                      <a:noFill/>
                    </a:lnB>
                    <a:lnTlToBr>
                      <a:noFill/>
                    </a:lnTlToBr>
                    <a:lnBlToTr>
                      <a:noFill/>
                    </a:lnBlToTr>
                    <a:noFill/>
                  </a:tcPr>
                </a:tc>
              </a:tr>
            </a:tbl>
          </a:graphicData>
        </a:graphic>
      </p:graphicFrame>
      <p:sp>
        <p:nvSpPr>
          <p:cNvPr id="1074229" name="Freeform 53"/>
          <p:cNvSpPr>
            <a:spLocks/>
          </p:cNvSpPr>
          <p:nvPr/>
        </p:nvSpPr>
        <p:spPr bwMode="auto">
          <a:xfrm>
            <a:off x="6629400" y="3581400"/>
            <a:ext cx="777875" cy="817563"/>
          </a:xfrm>
          <a:custGeom>
            <a:avLst/>
            <a:gdLst/>
            <a:ahLst/>
            <a:cxnLst>
              <a:cxn ang="0">
                <a:pos x="0" y="0"/>
              </a:cxn>
              <a:cxn ang="0">
                <a:pos x="490" y="515"/>
              </a:cxn>
            </a:cxnLst>
            <a:rect l="0" t="0" r="r" b="b"/>
            <a:pathLst>
              <a:path w="490" h="515">
                <a:moveTo>
                  <a:pt x="0" y="0"/>
                </a:moveTo>
                <a:lnTo>
                  <a:pt x="490" y="515"/>
                </a:lnTo>
              </a:path>
            </a:pathLst>
          </a:custGeom>
          <a:noFill/>
          <a:ln w="38100" cap="flat" cmpd="sng">
            <a:solidFill>
              <a:schemeClr val="hlink"/>
            </a:solidFill>
            <a:prstDash val="solid"/>
            <a:round/>
            <a:headEnd type="none" w="med" len="med"/>
            <a:tailEnd type="none" w="med" len="med"/>
          </a:ln>
          <a:effectLst/>
        </p:spPr>
        <p:txBody>
          <a:bodyPr>
            <a:prstTxWarp prst="textNoShape">
              <a:avLst/>
            </a:prstTxWarp>
          </a:bodyPr>
          <a:lstStyle/>
          <a:p>
            <a:endParaRPr lang="en-US"/>
          </a:p>
        </p:txBody>
      </p:sp>
      <p:sp>
        <p:nvSpPr>
          <p:cNvPr id="1074230" name="Line 54"/>
          <p:cNvSpPr>
            <a:spLocks noChangeShapeType="1"/>
          </p:cNvSpPr>
          <p:nvPr/>
        </p:nvSpPr>
        <p:spPr bwMode="auto">
          <a:xfrm>
            <a:off x="6553200" y="4343400"/>
            <a:ext cx="609600" cy="838200"/>
          </a:xfrm>
          <a:prstGeom prst="line">
            <a:avLst/>
          </a:prstGeom>
          <a:noFill/>
          <a:ln w="38100">
            <a:solidFill>
              <a:schemeClr val="hlink"/>
            </a:solidFill>
            <a:round/>
            <a:headEnd/>
            <a:tailEnd/>
          </a:ln>
          <a:effectLst/>
        </p:spPr>
        <p:txBody>
          <a:bodyPr>
            <a:prstTxWarp prst="textNoShape">
              <a:avLst/>
            </a:prstTxWarp>
          </a:bodyPr>
          <a:lstStyle/>
          <a:p>
            <a:endParaRPr lang="en-US"/>
          </a:p>
        </p:txBody>
      </p:sp>
      <p:sp>
        <p:nvSpPr>
          <p:cNvPr id="1074231" name="Freeform 55"/>
          <p:cNvSpPr>
            <a:spLocks/>
          </p:cNvSpPr>
          <p:nvPr/>
        </p:nvSpPr>
        <p:spPr bwMode="auto">
          <a:xfrm>
            <a:off x="6629400" y="3646488"/>
            <a:ext cx="685800" cy="1535112"/>
          </a:xfrm>
          <a:custGeom>
            <a:avLst/>
            <a:gdLst/>
            <a:ahLst/>
            <a:cxnLst>
              <a:cxn ang="0">
                <a:pos x="0" y="967"/>
              </a:cxn>
              <a:cxn ang="0">
                <a:pos x="432" y="0"/>
              </a:cxn>
            </a:cxnLst>
            <a:rect l="0" t="0" r="r" b="b"/>
            <a:pathLst>
              <a:path w="432" h="967">
                <a:moveTo>
                  <a:pt x="0" y="967"/>
                </a:moveTo>
                <a:lnTo>
                  <a:pt x="432" y="0"/>
                </a:lnTo>
              </a:path>
            </a:pathLst>
          </a:custGeom>
          <a:noFill/>
          <a:ln w="38100" cap="flat" cmpd="sng">
            <a:solidFill>
              <a:schemeClr val="hlink"/>
            </a:solidFill>
            <a:prstDash val="solid"/>
            <a:round/>
            <a:headEnd type="none" w="med" len="med"/>
            <a:tailEnd type="none" w="med" len="med"/>
          </a:ln>
          <a:effectLst/>
        </p:spPr>
        <p:txBody>
          <a:bodyPr>
            <a:prstTxWarp prst="textNoShape">
              <a:avLst/>
            </a:prstTxWarp>
          </a:bodyPr>
          <a:lstStyle/>
          <a:p>
            <a:endParaRPr lang="en-US"/>
          </a:p>
        </p:txBody>
      </p:sp>
      <p:sp>
        <p:nvSpPr>
          <p:cNvPr id="1074232" name="Line 56"/>
          <p:cNvSpPr>
            <a:spLocks noChangeShapeType="1"/>
          </p:cNvSpPr>
          <p:nvPr/>
        </p:nvSpPr>
        <p:spPr bwMode="auto">
          <a:xfrm flipV="1">
            <a:off x="6629400" y="5181600"/>
            <a:ext cx="533400" cy="914400"/>
          </a:xfrm>
          <a:prstGeom prst="line">
            <a:avLst/>
          </a:prstGeom>
          <a:noFill/>
          <a:ln w="38100">
            <a:solidFill>
              <a:schemeClr val="hlink"/>
            </a:solidFill>
            <a:round/>
            <a:headEnd/>
            <a:tailEnd/>
          </a:ln>
          <a:effectLst/>
        </p:spPr>
        <p:txBody>
          <a:bodyPr>
            <a:prstTxWarp prst="textNoShape">
              <a:avLst/>
            </a:prstTxWarp>
          </a:bodyPr>
          <a:lstStyle/>
          <a:p>
            <a:endParaRPr lang="en-US"/>
          </a:p>
        </p:txBody>
      </p:sp>
      <p:sp>
        <p:nvSpPr>
          <p:cNvPr id="1074233" name="Line 57"/>
          <p:cNvSpPr>
            <a:spLocks noChangeShapeType="1"/>
          </p:cNvSpPr>
          <p:nvPr/>
        </p:nvSpPr>
        <p:spPr bwMode="auto">
          <a:xfrm>
            <a:off x="1828800" y="3581400"/>
            <a:ext cx="762000" cy="838200"/>
          </a:xfrm>
          <a:prstGeom prst="line">
            <a:avLst/>
          </a:prstGeom>
          <a:noFill/>
          <a:ln w="38100">
            <a:solidFill>
              <a:schemeClr val="hlink"/>
            </a:solidFill>
            <a:round/>
            <a:headEnd/>
            <a:tailEnd/>
          </a:ln>
          <a:effectLst/>
        </p:spPr>
        <p:txBody>
          <a:bodyPr>
            <a:prstTxWarp prst="textNoShape">
              <a:avLst/>
            </a:prstTxWarp>
          </a:bodyPr>
          <a:lstStyle/>
          <a:p>
            <a:endParaRPr lang="en-US"/>
          </a:p>
        </p:txBody>
      </p:sp>
      <p:sp>
        <p:nvSpPr>
          <p:cNvPr id="1074234" name="Line 58"/>
          <p:cNvSpPr>
            <a:spLocks noChangeShapeType="1"/>
          </p:cNvSpPr>
          <p:nvPr/>
        </p:nvSpPr>
        <p:spPr bwMode="auto">
          <a:xfrm>
            <a:off x="6629400" y="6096000"/>
            <a:ext cx="685800" cy="0"/>
          </a:xfrm>
          <a:prstGeom prst="line">
            <a:avLst/>
          </a:prstGeom>
          <a:noFill/>
          <a:ln w="38100">
            <a:solidFill>
              <a:schemeClr val="hlink"/>
            </a:solidFill>
            <a:round/>
            <a:headEnd/>
            <a:tailEnd/>
          </a:ln>
          <a:effectLst/>
        </p:spPr>
        <p:txBody>
          <a:bodyPr>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Asymptotic Notation</a:t>
            </a:r>
            <a:endParaRPr lang="en-US" dirty="0"/>
          </a:p>
        </p:txBody>
      </p:sp>
      <p:sp>
        <p:nvSpPr>
          <p:cNvPr id="6" name="Content Placeholder 5"/>
          <p:cNvSpPr>
            <a:spLocks noGrp="1"/>
          </p:cNvSpPr>
          <p:nvPr>
            <p:ph idx="1"/>
          </p:nvPr>
        </p:nvSpPr>
        <p:spPr>
          <a:xfrm>
            <a:off x="457200" y="1910463"/>
            <a:ext cx="8229600" cy="3451515"/>
          </a:xfrm>
        </p:spPr>
        <p:txBody>
          <a:bodyPr/>
          <a:lstStyle/>
          <a:p>
            <a:r>
              <a:rPr lang="en-US" sz="2000" dirty="0" smtClean="0"/>
              <a:t>The notation was first introduced by number theorist </a:t>
            </a:r>
            <a:r>
              <a:rPr lang="en-US" sz="2000" dirty="0" smtClean="0">
                <a:hlinkClick r:id="rId3" tooltip="Paul Bachmann"/>
              </a:rPr>
              <a:t>Paul Bachmann</a:t>
            </a:r>
            <a:r>
              <a:rPr lang="en-US" sz="2000" dirty="0" smtClean="0"/>
              <a:t> in 1894, in the second volume of his book </a:t>
            </a:r>
            <a:r>
              <a:rPr lang="en-US" sz="2000" i="1" dirty="0" err="1" smtClean="0"/>
              <a:t>Analytische</a:t>
            </a:r>
            <a:r>
              <a:rPr lang="en-US" sz="2000" i="1" dirty="0" smtClean="0"/>
              <a:t> </a:t>
            </a:r>
            <a:r>
              <a:rPr lang="en-US" sz="2000" i="1" dirty="0" err="1" smtClean="0"/>
              <a:t>Zahlentheorie</a:t>
            </a:r>
            <a:r>
              <a:rPr lang="en-US" sz="2000" dirty="0" smtClean="0"/>
              <a:t> ("</a:t>
            </a:r>
            <a:r>
              <a:rPr lang="en-US" sz="2000" dirty="0" smtClean="0">
                <a:hlinkClick r:id="rId4" tooltip="Analytic number theory"/>
              </a:rPr>
              <a:t>analytic number theory</a:t>
            </a:r>
            <a:r>
              <a:rPr lang="en-US" sz="2000" dirty="0" smtClean="0"/>
              <a:t>”). </a:t>
            </a:r>
          </a:p>
          <a:p>
            <a:r>
              <a:rPr lang="en-US" sz="2000" dirty="0" smtClean="0"/>
              <a:t>The notation was popularized in the work of number theorist </a:t>
            </a:r>
            <a:r>
              <a:rPr lang="en-US" sz="2000" dirty="0" smtClean="0">
                <a:hlinkClick r:id="rId5" tooltip="Edmund Landau"/>
              </a:rPr>
              <a:t>Edmund Landau</a:t>
            </a:r>
            <a:r>
              <a:rPr lang="en-US" sz="2000" dirty="0" smtClean="0"/>
              <a:t>; hence it is sometimes called a Landau symbol. </a:t>
            </a:r>
          </a:p>
          <a:p>
            <a:r>
              <a:rPr lang="en-US" sz="2000" dirty="0" smtClean="0"/>
              <a:t>It was popularized in computer science by </a:t>
            </a:r>
            <a:r>
              <a:rPr lang="en-US" sz="2000" dirty="0" smtClean="0">
                <a:hlinkClick r:id="rId6" tooltip="Donald Knuth"/>
              </a:rPr>
              <a:t>Donald Knuth</a:t>
            </a:r>
            <a:r>
              <a:rPr lang="en-US" sz="2000" dirty="0" smtClean="0"/>
              <a:t>, who (</a:t>
            </a:r>
            <a:r>
              <a:rPr lang="en-US" sz="2000" dirty="0" err="1" smtClean="0"/>
              <a:t>re)introduced</a:t>
            </a:r>
            <a:r>
              <a:rPr lang="en-US" sz="2000" dirty="0" smtClean="0"/>
              <a:t> the related Omega and Theta notations. </a:t>
            </a:r>
          </a:p>
          <a:p>
            <a:r>
              <a:rPr lang="en-US" sz="2000" dirty="0" smtClean="0"/>
              <a:t>Knuth also noted that the (then obscure) Omega notation had been introduced by Hardy and </a:t>
            </a:r>
            <a:r>
              <a:rPr lang="en-US" sz="2000" dirty="0" err="1" smtClean="0"/>
              <a:t>Littlewood</a:t>
            </a:r>
            <a:r>
              <a:rPr lang="en-US" sz="2000" dirty="0" smtClean="0"/>
              <a:t> under a slightly different meaning, and proposed the current definition. </a:t>
            </a:r>
          </a:p>
          <a:p>
            <a:endParaRPr lang="en-US" sz="2000" dirty="0"/>
          </a:p>
        </p:txBody>
      </p:sp>
      <p:sp>
        <p:nvSpPr>
          <p:cNvPr id="7" name="TextBox 6"/>
          <p:cNvSpPr txBox="1"/>
          <p:nvPr/>
        </p:nvSpPr>
        <p:spPr>
          <a:xfrm>
            <a:off x="2450014" y="6014569"/>
            <a:ext cx="2018501" cy="338554"/>
          </a:xfrm>
          <a:prstGeom prst="rect">
            <a:avLst/>
          </a:prstGeom>
          <a:noFill/>
        </p:spPr>
        <p:txBody>
          <a:bodyPr wrap="none" rtlCol="0">
            <a:spAutoFit/>
          </a:bodyPr>
          <a:lstStyle/>
          <a:p>
            <a:r>
              <a:rPr lang="en-US" sz="1600" b="1" dirty="0" smtClean="0">
                <a:solidFill>
                  <a:schemeClr val="accent2"/>
                </a:solidFill>
              </a:rPr>
              <a:t>Source:  Wikipedia</a:t>
            </a:r>
            <a:endParaRPr lang="en-US" sz="1600" b="1" dirty="0">
              <a:solidFill>
                <a:schemeClr val="accent2"/>
              </a:solidFill>
            </a:endParaRPr>
          </a:p>
        </p:txBody>
      </p:sp>
      <p:graphicFrame>
        <p:nvGraphicFramePr>
          <p:cNvPr id="8" name="Object 7"/>
          <p:cNvGraphicFramePr>
            <a:graphicFrameLocks noChangeAspect="1"/>
          </p:cNvGraphicFramePr>
          <p:nvPr/>
        </p:nvGraphicFramePr>
        <p:xfrm>
          <a:off x="2791300" y="1214437"/>
          <a:ext cx="3672199" cy="493741"/>
        </p:xfrm>
        <a:graphic>
          <a:graphicData uri="http://schemas.openxmlformats.org/presentationml/2006/ole">
            <mc:AlternateContent xmlns:mc="http://schemas.openxmlformats.org/markup-compatibility/2006">
              <mc:Choice xmlns:v="urn:schemas-microsoft-com:vml" Requires="v">
                <p:oleObj spid="_x0000_s225321" name="Equation" r:id="rId7" imgW="1511300" imgH="203200" progId="Equation.DSMT4">
                  <p:embed/>
                </p:oleObj>
              </mc:Choice>
              <mc:Fallback>
                <p:oleObj name="Equation" r:id="rId7" imgW="1511300" imgH="203200" progId="Equation.DSMT4">
                  <p:embed/>
                  <p:pic>
                    <p:nvPicPr>
                      <p:cNvPr id="0"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791300" y="1214437"/>
                        <a:ext cx="3672199" cy="493741"/>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dirty="0"/>
              <a:t>Big-Oh Notation</a:t>
            </a:r>
            <a:r>
              <a:rPr lang="en-US" dirty="0" smtClean="0"/>
              <a:t> </a:t>
            </a:r>
            <a:endParaRPr lang="en-US" dirty="0"/>
          </a:p>
        </p:txBody>
      </p:sp>
      <p:sp>
        <p:nvSpPr>
          <p:cNvPr id="23555" name="Rectangle 3" descr="Rectangle: Click to edit Master text styles&#10;Second level&#10;Third level&#10;Fourth level&#10;Fifth level"/>
          <p:cNvSpPr>
            <a:spLocks noGrp="1" noChangeArrowheads="1"/>
          </p:cNvSpPr>
          <p:nvPr>
            <p:ph type="body" idx="1"/>
          </p:nvPr>
        </p:nvSpPr>
        <p:spPr>
          <a:xfrm>
            <a:off x="290008" y="1508919"/>
            <a:ext cx="3950108" cy="4602162"/>
          </a:xfrm>
        </p:spPr>
        <p:txBody>
          <a:bodyPr/>
          <a:lstStyle/>
          <a:p>
            <a:r>
              <a:rPr lang="en-US" sz="2000" dirty="0"/>
              <a:t>Given functions </a:t>
            </a:r>
            <a:r>
              <a:rPr lang="en-US" sz="2000" b="1" i="1" dirty="0" err="1">
                <a:latin typeface="Times New Roman" pitchFamily="-110" charset="0"/>
                <a:sym typeface="Symbol" pitchFamily="-110" charset="2"/>
              </a:rPr>
              <a:t>f</a:t>
            </a:r>
            <a:r>
              <a:rPr lang="en-US" sz="2000" dirty="0" err="1">
                <a:latin typeface="Times New Roman" pitchFamily="-110" charset="0"/>
                <a:sym typeface="Symbol" pitchFamily="-110" charset="2"/>
              </a:rPr>
              <a:t>(</a:t>
            </a:r>
            <a:r>
              <a:rPr lang="en-US" sz="2000" b="1" i="1" dirty="0" err="1">
                <a:latin typeface="Times New Roman" pitchFamily="-110" charset="0"/>
                <a:sym typeface="Symbol" pitchFamily="-110" charset="2"/>
              </a:rPr>
              <a:t>n</a:t>
            </a:r>
            <a:r>
              <a:rPr lang="en-US" sz="2000" dirty="0">
                <a:latin typeface="Times New Roman" pitchFamily="-110" charset="0"/>
                <a:sym typeface="Symbol" pitchFamily="-110" charset="2"/>
              </a:rPr>
              <a:t>) </a:t>
            </a:r>
            <a:r>
              <a:rPr lang="en-US" sz="2000" dirty="0"/>
              <a:t>and </a:t>
            </a:r>
            <a:r>
              <a:rPr lang="en-US" sz="2000" b="1" i="1" dirty="0" err="1">
                <a:latin typeface="Times New Roman" pitchFamily="-110" charset="0"/>
                <a:sym typeface="Symbol" pitchFamily="-110" charset="2"/>
              </a:rPr>
              <a:t>g</a:t>
            </a:r>
            <a:r>
              <a:rPr lang="en-US" sz="2000" dirty="0" err="1">
                <a:latin typeface="Times New Roman" pitchFamily="-110" charset="0"/>
                <a:sym typeface="Symbol" pitchFamily="-110" charset="2"/>
              </a:rPr>
              <a:t>(</a:t>
            </a:r>
            <a:r>
              <a:rPr lang="en-US" sz="2000" b="1" i="1" dirty="0" err="1">
                <a:latin typeface="Times New Roman" pitchFamily="-110" charset="0"/>
                <a:sym typeface="Symbol" pitchFamily="-110" charset="2"/>
              </a:rPr>
              <a:t>n</a:t>
            </a:r>
            <a:r>
              <a:rPr lang="en-US" sz="2000" dirty="0">
                <a:latin typeface="Times New Roman" pitchFamily="-110" charset="0"/>
                <a:sym typeface="Symbol" pitchFamily="-110" charset="2"/>
              </a:rPr>
              <a:t>)</a:t>
            </a:r>
            <a:r>
              <a:rPr lang="en-US" sz="2000" dirty="0">
                <a:sym typeface="Symbol" pitchFamily="-110" charset="2"/>
              </a:rPr>
              <a:t>, </a:t>
            </a:r>
            <a:r>
              <a:rPr lang="en-US" sz="2000" dirty="0"/>
              <a:t>we say that </a:t>
            </a:r>
            <a:r>
              <a:rPr lang="en-US" sz="2000" b="1" i="1" dirty="0" err="1">
                <a:latin typeface="Times New Roman" pitchFamily="-110" charset="0"/>
                <a:sym typeface="Symbol" pitchFamily="-110" charset="2"/>
              </a:rPr>
              <a:t>f</a:t>
            </a:r>
            <a:r>
              <a:rPr lang="en-US" sz="2000" dirty="0" err="1">
                <a:latin typeface="Times New Roman" pitchFamily="-110" charset="0"/>
                <a:sym typeface="Symbol" pitchFamily="-110" charset="2"/>
              </a:rPr>
              <a:t>(</a:t>
            </a:r>
            <a:r>
              <a:rPr lang="en-US" sz="2000" b="1" i="1" dirty="0" err="1">
                <a:latin typeface="Times New Roman" pitchFamily="-110" charset="0"/>
                <a:sym typeface="Symbol" pitchFamily="-110" charset="2"/>
              </a:rPr>
              <a:t>n</a:t>
            </a:r>
            <a:r>
              <a:rPr lang="en-US" sz="2000" dirty="0">
                <a:latin typeface="Times New Roman" pitchFamily="-110" charset="0"/>
                <a:sym typeface="Symbol" pitchFamily="-110" charset="2"/>
              </a:rPr>
              <a:t>) </a:t>
            </a:r>
            <a:r>
              <a:rPr lang="en-US" sz="2000" dirty="0"/>
              <a:t>is </a:t>
            </a:r>
            <a:r>
              <a:rPr lang="en-US" sz="2000" b="1" i="1" dirty="0" err="1">
                <a:latin typeface="Times New Roman" pitchFamily="-110" charset="0"/>
                <a:sym typeface="Symbol" pitchFamily="-110" charset="2"/>
              </a:rPr>
              <a:t>O</a:t>
            </a:r>
            <a:r>
              <a:rPr lang="en-US" sz="2000" dirty="0" err="1">
                <a:latin typeface="Times New Roman" pitchFamily="-110" charset="0"/>
                <a:sym typeface="Symbol" pitchFamily="-110" charset="2"/>
              </a:rPr>
              <a:t>(</a:t>
            </a:r>
            <a:r>
              <a:rPr lang="en-US" sz="2000" b="1" i="1" dirty="0" err="1">
                <a:latin typeface="Times New Roman" pitchFamily="-110" charset="0"/>
                <a:sym typeface="Symbol" pitchFamily="-110" charset="2"/>
              </a:rPr>
              <a:t>g</a:t>
            </a:r>
            <a:r>
              <a:rPr lang="en-US" sz="2000" dirty="0" err="1">
                <a:latin typeface="Times New Roman" pitchFamily="-110" charset="0"/>
                <a:sym typeface="Symbol" pitchFamily="-110" charset="2"/>
              </a:rPr>
              <a:t>(</a:t>
            </a:r>
            <a:r>
              <a:rPr lang="en-US" sz="2000" b="1" i="1" dirty="0" err="1">
                <a:latin typeface="Times New Roman" pitchFamily="-110" charset="0"/>
                <a:sym typeface="Symbol" pitchFamily="-110" charset="2"/>
              </a:rPr>
              <a:t>n</a:t>
            </a:r>
            <a:r>
              <a:rPr lang="en-US" sz="2000" dirty="0">
                <a:latin typeface="Times New Roman" pitchFamily="-110" charset="0"/>
                <a:sym typeface="Symbol" pitchFamily="-110" charset="2"/>
              </a:rPr>
              <a:t>))</a:t>
            </a:r>
            <a:r>
              <a:rPr lang="en-US" sz="2000" dirty="0">
                <a:sym typeface="Symbol" pitchFamily="-110" charset="2"/>
              </a:rPr>
              <a:t> </a:t>
            </a:r>
            <a:r>
              <a:rPr lang="en-US" sz="2000" dirty="0"/>
              <a:t>if there are positive constants</a:t>
            </a:r>
            <a:br>
              <a:rPr lang="en-US" sz="2000" dirty="0"/>
            </a:br>
            <a:r>
              <a:rPr lang="en-US" sz="2000" b="1" i="1" dirty="0" err="1">
                <a:latin typeface="Times New Roman" pitchFamily="-110" charset="0"/>
                <a:sym typeface="Symbol" pitchFamily="-110" charset="2"/>
              </a:rPr>
              <a:t>c</a:t>
            </a:r>
            <a:r>
              <a:rPr lang="en-US" sz="2000" dirty="0"/>
              <a:t> and </a:t>
            </a:r>
            <a:r>
              <a:rPr lang="en-US" sz="2000" b="1" i="1" dirty="0">
                <a:latin typeface="Times New Roman" pitchFamily="-110" charset="0"/>
                <a:sym typeface="Symbol" pitchFamily="-110" charset="2"/>
              </a:rPr>
              <a:t>n</a:t>
            </a:r>
            <a:r>
              <a:rPr lang="en-US" sz="2000" b="1" baseline="-25000" dirty="0">
                <a:latin typeface="Times New Roman" pitchFamily="-110" charset="0"/>
                <a:sym typeface="Symbol" pitchFamily="-110" charset="2"/>
              </a:rPr>
              <a:t>0</a:t>
            </a:r>
            <a:r>
              <a:rPr lang="en-US" sz="2000" dirty="0"/>
              <a:t> such that</a:t>
            </a:r>
          </a:p>
          <a:p>
            <a:pPr>
              <a:buFont typeface="Wingdings" pitchFamily="-110" charset="2"/>
              <a:buNone/>
            </a:pPr>
            <a:r>
              <a:rPr lang="en-US" b="1" i="1" dirty="0">
                <a:latin typeface="Times New Roman" pitchFamily="-110" charset="0"/>
                <a:sym typeface="Symbol" pitchFamily="-110" charset="2"/>
              </a:rPr>
              <a:t>	</a:t>
            </a:r>
            <a:r>
              <a:rPr lang="en-US" sz="2000" b="1" i="1" dirty="0">
                <a:latin typeface="Times New Roman" pitchFamily="-110" charset="0"/>
                <a:sym typeface="Symbol" pitchFamily="-110" charset="2"/>
              </a:rPr>
              <a:t>f</a:t>
            </a:r>
            <a:r>
              <a:rPr lang="en-US" sz="2000" dirty="0">
                <a:latin typeface="Times New Roman" pitchFamily="-110" charset="0"/>
                <a:sym typeface="Symbol" pitchFamily="-110" charset="2"/>
              </a:rPr>
              <a:t>(</a:t>
            </a:r>
            <a:r>
              <a:rPr lang="en-US" sz="2000" b="1" i="1" dirty="0">
                <a:latin typeface="Times New Roman" pitchFamily="-110" charset="0"/>
                <a:sym typeface="Symbol" pitchFamily="-110" charset="2"/>
              </a:rPr>
              <a:t>n</a:t>
            </a:r>
            <a:r>
              <a:rPr lang="en-US" sz="2000" dirty="0">
                <a:latin typeface="Times New Roman" pitchFamily="-110" charset="0"/>
                <a:sym typeface="Symbol" pitchFamily="-110" charset="2"/>
              </a:rPr>
              <a:t>)</a:t>
            </a:r>
            <a:r>
              <a:rPr lang="en-US" sz="2000" dirty="0" smtClean="0"/>
              <a:t> </a:t>
            </a:r>
            <a:r>
              <a:rPr lang="en-US" sz="2000" dirty="0" smtClean="0">
                <a:latin typeface="+mj-lt"/>
                <a:sym typeface="Symbol" pitchFamily="-110" charset="2"/>
              </a:rPr>
              <a:t>≤ </a:t>
            </a:r>
            <a:r>
              <a:rPr lang="en-US" sz="2000" b="1" i="1" dirty="0" smtClean="0">
                <a:latin typeface="Times New Roman" pitchFamily="-110" charset="0"/>
                <a:sym typeface="Symbol" pitchFamily="-110" charset="2"/>
              </a:rPr>
              <a:t>cg</a:t>
            </a:r>
            <a:r>
              <a:rPr lang="en-US" sz="2000" dirty="0">
                <a:latin typeface="Times New Roman" pitchFamily="-110" charset="0"/>
                <a:sym typeface="Symbol" pitchFamily="-110" charset="2"/>
              </a:rPr>
              <a:t>(</a:t>
            </a:r>
            <a:r>
              <a:rPr lang="en-US" sz="2000" b="1" i="1" dirty="0">
                <a:latin typeface="Times New Roman" pitchFamily="-110" charset="0"/>
                <a:sym typeface="Symbol" pitchFamily="-110" charset="2"/>
              </a:rPr>
              <a:t>n</a:t>
            </a:r>
            <a:r>
              <a:rPr lang="en-US" sz="2000" dirty="0">
                <a:latin typeface="Times New Roman" pitchFamily="-110" charset="0"/>
                <a:sym typeface="Symbol" pitchFamily="-110" charset="2"/>
              </a:rPr>
              <a:t>)  </a:t>
            </a:r>
            <a:r>
              <a:rPr lang="en-US" sz="2000" dirty="0"/>
              <a:t>for </a:t>
            </a:r>
            <a:r>
              <a:rPr lang="en-US" sz="2000" b="1" i="1" dirty="0">
                <a:latin typeface="Times New Roman" pitchFamily="-110" charset="0"/>
                <a:sym typeface="Symbol" pitchFamily="-110" charset="2"/>
              </a:rPr>
              <a:t>n</a:t>
            </a:r>
            <a:r>
              <a:rPr lang="en-US" sz="2000" b="1" i="1" dirty="0" smtClean="0">
                <a:latin typeface="Times New Roman" pitchFamily="-110" charset="0"/>
                <a:sym typeface="Symbol" pitchFamily="-110" charset="2"/>
              </a:rPr>
              <a:t> </a:t>
            </a:r>
            <a:r>
              <a:rPr lang="en-US" sz="2000" dirty="0">
                <a:latin typeface="Symbol" pitchFamily="-110" charset="2"/>
                <a:sym typeface="Symbol" pitchFamily="-110" charset="2"/>
              </a:rPr>
              <a:t>&gt;</a:t>
            </a:r>
            <a:r>
              <a:rPr lang="en-US" sz="2000" dirty="0" smtClean="0">
                <a:latin typeface="Symbol" pitchFamily="-110" charset="2"/>
                <a:sym typeface="Symbol" pitchFamily="-110" charset="2"/>
              </a:rPr>
              <a:t> </a:t>
            </a:r>
            <a:r>
              <a:rPr lang="en-US" sz="2000" b="1" i="1" dirty="0" smtClean="0">
                <a:latin typeface="Times New Roman" pitchFamily="-110" charset="0"/>
                <a:sym typeface="Symbol" pitchFamily="-110" charset="2"/>
              </a:rPr>
              <a:t>n</a:t>
            </a:r>
            <a:r>
              <a:rPr lang="en-US" sz="2000" b="1" baseline="-25000" dirty="0" smtClean="0">
                <a:latin typeface="Times New Roman" pitchFamily="-110" charset="0"/>
                <a:sym typeface="Symbol" pitchFamily="-110" charset="2"/>
              </a:rPr>
              <a:t>0</a:t>
            </a:r>
            <a:endParaRPr lang="en-US" sz="2000" b="1" baseline="-25000" dirty="0">
              <a:latin typeface="Times New Roman" pitchFamily="-110" charset="0"/>
              <a:sym typeface="Symbol" pitchFamily="-110" charset="2"/>
            </a:endParaRPr>
          </a:p>
          <a:p>
            <a:r>
              <a:rPr lang="en-US" sz="2000" dirty="0"/>
              <a:t>Example: </a:t>
            </a:r>
            <a:r>
              <a:rPr lang="en-US" sz="2000" dirty="0">
                <a:latin typeface="Times New Roman" pitchFamily="-110" charset="0"/>
                <a:sym typeface="Symbol" pitchFamily="-110" charset="2"/>
              </a:rPr>
              <a:t>2</a:t>
            </a:r>
            <a:r>
              <a:rPr lang="en-US" sz="2000" b="1" i="1" dirty="0">
                <a:latin typeface="Times New Roman" pitchFamily="-110" charset="0"/>
                <a:sym typeface="Symbol" pitchFamily="-110" charset="2"/>
              </a:rPr>
              <a:t>n</a:t>
            </a:r>
            <a:r>
              <a:rPr lang="en-US" sz="2000" b="1" dirty="0">
                <a:latin typeface="Times New Roman" pitchFamily="-110" charset="0"/>
                <a:sym typeface="Symbol" pitchFamily="-110" charset="2"/>
              </a:rPr>
              <a:t> </a:t>
            </a:r>
            <a:r>
              <a:rPr lang="en-US" sz="2000" dirty="0">
                <a:latin typeface="Symbol" pitchFamily="-110" charset="2"/>
                <a:sym typeface="Symbol" pitchFamily="-110" charset="2"/>
              </a:rPr>
              <a:t>+</a:t>
            </a:r>
            <a:r>
              <a:rPr lang="en-US" sz="2000" b="1" dirty="0">
                <a:latin typeface="Times New Roman" pitchFamily="-110" charset="0"/>
                <a:sym typeface="Symbol" pitchFamily="-110" charset="2"/>
              </a:rPr>
              <a:t> </a:t>
            </a:r>
            <a:r>
              <a:rPr lang="en-US" sz="2000" dirty="0">
                <a:latin typeface="Times New Roman" pitchFamily="-110" charset="0"/>
                <a:sym typeface="Symbol" pitchFamily="-110" charset="2"/>
              </a:rPr>
              <a:t>10</a:t>
            </a:r>
            <a:r>
              <a:rPr lang="en-US" sz="2000" dirty="0">
                <a:sym typeface="Symbol" pitchFamily="-110" charset="2"/>
              </a:rPr>
              <a:t> is </a:t>
            </a:r>
            <a:r>
              <a:rPr lang="en-US" sz="2000" b="1" i="1" dirty="0" err="1">
                <a:latin typeface="Times New Roman" pitchFamily="-110" charset="0"/>
                <a:sym typeface="Symbol" pitchFamily="-110" charset="2"/>
              </a:rPr>
              <a:t>O</a:t>
            </a:r>
            <a:r>
              <a:rPr lang="en-US" sz="2000" dirty="0" err="1">
                <a:latin typeface="Times New Roman" pitchFamily="-110" charset="0"/>
                <a:sym typeface="Symbol" pitchFamily="-110" charset="2"/>
              </a:rPr>
              <a:t>(</a:t>
            </a:r>
            <a:r>
              <a:rPr lang="en-US" sz="2000" b="1" i="1" dirty="0" err="1">
                <a:latin typeface="Times New Roman" pitchFamily="-110" charset="0"/>
                <a:sym typeface="Symbol" pitchFamily="-110" charset="2"/>
              </a:rPr>
              <a:t>n</a:t>
            </a:r>
            <a:r>
              <a:rPr lang="en-US" sz="2000" dirty="0">
                <a:latin typeface="Times New Roman" pitchFamily="-110" charset="0"/>
                <a:sym typeface="Symbol" pitchFamily="-110" charset="2"/>
              </a:rPr>
              <a:t>)</a:t>
            </a:r>
          </a:p>
          <a:p>
            <a:pPr lvl="1"/>
            <a:r>
              <a:rPr lang="en-US" sz="1800" dirty="0">
                <a:latin typeface="Times New Roman" pitchFamily="-110" charset="0"/>
                <a:sym typeface="Symbol" pitchFamily="-110" charset="2"/>
              </a:rPr>
              <a:t>2</a:t>
            </a:r>
            <a:r>
              <a:rPr lang="en-US" sz="1800" b="1" i="1" dirty="0">
                <a:latin typeface="Times New Roman" pitchFamily="-110" charset="0"/>
                <a:sym typeface="Symbol" pitchFamily="-110" charset="2"/>
              </a:rPr>
              <a:t>n</a:t>
            </a:r>
            <a:r>
              <a:rPr lang="en-US" sz="1800" b="1" dirty="0">
                <a:latin typeface="Times New Roman" pitchFamily="-110" charset="0"/>
                <a:sym typeface="Symbol" pitchFamily="-110" charset="2"/>
              </a:rPr>
              <a:t> </a:t>
            </a:r>
            <a:r>
              <a:rPr lang="en-US" sz="1800" dirty="0">
                <a:latin typeface="Symbol" pitchFamily="-110" charset="2"/>
                <a:sym typeface="Symbol" pitchFamily="-110" charset="2"/>
              </a:rPr>
              <a:t>+</a:t>
            </a:r>
            <a:r>
              <a:rPr lang="en-US" sz="1800" b="1" dirty="0">
                <a:latin typeface="Times New Roman" pitchFamily="-110" charset="0"/>
                <a:sym typeface="Symbol" pitchFamily="-110" charset="2"/>
              </a:rPr>
              <a:t> </a:t>
            </a:r>
            <a:r>
              <a:rPr lang="en-US" sz="1800" dirty="0">
                <a:latin typeface="Times New Roman" pitchFamily="-110" charset="0"/>
                <a:sym typeface="Symbol" pitchFamily="-110" charset="2"/>
              </a:rPr>
              <a:t>10</a:t>
            </a:r>
            <a:r>
              <a:rPr lang="en-US" sz="1800" b="1" i="1" dirty="0" smtClean="0">
                <a:latin typeface="Times New Roman" pitchFamily="-110" charset="0"/>
                <a:sym typeface="Symbol" pitchFamily="-110" charset="2"/>
              </a:rPr>
              <a:t> </a:t>
            </a:r>
            <a:r>
              <a:rPr lang="en-US" sz="1800" dirty="0" smtClean="0">
                <a:sym typeface="Symbol" pitchFamily="-110" charset="2"/>
              </a:rPr>
              <a:t>≤ </a:t>
            </a:r>
            <a:r>
              <a:rPr lang="en-US" sz="1800" b="1" i="1" dirty="0" err="1" smtClean="0">
                <a:latin typeface="Times New Roman" pitchFamily="-110" charset="0"/>
                <a:sym typeface="Symbol" pitchFamily="-110" charset="2"/>
              </a:rPr>
              <a:t>cn</a:t>
            </a:r>
            <a:endParaRPr lang="en-US" sz="1800" b="1" i="1" dirty="0">
              <a:latin typeface="Times New Roman" pitchFamily="-110" charset="0"/>
              <a:sym typeface="Symbol" pitchFamily="-110" charset="2"/>
            </a:endParaRPr>
          </a:p>
          <a:p>
            <a:pPr lvl="1"/>
            <a:r>
              <a:rPr lang="en-US" sz="1800" dirty="0">
                <a:latin typeface="Times New Roman" pitchFamily="-110" charset="0"/>
                <a:sym typeface="Symbol" pitchFamily="-110" charset="2"/>
              </a:rPr>
              <a:t>(</a:t>
            </a:r>
            <a:r>
              <a:rPr lang="en-US" sz="1800" b="1" i="1" dirty="0">
                <a:latin typeface="Times New Roman" pitchFamily="-110" charset="0"/>
                <a:sym typeface="Symbol" pitchFamily="-110" charset="2"/>
              </a:rPr>
              <a:t>c</a:t>
            </a:r>
            <a:r>
              <a:rPr lang="en-US" sz="1800" dirty="0" smtClean="0">
                <a:latin typeface="Times New Roman" pitchFamily="-110" charset="0"/>
                <a:sym typeface="Symbol" pitchFamily="-110" charset="2"/>
              </a:rPr>
              <a:t> </a:t>
            </a:r>
            <a:r>
              <a:rPr lang="en-US" sz="1800" dirty="0">
                <a:latin typeface="Symbol" pitchFamily="-110" charset="2"/>
                <a:sym typeface="Symbol" pitchFamily="-110" charset="2"/>
              </a:rPr>
              <a:t>-</a:t>
            </a:r>
            <a:r>
              <a:rPr lang="en-US" sz="1800" dirty="0" smtClean="0">
                <a:latin typeface="Times New Roman" pitchFamily="-110" charset="0"/>
                <a:sym typeface="Symbol" pitchFamily="-110" charset="2"/>
              </a:rPr>
              <a:t> </a:t>
            </a:r>
            <a:r>
              <a:rPr lang="en-US" sz="1800" dirty="0">
                <a:latin typeface="Times New Roman" pitchFamily="-110" charset="0"/>
                <a:sym typeface="Symbol" pitchFamily="-110" charset="2"/>
              </a:rPr>
              <a:t>2) </a:t>
            </a:r>
            <a:r>
              <a:rPr lang="en-US" sz="1800" b="1" i="1" dirty="0">
                <a:latin typeface="Times New Roman" pitchFamily="-110" charset="0"/>
                <a:sym typeface="Symbol" pitchFamily="-110" charset="2"/>
              </a:rPr>
              <a:t>n</a:t>
            </a:r>
            <a:r>
              <a:rPr lang="en-US" sz="1800" b="1" i="1" dirty="0" smtClean="0">
                <a:latin typeface="Times New Roman" pitchFamily="-110" charset="0"/>
                <a:sym typeface="Symbol" pitchFamily="-110" charset="2"/>
              </a:rPr>
              <a:t> </a:t>
            </a:r>
            <a:r>
              <a:rPr lang="en-US" sz="1800" dirty="0" smtClean="0">
                <a:latin typeface="Symbol" pitchFamily="-110" charset="2"/>
                <a:sym typeface="Symbol" pitchFamily="-110" charset="2"/>
              </a:rPr>
              <a:t>&gt; </a:t>
            </a:r>
            <a:r>
              <a:rPr lang="en-US" sz="1800" dirty="0" smtClean="0">
                <a:latin typeface="Times New Roman" pitchFamily="-110" charset="0"/>
                <a:sym typeface="Symbol" pitchFamily="-110" charset="2"/>
              </a:rPr>
              <a:t>10</a:t>
            </a:r>
            <a:endParaRPr lang="en-US" sz="1800" dirty="0">
              <a:latin typeface="Times New Roman" pitchFamily="-110" charset="0"/>
              <a:sym typeface="Symbol" pitchFamily="-110" charset="2"/>
            </a:endParaRPr>
          </a:p>
          <a:p>
            <a:pPr lvl="1"/>
            <a:r>
              <a:rPr lang="en-US" sz="1800" b="1" i="1" dirty="0">
                <a:latin typeface="Times New Roman" pitchFamily="-110" charset="0"/>
                <a:sym typeface="Symbol" pitchFamily="-110" charset="2"/>
              </a:rPr>
              <a:t>n</a:t>
            </a:r>
            <a:r>
              <a:rPr lang="en-US" sz="1800" b="1" i="1" dirty="0" smtClean="0">
                <a:latin typeface="Times New Roman" pitchFamily="-110" charset="0"/>
                <a:sym typeface="Symbol" pitchFamily="-110" charset="2"/>
              </a:rPr>
              <a:t> </a:t>
            </a:r>
            <a:r>
              <a:rPr lang="en-US" sz="1800" dirty="0" smtClean="0">
                <a:latin typeface="Symbol" pitchFamily="-110" charset="2"/>
                <a:sym typeface="Symbol" pitchFamily="-110" charset="2"/>
              </a:rPr>
              <a:t>&gt; </a:t>
            </a:r>
            <a:r>
              <a:rPr lang="en-US" sz="1800" dirty="0" smtClean="0">
                <a:latin typeface="Times New Roman" pitchFamily="-110" charset="0"/>
                <a:sym typeface="Symbol" pitchFamily="-110" charset="2"/>
              </a:rPr>
              <a:t>10</a:t>
            </a:r>
            <a:r>
              <a:rPr lang="en-US" sz="1800" dirty="0">
                <a:latin typeface="Symbol" pitchFamily="-110" charset="2"/>
                <a:sym typeface="Symbol" pitchFamily="-110" charset="2"/>
              </a:rPr>
              <a:t>/</a:t>
            </a:r>
            <a:r>
              <a:rPr lang="en-US" sz="1800" dirty="0">
                <a:latin typeface="Times New Roman" pitchFamily="-110" charset="0"/>
                <a:sym typeface="Symbol" pitchFamily="-110" charset="2"/>
              </a:rPr>
              <a:t>(</a:t>
            </a:r>
            <a:r>
              <a:rPr lang="en-US" sz="1800" b="1" i="1" dirty="0">
                <a:latin typeface="Times New Roman" pitchFamily="-110" charset="0"/>
                <a:sym typeface="Symbol" pitchFamily="-110" charset="2"/>
              </a:rPr>
              <a:t>c</a:t>
            </a:r>
            <a:r>
              <a:rPr lang="en-US" sz="1800" dirty="0" smtClean="0">
                <a:latin typeface="Times New Roman" pitchFamily="-110" charset="0"/>
                <a:sym typeface="Symbol" pitchFamily="-110" charset="2"/>
              </a:rPr>
              <a:t> </a:t>
            </a:r>
            <a:r>
              <a:rPr lang="en-US" sz="1800" dirty="0" smtClean="0">
                <a:latin typeface="Symbol" pitchFamily="-110" charset="2"/>
                <a:sym typeface="Symbol" pitchFamily="-110" charset="2"/>
              </a:rPr>
              <a:t>- </a:t>
            </a:r>
            <a:r>
              <a:rPr lang="en-US" sz="1800" dirty="0" smtClean="0">
                <a:latin typeface="Times New Roman" pitchFamily="-110" charset="0"/>
                <a:sym typeface="Symbol" pitchFamily="-110" charset="2"/>
              </a:rPr>
              <a:t>2</a:t>
            </a:r>
            <a:r>
              <a:rPr lang="en-US" sz="1800" dirty="0">
                <a:latin typeface="Times New Roman" pitchFamily="-110" charset="0"/>
                <a:sym typeface="Symbol" pitchFamily="-110" charset="2"/>
              </a:rPr>
              <a:t>)</a:t>
            </a:r>
          </a:p>
          <a:p>
            <a:pPr lvl="1"/>
            <a:r>
              <a:rPr lang="en-US" sz="1800" dirty="0"/>
              <a:t>Pick </a:t>
            </a:r>
            <a:r>
              <a:rPr lang="en-US" sz="1800" b="1" i="1" dirty="0" err="1">
                <a:latin typeface="Times New Roman" pitchFamily="-110" charset="0"/>
                <a:sym typeface="Symbol" pitchFamily="-110" charset="2"/>
              </a:rPr>
              <a:t>c</a:t>
            </a:r>
            <a:r>
              <a:rPr lang="en-US" sz="1800" b="1" i="1" dirty="0">
                <a:latin typeface="Times New Roman" pitchFamily="-110" charset="0"/>
                <a:sym typeface="Symbol" pitchFamily="-110" charset="2"/>
              </a:rPr>
              <a:t> </a:t>
            </a:r>
            <a:r>
              <a:rPr lang="en-US" sz="1800" dirty="0">
                <a:latin typeface="Symbol" pitchFamily="-110" charset="2"/>
                <a:sym typeface="Symbol" pitchFamily="-110" charset="2"/>
              </a:rPr>
              <a:t>= </a:t>
            </a:r>
            <a:r>
              <a:rPr lang="en-US" sz="1800" dirty="0">
                <a:latin typeface="Times New Roman" pitchFamily="-110" charset="0"/>
                <a:sym typeface="Symbol" pitchFamily="-110" charset="2"/>
              </a:rPr>
              <a:t>3 </a:t>
            </a:r>
            <a:r>
              <a:rPr lang="en-US" sz="1800" dirty="0"/>
              <a:t>and </a:t>
            </a:r>
            <a:r>
              <a:rPr lang="en-US" sz="1800" b="1" i="1" dirty="0">
                <a:latin typeface="Times New Roman" pitchFamily="-110" charset="0"/>
                <a:sym typeface="Symbol" pitchFamily="-110" charset="2"/>
              </a:rPr>
              <a:t>n</a:t>
            </a:r>
            <a:r>
              <a:rPr lang="en-US" sz="1800" b="1" baseline="-25000" dirty="0">
                <a:latin typeface="Times New Roman" pitchFamily="-110" charset="0"/>
                <a:sym typeface="Symbol" pitchFamily="-110" charset="2"/>
              </a:rPr>
              <a:t>0 </a:t>
            </a:r>
            <a:r>
              <a:rPr lang="en-US" sz="1800" dirty="0">
                <a:latin typeface="Symbol" pitchFamily="-110" charset="2"/>
                <a:sym typeface="Symbol" pitchFamily="-110" charset="2"/>
              </a:rPr>
              <a:t>= </a:t>
            </a:r>
            <a:r>
              <a:rPr lang="en-US" sz="1800" dirty="0">
                <a:latin typeface="Times New Roman" pitchFamily="-110" charset="0"/>
                <a:sym typeface="Symbol" pitchFamily="-110" charset="2"/>
              </a:rPr>
              <a:t>10</a:t>
            </a:r>
            <a:endParaRPr lang="en-US" sz="1800" dirty="0"/>
          </a:p>
          <a:p>
            <a:endParaRPr lang="en-US" sz="2000" dirty="0"/>
          </a:p>
        </p:txBody>
      </p:sp>
      <p:graphicFrame>
        <p:nvGraphicFramePr>
          <p:cNvPr id="8" name="Object 2"/>
          <p:cNvGraphicFramePr>
            <a:graphicFrameLocks noChangeAspect="1"/>
          </p:cNvGraphicFramePr>
          <p:nvPr/>
        </p:nvGraphicFramePr>
        <p:xfrm>
          <a:off x="4419599" y="1600200"/>
          <a:ext cx="4566407" cy="4419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5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55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55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55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55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355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bldLvl="4"/>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a:xfrm>
            <a:off x="457200" y="1260092"/>
            <a:ext cx="8229600" cy="4866071"/>
          </a:xfrm>
        </p:spPr>
        <p:txBody>
          <a:bodyPr/>
          <a:lstStyle/>
          <a:p>
            <a:r>
              <a:rPr lang="en-US" b="1" dirty="0" smtClean="0">
                <a:solidFill>
                  <a:srgbClr val="800000"/>
                </a:solidFill>
              </a:rPr>
              <a:t>Motivation</a:t>
            </a:r>
          </a:p>
          <a:p>
            <a:r>
              <a:rPr lang="en-US" dirty="0" smtClean="0"/>
              <a:t>Definition of Running Time</a:t>
            </a:r>
          </a:p>
          <a:p>
            <a:r>
              <a:rPr lang="en-US" dirty="0" smtClean="0"/>
              <a:t>Classifying Running Time</a:t>
            </a:r>
          </a:p>
          <a:p>
            <a:r>
              <a:rPr lang="en-US" dirty="0" smtClean="0"/>
              <a:t>Asymptotic Notation &amp; Proving Bounds</a:t>
            </a:r>
          </a:p>
          <a:p>
            <a:r>
              <a:rPr lang="en-US" dirty="0" smtClean="0"/>
              <a:t>Algorithm Complexity </a:t>
            </a:r>
            <a:r>
              <a:rPr lang="en-US" dirty="0" err="1" smtClean="0"/>
              <a:t>vs</a:t>
            </a:r>
            <a:r>
              <a:rPr lang="en-US" dirty="0" smtClean="0"/>
              <a:t> Problem Complexity</a:t>
            </a:r>
          </a:p>
          <a:p>
            <a:endParaRPr lang="en-US" dirty="0" smtClean="0"/>
          </a:p>
          <a:p>
            <a:endParaRPr lang="en-US" dirty="0"/>
          </a:p>
        </p:txBody>
      </p:sp>
    </p:spTree>
    <p:extLst>
      <p:ext uri="{BB962C8B-B14F-4D97-AF65-F5344CB8AC3E}">
        <p14:creationId xmlns:p14="http://schemas.microsoft.com/office/powerpoint/2010/main" val="97100324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End of lecture, Jan 9, 2014</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39300221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90914" name="Rectangle 2"/>
          <p:cNvSpPr>
            <a:spLocks noGrp="1" noChangeArrowheads="1"/>
          </p:cNvSpPr>
          <p:nvPr>
            <p:ph type="title"/>
          </p:nvPr>
        </p:nvSpPr>
        <p:spPr>
          <a:xfrm>
            <a:off x="685800" y="-152400"/>
            <a:ext cx="7772400" cy="1143000"/>
          </a:xfrm>
        </p:spPr>
        <p:txBody>
          <a:bodyPr/>
          <a:lstStyle/>
          <a:p>
            <a:r>
              <a:rPr lang="en-US"/>
              <a:t>Definition of  “Big Oh”</a:t>
            </a:r>
            <a:endParaRPr lang="en-CA">
              <a:ea typeface="Times New Roman" pitchFamily="-110" charset="0"/>
              <a:cs typeface="Times New Roman" pitchFamily="-110" charset="0"/>
            </a:endParaRPr>
          </a:p>
        </p:txBody>
      </p:sp>
      <p:graphicFrame>
        <p:nvGraphicFramePr>
          <p:cNvPr id="1190917" name="Object 5"/>
          <p:cNvGraphicFramePr>
            <a:graphicFrameLocks noChangeAspect="1"/>
          </p:cNvGraphicFramePr>
          <p:nvPr/>
        </p:nvGraphicFramePr>
        <p:xfrm>
          <a:off x="1674813" y="4832350"/>
          <a:ext cx="5672137" cy="596900"/>
        </p:xfrm>
        <a:graphic>
          <a:graphicData uri="http://schemas.openxmlformats.org/presentationml/2006/ole">
            <mc:AlternateContent xmlns:mc="http://schemas.openxmlformats.org/markup-compatibility/2006">
              <mc:Choice xmlns:v="urn:schemas-microsoft-com:vml" Requires="v">
                <p:oleObj spid="_x0000_s184516" name="Equation" r:id="rId3" imgW="2171520" imgH="228600" progId="Equation.DSMT4">
                  <p:embed/>
                </p:oleObj>
              </mc:Choice>
              <mc:Fallback>
                <p:oleObj name="Equation" r:id="rId3" imgW="2171520" imgH="22860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4813" y="4832350"/>
                        <a:ext cx="5672137" cy="5969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190918" name="Line 6"/>
          <p:cNvSpPr>
            <a:spLocks noChangeShapeType="1"/>
          </p:cNvSpPr>
          <p:nvPr/>
        </p:nvSpPr>
        <p:spPr bwMode="auto">
          <a:xfrm>
            <a:off x="4335463" y="1150938"/>
            <a:ext cx="0" cy="3040062"/>
          </a:xfrm>
          <a:prstGeom prst="line">
            <a:avLst/>
          </a:prstGeom>
          <a:noFill/>
          <a:ln w="28575">
            <a:solidFill>
              <a:schemeClr val="tx1"/>
            </a:solidFill>
            <a:round/>
            <a:headEnd/>
            <a:tailEnd/>
          </a:ln>
          <a:effectLst/>
        </p:spPr>
        <p:txBody>
          <a:bodyPr>
            <a:prstTxWarp prst="textNoShape">
              <a:avLst/>
            </a:prstTxWarp>
          </a:bodyPr>
          <a:lstStyle/>
          <a:p>
            <a:endParaRPr lang="en-US"/>
          </a:p>
        </p:txBody>
      </p:sp>
      <p:sp>
        <p:nvSpPr>
          <p:cNvPr id="1190919" name="Line 7"/>
          <p:cNvSpPr>
            <a:spLocks noChangeShapeType="1"/>
          </p:cNvSpPr>
          <p:nvPr/>
        </p:nvSpPr>
        <p:spPr bwMode="auto">
          <a:xfrm>
            <a:off x="4335463" y="4191000"/>
            <a:ext cx="3040062" cy="0"/>
          </a:xfrm>
          <a:prstGeom prst="line">
            <a:avLst/>
          </a:prstGeom>
          <a:noFill/>
          <a:ln w="28575">
            <a:solidFill>
              <a:schemeClr val="tx1"/>
            </a:solidFill>
            <a:round/>
            <a:headEnd/>
            <a:tailEnd/>
          </a:ln>
          <a:effectLst/>
        </p:spPr>
        <p:txBody>
          <a:bodyPr>
            <a:prstTxWarp prst="textNoShape">
              <a:avLst/>
            </a:prstTxWarp>
          </a:bodyPr>
          <a:lstStyle/>
          <a:p>
            <a:endParaRPr lang="en-US"/>
          </a:p>
        </p:txBody>
      </p:sp>
      <p:sp>
        <p:nvSpPr>
          <p:cNvPr id="1190921" name="Freeform 9"/>
          <p:cNvSpPr>
            <a:spLocks/>
          </p:cNvSpPr>
          <p:nvPr/>
        </p:nvSpPr>
        <p:spPr bwMode="auto">
          <a:xfrm>
            <a:off x="4716463" y="1173163"/>
            <a:ext cx="2424112" cy="2819400"/>
          </a:xfrm>
          <a:custGeom>
            <a:avLst/>
            <a:gdLst/>
            <a:ahLst/>
            <a:cxnLst>
              <a:cxn ang="0">
                <a:pos x="0" y="1776"/>
              </a:cxn>
              <a:cxn ang="0">
                <a:pos x="859" y="927"/>
              </a:cxn>
              <a:cxn ang="0">
                <a:pos x="1527" y="0"/>
              </a:cxn>
            </a:cxnLst>
            <a:rect l="0" t="0" r="r" b="b"/>
            <a:pathLst>
              <a:path w="1527" h="1776">
                <a:moveTo>
                  <a:pt x="0" y="1776"/>
                </a:moveTo>
                <a:cubicBezTo>
                  <a:pt x="302" y="1499"/>
                  <a:pt x="605" y="1223"/>
                  <a:pt x="859" y="927"/>
                </a:cubicBezTo>
                <a:cubicBezTo>
                  <a:pt x="1113" y="631"/>
                  <a:pt x="1320" y="315"/>
                  <a:pt x="1527" y="0"/>
                </a:cubicBezTo>
              </a:path>
            </a:pathLst>
          </a:custGeom>
          <a:noFill/>
          <a:ln w="28575" cmpd="sng">
            <a:solidFill>
              <a:schemeClr val="tx1"/>
            </a:solidFill>
            <a:round/>
            <a:headEnd/>
            <a:tailEnd/>
          </a:ln>
          <a:effectLst/>
        </p:spPr>
        <p:txBody>
          <a:bodyPr>
            <a:prstTxWarp prst="textNoShape">
              <a:avLst/>
            </a:prstTxWarp>
          </a:bodyPr>
          <a:lstStyle/>
          <a:p>
            <a:endParaRPr lang="en-US"/>
          </a:p>
        </p:txBody>
      </p:sp>
      <p:sp>
        <p:nvSpPr>
          <p:cNvPr id="1190922" name="Freeform 10"/>
          <p:cNvSpPr>
            <a:spLocks/>
          </p:cNvSpPr>
          <p:nvPr/>
        </p:nvSpPr>
        <p:spPr bwMode="auto">
          <a:xfrm>
            <a:off x="4960938" y="3070225"/>
            <a:ext cx="3260725" cy="998538"/>
          </a:xfrm>
          <a:custGeom>
            <a:avLst/>
            <a:gdLst/>
            <a:ahLst/>
            <a:cxnLst>
              <a:cxn ang="0">
                <a:pos x="0" y="629"/>
              </a:cxn>
              <a:cxn ang="0">
                <a:pos x="1133" y="370"/>
              </a:cxn>
              <a:cxn ang="0">
                <a:pos x="2054" y="0"/>
              </a:cxn>
            </a:cxnLst>
            <a:rect l="0" t="0" r="r" b="b"/>
            <a:pathLst>
              <a:path w="2054" h="629">
                <a:moveTo>
                  <a:pt x="0" y="629"/>
                </a:moveTo>
                <a:cubicBezTo>
                  <a:pt x="395" y="552"/>
                  <a:pt x="791" y="475"/>
                  <a:pt x="1133" y="370"/>
                </a:cubicBezTo>
                <a:cubicBezTo>
                  <a:pt x="1475" y="265"/>
                  <a:pt x="1902" y="62"/>
                  <a:pt x="2054" y="0"/>
                </a:cubicBezTo>
              </a:path>
            </a:pathLst>
          </a:custGeom>
          <a:noFill/>
          <a:ln w="28575" cmpd="sng">
            <a:solidFill>
              <a:schemeClr val="tx1"/>
            </a:solidFill>
            <a:round/>
            <a:headEnd/>
            <a:tailEnd/>
          </a:ln>
          <a:effectLst/>
        </p:spPr>
        <p:txBody>
          <a:bodyPr>
            <a:prstTxWarp prst="textNoShape">
              <a:avLst/>
            </a:prstTxWarp>
          </a:bodyPr>
          <a:lstStyle/>
          <a:p>
            <a:endParaRPr lang="en-US"/>
          </a:p>
        </p:txBody>
      </p:sp>
      <p:sp>
        <p:nvSpPr>
          <p:cNvPr id="1190923" name="Freeform 11"/>
          <p:cNvSpPr>
            <a:spLocks/>
          </p:cNvSpPr>
          <p:nvPr/>
        </p:nvSpPr>
        <p:spPr bwMode="auto">
          <a:xfrm>
            <a:off x="4518025" y="1387475"/>
            <a:ext cx="2987675" cy="2635250"/>
          </a:xfrm>
          <a:custGeom>
            <a:avLst/>
            <a:gdLst/>
            <a:ahLst/>
            <a:cxnLst>
              <a:cxn ang="0">
                <a:pos x="0" y="1660"/>
              </a:cxn>
              <a:cxn ang="0">
                <a:pos x="312" y="1401"/>
              </a:cxn>
              <a:cxn ang="0">
                <a:pos x="471" y="1512"/>
              </a:cxn>
              <a:cxn ang="0">
                <a:pos x="572" y="1358"/>
              </a:cxn>
              <a:cxn ang="0">
                <a:pos x="653" y="1425"/>
              </a:cxn>
              <a:cxn ang="0">
                <a:pos x="816" y="1099"/>
              </a:cxn>
              <a:cxn ang="0">
                <a:pos x="941" y="1180"/>
              </a:cxn>
              <a:cxn ang="0">
                <a:pos x="1085" y="806"/>
              </a:cxn>
              <a:cxn ang="0">
                <a:pos x="1215" y="921"/>
              </a:cxn>
              <a:cxn ang="0">
                <a:pos x="1349" y="456"/>
              </a:cxn>
              <a:cxn ang="0">
                <a:pos x="1450" y="518"/>
              </a:cxn>
              <a:cxn ang="0">
                <a:pos x="1604" y="220"/>
              </a:cxn>
              <a:cxn ang="0">
                <a:pos x="1733" y="259"/>
              </a:cxn>
              <a:cxn ang="0">
                <a:pos x="1882" y="0"/>
              </a:cxn>
            </a:cxnLst>
            <a:rect l="0" t="0" r="r" b="b"/>
            <a:pathLst>
              <a:path w="1882" h="1660">
                <a:moveTo>
                  <a:pt x="0" y="1660"/>
                </a:moveTo>
                <a:cubicBezTo>
                  <a:pt x="117" y="1543"/>
                  <a:pt x="234" y="1426"/>
                  <a:pt x="312" y="1401"/>
                </a:cubicBezTo>
                <a:cubicBezTo>
                  <a:pt x="390" y="1376"/>
                  <a:pt x="428" y="1519"/>
                  <a:pt x="471" y="1512"/>
                </a:cubicBezTo>
                <a:cubicBezTo>
                  <a:pt x="514" y="1505"/>
                  <a:pt x="542" y="1372"/>
                  <a:pt x="572" y="1358"/>
                </a:cubicBezTo>
                <a:cubicBezTo>
                  <a:pt x="602" y="1344"/>
                  <a:pt x="612" y="1468"/>
                  <a:pt x="653" y="1425"/>
                </a:cubicBezTo>
                <a:cubicBezTo>
                  <a:pt x="694" y="1382"/>
                  <a:pt x="768" y="1140"/>
                  <a:pt x="816" y="1099"/>
                </a:cubicBezTo>
                <a:cubicBezTo>
                  <a:pt x="864" y="1058"/>
                  <a:pt x="896" y="1229"/>
                  <a:pt x="941" y="1180"/>
                </a:cubicBezTo>
                <a:cubicBezTo>
                  <a:pt x="986" y="1131"/>
                  <a:pt x="1039" y="849"/>
                  <a:pt x="1085" y="806"/>
                </a:cubicBezTo>
                <a:cubicBezTo>
                  <a:pt x="1131" y="763"/>
                  <a:pt x="1171" y="979"/>
                  <a:pt x="1215" y="921"/>
                </a:cubicBezTo>
                <a:cubicBezTo>
                  <a:pt x="1259" y="863"/>
                  <a:pt x="1310" y="523"/>
                  <a:pt x="1349" y="456"/>
                </a:cubicBezTo>
                <a:cubicBezTo>
                  <a:pt x="1388" y="389"/>
                  <a:pt x="1408" y="557"/>
                  <a:pt x="1450" y="518"/>
                </a:cubicBezTo>
                <a:cubicBezTo>
                  <a:pt x="1492" y="479"/>
                  <a:pt x="1557" y="263"/>
                  <a:pt x="1604" y="220"/>
                </a:cubicBezTo>
                <a:cubicBezTo>
                  <a:pt x="1651" y="177"/>
                  <a:pt x="1687" y="296"/>
                  <a:pt x="1733" y="259"/>
                </a:cubicBezTo>
                <a:cubicBezTo>
                  <a:pt x="1779" y="222"/>
                  <a:pt x="1830" y="111"/>
                  <a:pt x="1882" y="0"/>
                </a:cubicBezTo>
              </a:path>
            </a:pathLst>
          </a:custGeom>
          <a:noFill/>
          <a:ln w="28575" cmpd="sng">
            <a:solidFill>
              <a:schemeClr val="tx1"/>
            </a:solidFill>
            <a:round/>
            <a:headEnd/>
            <a:tailEnd/>
          </a:ln>
          <a:effectLst/>
        </p:spPr>
        <p:txBody>
          <a:bodyPr>
            <a:prstTxWarp prst="textNoShape">
              <a:avLst/>
            </a:prstTxWarp>
          </a:bodyPr>
          <a:lstStyle/>
          <a:p>
            <a:endParaRPr lang="en-US"/>
          </a:p>
        </p:txBody>
      </p:sp>
      <p:graphicFrame>
        <p:nvGraphicFramePr>
          <p:cNvPr id="1190924" name="Object 12"/>
          <p:cNvGraphicFramePr>
            <a:graphicFrameLocks noChangeAspect="1"/>
          </p:cNvGraphicFramePr>
          <p:nvPr/>
        </p:nvGraphicFramePr>
        <p:xfrm>
          <a:off x="7564438" y="1230313"/>
          <a:ext cx="646112" cy="430212"/>
        </p:xfrm>
        <a:graphic>
          <a:graphicData uri="http://schemas.openxmlformats.org/presentationml/2006/ole">
            <mc:AlternateContent xmlns:mc="http://schemas.openxmlformats.org/markup-compatibility/2006">
              <mc:Choice xmlns:v="urn:schemas-microsoft-com:vml" Requires="v">
                <p:oleObj spid="_x0000_s184517" name="Equation" r:id="rId5" imgW="304560" imgH="203040" progId="Equation.DSMT4">
                  <p:embed/>
                </p:oleObj>
              </mc:Choice>
              <mc:Fallback>
                <p:oleObj name="Equation" r:id="rId5" imgW="304560" imgH="20304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64438" y="1230313"/>
                        <a:ext cx="646112" cy="430212"/>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190925" name="Object 13"/>
          <p:cNvGraphicFramePr>
            <a:graphicFrameLocks noChangeAspect="1"/>
          </p:cNvGraphicFramePr>
          <p:nvPr/>
        </p:nvGraphicFramePr>
        <p:xfrm>
          <a:off x="8289925" y="2776538"/>
          <a:ext cx="700088" cy="430212"/>
        </p:xfrm>
        <a:graphic>
          <a:graphicData uri="http://schemas.openxmlformats.org/presentationml/2006/ole">
            <mc:AlternateContent xmlns:mc="http://schemas.openxmlformats.org/markup-compatibility/2006">
              <mc:Choice xmlns:v="urn:schemas-microsoft-com:vml" Requires="v">
                <p:oleObj spid="_x0000_s184518" name="Equation" r:id="rId7" imgW="330120" imgH="203040" progId="Equation.DSMT4">
                  <p:embed/>
                </p:oleObj>
              </mc:Choice>
              <mc:Fallback>
                <p:oleObj name="Equation" r:id="rId7" imgW="330120" imgH="203040" progId="Equation.DSMT4">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289925" y="2776538"/>
                        <a:ext cx="700088" cy="430212"/>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190926" name="Object 14"/>
          <p:cNvGraphicFramePr>
            <a:graphicFrameLocks noChangeAspect="1"/>
          </p:cNvGraphicFramePr>
          <p:nvPr/>
        </p:nvGraphicFramePr>
        <p:xfrm>
          <a:off x="6781800" y="795338"/>
          <a:ext cx="860425" cy="430212"/>
        </p:xfrm>
        <a:graphic>
          <a:graphicData uri="http://schemas.openxmlformats.org/presentationml/2006/ole">
            <mc:AlternateContent xmlns:mc="http://schemas.openxmlformats.org/markup-compatibility/2006">
              <mc:Choice xmlns:v="urn:schemas-microsoft-com:vml" Requires="v">
                <p:oleObj spid="_x0000_s184519" name="Equation" r:id="rId9" imgW="406080" imgH="203040" progId="Equation.DSMT4">
                  <p:embed/>
                </p:oleObj>
              </mc:Choice>
              <mc:Fallback>
                <p:oleObj name="Equation" r:id="rId9" imgW="406080" imgH="203040" progId="Equation.DSMT4">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781800" y="795338"/>
                        <a:ext cx="860425" cy="430212"/>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190927" name="Object 15"/>
          <p:cNvGraphicFramePr>
            <a:graphicFrameLocks noChangeAspect="1"/>
          </p:cNvGraphicFramePr>
          <p:nvPr/>
        </p:nvGraphicFramePr>
        <p:xfrm>
          <a:off x="7370763" y="4329113"/>
          <a:ext cx="295275" cy="295275"/>
        </p:xfrm>
        <a:graphic>
          <a:graphicData uri="http://schemas.openxmlformats.org/presentationml/2006/ole">
            <mc:AlternateContent xmlns:mc="http://schemas.openxmlformats.org/markup-compatibility/2006">
              <mc:Choice xmlns:v="urn:schemas-microsoft-com:vml" Requires="v">
                <p:oleObj spid="_x0000_s184520" name="Equation" r:id="rId11" imgW="139680" imgH="139680" progId="Equation.DSMT4">
                  <p:embed/>
                </p:oleObj>
              </mc:Choice>
              <mc:Fallback>
                <p:oleObj name="Equation" r:id="rId11" imgW="139680" imgH="139680" progId="Equation.DSMT4">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370763" y="4329113"/>
                        <a:ext cx="295275" cy="295275"/>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190929" name="Object 17"/>
          <p:cNvGraphicFramePr>
            <a:graphicFrameLocks noChangeAspect="1"/>
          </p:cNvGraphicFramePr>
          <p:nvPr/>
        </p:nvGraphicFramePr>
        <p:xfrm>
          <a:off x="746125" y="2073275"/>
          <a:ext cx="2992438" cy="638175"/>
        </p:xfrm>
        <a:graphic>
          <a:graphicData uri="http://schemas.openxmlformats.org/presentationml/2006/ole">
            <mc:AlternateContent xmlns:mc="http://schemas.openxmlformats.org/markup-compatibility/2006">
              <mc:Choice xmlns:v="urn:schemas-microsoft-com:vml" Requires="v">
                <p:oleObj spid="_x0000_s184521" name="Equation" r:id="rId13" imgW="952200" imgH="203040" progId="Equation.DSMT4">
                  <p:embed/>
                </p:oleObj>
              </mc:Choice>
              <mc:Fallback>
                <p:oleObj name="Equation" r:id="rId13" imgW="952200" imgH="203040" progId="Equation.DSMT4">
                  <p:embed/>
                  <p:pic>
                    <p:nvPicPr>
                      <p:cNvPr id="0" name="Picture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46125" y="2073275"/>
                        <a:ext cx="2992438" cy="638175"/>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t>Big-Oh Example</a:t>
            </a:r>
          </a:p>
        </p:txBody>
      </p:sp>
      <p:sp>
        <p:nvSpPr>
          <p:cNvPr id="27651" name="Rectangle 3" descr="Rectangle: Click to edit Master text styles&#10;Second level&#10;Third level&#10;Fourth level&#10;Fifth level"/>
          <p:cNvSpPr>
            <a:spLocks noGrp="1" noChangeArrowheads="1"/>
          </p:cNvSpPr>
          <p:nvPr>
            <p:ph type="body" idx="1"/>
          </p:nvPr>
        </p:nvSpPr>
        <p:spPr>
          <a:xfrm>
            <a:off x="228600" y="1417638"/>
            <a:ext cx="3581400" cy="3657600"/>
          </a:xfrm>
        </p:spPr>
        <p:txBody>
          <a:bodyPr/>
          <a:lstStyle/>
          <a:p>
            <a:r>
              <a:rPr lang="en-US" sz="2400" dirty="0"/>
              <a:t>Example: the function </a:t>
            </a:r>
            <a:r>
              <a:rPr lang="en-US" sz="2400" b="1" i="1" dirty="0">
                <a:latin typeface="Times New Roman" pitchFamily="-110" charset="0"/>
                <a:sym typeface="Symbol" pitchFamily="-110" charset="2"/>
              </a:rPr>
              <a:t>n</a:t>
            </a:r>
            <a:r>
              <a:rPr lang="en-US" sz="2400" baseline="30000" dirty="0">
                <a:latin typeface="Times New Roman" pitchFamily="-110" charset="0"/>
                <a:sym typeface="Symbol" pitchFamily="-110" charset="2"/>
              </a:rPr>
              <a:t>2</a:t>
            </a:r>
            <a:r>
              <a:rPr lang="en-US" sz="2400" b="1" dirty="0">
                <a:latin typeface="Times New Roman" pitchFamily="-110" charset="0"/>
                <a:sym typeface="Symbol" pitchFamily="-110" charset="2"/>
              </a:rPr>
              <a:t> </a:t>
            </a:r>
            <a:r>
              <a:rPr lang="en-US" sz="2400" dirty="0">
                <a:sym typeface="Symbol" pitchFamily="-110" charset="2"/>
              </a:rPr>
              <a:t>is not </a:t>
            </a:r>
            <a:r>
              <a:rPr lang="en-US" sz="2400" b="1" i="1" dirty="0" err="1">
                <a:latin typeface="Times New Roman" pitchFamily="-110" charset="0"/>
                <a:sym typeface="Symbol" pitchFamily="-110" charset="2"/>
              </a:rPr>
              <a:t>O</a:t>
            </a:r>
            <a:r>
              <a:rPr lang="en-US" sz="2400" dirty="0" err="1">
                <a:latin typeface="Times New Roman" pitchFamily="-110" charset="0"/>
                <a:sym typeface="Symbol" pitchFamily="-110" charset="2"/>
              </a:rPr>
              <a:t>(</a:t>
            </a:r>
            <a:r>
              <a:rPr lang="en-US" sz="2400" b="1" i="1" dirty="0" err="1">
                <a:latin typeface="Times New Roman" pitchFamily="-110" charset="0"/>
                <a:sym typeface="Symbol" pitchFamily="-110" charset="2"/>
              </a:rPr>
              <a:t>n</a:t>
            </a:r>
            <a:r>
              <a:rPr lang="en-US" sz="2400" dirty="0">
                <a:latin typeface="Times New Roman" pitchFamily="-110" charset="0"/>
                <a:sym typeface="Symbol" pitchFamily="-110" charset="2"/>
              </a:rPr>
              <a:t>)</a:t>
            </a:r>
            <a:endParaRPr lang="en-US" sz="2400" dirty="0" smtClean="0">
              <a:latin typeface="Times New Roman" pitchFamily="-110" charset="0"/>
              <a:sym typeface="Symbol" pitchFamily="-110" charset="2"/>
            </a:endParaRPr>
          </a:p>
          <a:p>
            <a:pPr lvl="1"/>
            <a:r>
              <a:rPr lang="en-US" sz="2000" b="1" i="1" dirty="0" smtClean="0">
                <a:latin typeface="Times New Roman" pitchFamily="-110" charset="0"/>
                <a:sym typeface="Symbol" pitchFamily="-110" charset="2"/>
              </a:rPr>
              <a:t>n</a:t>
            </a:r>
            <a:r>
              <a:rPr lang="en-US" sz="2000" baseline="30000" dirty="0" smtClean="0">
                <a:latin typeface="Times New Roman" pitchFamily="-110" charset="0"/>
                <a:sym typeface="Symbol" pitchFamily="-110" charset="2"/>
              </a:rPr>
              <a:t>2</a:t>
            </a:r>
            <a:r>
              <a:rPr lang="en-US" sz="2000" b="1" i="1" dirty="0" smtClean="0">
                <a:latin typeface="Times New Roman" pitchFamily="-110" charset="0"/>
                <a:sym typeface="Symbol" pitchFamily="-110" charset="2"/>
              </a:rPr>
              <a:t> ≤ </a:t>
            </a:r>
            <a:r>
              <a:rPr lang="en-US" sz="2000" b="1" i="1" dirty="0" err="1" smtClean="0">
                <a:latin typeface="Times New Roman" pitchFamily="-110" charset="0"/>
                <a:sym typeface="Symbol" pitchFamily="-110" charset="2"/>
              </a:rPr>
              <a:t>cn</a:t>
            </a:r>
            <a:endParaRPr lang="en-US" sz="2000" b="1" i="1" dirty="0">
              <a:latin typeface="Times New Roman" pitchFamily="-110" charset="0"/>
              <a:sym typeface="Symbol" pitchFamily="-110" charset="2"/>
            </a:endParaRPr>
          </a:p>
          <a:p>
            <a:pPr lvl="1"/>
            <a:r>
              <a:rPr lang="en-US" sz="2000" b="1" i="1" dirty="0">
                <a:latin typeface="Times New Roman" pitchFamily="-110" charset="0"/>
                <a:sym typeface="Symbol" pitchFamily="-110" charset="2"/>
              </a:rPr>
              <a:t>n</a:t>
            </a:r>
            <a:r>
              <a:rPr lang="en-US" sz="2000" b="1" i="1" dirty="0" smtClean="0">
                <a:latin typeface="Times New Roman" pitchFamily="-110" charset="0"/>
                <a:sym typeface="Symbol" pitchFamily="-110" charset="2"/>
              </a:rPr>
              <a:t> </a:t>
            </a:r>
            <a:r>
              <a:rPr lang="en-US" dirty="0">
                <a:latin typeface="Symbol" pitchFamily="-110" charset="2"/>
                <a:sym typeface="Symbol" pitchFamily="-110" charset="2"/>
              </a:rPr>
              <a:t>&lt;</a:t>
            </a:r>
            <a:r>
              <a:rPr lang="en-US" sz="2000" dirty="0" smtClean="0">
                <a:latin typeface="Symbol" pitchFamily="-110" charset="2"/>
                <a:sym typeface="Symbol" pitchFamily="-110" charset="2"/>
              </a:rPr>
              <a:t> </a:t>
            </a:r>
            <a:r>
              <a:rPr lang="en-US" sz="2000" b="1" i="1" dirty="0" smtClean="0">
                <a:latin typeface="Times New Roman" pitchFamily="-110" charset="0"/>
                <a:sym typeface="Symbol" pitchFamily="-110" charset="2"/>
              </a:rPr>
              <a:t>c</a:t>
            </a:r>
            <a:endParaRPr lang="en-US" sz="2000" dirty="0">
              <a:latin typeface="Times New Roman" pitchFamily="-110" charset="0"/>
              <a:sym typeface="Symbol" pitchFamily="-110" charset="2"/>
            </a:endParaRPr>
          </a:p>
          <a:p>
            <a:pPr lvl="1"/>
            <a:r>
              <a:rPr lang="en-US" sz="2000" dirty="0"/>
              <a:t>The above inequality cannot be satisfied since </a:t>
            </a:r>
            <a:r>
              <a:rPr lang="en-US" sz="2000" b="1" i="1" dirty="0" err="1">
                <a:latin typeface="Times New Roman" pitchFamily="-110" charset="0"/>
                <a:sym typeface="Symbol" pitchFamily="-110" charset="2"/>
              </a:rPr>
              <a:t>c</a:t>
            </a:r>
            <a:r>
              <a:rPr lang="en-US" sz="2000" dirty="0"/>
              <a:t> must be a constant </a:t>
            </a:r>
          </a:p>
          <a:p>
            <a:endParaRPr lang="en-US" dirty="0"/>
          </a:p>
        </p:txBody>
      </p:sp>
      <p:pic>
        <p:nvPicPr>
          <p:cNvPr id="11" name="Picture 10"/>
          <p:cNvPicPr>
            <a:picLocks noChangeAspect="1"/>
          </p:cNvPicPr>
          <p:nvPr/>
        </p:nvPicPr>
        <p:blipFill>
          <a:blip r:embed="rId2"/>
          <a:stretch>
            <a:fillRect/>
          </a:stretch>
        </p:blipFill>
        <p:spPr>
          <a:xfrm>
            <a:off x="3654425" y="1193800"/>
            <a:ext cx="5308600" cy="4470400"/>
          </a:xfrm>
          <a:prstGeom prst="rect">
            <a:avLst/>
          </a:prstGeom>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Rectangle 1026"/>
          <p:cNvSpPr>
            <a:spLocks noChangeArrowheads="1"/>
          </p:cNvSpPr>
          <p:nvPr/>
        </p:nvSpPr>
        <p:spPr bwMode="auto">
          <a:xfrm>
            <a:off x="381000" y="533400"/>
            <a:ext cx="6248400" cy="609600"/>
          </a:xfrm>
          <a:prstGeom prst="rect">
            <a:avLst/>
          </a:prstGeom>
          <a:noFill/>
          <a:ln w="9525">
            <a:noFill/>
            <a:miter lim="800000"/>
            <a:headEnd/>
            <a:tailEnd/>
          </a:ln>
          <a:effectLst/>
        </p:spPr>
        <p:txBody>
          <a:bodyPr anchor="ctr">
            <a:prstTxWarp prst="textNoShape">
              <a:avLst/>
            </a:prstTxWarp>
          </a:bodyPr>
          <a:lstStyle/>
          <a:p>
            <a:r>
              <a:rPr lang="en-US" sz="4400">
                <a:solidFill>
                  <a:schemeClr val="tx2"/>
                </a:solidFill>
              </a:rPr>
              <a:t>More Big-Oh Examples</a:t>
            </a:r>
          </a:p>
        </p:txBody>
      </p:sp>
      <p:sp>
        <p:nvSpPr>
          <p:cNvPr id="39939" name="Rectangle 1027"/>
          <p:cNvSpPr>
            <a:spLocks noChangeArrowheads="1"/>
          </p:cNvSpPr>
          <p:nvPr/>
        </p:nvSpPr>
        <p:spPr bwMode="auto">
          <a:xfrm>
            <a:off x="685800" y="1257300"/>
            <a:ext cx="7818438" cy="381000"/>
          </a:xfrm>
          <a:prstGeom prst="rect">
            <a:avLst/>
          </a:prstGeom>
          <a:noFill/>
          <a:ln w="9525">
            <a:noFill/>
            <a:miter lim="800000"/>
            <a:headEnd/>
            <a:tailEnd/>
          </a:ln>
          <a:effectLst/>
        </p:spPr>
        <p:txBody>
          <a:bodyPr>
            <a:prstTxWarp prst="textNoShape">
              <a:avLst/>
            </a:prstTxWarp>
          </a:bodyPr>
          <a:lstStyle/>
          <a:p>
            <a:pPr marL="342900" indent="-342900">
              <a:spcBef>
                <a:spcPct val="20000"/>
              </a:spcBef>
              <a:buClr>
                <a:schemeClr val="accent2"/>
              </a:buClr>
              <a:buSzPct val="75000"/>
              <a:buFont typeface="Wingdings" pitchFamily="-110" charset="2"/>
              <a:buBlip>
                <a:blip r:embed="rId2"/>
              </a:buBlip>
            </a:pPr>
            <a:r>
              <a:rPr lang="en-US" sz="2800" dirty="0"/>
              <a:t>7n-2</a:t>
            </a:r>
          </a:p>
          <a:p>
            <a:pPr marL="342900" indent="-342900">
              <a:spcBef>
                <a:spcPct val="20000"/>
              </a:spcBef>
              <a:buClr>
                <a:schemeClr val="hlink"/>
              </a:buClr>
              <a:buSzPct val="110000"/>
              <a:buFont typeface="Wingdings" pitchFamily="-110" charset="2"/>
              <a:buBlip>
                <a:blip r:embed="rId2"/>
              </a:buBlip>
            </a:pPr>
            <a:endParaRPr lang="en-US" sz="2800" dirty="0"/>
          </a:p>
        </p:txBody>
      </p:sp>
      <p:sp>
        <p:nvSpPr>
          <p:cNvPr id="39940" name="Rectangle 1028"/>
          <p:cNvSpPr>
            <a:spLocks noChangeArrowheads="1"/>
          </p:cNvSpPr>
          <p:nvPr/>
        </p:nvSpPr>
        <p:spPr bwMode="auto">
          <a:xfrm>
            <a:off x="487363" y="1764322"/>
            <a:ext cx="7818437" cy="1117600"/>
          </a:xfrm>
          <a:prstGeom prst="rect">
            <a:avLst/>
          </a:prstGeom>
          <a:noFill/>
          <a:ln w="9525">
            <a:noFill/>
            <a:miter lim="800000"/>
            <a:headEnd/>
            <a:tailEnd/>
          </a:ln>
          <a:effectLst/>
        </p:spPr>
        <p:txBody>
          <a:bodyPr>
            <a:prstTxWarp prst="textNoShape">
              <a:avLst/>
            </a:prstTxWarp>
          </a:bodyPr>
          <a:lstStyle/>
          <a:p>
            <a:pPr marL="628650" lvl="1" indent="-228600">
              <a:spcBef>
                <a:spcPct val="20000"/>
              </a:spcBef>
              <a:buClr>
                <a:schemeClr val="accent2"/>
              </a:buClr>
              <a:buSzPct val="75000"/>
              <a:buFont typeface="Wingdings" pitchFamily="-110" charset="2"/>
              <a:buNone/>
            </a:pPr>
            <a:r>
              <a:rPr lang="en-US" sz="2000" dirty="0"/>
              <a:t>7n-2 is </a:t>
            </a:r>
            <a:r>
              <a:rPr lang="en-US" sz="2000" dirty="0" err="1"/>
              <a:t>O(n</a:t>
            </a:r>
            <a:r>
              <a:rPr lang="en-US" sz="2000" dirty="0"/>
              <a:t>)</a:t>
            </a:r>
          </a:p>
          <a:p>
            <a:pPr marL="628650" lvl="1" indent="-228600">
              <a:spcBef>
                <a:spcPct val="20000"/>
              </a:spcBef>
              <a:buClr>
                <a:schemeClr val="accent2"/>
              </a:buClr>
              <a:buSzPct val="75000"/>
              <a:buFont typeface="Wingdings" pitchFamily="-110" charset="2"/>
              <a:buNone/>
            </a:pPr>
            <a:r>
              <a:rPr lang="en-US" sz="2000" dirty="0"/>
              <a:t>need </a:t>
            </a:r>
            <a:r>
              <a:rPr lang="en-US" sz="2000" dirty="0" err="1"/>
              <a:t>c</a:t>
            </a:r>
            <a:r>
              <a:rPr lang="en-US" sz="2000" dirty="0"/>
              <a:t> &gt; 0 and n</a:t>
            </a:r>
            <a:r>
              <a:rPr lang="en-US" sz="2000" baseline="-25000" dirty="0"/>
              <a:t>0</a:t>
            </a:r>
            <a:r>
              <a:rPr lang="en-US" sz="2000" dirty="0" smtClean="0"/>
              <a:t> </a:t>
            </a:r>
            <a:r>
              <a:rPr lang="en-US" sz="2000" dirty="0" smtClean="0">
                <a:sym typeface="Symbol" pitchFamily="-110" charset="2"/>
              </a:rPr>
              <a:t>≥ 1 </a:t>
            </a:r>
            <a:r>
              <a:rPr lang="en-US" sz="2000" dirty="0">
                <a:sym typeface="Symbol" pitchFamily="-110" charset="2"/>
              </a:rPr>
              <a:t>such that</a:t>
            </a:r>
            <a:r>
              <a:rPr lang="en-US" sz="2000" dirty="0"/>
              <a:t> 7n-2</a:t>
            </a:r>
            <a:r>
              <a:rPr lang="en-US" sz="2000" dirty="0" smtClean="0"/>
              <a:t> </a:t>
            </a:r>
            <a:r>
              <a:rPr lang="en-US" sz="2000" dirty="0" smtClean="0">
                <a:sym typeface="Symbol" pitchFamily="-110" charset="2"/>
              </a:rPr>
              <a:t>≤ </a:t>
            </a:r>
            <a:r>
              <a:rPr lang="en-US" sz="2000" dirty="0" err="1" smtClean="0">
                <a:sym typeface="Symbol" pitchFamily="-110" charset="2"/>
              </a:rPr>
              <a:t>c</a:t>
            </a:r>
            <a:r>
              <a:rPr lang="en-US" sz="2000" dirty="0" err="1">
                <a:ea typeface="Arial" pitchFamily="-110" charset="0"/>
                <a:cs typeface="Arial" pitchFamily="-110" charset="0"/>
                <a:sym typeface="Symbol" pitchFamily="-110" charset="2"/>
              </a:rPr>
              <a:t>•n</a:t>
            </a:r>
            <a:r>
              <a:rPr lang="en-US" sz="2000" dirty="0">
                <a:ea typeface="Arial" pitchFamily="-110" charset="0"/>
                <a:cs typeface="Arial" pitchFamily="-110" charset="0"/>
                <a:sym typeface="Symbol" pitchFamily="-110" charset="2"/>
              </a:rPr>
              <a:t> for </a:t>
            </a:r>
            <a:r>
              <a:rPr lang="en-US" sz="2000" dirty="0" err="1">
                <a:ea typeface="Arial" pitchFamily="-110" charset="0"/>
                <a:cs typeface="Arial" pitchFamily="-110" charset="0"/>
                <a:sym typeface="Symbol" pitchFamily="-110" charset="2"/>
              </a:rPr>
              <a:t>n</a:t>
            </a:r>
            <a:r>
              <a:rPr lang="en-US" sz="2000" dirty="0" smtClean="0">
                <a:ea typeface="Arial" pitchFamily="-110" charset="0"/>
                <a:cs typeface="Arial" pitchFamily="-110" charset="0"/>
                <a:sym typeface="Symbol" pitchFamily="-110" charset="2"/>
              </a:rPr>
              <a:t> </a:t>
            </a:r>
            <a:r>
              <a:rPr lang="en-US" sz="2000" dirty="0" smtClean="0">
                <a:sym typeface="Symbol" pitchFamily="-110" charset="2"/>
              </a:rPr>
              <a:t>≥ n</a:t>
            </a:r>
            <a:r>
              <a:rPr lang="en-US" sz="2000" baseline="-25000" dirty="0" smtClean="0">
                <a:sym typeface="Symbol" pitchFamily="-110" charset="2"/>
              </a:rPr>
              <a:t>0</a:t>
            </a:r>
            <a:endParaRPr lang="en-US" sz="2000" dirty="0">
              <a:sym typeface="Symbol" pitchFamily="-110" charset="2"/>
            </a:endParaRPr>
          </a:p>
          <a:p>
            <a:pPr marL="628650" lvl="1" indent="-228600">
              <a:spcBef>
                <a:spcPct val="20000"/>
              </a:spcBef>
              <a:buClr>
                <a:schemeClr val="accent2"/>
              </a:buClr>
              <a:buSzPct val="75000"/>
              <a:buFont typeface="Wingdings" pitchFamily="-110" charset="2"/>
              <a:buNone/>
            </a:pPr>
            <a:r>
              <a:rPr lang="en-US" sz="2000" dirty="0">
                <a:sym typeface="Symbol" pitchFamily="-110" charset="2"/>
              </a:rPr>
              <a:t>this is true for </a:t>
            </a:r>
            <a:r>
              <a:rPr lang="en-US" sz="2000" dirty="0" err="1">
                <a:sym typeface="Symbol" pitchFamily="-110" charset="2"/>
              </a:rPr>
              <a:t>c</a:t>
            </a:r>
            <a:r>
              <a:rPr lang="en-US" sz="2000" dirty="0">
                <a:sym typeface="Symbol" pitchFamily="-110" charset="2"/>
              </a:rPr>
              <a:t> = 7 and </a:t>
            </a:r>
            <a:r>
              <a:rPr lang="en-US" sz="2000" dirty="0"/>
              <a:t>n</a:t>
            </a:r>
            <a:r>
              <a:rPr lang="en-US" sz="2000" baseline="-25000" dirty="0"/>
              <a:t>0</a:t>
            </a:r>
            <a:r>
              <a:rPr lang="en-US" sz="2000" dirty="0">
                <a:sym typeface="Symbol" pitchFamily="-110" charset="2"/>
              </a:rPr>
              <a:t> = 1</a:t>
            </a:r>
            <a:endParaRPr lang="en-US" sz="2000" baseline="-25000" dirty="0"/>
          </a:p>
          <a:p>
            <a:pPr marL="285750" indent="-285750">
              <a:spcBef>
                <a:spcPct val="20000"/>
              </a:spcBef>
              <a:buClr>
                <a:schemeClr val="accent2"/>
              </a:buClr>
              <a:buSzPct val="75000"/>
              <a:buFont typeface="Wingdings" pitchFamily="-110" charset="2"/>
              <a:buChar char="n"/>
            </a:pPr>
            <a:endParaRPr lang="en-US" sz="2000" dirty="0"/>
          </a:p>
        </p:txBody>
      </p:sp>
      <p:sp>
        <p:nvSpPr>
          <p:cNvPr id="39941" name="Rectangle 1029"/>
          <p:cNvSpPr>
            <a:spLocks noChangeArrowheads="1"/>
          </p:cNvSpPr>
          <p:nvPr/>
        </p:nvSpPr>
        <p:spPr bwMode="auto">
          <a:xfrm>
            <a:off x="685800" y="2933700"/>
            <a:ext cx="7818438" cy="381000"/>
          </a:xfrm>
          <a:prstGeom prst="rect">
            <a:avLst/>
          </a:prstGeom>
          <a:noFill/>
          <a:ln w="9525">
            <a:noFill/>
            <a:miter lim="800000"/>
            <a:headEnd/>
            <a:tailEnd/>
          </a:ln>
          <a:effectLst/>
        </p:spPr>
        <p:txBody>
          <a:bodyPr>
            <a:prstTxWarp prst="textNoShape">
              <a:avLst/>
            </a:prstTxWarp>
          </a:bodyPr>
          <a:lstStyle/>
          <a:p>
            <a:pPr marL="285750" indent="-285750">
              <a:spcBef>
                <a:spcPct val="20000"/>
              </a:spcBef>
              <a:buClr>
                <a:schemeClr val="accent2"/>
              </a:buClr>
              <a:buSzPct val="75000"/>
              <a:buFont typeface="Wingdings" pitchFamily="-110" charset="2"/>
              <a:buChar char="n"/>
            </a:pPr>
            <a:r>
              <a:rPr lang="en-US" sz="2800"/>
              <a:t>3n</a:t>
            </a:r>
            <a:r>
              <a:rPr lang="en-US" sz="2800" baseline="30000"/>
              <a:t>3</a:t>
            </a:r>
            <a:r>
              <a:rPr lang="en-US" sz="2800"/>
              <a:t> + 20n</a:t>
            </a:r>
            <a:r>
              <a:rPr lang="en-US" sz="2800" baseline="30000"/>
              <a:t>2</a:t>
            </a:r>
            <a:r>
              <a:rPr lang="en-US" sz="2800"/>
              <a:t> + 5</a:t>
            </a:r>
          </a:p>
          <a:p>
            <a:pPr marL="285750" indent="-285750">
              <a:spcBef>
                <a:spcPct val="20000"/>
              </a:spcBef>
              <a:buClr>
                <a:schemeClr val="accent2"/>
              </a:buClr>
              <a:buSzPct val="75000"/>
              <a:buFont typeface="Wingdings" pitchFamily="-110" charset="2"/>
              <a:buChar char="n"/>
            </a:pPr>
            <a:endParaRPr lang="en-US" sz="2800">
              <a:latin typeface="Times New Roman" pitchFamily="-110" charset="0"/>
            </a:endParaRPr>
          </a:p>
        </p:txBody>
      </p:sp>
      <p:sp>
        <p:nvSpPr>
          <p:cNvPr id="39942" name="Rectangle 1030"/>
          <p:cNvSpPr>
            <a:spLocks noChangeArrowheads="1"/>
          </p:cNvSpPr>
          <p:nvPr/>
        </p:nvSpPr>
        <p:spPr bwMode="auto">
          <a:xfrm>
            <a:off x="457200" y="3439744"/>
            <a:ext cx="8305800" cy="1143000"/>
          </a:xfrm>
          <a:prstGeom prst="rect">
            <a:avLst/>
          </a:prstGeom>
          <a:noFill/>
          <a:ln w="9525">
            <a:noFill/>
            <a:miter lim="800000"/>
            <a:headEnd/>
            <a:tailEnd/>
          </a:ln>
          <a:effectLst/>
        </p:spPr>
        <p:txBody>
          <a:bodyPr>
            <a:prstTxWarp prst="textNoShape">
              <a:avLst/>
            </a:prstTxWarp>
          </a:bodyPr>
          <a:lstStyle/>
          <a:p>
            <a:pPr marL="628650" lvl="1" indent="-228600">
              <a:spcBef>
                <a:spcPct val="20000"/>
              </a:spcBef>
              <a:buClr>
                <a:schemeClr val="accent2"/>
              </a:buClr>
              <a:buSzPct val="75000"/>
              <a:buFont typeface="Wingdings" pitchFamily="-110" charset="2"/>
              <a:buNone/>
            </a:pPr>
            <a:r>
              <a:rPr lang="en-US" sz="2000" dirty="0"/>
              <a:t>3n</a:t>
            </a:r>
            <a:r>
              <a:rPr lang="en-US" sz="2000" baseline="30000" dirty="0"/>
              <a:t>3</a:t>
            </a:r>
            <a:r>
              <a:rPr lang="en-US" sz="2000" dirty="0"/>
              <a:t> + 20n</a:t>
            </a:r>
            <a:r>
              <a:rPr lang="en-US" sz="2000" baseline="30000" dirty="0"/>
              <a:t>2</a:t>
            </a:r>
            <a:r>
              <a:rPr lang="en-US" sz="2000" dirty="0"/>
              <a:t> + 5 is O(n</a:t>
            </a:r>
            <a:r>
              <a:rPr lang="en-US" sz="2000" baseline="30000" dirty="0"/>
              <a:t>3</a:t>
            </a:r>
            <a:r>
              <a:rPr lang="en-US" sz="2000" dirty="0"/>
              <a:t>)</a:t>
            </a:r>
          </a:p>
          <a:p>
            <a:pPr marL="628650" lvl="1" indent="-228600">
              <a:spcBef>
                <a:spcPct val="20000"/>
              </a:spcBef>
              <a:buClr>
                <a:schemeClr val="accent2"/>
              </a:buClr>
              <a:buSzPct val="75000"/>
              <a:buFont typeface="Wingdings" pitchFamily="-110" charset="2"/>
              <a:buNone/>
            </a:pPr>
            <a:r>
              <a:rPr lang="en-US" sz="2000" dirty="0"/>
              <a:t>need </a:t>
            </a:r>
            <a:r>
              <a:rPr lang="en-US" sz="2000" dirty="0" err="1"/>
              <a:t>c</a:t>
            </a:r>
            <a:r>
              <a:rPr lang="en-US" sz="2000" dirty="0"/>
              <a:t> &gt; 0 and n</a:t>
            </a:r>
            <a:r>
              <a:rPr lang="en-US" sz="2000" baseline="-25000" dirty="0"/>
              <a:t>0</a:t>
            </a:r>
            <a:r>
              <a:rPr lang="en-US" sz="2000" dirty="0" smtClean="0"/>
              <a:t> </a:t>
            </a:r>
            <a:r>
              <a:rPr lang="en-US" sz="2000" dirty="0" smtClean="0">
                <a:sym typeface="Symbol" pitchFamily="-110" charset="2"/>
              </a:rPr>
              <a:t>≥ 1 </a:t>
            </a:r>
            <a:r>
              <a:rPr lang="en-US" sz="2000" dirty="0">
                <a:sym typeface="Symbol" pitchFamily="-110" charset="2"/>
              </a:rPr>
              <a:t>such that</a:t>
            </a:r>
            <a:r>
              <a:rPr lang="en-US" sz="2000" dirty="0"/>
              <a:t> 3n</a:t>
            </a:r>
            <a:r>
              <a:rPr lang="en-US" sz="2000" baseline="30000" dirty="0"/>
              <a:t>3</a:t>
            </a:r>
            <a:r>
              <a:rPr lang="en-US" sz="2000" dirty="0"/>
              <a:t> + 20n</a:t>
            </a:r>
            <a:r>
              <a:rPr lang="en-US" sz="2000" baseline="30000" dirty="0"/>
              <a:t>2</a:t>
            </a:r>
            <a:r>
              <a:rPr lang="en-US" sz="2000" dirty="0"/>
              <a:t> + 5</a:t>
            </a:r>
            <a:r>
              <a:rPr lang="en-US" sz="2000" dirty="0" smtClean="0"/>
              <a:t> </a:t>
            </a:r>
            <a:r>
              <a:rPr lang="en-US" sz="2000" dirty="0" smtClean="0">
                <a:sym typeface="Symbol" pitchFamily="-110" charset="2"/>
              </a:rPr>
              <a:t>≤ c</a:t>
            </a:r>
            <a:r>
              <a:rPr lang="en-US" sz="2000" dirty="0">
                <a:ea typeface="Arial" pitchFamily="-110" charset="0"/>
                <a:cs typeface="Arial" pitchFamily="-110" charset="0"/>
                <a:sym typeface="Symbol" pitchFamily="-110" charset="2"/>
              </a:rPr>
              <a:t>•n</a:t>
            </a:r>
            <a:r>
              <a:rPr lang="en-US" sz="2000" baseline="30000" dirty="0">
                <a:ea typeface="Arial" pitchFamily="-110" charset="0"/>
                <a:cs typeface="Arial" pitchFamily="-110" charset="0"/>
                <a:sym typeface="Symbol" pitchFamily="-110" charset="2"/>
              </a:rPr>
              <a:t>3</a:t>
            </a:r>
            <a:r>
              <a:rPr lang="en-US" sz="2000" dirty="0">
                <a:ea typeface="Arial" pitchFamily="-110" charset="0"/>
                <a:cs typeface="Arial" pitchFamily="-110" charset="0"/>
                <a:sym typeface="Symbol" pitchFamily="-110" charset="2"/>
              </a:rPr>
              <a:t> for </a:t>
            </a:r>
            <a:r>
              <a:rPr lang="en-US" sz="2000" dirty="0" err="1">
                <a:ea typeface="Arial" pitchFamily="-110" charset="0"/>
                <a:cs typeface="Arial" pitchFamily="-110" charset="0"/>
                <a:sym typeface="Symbol" pitchFamily="-110" charset="2"/>
              </a:rPr>
              <a:t>n</a:t>
            </a:r>
            <a:r>
              <a:rPr lang="en-US" sz="2000" dirty="0" smtClean="0">
                <a:ea typeface="Arial" pitchFamily="-110" charset="0"/>
                <a:cs typeface="Arial" pitchFamily="-110" charset="0"/>
                <a:sym typeface="Symbol" pitchFamily="-110" charset="2"/>
              </a:rPr>
              <a:t> </a:t>
            </a:r>
            <a:r>
              <a:rPr lang="en-US" sz="2000" dirty="0" smtClean="0">
                <a:sym typeface="Symbol" pitchFamily="-110" charset="2"/>
              </a:rPr>
              <a:t>≥n</a:t>
            </a:r>
            <a:r>
              <a:rPr lang="en-US" sz="2000" baseline="-25000" dirty="0" smtClean="0">
                <a:sym typeface="Symbol" pitchFamily="-110" charset="2"/>
              </a:rPr>
              <a:t>0</a:t>
            </a:r>
            <a:endParaRPr lang="en-US" sz="2000" dirty="0">
              <a:sym typeface="Symbol" pitchFamily="-110" charset="2"/>
            </a:endParaRPr>
          </a:p>
          <a:p>
            <a:pPr marL="628650" lvl="1" indent="-228600">
              <a:spcBef>
                <a:spcPct val="20000"/>
              </a:spcBef>
              <a:buClr>
                <a:schemeClr val="accent2"/>
              </a:buClr>
              <a:buSzPct val="75000"/>
              <a:buFont typeface="Wingdings" pitchFamily="-110" charset="2"/>
              <a:buNone/>
            </a:pPr>
            <a:r>
              <a:rPr lang="en-US" sz="2000" dirty="0">
                <a:sym typeface="Symbol" pitchFamily="-110" charset="2"/>
              </a:rPr>
              <a:t>this is true for c = </a:t>
            </a:r>
            <a:r>
              <a:rPr lang="en-US" sz="2000" dirty="0" smtClean="0">
                <a:sym typeface="Symbol" pitchFamily="-110" charset="2"/>
              </a:rPr>
              <a:t>5 </a:t>
            </a:r>
            <a:r>
              <a:rPr lang="en-US" sz="2000" dirty="0">
                <a:sym typeface="Symbol" pitchFamily="-110" charset="2"/>
              </a:rPr>
              <a:t>and </a:t>
            </a:r>
            <a:r>
              <a:rPr lang="en-US" sz="2000" dirty="0"/>
              <a:t>n</a:t>
            </a:r>
            <a:r>
              <a:rPr lang="en-US" sz="2000" baseline="-25000" dirty="0"/>
              <a:t>0</a:t>
            </a:r>
            <a:r>
              <a:rPr lang="en-US" sz="2000" dirty="0">
                <a:sym typeface="Symbol" pitchFamily="-110" charset="2"/>
              </a:rPr>
              <a:t> = </a:t>
            </a:r>
            <a:r>
              <a:rPr lang="en-US" sz="2000" dirty="0" smtClean="0">
                <a:sym typeface="Symbol" pitchFamily="-110" charset="2"/>
              </a:rPr>
              <a:t>20</a:t>
            </a:r>
            <a:endParaRPr lang="en-US" sz="2000" dirty="0"/>
          </a:p>
        </p:txBody>
      </p:sp>
      <p:sp>
        <p:nvSpPr>
          <p:cNvPr id="39943" name="Rectangle 1031"/>
          <p:cNvSpPr>
            <a:spLocks noChangeArrowheads="1"/>
          </p:cNvSpPr>
          <p:nvPr/>
        </p:nvSpPr>
        <p:spPr bwMode="auto">
          <a:xfrm>
            <a:off x="685800" y="4724400"/>
            <a:ext cx="7818438" cy="381000"/>
          </a:xfrm>
          <a:prstGeom prst="rect">
            <a:avLst/>
          </a:prstGeom>
          <a:noFill/>
          <a:ln w="9525">
            <a:noFill/>
            <a:miter lim="800000"/>
            <a:headEnd/>
            <a:tailEnd/>
          </a:ln>
          <a:effectLst/>
        </p:spPr>
        <p:txBody>
          <a:bodyPr>
            <a:prstTxWarp prst="textNoShape">
              <a:avLst/>
            </a:prstTxWarp>
          </a:bodyPr>
          <a:lstStyle/>
          <a:p>
            <a:pPr marL="285750" indent="-285750">
              <a:spcBef>
                <a:spcPct val="20000"/>
              </a:spcBef>
              <a:buClr>
                <a:schemeClr val="accent2"/>
              </a:buClr>
              <a:buSzPct val="75000"/>
              <a:buFont typeface="Wingdings" pitchFamily="-110" charset="2"/>
              <a:buChar char="n"/>
            </a:pPr>
            <a:r>
              <a:rPr lang="en-US" sz="2800"/>
              <a:t>3 log n + 5</a:t>
            </a:r>
          </a:p>
        </p:txBody>
      </p:sp>
      <p:sp>
        <p:nvSpPr>
          <p:cNvPr id="39944" name="Rectangle 1032"/>
          <p:cNvSpPr>
            <a:spLocks noChangeArrowheads="1"/>
          </p:cNvSpPr>
          <p:nvPr/>
        </p:nvSpPr>
        <p:spPr bwMode="auto">
          <a:xfrm>
            <a:off x="533400" y="5128355"/>
            <a:ext cx="8610600" cy="1295400"/>
          </a:xfrm>
          <a:prstGeom prst="rect">
            <a:avLst/>
          </a:prstGeom>
          <a:noFill/>
          <a:ln w="9525">
            <a:noFill/>
            <a:miter lim="800000"/>
            <a:headEnd/>
            <a:tailEnd/>
          </a:ln>
          <a:effectLst/>
        </p:spPr>
        <p:txBody>
          <a:bodyPr>
            <a:prstTxWarp prst="textNoShape">
              <a:avLst/>
            </a:prstTxWarp>
          </a:bodyPr>
          <a:lstStyle/>
          <a:p>
            <a:pPr marL="628650" lvl="1" indent="-228600">
              <a:spcBef>
                <a:spcPct val="20000"/>
              </a:spcBef>
              <a:buClr>
                <a:schemeClr val="accent2"/>
              </a:buClr>
              <a:buSzPct val="75000"/>
              <a:buFont typeface="Wingdings" pitchFamily="-110" charset="2"/>
              <a:buNone/>
            </a:pPr>
            <a:r>
              <a:rPr lang="en-US" sz="2000" dirty="0"/>
              <a:t>3 log </a:t>
            </a:r>
            <a:r>
              <a:rPr lang="en-US" sz="2000" dirty="0" err="1"/>
              <a:t>n</a:t>
            </a:r>
            <a:r>
              <a:rPr lang="en-US" sz="2000" dirty="0"/>
              <a:t> + 5 is </a:t>
            </a:r>
            <a:r>
              <a:rPr lang="en-US" sz="2000" dirty="0" err="1"/>
              <a:t>O(log</a:t>
            </a:r>
            <a:r>
              <a:rPr lang="en-US" sz="2000" dirty="0"/>
              <a:t> </a:t>
            </a:r>
            <a:r>
              <a:rPr lang="en-US" sz="2000" dirty="0" err="1"/>
              <a:t>n</a:t>
            </a:r>
            <a:r>
              <a:rPr lang="en-US" sz="2000" dirty="0"/>
              <a:t>)</a:t>
            </a:r>
          </a:p>
          <a:p>
            <a:pPr marL="628650" lvl="1" indent="-228600">
              <a:spcBef>
                <a:spcPct val="20000"/>
              </a:spcBef>
              <a:buClr>
                <a:schemeClr val="accent2"/>
              </a:buClr>
              <a:buSzPct val="75000"/>
              <a:buFont typeface="Wingdings" pitchFamily="-110" charset="2"/>
              <a:buNone/>
            </a:pPr>
            <a:r>
              <a:rPr lang="en-US" sz="2000" dirty="0"/>
              <a:t>need </a:t>
            </a:r>
            <a:r>
              <a:rPr lang="en-US" sz="2000" dirty="0" err="1"/>
              <a:t>c</a:t>
            </a:r>
            <a:r>
              <a:rPr lang="en-US" sz="2000" dirty="0"/>
              <a:t> &gt; 0 and n</a:t>
            </a:r>
            <a:r>
              <a:rPr lang="en-US" sz="2000" baseline="-25000" dirty="0"/>
              <a:t>0</a:t>
            </a:r>
            <a:r>
              <a:rPr lang="en-US" sz="2000" dirty="0" smtClean="0"/>
              <a:t> </a:t>
            </a:r>
            <a:r>
              <a:rPr lang="en-US" sz="2000" dirty="0" smtClean="0">
                <a:sym typeface="Symbol" pitchFamily="-110" charset="2"/>
              </a:rPr>
              <a:t>≥ 1 </a:t>
            </a:r>
            <a:r>
              <a:rPr lang="en-US" sz="2000" dirty="0">
                <a:sym typeface="Symbol" pitchFamily="-110" charset="2"/>
              </a:rPr>
              <a:t>such that</a:t>
            </a:r>
            <a:r>
              <a:rPr lang="en-US" sz="2000" dirty="0"/>
              <a:t> 3 log </a:t>
            </a:r>
            <a:r>
              <a:rPr lang="en-US" sz="2000" dirty="0" err="1"/>
              <a:t>n</a:t>
            </a:r>
            <a:r>
              <a:rPr lang="en-US" sz="2000" dirty="0"/>
              <a:t> + 5</a:t>
            </a:r>
            <a:r>
              <a:rPr lang="en-US" sz="2000" dirty="0" smtClean="0"/>
              <a:t> </a:t>
            </a:r>
            <a:r>
              <a:rPr lang="en-US" sz="2000" dirty="0" smtClean="0">
                <a:sym typeface="Symbol" pitchFamily="-110" charset="2"/>
              </a:rPr>
              <a:t>≤ </a:t>
            </a:r>
            <a:r>
              <a:rPr lang="en-US" sz="2000" dirty="0" err="1" smtClean="0">
                <a:sym typeface="Symbol" pitchFamily="-110" charset="2"/>
              </a:rPr>
              <a:t>c</a:t>
            </a:r>
            <a:r>
              <a:rPr lang="en-US" sz="2000" dirty="0" err="1">
                <a:ea typeface="Arial" pitchFamily="-110" charset="0"/>
                <a:cs typeface="Arial" pitchFamily="-110" charset="0"/>
                <a:sym typeface="Symbol" pitchFamily="-110" charset="2"/>
              </a:rPr>
              <a:t>•log</a:t>
            </a:r>
            <a:r>
              <a:rPr lang="en-US" sz="2000" dirty="0">
                <a:ea typeface="Arial" pitchFamily="-110" charset="0"/>
                <a:cs typeface="Arial" pitchFamily="-110" charset="0"/>
                <a:sym typeface="Symbol" pitchFamily="-110" charset="2"/>
              </a:rPr>
              <a:t> </a:t>
            </a:r>
            <a:r>
              <a:rPr lang="en-US" sz="2000" dirty="0" err="1">
                <a:ea typeface="Arial" pitchFamily="-110" charset="0"/>
                <a:cs typeface="Arial" pitchFamily="-110" charset="0"/>
                <a:sym typeface="Symbol" pitchFamily="-110" charset="2"/>
              </a:rPr>
              <a:t>n</a:t>
            </a:r>
            <a:r>
              <a:rPr lang="en-US" sz="2000" dirty="0">
                <a:ea typeface="Arial" pitchFamily="-110" charset="0"/>
                <a:cs typeface="Arial" pitchFamily="-110" charset="0"/>
                <a:sym typeface="Symbol" pitchFamily="-110" charset="2"/>
              </a:rPr>
              <a:t> for </a:t>
            </a:r>
            <a:r>
              <a:rPr lang="en-US" sz="2000" dirty="0" err="1">
                <a:ea typeface="Arial" pitchFamily="-110" charset="0"/>
                <a:cs typeface="Arial" pitchFamily="-110" charset="0"/>
                <a:sym typeface="Symbol" pitchFamily="-110" charset="2"/>
              </a:rPr>
              <a:t>n</a:t>
            </a:r>
            <a:r>
              <a:rPr lang="en-US" sz="2000" dirty="0" smtClean="0">
                <a:ea typeface="Arial" pitchFamily="-110" charset="0"/>
                <a:cs typeface="Arial" pitchFamily="-110" charset="0"/>
                <a:sym typeface="Symbol" pitchFamily="-110" charset="2"/>
              </a:rPr>
              <a:t> </a:t>
            </a:r>
            <a:r>
              <a:rPr lang="en-US" sz="2000" dirty="0" smtClean="0">
                <a:sym typeface="Symbol" pitchFamily="-110" charset="2"/>
              </a:rPr>
              <a:t>≥ n</a:t>
            </a:r>
            <a:r>
              <a:rPr lang="en-US" sz="2000" baseline="-25000" dirty="0" smtClean="0">
                <a:sym typeface="Symbol" pitchFamily="-110" charset="2"/>
              </a:rPr>
              <a:t>0</a:t>
            </a:r>
            <a:endParaRPr lang="en-US" sz="2000" dirty="0">
              <a:sym typeface="Symbol" pitchFamily="-110" charset="2"/>
            </a:endParaRPr>
          </a:p>
          <a:p>
            <a:pPr marL="628650" lvl="1" indent="-228600">
              <a:spcBef>
                <a:spcPct val="20000"/>
              </a:spcBef>
              <a:buClr>
                <a:schemeClr val="accent2"/>
              </a:buClr>
              <a:buSzPct val="75000"/>
              <a:buFont typeface="Wingdings" pitchFamily="-110" charset="2"/>
              <a:buNone/>
            </a:pPr>
            <a:r>
              <a:rPr lang="en-US" sz="2000" dirty="0">
                <a:sym typeface="Symbol" pitchFamily="-110" charset="2"/>
              </a:rPr>
              <a:t>this is true for c = 4</a:t>
            </a:r>
            <a:r>
              <a:rPr lang="en-US" sz="2000" dirty="0" smtClean="0">
                <a:sym typeface="Symbol" pitchFamily="-110" charset="2"/>
              </a:rPr>
              <a:t> </a:t>
            </a:r>
            <a:r>
              <a:rPr lang="en-US" sz="2000" dirty="0">
                <a:sym typeface="Symbol" pitchFamily="-110" charset="2"/>
              </a:rPr>
              <a:t>and </a:t>
            </a:r>
            <a:r>
              <a:rPr lang="en-US" sz="2000" dirty="0"/>
              <a:t>n</a:t>
            </a:r>
            <a:r>
              <a:rPr lang="en-US" sz="2000" baseline="-25000" dirty="0"/>
              <a:t>0</a:t>
            </a:r>
            <a:r>
              <a:rPr lang="en-US" sz="2000" dirty="0">
                <a:sym typeface="Symbol" pitchFamily="-110" charset="2"/>
              </a:rPr>
              <a:t> = </a:t>
            </a:r>
            <a:r>
              <a:rPr lang="en-US" sz="2000" dirty="0" smtClean="0">
                <a:sym typeface="Symbol" pitchFamily="-110" charset="2"/>
              </a:rPr>
              <a:t>32</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9940"/>
                                        </p:tgtEl>
                                        <p:attrNameLst>
                                          <p:attrName>style.visibility</p:attrName>
                                        </p:attrNameLst>
                                      </p:cBhvr>
                                      <p:to>
                                        <p:strVal val="visible"/>
                                      </p:to>
                                    </p:set>
                                    <p:anim calcmode="lin" valueType="num">
                                      <p:cBhvr additive="base">
                                        <p:cTn id="7" dur="500" fill="hold"/>
                                        <p:tgtEl>
                                          <p:spTgt spid="39940"/>
                                        </p:tgtEl>
                                        <p:attrNameLst>
                                          <p:attrName>ppt_x</p:attrName>
                                        </p:attrNameLst>
                                      </p:cBhvr>
                                      <p:tavLst>
                                        <p:tav tm="0">
                                          <p:val>
                                            <p:strVal val="1+#ppt_w/2"/>
                                          </p:val>
                                        </p:tav>
                                        <p:tav tm="100000">
                                          <p:val>
                                            <p:strVal val="#ppt_x"/>
                                          </p:val>
                                        </p:tav>
                                      </p:tavLst>
                                    </p:anim>
                                    <p:anim calcmode="lin" valueType="num">
                                      <p:cBhvr additive="base">
                                        <p:cTn id="8" dur="500" fill="hold"/>
                                        <p:tgtEl>
                                          <p:spTgt spid="3994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9942"/>
                                        </p:tgtEl>
                                        <p:attrNameLst>
                                          <p:attrName>style.visibility</p:attrName>
                                        </p:attrNameLst>
                                      </p:cBhvr>
                                      <p:to>
                                        <p:strVal val="visible"/>
                                      </p:to>
                                    </p:set>
                                    <p:anim calcmode="lin" valueType="num">
                                      <p:cBhvr additive="base">
                                        <p:cTn id="13" dur="500" fill="hold"/>
                                        <p:tgtEl>
                                          <p:spTgt spid="39942"/>
                                        </p:tgtEl>
                                        <p:attrNameLst>
                                          <p:attrName>ppt_x</p:attrName>
                                        </p:attrNameLst>
                                      </p:cBhvr>
                                      <p:tavLst>
                                        <p:tav tm="0">
                                          <p:val>
                                            <p:strVal val="0-#ppt_w/2"/>
                                          </p:val>
                                        </p:tav>
                                        <p:tav tm="100000">
                                          <p:val>
                                            <p:strVal val="#ppt_x"/>
                                          </p:val>
                                        </p:tav>
                                      </p:tavLst>
                                    </p:anim>
                                    <p:anim calcmode="lin" valueType="num">
                                      <p:cBhvr additive="base">
                                        <p:cTn id="14" dur="500" fill="hold"/>
                                        <p:tgtEl>
                                          <p:spTgt spid="39942"/>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9944"/>
                                        </p:tgtEl>
                                        <p:attrNameLst>
                                          <p:attrName>style.visibility</p:attrName>
                                        </p:attrNameLst>
                                      </p:cBhvr>
                                      <p:to>
                                        <p:strVal val="visible"/>
                                      </p:to>
                                    </p:set>
                                    <p:anim calcmode="lin" valueType="num">
                                      <p:cBhvr additive="base">
                                        <p:cTn id="19" dur="500" fill="hold"/>
                                        <p:tgtEl>
                                          <p:spTgt spid="39944"/>
                                        </p:tgtEl>
                                        <p:attrNameLst>
                                          <p:attrName>ppt_x</p:attrName>
                                        </p:attrNameLst>
                                      </p:cBhvr>
                                      <p:tavLst>
                                        <p:tav tm="0">
                                          <p:val>
                                            <p:strVal val="0-#ppt_w/2"/>
                                          </p:val>
                                        </p:tav>
                                        <p:tav tm="100000">
                                          <p:val>
                                            <p:strVal val="#ppt_x"/>
                                          </p:val>
                                        </p:tav>
                                      </p:tavLst>
                                    </p:anim>
                                    <p:anim calcmode="lin" valueType="num">
                                      <p:cBhvr additive="base">
                                        <p:cTn id="20" dur="500" fill="hold"/>
                                        <p:tgtEl>
                                          <p:spTgt spid="3994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0" grpId="0" autoUpdateAnimBg="0"/>
      <p:bldP spid="39942" grpId="0" autoUpdateAnimBg="0"/>
      <p:bldP spid="39944" grpId="0"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t>Big-Oh and Growth Rate</a:t>
            </a:r>
          </a:p>
        </p:txBody>
      </p:sp>
      <p:sp>
        <p:nvSpPr>
          <p:cNvPr id="24579" name="Rectangle 3" descr="Rectangle: Click to edit Master text styles&#10;Second level&#10;Third level&#10;Fourth level&#10;Fifth level"/>
          <p:cNvSpPr>
            <a:spLocks noGrp="1" noChangeArrowheads="1"/>
          </p:cNvSpPr>
          <p:nvPr>
            <p:ph type="body" idx="1"/>
          </p:nvPr>
        </p:nvSpPr>
        <p:spPr>
          <a:xfrm>
            <a:off x="762000" y="1417638"/>
            <a:ext cx="8001000" cy="2590800"/>
          </a:xfrm>
        </p:spPr>
        <p:txBody>
          <a:bodyPr/>
          <a:lstStyle/>
          <a:p>
            <a:r>
              <a:rPr lang="en-US" sz="2400" dirty="0"/>
              <a:t>The big-Oh notation gives an upper bound on the growth rate of a function</a:t>
            </a:r>
          </a:p>
          <a:p>
            <a:r>
              <a:rPr lang="en-US" sz="2400" dirty="0"/>
              <a:t>The statement “</a:t>
            </a:r>
            <a:r>
              <a:rPr lang="en-US" sz="2400" b="1" i="1" dirty="0" err="1">
                <a:latin typeface="Times New Roman" pitchFamily="-110" charset="0"/>
                <a:sym typeface="Symbol" pitchFamily="-110" charset="2"/>
              </a:rPr>
              <a:t>f</a:t>
            </a:r>
            <a:r>
              <a:rPr lang="en-US" sz="2400" dirty="0" err="1">
                <a:latin typeface="Times New Roman" pitchFamily="-110" charset="0"/>
                <a:sym typeface="Symbol" pitchFamily="-110" charset="2"/>
              </a:rPr>
              <a:t>(</a:t>
            </a:r>
            <a:r>
              <a:rPr lang="en-US" sz="2400" b="1" i="1" dirty="0" err="1">
                <a:latin typeface="Times New Roman" pitchFamily="-110" charset="0"/>
                <a:sym typeface="Symbol" pitchFamily="-110" charset="2"/>
              </a:rPr>
              <a:t>n</a:t>
            </a:r>
            <a:r>
              <a:rPr lang="en-US" sz="2400" dirty="0">
                <a:latin typeface="Times New Roman" pitchFamily="-110" charset="0"/>
                <a:sym typeface="Symbol" pitchFamily="-110" charset="2"/>
              </a:rPr>
              <a:t>) </a:t>
            </a:r>
            <a:r>
              <a:rPr lang="en-US" sz="2400" dirty="0"/>
              <a:t>is </a:t>
            </a:r>
            <a:r>
              <a:rPr lang="en-US" sz="2400" b="1" i="1" dirty="0" err="1">
                <a:latin typeface="Times New Roman" pitchFamily="-110" charset="0"/>
                <a:sym typeface="Symbol" pitchFamily="-110" charset="2"/>
              </a:rPr>
              <a:t>O</a:t>
            </a:r>
            <a:r>
              <a:rPr lang="en-US" sz="2400" dirty="0" err="1">
                <a:latin typeface="Times New Roman" pitchFamily="-110" charset="0"/>
                <a:sym typeface="Symbol" pitchFamily="-110" charset="2"/>
              </a:rPr>
              <a:t>(</a:t>
            </a:r>
            <a:r>
              <a:rPr lang="en-US" sz="2400" b="1" i="1" dirty="0" err="1">
                <a:latin typeface="Times New Roman" pitchFamily="-110" charset="0"/>
                <a:sym typeface="Symbol" pitchFamily="-110" charset="2"/>
              </a:rPr>
              <a:t>g</a:t>
            </a:r>
            <a:r>
              <a:rPr lang="en-US" sz="2400" dirty="0" err="1">
                <a:latin typeface="Times New Roman" pitchFamily="-110" charset="0"/>
                <a:sym typeface="Symbol" pitchFamily="-110" charset="2"/>
              </a:rPr>
              <a:t>(</a:t>
            </a:r>
            <a:r>
              <a:rPr lang="en-US" sz="2400" b="1" i="1" dirty="0" err="1">
                <a:latin typeface="Times New Roman" pitchFamily="-110" charset="0"/>
                <a:sym typeface="Symbol" pitchFamily="-110" charset="2"/>
              </a:rPr>
              <a:t>n</a:t>
            </a:r>
            <a:r>
              <a:rPr lang="en-US" sz="2400" dirty="0">
                <a:latin typeface="Times New Roman" pitchFamily="-110" charset="0"/>
                <a:sym typeface="Symbol" pitchFamily="-110" charset="2"/>
              </a:rPr>
              <a:t>))</a:t>
            </a:r>
            <a:r>
              <a:rPr lang="en-US" sz="2400" dirty="0"/>
              <a:t>” means that the growth rate of </a:t>
            </a:r>
            <a:r>
              <a:rPr lang="en-US" sz="2400" b="1" i="1" dirty="0" err="1">
                <a:latin typeface="Times New Roman" pitchFamily="-110" charset="0"/>
                <a:sym typeface="Symbol" pitchFamily="-110" charset="2"/>
              </a:rPr>
              <a:t>f</a:t>
            </a:r>
            <a:r>
              <a:rPr lang="en-US" sz="2400" dirty="0" err="1">
                <a:latin typeface="Times New Roman" pitchFamily="-110" charset="0"/>
                <a:sym typeface="Symbol" pitchFamily="-110" charset="2"/>
              </a:rPr>
              <a:t>(</a:t>
            </a:r>
            <a:r>
              <a:rPr lang="en-US" sz="2400" b="1" i="1" dirty="0" err="1">
                <a:latin typeface="Times New Roman" pitchFamily="-110" charset="0"/>
                <a:sym typeface="Symbol" pitchFamily="-110" charset="2"/>
              </a:rPr>
              <a:t>n</a:t>
            </a:r>
            <a:r>
              <a:rPr lang="en-US" sz="2400" dirty="0">
                <a:latin typeface="Times New Roman" pitchFamily="-110" charset="0"/>
                <a:sym typeface="Symbol" pitchFamily="-110" charset="2"/>
              </a:rPr>
              <a:t>) </a:t>
            </a:r>
            <a:r>
              <a:rPr lang="en-US" sz="2400" dirty="0"/>
              <a:t>is no more than the growth rate of </a:t>
            </a:r>
            <a:r>
              <a:rPr lang="en-US" sz="2400" b="1" i="1" dirty="0" err="1">
                <a:latin typeface="Times New Roman" pitchFamily="-110" charset="0"/>
                <a:sym typeface="Symbol" pitchFamily="-110" charset="2"/>
              </a:rPr>
              <a:t>g</a:t>
            </a:r>
            <a:r>
              <a:rPr lang="en-US" sz="2400" dirty="0" err="1">
                <a:latin typeface="Times New Roman" pitchFamily="-110" charset="0"/>
                <a:sym typeface="Symbol" pitchFamily="-110" charset="2"/>
              </a:rPr>
              <a:t>(</a:t>
            </a:r>
            <a:r>
              <a:rPr lang="en-US" sz="2400" b="1" i="1" dirty="0" err="1">
                <a:latin typeface="Times New Roman" pitchFamily="-110" charset="0"/>
                <a:sym typeface="Symbol" pitchFamily="-110" charset="2"/>
              </a:rPr>
              <a:t>n</a:t>
            </a:r>
            <a:r>
              <a:rPr lang="en-US" sz="2400" dirty="0">
                <a:latin typeface="Times New Roman" pitchFamily="-110" charset="0"/>
                <a:sym typeface="Symbol" pitchFamily="-110" charset="2"/>
              </a:rPr>
              <a:t>)</a:t>
            </a:r>
          </a:p>
          <a:p>
            <a:r>
              <a:rPr lang="en-US" sz="2400" dirty="0"/>
              <a:t>We can use the big-Oh notation to rank functions according to their growth rate</a:t>
            </a:r>
          </a:p>
        </p:txBody>
      </p:sp>
      <p:graphicFrame>
        <p:nvGraphicFramePr>
          <p:cNvPr id="24648" name="Group 72"/>
          <p:cNvGraphicFramePr>
            <a:graphicFrameLocks noGrp="1"/>
          </p:cNvGraphicFramePr>
          <p:nvPr/>
        </p:nvGraphicFramePr>
        <p:xfrm>
          <a:off x="1066800" y="4343400"/>
          <a:ext cx="7239000" cy="1895475"/>
        </p:xfrm>
        <a:graphic>
          <a:graphicData uri="http://schemas.openxmlformats.org/drawingml/2006/table">
            <a:tbl>
              <a:tblPr/>
              <a:tblGrid>
                <a:gridCol w="2578100"/>
                <a:gridCol w="2398713"/>
                <a:gridCol w="2262187"/>
              </a:tblGrid>
              <a:tr h="5238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110" charset="2"/>
                        <a:buNone/>
                        <a:tabLst/>
                      </a:pPr>
                      <a:endParaRPr kumimoji="0" lang="en-US" sz="2400" b="0" i="0" u="none" strike="noStrike" cap="none" normalizeH="0" baseline="0">
                        <a:ln>
                          <a:noFill/>
                        </a:ln>
                        <a:solidFill>
                          <a:schemeClr val="tx1"/>
                        </a:solidFill>
                        <a:effectLst/>
                        <a:latin typeface="Tahoma" pitchFamily="-110"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itchFamily="-110" charset="2"/>
                        <a:buNone/>
                        <a:tabLst/>
                      </a:pPr>
                      <a:r>
                        <a:rPr kumimoji="0" lang="en-US" sz="2400" b="1" i="1" u="none" strike="noStrike" cap="none" normalizeH="0" baseline="0">
                          <a:ln>
                            <a:noFill/>
                          </a:ln>
                          <a:solidFill>
                            <a:schemeClr val="tx1"/>
                          </a:solidFill>
                          <a:effectLst/>
                          <a:latin typeface="Times New Roman" pitchFamily="-110" charset="0"/>
                          <a:sym typeface="Symbol" pitchFamily="-110" charset="2"/>
                        </a:rPr>
                        <a:t>f</a:t>
                      </a:r>
                      <a:r>
                        <a:rPr kumimoji="0" lang="en-US" sz="2400" b="0" i="0" u="none" strike="noStrike" cap="none" normalizeH="0" baseline="0">
                          <a:ln>
                            <a:noFill/>
                          </a:ln>
                          <a:solidFill>
                            <a:schemeClr val="tx1"/>
                          </a:solidFill>
                          <a:effectLst/>
                          <a:latin typeface="Times New Roman" pitchFamily="-110" charset="0"/>
                          <a:sym typeface="Symbol" pitchFamily="-110" charset="2"/>
                        </a:rPr>
                        <a:t>(</a:t>
                      </a:r>
                      <a:r>
                        <a:rPr kumimoji="0" lang="en-US" sz="2400" b="1" i="1" u="none" strike="noStrike" cap="none" normalizeH="0" baseline="0">
                          <a:ln>
                            <a:noFill/>
                          </a:ln>
                          <a:solidFill>
                            <a:schemeClr val="tx1"/>
                          </a:solidFill>
                          <a:effectLst/>
                          <a:latin typeface="Times New Roman" pitchFamily="-110" charset="0"/>
                          <a:sym typeface="Symbol" pitchFamily="-110" charset="2"/>
                        </a:rPr>
                        <a:t>n</a:t>
                      </a:r>
                      <a:r>
                        <a:rPr kumimoji="0" lang="en-US" sz="2400" b="0" i="0" u="none" strike="noStrike" cap="none" normalizeH="0" baseline="0">
                          <a:ln>
                            <a:noFill/>
                          </a:ln>
                          <a:solidFill>
                            <a:schemeClr val="tx1"/>
                          </a:solidFill>
                          <a:effectLst/>
                          <a:latin typeface="Times New Roman" pitchFamily="-110" charset="0"/>
                          <a:sym typeface="Symbol" pitchFamily="-110" charset="2"/>
                        </a:rPr>
                        <a:t>) </a:t>
                      </a:r>
                      <a:r>
                        <a:rPr kumimoji="0" lang="en-US" sz="2400" b="0" i="0" u="none" strike="noStrike" cap="none" normalizeH="0" baseline="0">
                          <a:ln>
                            <a:noFill/>
                          </a:ln>
                          <a:solidFill>
                            <a:schemeClr val="tx1"/>
                          </a:solidFill>
                          <a:effectLst/>
                          <a:latin typeface="Tahoma" pitchFamily="-110" charset="0"/>
                        </a:rPr>
                        <a:t>is </a:t>
                      </a:r>
                      <a:r>
                        <a:rPr kumimoji="0" lang="en-US" sz="2400" b="1" i="1" u="none" strike="noStrike" cap="none" normalizeH="0" baseline="0">
                          <a:ln>
                            <a:noFill/>
                          </a:ln>
                          <a:solidFill>
                            <a:schemeClr val="tx1"/>
                          </a:solidFill>
                          <a:effectLst/>
                          <a:latin typeface="Times New Roman" pitchFamily="-110" charset="0"/>
                          <a:sym typeface="Symbol" pitchFamily="-110" charset="2"/>
                        </a:rPr>
                        <a:t>O</a:t>
                      </a:r>
                      <a:r>
                        <a:rPr kumimoji="0" lang="en-US" sz="2400" b="0" i="0" u="none" strike="noStrike" cap="none" normalizeH="0" baseline="0">
                          <a:ln>
                            <a:noFill/>
                          </a:ln>
                          <a:solidFill>
                            <a:schemeClr val="tx1"/>
                          </a:solidFill>
                          <a:effectLst/>
                          <a:latin typeface="Times New Roman" pitchFamily="-110" charset="0"/>
                          <a:sym typeface="Symbol" pitchFamily="-110" charset="2"/>
                        </a:rPr>
                        <a:t>(</a:t>
                      </a:r>
                      <a:r>
                        <a:rPr kumimoji="0" lang="en-US" sz="2400" b="1" i="1" u="none" strike="noStrike" cap="none" normalizeH="0" baseline="0">
                          <a:ln>
                            <a:noFill/>
                          </a:ln>
                          <a:solidFill>
                            <a:schemeClr val="tx1"/>
                          </a:solidFill>
                          <a:effectLst/>
                          <a:latin typeface="Times New Roman" pitchFamily="-110" charset="0"/>
                          <a:sym typeface="Symbol" pitchFamily="-110" charset="2"/>
                        </a:rPr>
                        <a:t>g</a:t>
                      </a:r>
                      <a:r>
                        <a:rPr kumimoji="0" lang="en-US" sz="2400" b="0" i="0" u="none" strike="noStrike" cap="none" normalizeH="0" baseline="0">
                          <a:ln>
                            <a:noFill/>
                          </a:ln>
                          <a:solidFill>
                            <a:schemeClr val="tx1"/>
                          </a:solidFill>
                          <a:effectLst/>
                          <a:latin typeface="Times New Roman" pitchFamily="-110" charset="0"/>
                          <a:sym typeface="Symbol" pitchFamily="-110" charset="2"/>
                        </a:rPr>
                        <a:t>(</a:t>
                      </a:r>
                      <a:r>
                        <a:rPr kumimoji="0" lang="en-US" sz="2400" b="1" i="1" u="none" strike="noStrike" cap="none" normalizeH="0" baseline="0">
                          <a:ln>
                            <a:noFill/>
                          </a:ln>
                          <a:solidFill>
                            <a:schemeClr val="tx1"/>
                          </a:solidFill>
                          <a:effectLst/>
                          <a:latin typeface="Times New Roman" pitchFamily="-110" charset="0"/>
                          <a:sym typeface="Symbol" pitchFamily="-110" charset="2"/>
                        </a:rPr>
                        <a:t>n</a:t>
                      </a:r>
                      <a:r>
                        <a:rPr kumimoji="0" lang="en-US" sz="2400" b="0" i="0" u="none" strike="noStrike" cap="none" normalizeH="0" baseline="0">
                          <a:ln>
                            <a:noFill/>
                          </a:ln>
                          <a:solidFill>
                            <a:schemeClr val="tx1"/>
                          </a:solidFill>
                          <a:effectLst/>
                          <a:latin typeface="Times New Roman" pitchFamily="-110" charset="0"/>
                          <a:sym typeface="Symbol" pitchFamily="-110"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itchFamily="-110" charset="2"/>
                        <a:buNone/>
                        <a:tabLst/>
                      </a:pPr>
                      <a:r>
                        <a:rPr kumimoji="0" lang="en-US" sz="2400" b="1" i="1" u="none" strike="noStrike" cap="none" normalizeH="0" baseline="0">
                          <a:ln>
                            <a:noFill/>
                          </a:ln>
                          <a:solidFill>
                            <a:schemeClr val="tx1"/>
                          </a:solidFill>
                          <a:effectLst/>
                          <a:latin typeface="Times New Roman" pitchFamily="-110" charset="0"/>
                          <a:sym typeface="Symbol" pitchFamily="-110" charset="2"/>
                        </a:rPr>
                        <a:t>g</a:t>
                      </a:r>
                      <a:r>
                        <a:rPr kumimoji="0" lang="en-US" sz="2400" b="0" i="0" u="none" strike="noStrike" cap="none" normalizeH="0" baseline="0">
                          <a:ln>
                            <a:noFill/>
                          </a:ln>
                          <a:solidFill>
                            <a:schemeClr val="tx1"/>
                          </a:solidFill>
                          <a:effectLst/>
                          <a:latin typeface="Times New Roman" pitchFamily="-110" charset="0"/>
                          <a:sym typeface="Symbol" pitchFamily="-110" charset="2"/>
                        </a:rPr>
                        <a:t>(</a:t>
                      </a:r>
                      <a:r>
                        <a:rPr kumimoji="0" lang="en-US" sz="2400" b="1" i="1" u="none" strike="noStrike" cap="none" normalizeH="0" baseline="0">
                          <a:ln>
                            <a:noFill/>
                          </a:ln>
                          <a:solidFill>
                            <a:schemeClr val="tx1"/>
                          </a:solidFill>
                          <a:effectLst/>
                          <a:latin typeface="Times New Roman" pitchFamily="-110" charset="0"/>
                          <a:sym typeface="Symbol" pitchFamily="-110" charset="2"/>
                        </a:rPr>
                        <a:t>n</a:t>
                      </a:r>
                      <a:r>
                        <a:rPr kumimoji="0" lang="en-US" sz="2400" b="0" i="0" u="none" strike="noStrike" cap="none" normalizeH="0" baseline="0">
                          <a:ln>
                            <a:noFill/>
                          </a:ln>
                          <a:solidFill>
                            <a:schemeClr val="tx1"/>
                          </a:solidFill>
                          <a:effectLst/>
                          <a:latin typeface="Times New Roman" pitchFamily="-110" charset="0"/>
                          <a:sym typeface="Symbol" pitchFamily="-110" charset="2"/>
                        </a:rPr>
                        <a:t>) </a:t>
                      </a:r>
                      <a:r>
                        <a:rPr kumimoji="0" lang="en-US" sz="2400" b="0" i="0" u="none" strike="noStrike" cap="none" normalizeH="0" baseline="0">
                          <a:ln>
                            <a:noFill/>
                          </a:ln>
                          <a:solidFill>
                            <a:schemeClr val="tx1"/>
                          </a:solidFill>
                          <a:effectLst/>
                          <a:latin typeface="Tahoma" pitchFamily="-110" charset="0"/>
                        </a:rPr>
                        <a:t>is </a:t>
                      </a:r>
                      <a:r>
                        <a:rPr kumimoji="0" lang="en-US" sz="2400" b="1" i="1" u="none" strike="noStrike" cap="none" normalizeH="0" baseline="0">
                          <a:ln>
                            <a:noFill/>
                          </a:ln>
                          <a:solidFill>
                            <a:schemeClr val="tx1"/>
                          </a:solidFill>
                          <a:effectLst/>
                          <a:latin typeface="Times New Roman" pitchFamily="-110" charset="0"/>
                          <a:sym typeface="Symbol" pitchFamily="-110" charset="2"/>
                        </a:rPr>
                        <a:t>O</a:t>
                      </a:r>
                      <a:r>
                        <a:rPr kumimoji="0" lang="en-US" sz="2400" b="0" i="0" u="none" strike="noStrike" cap="none" normalizeH="0" baseline="0">
                          <a:ln>
                            <a:noFill/>
                          </a:ln>
                          <a:solidFill>
                            <a:schemeClr val="tx1"/>
                          </a:solidFill>
                          <a:effectLst/>
                          <a:latin typeface="Times New Roman" pitchFamily="-110" charset="0"/>
                          <a:sym typeface="Symbol" pitchFamily="-110" charset="2"/>
                        </a:rPr>
                        <a:t>(</a:t>
                      </a:r>
                      <a:r>
                        <a:rPr kumimoji="0" lang="en-US" sz="2400" b="1" i="1" u="none" strike="noStrike" cap="none" normalizeH="0" baseline="0">
                          <a:ln>
                            <a:noFill/>
                          </a:ln>
                          <a:solidFill>
                            <a:schemeClr val="tx1"/>
                          </a:solidFill>
                          <a:effectLst/>
                          <a:latin typeface="Times New Roman" pitchFamily="-110" charset="0"/>
                          <a:sym typeface="Symbol" pitchFamily="-110" charset="2"/>
                        </a:rPr>
                        <a:t>f</a:t>
                      </a:r>
                      <a:r>
                        <a:rPr kumimoji="0" lang="en-US" sz="2400" b="0" i="0" u="none" strike="noStrike" cap="none" normalizeH="0" baseline="0">
                          <a:ln>
                            <a:noFill/>
                          </a:ln>
                          <a:solidFill>
                            <a:schemeClr val="tx1"/>
                          </a:solidFill>
                          <a:effectLst/>
                          <a:latin typeface="Times New Roman" pitchFamily="-110" charset="0"/>
                          <a:sym typeface="Symbol" pitchFamily="-110" charset="2"/>
                        </a:rPr>
                        <a:t>(</a:t>
                      </a:r>
                      <a:r>
                        <a:rPr kumimoji="0" lang="en-US" sz="2400" b="1" i="1" u="none" strike="noStrike" cap="none" normalizeH="0" baseline="0">
                          <a:ln>
                            <a:noFill/>
                          </a:ln>
                          <a:solidFill>
                            <a:schemeClr val="tx1"/>
                          </a:solidFill>
                          <a:effectLst/>
                          <a:latin typeface="Times New Roman" pitchFamily="-110" charset="0"/>
                          <a:sym typeface="Symbol" pitchFamily="-110" charset="2"/>
                        </a:rPr>
                        <a:t>n</a:t>
                      </a:r>
                      <a:r>
                        <a:rPr kumimoji="0" lang="en-US" sz="2400" b="0" i="0" u="none" strike="noStrike" cap="none" normalizeH="0" baseline="0">
                          <a:ln>
                            <a:noFill/>
                          </a:ln>
                          <a:solidFill>
                            <a:schemeClr val="tx1"/>
                          </a:solidFill>
                          <a:effectLst/>
                          <a:latin typeface="Times New Roman" pitchFamily="-110" charset="0"/>
                          <a:sym typeface="Symbol" pitchFamily="-110" charset="2"/>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13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110" charset="2"/>
                        <a:buNone/>
                        <a:tabLst/>
                      </a:pPr>
                      <a:r>
                        <a:rPr kumimoji="0" lang="en-US" sz="2400" b="1" i="1" u="none" strike="noStrike" cap="none" normalizeH="0" baseline="0">
                          <a:ln>
                            <a:noFill/>
                          </a:ln>
                          <a:solidFill>
                            <a:schemeClr val="tx1"/>
                          </a:solidFill>
                          <a:effectLst/>
                          <a:latin typeface="Times New Roman" pitchFamily="-110" charset="0"/>
                          <a:sym typeface="Symbol" pitchFamily="-110" charset="2"/>
                        </a:rPr>
                        <a:t>g</a:t>
                      </a:r>
                      <a:r>
                        <a:rPr kumimoji="0" lang="en-US" sz="2400" b="0" i="0" u="none" strike="noStrike" cap="none" normalizeH="0" baseline="0">
                          <a:ln>
                            <a:noFill/>
                          </a:ln>
                          <a:solidFill>
                            <a:schemeClr val="tx1"/>
                          </a:solidFill>
                          <a:effectLst/>
                          <a:latin typeface="Times New Roman" pitchFamily="-110" charset="0"/>
                          <a:sym typeface="Symbol" pitchFamily="-110" charset="2"/>
                        </a:rPr>
                        <a:t>(</a:t>
                      </a:r>
                      <a:r>
                        <a:rPr kumimoji="0" lang="en-US" sz="2400" b="1" i="1" u="none" strike="noStrike" cap="none" normalizeH="0" baseline="0">
                          <a:ln>
                            <a:noFill/>
                          </a:ln>
                          <a:solidFill>
                            <a:schemeClr val="tx1"/>
                          </a:solidFill>
                          <a:effectLst/>
                          <a:latin typeface="Times New Roman" pitchFamily="-110" charset="0"/>
                          <a:sym typeface="Symbol" pitchFamily="-110" charset="2"/>
                        </a:rPr>
                        <a:t>n</a:t>
                      </a:r>
                      <a:r>
                        <a:rPr kumimoji="0" lang="en-US" sz="2400" b="0" i="0" u="none" strike="noStrike" cap="none" normalizeH="0" baseline="0">
                          <a:ln>
                            <a:noFill/>
                          </a:ln>
                          <a:solidFill>
                            <a:schemeClr val="tx1"/>
                          </a:solidFill>
                          <a:effectLst/>
                          <a:latin typeface="Times New Roman" pitchFamily="-110" charset="0"/>
                          <a:sym typeface="Symbol" pitchFamily="-110" charset="2"/>
                        </a:rPr>
                        <a:t>) </a:t>
                      </a:r>
                      <a:r>
                        <a:rPr kumimoji="0" lang="en-US" sz="2400" b="0" i="0" u="none" strike="noStrike" cap="none" normalizeH="0" baseline="0">
                          <a:ln>
                            <a:noFill/>
                          </a:ln>
                          <a:solidFill>
                            <a:schemeClr val="tx1"/>
                          </a:solidFill>
                          <a:effectLst/>
                          <a:latin typeface="Tahoma" pitchFamily="-110" charset="0"/>
                        </a:rPr>
                        <a:t>grows more</a:t>
                      </a:r>
                      <a:endParaRPr kumimoji="0" lang="en-US" sz="2400" b="0" i="0" u="none" strike="noStrike" cap="none" normalizeH="0" baseline="0">
                        <a:ln>
                          <a:noFill/>
                        </a:ln>
                        <a:solidFill>
                          <a:schemeClr val="tx1"/>
                        </a:solidFill>
                        <a:effectLst/>
                        <a:latin typeface="Times New Roman" pitchFamily="-110" charset="0"/>
                        <a:sym typeface="Symbol" pitchFamily="-110" charset="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itchFamily="-110" charset="2"/>
                        <a:buNone/>
                        <a:tabLst/>
                      </a:pPr>
                      <a:r>
                        <a:rPr kumimoji="0" lang="en-US" sz="2400" b="0" i="0" u="none" strike="noStrike" cap="none" normalizeH="0" baseline="0">
                          <a:ln>
                            <a:noFill/>
                          </a:ln>
                          <a:solidFill>
                            <a:schemeClr val="accent2"/>
                          </a:solidFill>
                          <a:effectLst/>
                          <a:latin typeface="Tahoma" pitchFamily="-110" charset="0"/>
                          <a:sym typeface="Wingdings" pitchFamily="-110" charset="2"/>
                        </a:rPr>
                        <a:t>Yes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itchFamily="-110" charset="2"/>
                        <a:buNone/>
                        <a:tabLst/>
                      </a:pPr>
                      <a:r>
                        <a:rPr kumimoji="0" lang="en-US" sz="2400" b="0" i="0" u="none" strike="noStrike" cap="none" normalizeH="0" baseline="0">
                          <a:ln>
                            <a:noFill/>
                          </a:ln>
                          <a:solidFill>
                            <a:schemeClr val="tx2"/>
                          </a:solidFill>
                          <a:effectLst/>
                          <a:latin typeface="Tahoma" pitchFamily="-110" charset="0"/>
                          <a:sym typeface="Wingdings" pitchFamily="-110" charset="2"/>
                        </a:rPr>
                        <a:t>No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13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110" charset="2"/>
                        <a:buNone/>
                        <a:tabLst/>
                      </a:pPr>
                      <a:r>
                        <a:rPr kumimoji="0" lang="en-US" sz="2400" b="1" i="1" u="none" strike="noStrike" cap="none" normalizeH="0" baseline="0">
                          <a:ln>
                            <a:noFill/>
                          </a:ln>
                          <a:solidFill>
                            <a:schemeClr val="tx1"/>
                          </a:solidFill>
                          <a:effectLst/>
                          <a:latin typeface="Times New Roman" pitchFamily="-110" charset="0"/>
                          <a:sym typeface="Symbol" pitchFamily="-110" charset="2"/>
                        </a:rPr>
                        <a:t>f</a:t>
                      </a:r>
                      <a:r>
                        <a:rPr kumimoji="0" lang="en-US" sz="2400" b="0" i="0" u="none" strike="noStrike" cap="none" normalizeH="0" baseline="0">
                          <a:ln>
                            <a:noFill/>
                          </a:ln>
                          <a:solidFill>
                            <a:schemeClr val="tx1"/>
                          </a:solidFill>
                          <a:effectLst/>
                          <a:latin typeface="Times New Roman" pitchFamily="-110" charset="0"/>
                          <a:sym typeface="Symbol" pitchFamily="-110" charset="2"/>
                        </a:rPr>
                        <a:t>(</a:t>
                      </a:r>
                      <a:r>
                        <a:rPr kumimoji="0" lang="en-US" sz="2400" b="1" i="1" u="none" strike="noStrike" cap="none" normalizeH="0" baseline="0">
                          <a:ln>
                            <a:noFill/>
                          </a:ln>
                          <a:solidFill>
                            <a:schemeClr val="tx1"/>
                          </a:solidFill>
                          <a:effectLst/>
                          <a:latin typeface="Times New Roman" pitchFamily="-110" charset="0"/>
                          <a:sym typeface="Symbol" pitchFamily="-110" charset="2"/>
                        </a:rPr>
                        <a:t>n</a:t>
                      </a:r>
                      <a:r>
                        <a:rPr kumimoji="0" lang="en-US" sz="2400" b="0" i="0" u="none" strike="noStrike" cap="none" normalizeH="0" baseline="0">
                          <a:ln>
                            <a:noFill/>
                          </a:ln>
                          <a:solidFill>
                            <a:schemeClr val="tx1"/>
                          </a:solidFill>
                          <a:effectLst/>
                          <a:latin typeface="Times New Roman" pitchFamily="-110" charset="0"/>
                          <a:sym typeface="Symbol" pitchFamily="-110" charset="2"/>
                        </a:rPr>
                        <a:t>) </a:t>
                      </a:r>
                      <a:r>
                        <a:rPr kumimoji="0" lang="en-US" sz="2400" b="0" i="0" u="none" strike="noStrike" cap="none" normalizeH="0" baseline="0">
                          <a:ln>
                            <a:noFill/>
                          </a:ln>
                          <a:solidFill>
                            <a:schemeClr val="tx1"/>
                          </a:solidFill>
                          <a:effectLst/>
                          <a:latin typeface="Tahoma" pitchFamily="-110" charset="0"/>
                        </a:rPr>
                        <a:t>grows more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itchFamily="-110" charset="2"/>
                        <a:buNone/>
                        <a:tabLst/>
                      </a:pPr>
                      <a:r>
                        <a:rPr kumimoji="0" lang="en-US" sz="2400" b="0" i="0" u="none" strike="noStrike" cap="none" normalizeH="0" baseline="0">
                          <a:ln>
                            <a:noFill/>
                          </a:ln>
                          <a:solidFill>
                            <a:schemeClr val="tx2"/>
                          </a:solidFill>
                          <a:effectLst/>
                          <a:latin typeface="Tahoma" pitchFamily="-110" charset="0"/>
                          <a:sym typeface="Wingdings" pitchFamily="-110" charset="2"/>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itchFamily="-110" charset="2"/>
                        <a:buNone/>
                        <a:tabLst/>
                      </a:pPr>
                      <a:r>
                        <a:rPr kumimoji="0" lang="en-US" sz="2400" b="0" i="0" u="none" strike="noStrike" cap="none" normalizeH="0" baseline="0">
                          <a:ln>
                            <a:noFill/>
                          </a:ln>
                          <a:solidFill>
                            <a:schemeClr val="accent2"/>
                          </a:solidFill>
                          <a:effectLst/>
                          <a:latin typeface="Tahoma" pitchFamily="-110" charset="0"/>
                          <a:sym typeface="Wingdings" pitchFamily="-110" charset="2"/>
                        </a:rPr>
                        <a:t>Yes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13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110" charset="2"/>
                        <a:buNone/>
                        <a:tabLst/>
                      </a:pPr>
                      <a:r>
                        <a:rPr kumimoji="0" lang="en-US" sz="2400" b="0" i="0" u="none" strike="noStrike" cap="none" normalizeH="0" baseline="0">
                          <a:ln>
                            <a:noFill/>
                          </a:ln>
                          <a:solidFill>
                            <a:schemeClr val="tx1"/>
                          </a:solidFill>
                          <a:effectLst/>
                          <a:latin typeface="Tahoma" pitchFamily="-110" charset="0"/>
                        </a:rPr>
                        <a:t>Same growth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itchFamily="-110" charset="2"/>
                        <a:buNone/>
                        <a:tabLst/>
                      </a:pPr>
                      <a:r>
                        <a:rPr kumimoji="0" lang="en-US" sz="2400" b="0" i="0" u="none" strike="noStrike" cap="none" normalizeH="0" baseline="0">
                          <a:ln>
                            <a:noFill/>
                          </a:ln>
                          <a:solidFill>
                            <a:schemeClr val="accent2"/>
                          </a:solidFill>
                          <a:effectLst/>
                          <a:latin typeface="Tahoma" pitchFamily="-110" charset="0"/>
                          <a:sym typeface="Wingdings" pitchFamily="-110" charset="2"/>
                        </a:rPr>
                        <a:t>Yes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itchFamily="-110" charset="2"/>
                        <a:buNone/>
                        <a:tabLst/>
                      </a:pPr>
                      <a:r>
                        <a:rPr kumimoji="0" lang="en-US" sz="2400" b="0" i="0" u="none" strike="noStrike" cap="none" normalizeH="0" baseline="0">
                          <a:ln>
                            <a:noFill/>
                          </a:ln>
                          <a:solidFill>
                            <a:schemeClr val="accent2"/>
                          </a:solidFill>
                          <a:effectLst/>
                          <a:latin typeface="Tahoma" pitchFamily="-110" charset="0"/>
                          <a:sym typeface="Wingdings" pitchFamily="-110" charset="2"/>
                        </a:rPr>
                        <a:t>Yes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838200" y="304800"/>
            <a:ext cx="3962400" cy="1143000"/>
          </a:xfrm>
        </p:spPr>
        <p:txBody>
          <a:bodyPr/>
          <a:lstStyle/>
          <a:p>
            <a:pPr algn="l"/>
            <a:r>
              <a:rPr lang="en-US" dirty="0"/>
              <a:t>Big-Oh Rules</a:t>
            </a:r>
          </a:p>
        </p:txBody>
      </p:sp>
      <p:sp>
        <p:nvSpPr>
          <p:cNvPr id="28675" name="Rectangle 3" descr="Rectangle: Click to edit Master text styles&#10;Second level&#10;Third level&#10;Fourth level&#10;Fifth level"/>
          <p:cNvSpPr>
            <a:spLocks noGrp="1" noChangeArrowheads="1"/>
          </p:cNvSpPr>
          <p:nvPr>
            <p:ph type="body" idx="1"/>
          </p:nvPr>
        </p:nvSpPr>
        <p:spPr>
          <a:xfrm>
            <a:off x="582111" y="1447800"/>
            <a:ext cx="8180889" cy="4114800"/>
          </a:xfrm>
        </p:spPr>
        <p:txBody>
          <a:bodyPr/>
          <a:lstStyle/>
          <a:p>
            <a:pPr>
              <a:tabLst>
                <a:tab pos="1028700" algn="l"/>
              </a:tabLst>
            </a:pPr>
            <a:r>
              <a:rPr lang="en-US" sz="2800" dirty="0"/>
              <a:t>If</a:t>
            </a:r>
            <a:r>
              <a:rPr lang="en-US" sz="2800" dirty="0" smtClean="0"/>
              <a:t> </a:t>
            </a:r>
            <a:r>
              <a:rPr lang="en-US" sz="2800" b="1" i="1" dirty="0" err="1" smtClean="0">
                <a:latin typeface="Times New Roman" pitchFamily="-110" charset="0"/>
                <a:sym typeface="Symbol" pitchFamily="-110" charset="2"/>
              </a:rPr>
              <a:t>f</a:t>
            </a:r>
            <a:r>
              <a:rPr lang="en-US" sz="2800" dirty="0" err="1">
                <a:latin typeface="Times New Roman" pitchFamily="-110" charset="0"/>
                <a:sym typeface="Symbol" pitchFamily="-110" charset="2"/>
              </a:rPr>
              <a:t>(</a:t>
            </a:r>
            <a:r>
              <a:rPr lang="en-US" sz="2800" b="1" i="1" dirty="0" err="1">
                <a:latin typeface="Times New Roman" pitchFamily="-110" charset="0"/>
                <a:sym typeface="Symbol" pitchFamily="-110" charset="2"/>
              </a:rPr>
              <a:t>n</a:t>
            </a:r>
            <a:r>
              <a:rPr lang="en-US" sz="2800" dirty="0">
                <a:latin typeface="Times New Roman" pitchFamily="-110" charset="0"/>
                <a:sym typeface="Symbol" pitchFamily="-110" charset="2"/>
              </a:rPr>
              <a:t>)</a:t>
            </a:r>
            <a:r>
              <a:rPr lang="en-US" sz="2800" dirty="0" smtClean="0"/>
              <a:t> is a </a:t>
            </a:r>
            <a:r>
              <a:rPr lang="en-US" sz="2800" dirty="0"/>
              <a:t>polynomial of degree </a:t>
            </a:r>
            <a:r>
              <a:rPr lang="en-US" sz="2800" b="1" i="1" dirty="0" err="1">
                <a:latin typeface="Times New Roman" pitchFamily="-110" charset="0"/>
                <a:sym typeface="Symbol" pitchFamily="-110" charset="2"/>
              </a:rPr>
              <a:t>d</a:t>
            </a:r>
            <a:r>
              <a:rPr lang="en-US" sz="2800" dirty="0"/>
              <a:t>, then </a:t>
            </a:r>
            <a:r>
              <a:rPr lang="en-US" sz="2800" b="1" i="1" dirty="0" err="1">
                <a:latin typeface="Times New Roman" pitchFamily="-110" charset="0"/>
                <a:sym typeface="Symbol" pitchFamily="-110" charset="2"/>
              </a:rPr>
              <a:t>f</a:t>
            </a:r>
            <a:r>
              <a:rPr lang="en-US" sz="2800" dirty="0" err="1">
                <a:latin typeface="Times New Roman" pitchFamily="-110" charset="0"/>
                <a:sym typeface="Symbol" pitchFamily="-110" charset="2"/>
              </a:rPr>
              <a:t>(</a:t>
            </a:r>
            <a:r>
              <a:rPr lang="en-US" sz="2800" b="1" i="1" dirty="0" err="1">
                <a:latin typeface="Times New Roman" pitchFamily="-110" charset="0"/>
                <a:sym typeface="Symbol" pitchFamily="-110" charset="2"/>
              </a:rPr>
              <a:t>n</a:t>
            </a:r>
            <a:r>
              <a:rPr lang="en-US" sz="2800" dirty="0">
                <a:latin typeface="Times New Roman" pitchFamily="-110" charset="0"/>
                <a:sym typeface="Symbol" pitchFamily="-110" charset="2"/>
              </a:rPr>
              <a:t>)</a:t>
            </a:r>
            <a:r>
              <a:rPr lang="en-US" sz="2800" dirty="0"/>
              <a:t> is </a:t>
            </a:r>
            <a:r>
              <a:rPr lang="en-US" sz="2800" b="1" i="1" dirty="0" err="1">
                <a:latin typeface="Times New Roman" pitchFamily="-110" charset="0"/>
                <a:sym typeface="Symbol" pitchFamily="-110" charset="2"/>
              </a:rPr>
              <a:t>O</a:t>
            </a:r>
            <a:r>
              <a:rPr lang="en-US" sz="2800" dirty="0" err="1">
                <a:latin typeface="Times New Roman" pitchFamily="-110" charset="0"/>
                <a:sym typeface="Symbol" pitchFamily="-110" charset="2"/>
              </a:rPr>
              <a:t>(</a:t>
            </a:r>
            <a:r>
              <a:rPr lang="en-US" sz="2800" b="1" i="1" dirty="0" err="1">
                <a:latin typeface="Times New Roman" pitchFamily="-110" charset="0"/>
                <a:sym typeface="Symbol" pitchFamily="-110" charset="2"/>
              </a:rPr>
              <a:t>n</a:t>
            </a:r>
            <a:r>
              <a:rPr lang="en-US" sz="2800" b="1" i="1" baseline="30000" dirty="0" err="1">
                <a:latin typeface="Times New Roman" pitchFamily="-110" charset="0"/>
                <a:sym typeface="Symbol" pitchFamily="-110" charset="2"/>
              </a:rPr>
              <a:t>d</a:t>
            </a:r>
            <a:r>
              <a:rPr lang="en-US" sz="2800" dirty="0">
                <a:latin typeface="Times New Roman" pitchFamily="-110" charset="0"/>
                <a:sym typeface="Symbol" pitchFamily="-110" charset="2"/>
              </a:rPr>
              <a:t>)</a:t>
            </a:r>
            <a:r>
              <a:rPr lang="en-US" sz="2800" dirty="0"/>
              <a:t>, i.e.,</a:t>
            </a:r>
          </a:p>
          <a:p>
            <a:pPr marL="1028700" lvl="1">
              <a:buFont typeface="Wingdings" pitchFamily="-110" charset="2"/>
              <a:buAutoNum type="arabicPeriod"/>
              <a:tabLst>
                <a:tab pos="1028700" algn="l"/>
              </a:tabLst>
            </a:pPr>
            <a:r>
              <a:rPr lang="en-US" sz="2400" dirty="0"/>
              <a:t>Drop lower-order terms</a:t>
            </a:r>
          </a:p>
          <a:p>
            <a:pPr marL="1028700" lvl="1">
              <a:buFont typeface="Wingdings" pitchFamily="-110" charset="2"/>
              <a:buAutoNum type="arabicPeriod"/>
              <a:tabLst>
                <a:tab pos="1028700" algn="l"/>
              </a:tabLst>
            </a:pPr>
            <a:r>
              <a:rPr lang="en-US" sz="2400" dirty="0"/>
              <a:t>Drop constant factors</a:t>
            </a:r>
            <a:endParaRPr lang="en-US" sz="2400" dirty="0" smtClean="0"/>
          </a:p>
          <a:p>
            <a:pPr>
              <a:tabLst>
                <a:tab pos="1028700" algn="l"/>
              </a:tabLst>
            </a:pPr>
            <a:r>
              <a:rPr lang="en-US" sz="2800" dirty="0" smtClean="0"/>
              <a:t>We generally specify the tightest bound possible</a:t>
            </a:r>
          </a:p>
          <a:p>
            <a:pPr marL="1028700" lvl="1">
              <a:tabLst>
                <a:tab pos="1028700" algn="l"/>
              </a:tabLst>
            </a:pPr>
            <a:r>
              <a:rPr lang="en-US" sz="2400" dirty="0"/>
              <a:t>Say “</a:t>
            </a:r>
            <a:r>
              <a:rPr lang="en-US" sz="2400" dirty="0">
                <a:latin typeface="Times New Roman" pitchFamily="-110" charset="0"/>
                <a:sym typeface="Symbol" pitchFamily="-110" charset="2"/>
              </a:rPr>
              <a:t>2</a:t>
            </a:r>
            <a:r>
              <a:rPr lang="en-US" sz="2400" b="1" i="1" dirty="0">
                <a:latin typeface="Times New Roman" pitchFamily="-110" charset="0"/>
                <a:sym typeface="Symbol" pitchFamily="-110" charset="2"/>
              </a:rPr>
              <a:t>n</a:t>
            </a:r>
            <a:r>
              <a:rPr lang="en-US" sz="2400" dirty="0">
                <a:sym typeface="Symbol" pitchFamily="-110" charset="2"/>
              </a:rPr>
              <a:t> is </a:t>
            </a:r>
            <a:r>
              <a:rPr lang="en-US" sz="2400" b="1" i="1" dirty="0" err="1">
                <a:latin typeface="Times New Roman" pitchFamily="-110" charset="0"/>
                <a:sym typeface="Symbol" pitchFamily="-110" charset="2"/>
              </a:rPr>
              <a:t>O</a:t>
            </a:r>
            <a:r>
              <a:rPr lang="en-US" sz="2400" dirty="0" err="1">
                <a:latin typeface="Times New Roman" pitchFamily="-110" charset="0"/>
                <a:sym typeface="Symbol" pitchFamily="-110" charset="2"/>
              </a:rPr>
              <a:t>(</a:t>
            </a:r>
            <a:r>
              <a:rPr lang="en-US" sz="2400" b="1" i="1" dirty="0" err="1">
                <a:latin typeface="Times New Roman" pitchFamily="-110" charset="0"/>
                <a:sym typeface="Symbol" pitchFamily="-110" charset="2"/>
              </a:rPr>
              <a:t>n</a:t>
            </a:r>
            <a:r>
              <a:rPr lang="en-US" sz="2400" dirty="0">
                <a:latin typeface="Times New Roman" pitchFamily="-110" charset="0"/>
                <a:sym typeface="Symbol" pitchFamily="-110" charset="2"/>
              </a:rPr>
              <a:t>)</a:t>
            </a:r>
            <a:r>
              <a:rPr lang="en-US" sz="2400" dirty="0">
                <a:sym typeface="Symbol" pitchFamily="-110" charset="2"/>
              </a:rPr>
              <a:t>”</a:t>
            </a:r>
            <a:r>
              <a:rPr lang="en-US" sz="2400" dirty="0">
                <a:latin typeface="Times New Roman" pitchFamily="-110" charset="0"/>
                <a:sym typeface="Symbol" pitchFamily="-110" charset="2"/>
              </a:rPr>
              <a:t> </a:t>
            </a:r>
            <a:r>
              <a:rPr lang="en-US" sz="2400" dirty="0"/>
              <a:t>instead of “</a:t>
            </a:r>
            <a:r>
              <a:rPr lang="en-US" sz="2400" dirty="0">
                <a:latin typeface="Times New Roman" pitchFamily="-110" charset="0"/>
                <a:sym typeface="Symbol" pitchFamily="-110" charset="2"/>
              </a:rPr>
              <a:t>2</a:t>
            </a:r>
            <a:r>
              <a:rPr lang="en-US" sz="2400" b="1" i="1" dirty="0">
                <a:latin typeface="Times New Roman" pitchFamily="-110" charset="0"/>
                <a:sym typeface="Symbol" pitchFamily="-110" charset="2"/>
              </a:rPr>
              <a:t>n</a:t>
            </a:r>
            <a:r>
              <a:rPr lang="en-US" sz="2400" dirty="0">
                <a:sym typeface="Symbol" pitchFamily="-110" charset="2"/>
              </a:rPr>
              <a:t> is </a:t>
            </a:r>
            <a:r>
              <a:rPr lang="en-US" sz="2400" b="1" i="1" dirty="0">
                <a:latin typeface="Times New Roman" pitchFamily="-110" charset="0"/>
                <a:sym typeface="Symbol" pitchFamily="-110" charset="2"/>
              </a:rPr>
              <a:t>O</a:t>
            </a:r>
            <a:r>
              <a:rPr lang="en-US" sz="2400" dirty="0" smtClean="0">
                <a:latin typeface="Times New Roman" pitchFamily="-110" charset="0"/>
                <a:sym typeface="Symbol" pitchFamily="-110" charset="2"/>
              </a:rPr>
              <a:t>(</a:t>
            </a:r>
            <a:r>
              <a:rPr lang="en-US" sz="2400" b="1" i="1" dirty="0" smtClean="0">
                <a:latin typeface="Times New Roman" pitchFamily="-110" charset="0"/>
                <a:sym typeface="Symbol" pitchFamily="-110" charset="2"/>
              </a:rPr>
              <a:t>n</a:t>
            </a:r>
            <a:r>
              <a:rPr lang="en-US" sz="2400" baseline="30000" dirty="0" smtClean="0">
                <a:latin typeface="Times New Roman" pitchFamily="-110" charset="0"/>
                <a:sym typeface="Symbol" pitchFamily="-110" charset="2"/>
              </a:rPr>
              <a:t>2</a:t>
            </a:r>
            <a:r>
              <a:rPr lang="en-US" sz="2400" dirty="0" smtClean="0">
                <a:latin typeface="Times New Roman" pitchFamily="-110" charset="0"/>
                <a:sym typeface="Symbol" pitchFamily="-110" charset="2"/>
              </a:rPr>
              <a:t>)</a:t>
            </a:r>
            <a:r>
              <a:rPr lang="en-US" sz="2400" dirty="0">
                <a:sym typeface="Symbol" pitchFamily="-110" charset="2"/>
              </a:rPr>
              <a:t>”</a:t>
            </a:r>
          </a:p>
          <a:p>
            <a:pPr>
              <a:tabLst>
                <a:tab pos="1028700" algn="l"/>
              </a:tabLst>
            </a:pPr>
            <a:r>
              <a:rPr lang="en-US" sz="2800" dirty="0">
                <a:sym typeface="Symbol" pitchFamily="-110" charset="2"/>
              </a:rPr>
              <a:t>Use the simplest expression of the class</a:t>
            </a:r>
          </a:p>
          <a:p>
            <a:pPr marL="1028700" lvl="1">
              <a:tabLst>
                <a:tab pos="1028700" algn="l"/>
              </a:tabLst>
            </a:pPr>
            <a:r>
              <a:rPr lang="en-US" sz="2400" dirty="0"/>
              <a:t>Say “</a:t>
            </a:r>
            <a:r>
              <a:rPr lang="en-US" sz="2400" dirty="0">
                <a:latin typeface="Times New Roman" pitchFamily="-110" charset="0"/>
                <a:sym typeface="Symbol" pitchFamily="-110" charset="2"/>
              </a:rPr>
              <a:t>3</a:t>
            </a:r>
            <a:r>
              <a:rPr lang="en-US" sz="2400" b="1" i="1" dirty="0">
                <a:latin typeface="Times New Roman" pitchFamily="-110" charset="0"/>
                <a:sym typeface="Symbol" pitchFamily="-110" charset="2"/>
              </a:rPr>
              <a:t>n</a:t>
            </a:r>
            <a:r>
              <a:rPr lang="en-US" sz="2400" b="1" dirty="0">
                <a:latin typeface="Times New Roman" pitchFamily="-110" charset="0"/>
                <a:sym typeface="Symbol" pitchFamily="-110" charset="2"/>
              </a:rPr>
              <a:t> </a:t>
            </a:r>
            <a:r>
              <a:rPr lang="en-US" sz="2400" dirty="0">
                <a:latin typeface="Symbol" pitchFamily="-110" charset="2"/>
                <a:sym typeface="Symbol" pitchFamily="-110" charset="2"/>
              </a:rPr>
              <a:t>+</a:t>
            </a:r>
            <a:r>
              <a:rPr lang="en-US" sz="2400" b="1" dirty="0">
                <a:latin typeface="Times New Roman" pitchFamily="-110" charset="0"/>
                <a:sym typeface="Symbol" pitchFamily="-110" charset="2"/>
              </a:rPr>
              <a:t> </a:t>
            </a:r>
            <a:r>
              <a:rPr lang="en-US" sz="2400" dirty="0">
                <a:latin typeface="Times New Roman" pitchFamily="-110" charset="0"/>
                <a:sym typeface="Symbol" pitchFamily="-110" charset="2"/>
              </a:rPr>
              <a:t>5</a:t>
            </a:r>
            <a:r>
              <a:rPr lang="en-US" sz="2400" dirty="0">
                <a:sym typeface="Symbol" pitchFamily="-110" charset="2"/>
              </a:rPr>
              <a:t> is </a:t>
            </a:r>
            <a:r>
              <a:rPr lang="en-US" sz="2400" b="1" i="1" dirty="0" err="1">
                <a:latin typeface="Times New Roman" pitchFamily="-110" charset="0"/>
                <a:sym typeface="Symbol" pitchFamily="-110" charset="2"/>
              </a:rPr>
              <a:t>O</a:t>
            </a:r>
            <a:r>
              <a:rPr lang="en-US" sz="2400" dirty="0" err="1">
                <a:latin typeface="Times New Roman" pitchFamily="-110" charset="0"/>
                <a:sym typeface="Symbol" pitchFamily="-110" charset="2"/>
              </a:rPr>
              <a:t>(</a:t>
            </a:r>
            <a:r>
              <a:rPr lang="en-US" sz="2400" b="1" i="1" dirty="0" err="1">
                <a:latin typeface="Times New Roman" pitchFamily="-110" charset="0"/>
                <a:sym typeface="Symbol" pitchFamily="-110" charset="2"/>
              </a:rPr>
              <a:t>n</a:t>
            </a:r>
            <a:r>
              <a:rPr lang="en-US" sz="2400" dirty="0">
                <a:latin typeface="Times New Roman" pitchFamily="-110" charset="0"/>
                <a:sym typeface="Symbol" pitchFamily="-110" charset="2"/>
              </a:rPr>
              <a:t>)</a:t>
            </a:r>
            <a:r>
              <a:rPr lang="en-US" sz="2400" dirty="0">
                <a:sym typeface="Symbol" pitchFamily="-110" charset="2"/>
              </a:rPr>
              <a:t>”</a:t>
            </a:r>
            <a:r>
              <a:rPr lang="en-US" sz="2400" dirty="0">
                <a:latin typeface="Times New Roman" pitchFamily="-110" charset="0"/>
                <a:sym typeface="Symbol" pitchFamily="-110" charset="2"/>
              </a:rPr>
              <a:t> </a:t>
            </a:r>
            <a:r>
              <a:rPr lang="en-US" sz="2400" dirty="0"/>
              <a:t>instead of “</a:t>
            </a:r>
            <a:r>
              <a:rPr lang="en-US" sz="2400" dirty="0">
                <a:latin typeface="Times New Roman" pitchFamily="-110" charset="0"/>
                <a:sym typeface="Symbol" pitchFamily="-110" charset="2"/>
              </a:rPr>
              <a:t>3</a:t>
            </a:r>
            <a:r>
              <a:rPr lang="en-US" sz="2400" b="1" i="1" dirty="0">
                <a:latin typeface="Times New Roman" pitchFamily="-110" charset="0"/>
                <a:sym typeface="Symbol" pitchFamily="-110" charset="2"/>
              </a:rPr>
              <a:t>n</a:t>
            </a:r>
            <a:r>
              <a:rPr lang="en-US" sz="2400" b="1" dirty="0">
                <a:latin typeface="Times New Roman" pitchFamily="-110" charset="0"/>
                <a:sym typeface="Symbol" pitchFamily="-110" charset="2"/>
              </a:rPr>
              <a:t> </a:t>
            </a:r>
            <a:r>
              <a:rPr lang="en-US" sz="2400" dirty="0">
                <a:latin typeface="Symbol" pitchFamily="-110" charset="2"/>
                <a:sym typeface="Symbol" pitchFamily="-110" charset="2"/>
              </a:rPr>
              <a:t>+</a:t>
            </a:r>
            <a:r>
              <a:rPr lang="en-US" sz="2400" b="1" dirty="0">
                <a:latin typeface="Times New Roman" pitchFamily="-110" charset="0"/>
                <a:sym typeface="Symbol" pitchFamily="-110" charset="2"/>
              </a:rPr>
              <a:t> </a:t>
            </a:r>
            <a:r>
              <a:rPr lang="en-US" sz="2400" dirty="0">
                <a:latin typeface="Times New Roman" pitchFamily="-110" charset="0"/>
                <a:sym typeface="Symbol" pitchFamily="-110" charset="2"/>
              </a:rPr>
              <a:t>5</a:t>
            </a:r>
            <a:r>
              <a:rPr lang="en-US" sz="2400" dirty="0">
                <a:sym typeface="Symbol" pitchFamily="-110" charset="2"/>
              </a:rPr>
              <a:t> is </a:t>
            </a:r>
            <a:r>
              <a:rPr lang="en-US" sz="2400" b="1" i="1" dirty="0">
                <a:latin typeface="Times New Roman" pitchFamily="-110" charset="0"/>
                <a:sym typeface="Symbol" pitchFamily="-110" charset="2"/>
              </a:rPr>
              <a:t>O</a:t>
            </a:r>
            <a:r>
              <a:rPr lang="en-US" sz="2400" dirty="0">
                <a:latin typeface="Times New Roman" pitchFamily="-110" charset="0"/>
                <a:sym typeface="Symbol" pitchFamily="-110" charset="2"/>
              </a:rPr>
              <a:t>(3</a:t>
            </a:r>
            <a:r>
              <a:rPr lang="en-US" sz="2400" b="1" i="1" dirty="0">
                <a:latin typeface="Times New Roman" pitchFamily="-110" charset="0"/>
                <a:sym typeface="Symbol" pitchFamily="-110" charset="2"/>
              </a:rPr>
              <a:t>n</a:t>
            </a:r>
            <a:r>
              <a:rPr lang="en-US" sz="2400" dirty="0">
                <a:latin typeface="Times New Roman" pitchFamily="-110" charset="0"/>
                <a:sym typeface="Symbol" pitchFamily="-110" charset="2"/>
              </a:rPr>
              <a:t>)</a:t>
            </a:r>
            <a:r>
              <a:rPr lang="en-US" sz="2400" dirty="0">
                <a:sym typeface="Symbol" pitchFamily="-110" charset="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67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867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675">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867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8675">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867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p:bld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algn="l"/>
            <a:r>
              <a:rPr lang="en-US" dirty="0"/>
              <a:t>Asymptotic Algorithm Analysis</a:t>
            </a:r>
          </a:p>
        </p:txBody>
      </p:sp>
      <p:sp>
        <p:nvSpPr>
          <p:cNvPr id="29699" name="Rectangle 3" descr="Rectangle: Click to edit Master text styles&#10;Second level&#10;Third level&#10;Fourth level&#10;Fifth level"/>
          <p:cNvSpPr>
            <a:spLocks noGrp="1" noChangeArrowheads="1"/>
          </p:cNvSpPr>
          <p:nvPr>
            <p:ph type="body" idx="1"/>
          </p:nvPr>
        </p:nvSpPr>
        <p:spPr>
          <a:xfrm>
            <a:off x="457199" y="1417638"/>
            <a:ext cx="8373041" cy="4572000"/>
          </a:xfrm>
        </p:spPr>
        <p:txBody>
          <a:bodyPr/>
          <a:lstStyle/>
          <a:p>
            <a:r>
              <a:rPr lang="en-US" sz="2000" dirty="0"/>
              <a:t>The asymptotic analysis of an algorithm determines the running time in big-Oh notation</a:t>
            </a:r>
          </a:p>
          <a:p>
            <a:r>
              <a:rPr lang="en-US" sz="2000" dirty="0"/>
              <a:t>To perform the asymptotic analysis</a:t>
            </a:r>
          </a:p>
          <a:p>
            <a:pPr marL="1028700" lvl="1" indent="-228600"/>
            <a:r>
              <a:rPr lang="en-US" sz="1800" dirty="0"/>
              <a:t>We find the worst-case number of primitive operations executed as a function of the input size</a:t>
            </a:r>
          </a:p>
          <a:p>
            <a:pPr marL="1028700" lvl="1" indent="-228600"/>
            <a:r>
              <a:rPr lang="en-US" sz="1800" dirty="0"/>
              <a:t>We express this function with big-Oh notation</a:t>
            </a:r>
          </a:p>
          <a:p>
            <a:r>
              <a:rPr lang="en-US" sz="2000" dirty="0"/>
              <a:t>Example:</a:t>
            </a:r>
          </a:p>
          <a:p>
            <a:pPr marL="1028700" lvl="1" indent="-228600"/>
            <a:r>
              <a:rPr lang="en-US" sz="1800" dirty="0"/>
              <a:t>We determine that algorithm </a:t>
            </a:r>
            <a:r>
              <a:rPr lang="en-US" sz="1800" b="1" i="1" dirty="0" err="1">
                <a:latin typeface="Times New Roman" pitchFamily="-110" charset="0"/>
              </a:rPr>
              <a:t>arrayMax</a:t>
            </a:r>
            <a:r>
              <a:rPr lang="en-US" sz="1800" dirty="0"/>
              <a:t> executes at most</a:t>
            </a:r>
            <a:r>
              <a:rPr lang="en-US" sz="1800" dirty="0" smtClean="0"/>
              <a:t> </a:t>
            </a:r>
            <a:r>
              <a:rPr lang="en-US" sz="1800" dirty="0">
                <a:latin typeface="Times New Roman" pitchFamily="-110" charset="0"/>
                <a:sym typeface="Symbol" pitchFamily="-110" charset="2"/>
              </a:rPr>
              <a:t>6</a:t>
            </a:r>
            <a:r>
              <a:rPr lang="en-US" sz="1800" b="1" i="1" dirty="0" smtClean="0">
                <a:latin typeface="Times New Roman" pitchFamily="-110" charset="0"/>
                <a:sym typeface="Symbol" pitchFamily="-110" charset="2"/>
              </a:rPr>
              <a:t>n</a:t>
            </a:r>
            <a:r>
              <a:rPr lang="en-US" sz="1800" dirty="0" smtClean="0">
                <a:latin typeface="Times New Roman" pitchFamily="-110" charset="0"/>
                <a:sym typeface="Symbol" pitchFamily="-110" charset="2"/>
              </a:rPr>
              <a:t> </a:t>
            </a:r>
            <a:r>
              <a:rPr lang="en-US" sz="1800" dirty="0">
                <a:latin typeface="Symbol" pitchFamily="-110" charset="2"/>
                <a:sym typeface="Symbol" pitchFamily="-110" charset="2"/>
              </a:rPr>
              <a:t>-</a:t>
            </a:r>
            <a:r>
              <a:rPr lang="en-US" sz="1800" dirty="0" smtClean="0">
                <a:latin typeface="Times New Roman" pitchFamily="-110" charset="0"/>
                <a:sym typeface="Symbol" pitchFamily="-110" charset="2"/>
              </a:rPr>
              <a:t> </a:t>
            </a:r>
            <a:r>
              <a:rPr lang="en-US" sz="1800" dirty="0">
                <a:latin typeface="Times New Roman" pitchFamily="-110" charset="0"/>
                <a:sym typeface="Symbol" pitchFamily="-110" charset="2"/>
              </a:rPr>
              <a:t>1</a:t>
            </a:r>
            <a:r>
              <a:rPr lang="en-US" sz="1800" dirty="0" smtClean="0">
                <a:latin typeface="Times New Roman" pitchFamily="-110" charset="0"/>
                <a:sym typeface="Symbol" pitchFamily="-110" charset="2"/>
              </a:rPr>
              <a:t> </a:t>
            </a:r>
            <a:r>
              <a:rPr lang="en-US" sz="1800" dirty="0"/>
              <a:t>primitive operations</a:t>
            </a:r>
          </a:p>
          <a:p>
            <a:pPr marL="1028700" lvl="1" indent="-228600"/>
            <a:r>
              <a:rPr lang="en-US" sz="1800" dirty="0"/>
              <a:t>We say that algorithm </a:t>
            </a:r>
            <a:r>
              <a:rPr lang="en-US" sz="1800" b="1" i="1" dirty="0" err="1">
                <a:latin typeface="Times New Roman" pitchFamily="-110" charset="0"/>
              </a:rPr>
              <a:t>arrayMax</a:t>
            </a:r>
            <a:r>
              <a:rPr lang="en-US" sz="1800" dirty="0"/>
              <a:t> “runs in </a:t>
            </a:r>
            <a:r>
              <a:rPr lang="en-US" sz="1800" b="1" i="1" dirty="0" err="1">
                <a:latin typeface="Times New Roman" pitchFamily="-110" charset="0"/>
                <a:sym typeface="Symbol" pitchFamily="-110" charset="2"/>
              </a:rPr>
              <a:t>O</a:t>
            </a:r>
            <a:r>
              <a:rPr lang="en-US" sz="1800" dirty="0" err="1">
                <a:latin typeface="Times New Roman" pitchFamily="-110" charset="0"/>
                <a:sym typeface="Symbol" pitchFamily="-110" charset="2"/>
              </a:rPr>
              <a:t>(</a:t>
            </a:r>
            <a:r>
              <a:rPr lang="en-US" sz="1800" b="1" i="1" dirty="0" err="1">
                <a:latin typeface="Times New Roman" pitchFamily="-110" charset="0"/>
                <a:sym typeface="Symbol" pitchFamily="-110" charset="2"/>
              </a:rPr>
              <a:t>n</a:t>
            </a:r>
            <a:r>
              <a:rPr lang="en-US" sz="1800" dirty="0">
                <a:latin typeface="Times New Roman" pitchFamily="-110" charset="0"/>
                <a:sym typeface="Symbol" pitchFamily="-110" charset="2"/>
              </a:rPr>
              <a:t>) </a:t>
            </a:r>
            <a:r>
              <a:rPr lang="en-US" sz="1800" dirty="0"/>
              <a:t>time”</a:t>
            </a:r>
          </a:p>
          <a:p>
            <a:r>
              <a:rPr lang="en-US" sz="2000" dirty="0"/>
              <a:t>Since constant factors and lower-order terms are eventually dropped anyhow, we can disregard them when counting primitive operations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69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969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969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9699">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9699">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9699">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969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p:bld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t>Computing Prefix Averages</a:t>
            </a:r>
          </a:p>
        </p:txBody>
      </p:sp>
      <p:sp>
        <p:nvSpPr>
          <p:cNvPr id="34819" name="Rectangle 3" descr="Rectangle: Click to edit Master text styles&#10;Second level&#10;Third level&#10;Fourth level&#10;Fifth level"/>
          <p:cNvSpPr>
            <a:spLocks noGrp="1" noChangeArrowheads="1"/>
          </p:cNvSpPr>
          <p:nvPr>
            <p:ph type="body" idx="1"/>
          </p:nvPr>
        </p:nvSpPr>
        <p:spPr>
          <a:xfrm>
            <a:off x="457200" y="1840134"/>
            <a:ext cx="4724400" cy="4648200"/>
          </a:xfrm>
        </p:spPr>
        <p:txBody>
          <a:bodyPr/>
          <a:lstStyle/>
          <a:p>
            <a:r>
              <a:rPr lang="en-US" sz="2000" dirty="0"/>
              <a:t>We further illustrate asymptotic analysis with two algorithms for prefix averages</a:t>
            </a:r>
          </a:p>
          <a:p>
            <a:r>
              <a:rPr lang="en-US" sz="2000" dirty="0"/>
              <a:t>The </a:t>
            </a:r>
            <a:r>
              <a:rPr lang="en-US" sz="2000" b="1" i="1" dirty="0" err="1">
                <a:latin typeface="Times New Roman" pitchFamily="-110" charset="0"/>
              </a:rPr>
              <a:t>i</a:t>
            </a:r>
            <a:r>
              <a:rPr lang="en-US" sz="2000" dirty="0" err="1"/>
              <a:t>-th</a:t>
            </a:r>
            <a:r>
              <a:rPr lang="en-US" sz="2000" dirty="0"/>
              <a:t> prefix average of an array </a:t>
            </a:r>
            <a:r>
              <a:rPr lang="en-US" sz="2000" b="1" i="1" dirty="0">
                <a:latin typeface="Times New Roman" pitchFamily="-110" charset="0"/>
              </a:rPr>
              <a:t>X</a:t>
            </a:r>
            <a:r>
              <a:rPr lang="en-US" sz="2000" dirty="0"/>
              <a:t> is</a:t>
            </a:r>
            <a:r>
              <a:rPr lang="en-US" sz="2000" dirty="0" smtClean="0"/>
              <a:t> the average </a:t>
            </a:r>
            <a:r>
              <a:rPr lang="en-US" sz="2000" dirty="0"/>
              <a:t>of the first </a:t>
            </a:r>
            <a:r>
              <a:rPr lang="en-US" sz="2000" dirty="0">
                <a:latin typeface="Times New Roman" pitchFamily="-110" charset="0"/>
                <a:sym typeface="Symbol" pitchFamily="-110" charset="2"/>
              </a:rPr>
              <a:t>(</a:t>
            </a:r>
            <a:r>
              <a:rPr lang="en-US" sz="2000" b="1" i="1" dirty="0" err="1">
                <a:latin typeface="Times New Roman" pitchFamily="-110" charset="0"/>
                <a:sym typeface="Symbol" pitchFamily="-110" charset="2"/>
              </a:rPr>
              <a:t>i</a:t>
            </a:r>
            <a:r>
              <a:rPr lang="en-US" sz="2000" dirty="0">
                <a:latin typeface="Times New Roman" pitchFamily="-110" charset="0"/>
                <a:sym typeface="Symbol" pitchFamily="-110" charset="2"/>
              </a:rPr>
              <a:t> </a:t>
            </a:r>
            <a:r>
              <a:rPr lang="en-US" sz="2000" dirty="0">
                <a:latin typeface="Symbol" pitchFamily="-110" charset="2"/>
                <a:sym typeface="Symbol" pitchFamily="-110" charset="2"/>
              </a:rPr>
              <a:t>+</a:t>
            </a:r>
            <a:r>
              <a:rPr lang="en-US" sz="2000" dirty="0">
                <a:latin typeface="Times New Roman" pitchFamily="-110" charset="0"/>
                <a:sym typeface="Symbol" pitchFamily="-110" charset="2"/>
              </a:rPr>
              <a:t> 1) </a:t>
            </a:r>
            <a:r>
              <a:rPr lang="en-US" sz="2000" dirty="0"/>
              <a:t>elements of </a:t>
            </a:r>
            <a:r>
              <a:rPr lang="en-US" sz="2000" b="1" i="1" dirty="0">
                <a:latin typeface="Times New Roman" pitchFamily="-110" charset="0"/>
              </a:rPr>
              <a:t>X</a:t>
            </a:r>
            <a:r>
              <a:rPr lang="en-US" sz="2000" b="1" dirty="0">
                <a:latin typeface="Times New Roman" pitchFamily="-110" charset="0"/>
              </a:rPr>
              <a:t>:</a:t>
            </a:r>
            <a:endParaRPr lang="en-US" sz="2000" dirty="0"/>
          </a:p>
          <a:p>
            <a:pPr algn="ctr">
              <a:buFont typeface="Wingdings" pitchFamily="-110" charset="2"/>
              <a:buNone/>
            </a:pPr>
            <a:r>
              <a:rPr lang="en-US" sz="1800" b="1" i="1" dirty="0" err="1">
                <a:latin typeface="Times New Roman" pitchFamily="-110" charset="0"/>
                <a:sym typeface="Symbol" pitchFamily="-110" charset="2"/>
              </a:rPr>
              <a:t>A</a:t>
            </a:r>
            <a:r>
              <a:rPr lang="en-US" sz="1800" dirty="0" err="1">
                <a:latin typeface="Times New Roman" pitchFamily="-110" charset="0"/>
                <a:sym typeface="Symbol" pitchFamily="-110" charset="2"/>
              </a:rPr>
              <a:t>[</a:t>
            </a:r>
            <a:r>
              <a:rPr lang="en-US" sz="1800" b="1" i="1" dirty="0" err="1">
                <a:latin typeface="Times New Roman" pitchFamily="-110" charset="0"/>
                <a:sym typeface="Symbol" pitchFamily="-110" charset="2"/>
              </a:rPr>
              <a:t>i</a:t>
            </a:r>
            <a:r>
              <a:rPr lang="en-US" sz="1800" dirty="0">
                <a:latin typeface="Times New Roman" pitchFamily="-110" charset="0"/>
                <a:sym typeface="Symbol" pitchFamily="-110" charset="2"/>
              </a:rPr>
              <a:t>]</a:t>
            </a:r>
            <a:r>
              <a:rPr lang="en-US" sz="1800" b="1" i="1" dirty="0">
                <a:latin typeface="Times New Roman" pitchFamily="-110" charset="0"/>
                <a:sym typeface="Symbol" pitchFamily="-110" charset="2"/>
              </a:rPr>
              <a:t> </a:t>
            </a:r>
            <a:r>
              <a:rPr lang="en-US" sz="2000" dirty="0">
                <a:latin typeface="Symbol" pitchFamily="-110" charset="2"/>
                <a:sym typeface="Symbol" pitchFamily="-110" charset="2"/>
              </a:rPr>
              <a:t>= (</a:t>
            </a:r>
            <a:r>
              <a:rPr lang="en-US" sz="1800" b="1" i="1" dirty="0">
                <a:latin typeface="Times New Roman" pitchFamily="-110" charset="0"/>
                <a:sym typeface="Symbol" pitchFamily="-110" charset="2"/>
              </a:rPr>
              <a:t>X</a:t>
            </a:r>
            <a:r>
              <a:rPr lang="en-US" sz="1800" dirty="0">
                <a:latin typeface="Times New Roman" pitchFamily="-110" charset="0"/>
                <a:sym typeface="Symbol" pitchFamily="-110" charset="2"/>
              </a:rPr>
              <a:t>[0] </a:t>
            </a:r>
            <a:r>
              <a:rPr lang="en-US" sz="2000" dirty="0">
                <a:latin typeface="Symbol" pitchFamily="-110" charset="2"/>
                <a:sym typeface="Symbol" pitchFamily="-110" charset="2"/>
              </a:rPr>
              <a:t>+</a:t>
            </a:r>
            <a:r>
              <a:rPr lang="en-US" sz="1800" dirty="0">
                <a:latin typeface="Times New Roman" pitchFamily="-110" charset="0"/>
                <a:sym typeface="Symbol" pitchFamily="-110" charset="2"/>
              </a:rPr>
              <a:t> </a:t>
            </a:r>
            <a:r>
              <a:rPr lang="en-US" sz="1800" b="1" i="1" dirty="0">
                <a:latin typeface="Times New Roman" pitchFamily="-110" charset="0"/>
                <a:sym typeface="Symbol" pitchFamily="-110" charset="2"/>
              </a:rPr>
              <a:t>X</a:t>
            </a:r>
            <a:r>
              <a:rPr lang="en-US" sz="1800" dirty="0">
                <a:latin typeface="Times New Roman" pitchFamily="-110" charset="0"/>
                <a:sym typeface="Symbol" pitchFamily="-110" charset="2"/>
              </a:rPr>
              <a:t>[1] </a:t>
            </a:r>
            <a:r>
              <a:rPr lang="en-US" sz="2000" dirty="0">
                <a:latin typeface="Symbol" pitchFamily="-110" charset="2"/>
                <a:sym typeface="Symbol" pitchFamily="-110" charset="2"/>
              </a:rPr>
              <a:t>+</a:t>
            </a:r>
            <a:r>
              <a:rPr lang="en-US" sz="1800" dirty="0">
                <a:latin typeface="Times New Roman" pitchFamily="-110" charset="0"/>
                <a:sym typeface="Symbol" pitchFamily="-110" charset="2"/>
              </a:rPr>
              <a:t> </a:t>
            </a:r>
            <a:r>
              <a:rPr lang="en-US" sz="1800" dirty="0">
                <a:latin typeface="Times New Roman" pitchFamily="-110" charset="0"/>
              </a:rPr>
              <a:t>… </a:t>
            </a:r>
            <a:r>
              <a:rPr lang="en-US" sz="2000" dirty="0">
                <a:latin typeface="Symbol" pitchFamily="-110" charset="2"/>
                <a:sym typeface="Symbol" pitchFamily="-110" charset="2"/>
              </a:rPr>
              <a:t>+</a:t>
            </a:r>
            <a:r>
              <a:rPr lang="en-US" sz="1800" dirty="0">
                <a:latin typeface="Times New Roman" pitchFamily="-110" charset="0"/>
              </a:rPr>
              <a:t> </a:t>
            </a:r>
            <a:r>
              <a:rPr lang="en-US" sz="1800" b="1" i="1" dirty="0">
                <a:latin typeface="Times New Roman" pitchFamily="-110" charset="0"/>
                <a:sym typeface="Symbol" pitchFamily="-110" charset="2"/>
              </a:rPr>
              <a:t>X</a:t>
            </a:r>
            <a:r>
              <a:rPr lang="en-US" sz="1800" dirty="0">
                <a:latin typeface="Times New Roman" pitchFamily="-110" charset="0"/>
                <a:sym typeface="Symbol" pitchFamily="-110" charset="2"/>
              </a:rPr>
              <a:t>[</a:t>
            </a:r>
            <a:r>
              <a:rPr lang="en-US" sz="1800" b="1" i="1" dirty="0">
                <a:latin typeface="Times New Roman" pitchFamily="-110" charset="0"/>
                <a:sym typeface="Symbol" pitchFamily="-110" charset="2"/>
              </a:rPr>
              <a:t>i</a:t>
            </a:r>
            <a:r>
              <a:rPr lang="en-US" sz="1800" dirty="0">
                <a:latin typeface="Times New Roman" pitchFamily="-110" charset="0"/>
                <a:sym typeface="Symbol" pitchFamily="-110" charset="2"/>
              </a:rPr>
              <a:t>])/(</a:t>
            </a:r>
            <a:r>
              <a:rPr lang="en-US" sz="1800" i="1" dirty="0">
                <a:latin typeface="Times New Roman" pitchFamily="-110" charset="0"/>
                <a:sym typeface="Symbol" pitchFamily="-110" charset="2"/>
              </a:rPr>
              <a:t>i</a:t>
            </a:r>
            <a:r>
              <a:rPr lang="en-US" sz="1800" dirty="0">
                <a:latin typeface="Times New Roman" pitchFamily="-110" charset="0"/>
                <a:sym typeface="Symbol" pitchFamily="-110" charset="2"/>
              </a:rPr>
              <a:t>+1)</a:t>
            </a:r>
          </a:p>
          <a:p>
            <a:endParaRPr lang="en-US" sz="700" dirty="0"/>
          </a:p>
          <a:p>
            <a:r>
              <a:rPr lang="en-US" sz="2000" dirty="0"/>
              <a:t>Computing the array </a:t>
            </a:r>
            <a:r>
              <a:rPr lang="en-US" sz="2000" b="1" i="1" dirty="0">
                <a:latin typeface="Times New Roman" pitchFamily="-110" charset="0"/>
              </a:rPr>
              <a:t>A</a:t>
            </a:r>
            <a:r>
              <a:rPr lang="en-US" sz="2000" dirty="0"/>
              <a:t> of prefix averages of another array </a:t>
            </a:r>
            <a:r>
              <a:rPr lang="en-US" sz="2000" b="1" i="1" dirty="0">
                <a:latin typeface="Times New Roman" pitchFamily="-110" charset="0"/>
              </a:rPr>
              <a:t>X</a:t>
            </a:r>
            <a:r>
              <a:rPr lang="en-US" sz="2000" dirty="0"/>
              <a:t> has applications to financial </a:t>
            </a:r>
            <a:r>
              <a:rPr lang="en-US" sz="2000" dirty="0" smtClean="0"/>
              <a:t>analysis, for example.</a:t>
            </a:r>
            <a:endParaRPr lang="en-US" sz="2000" dirty="0"/>
          </a:p>
        </p:txBody>
      </p:sp>
      <p:graphicFrame>
        <p:nvGraphicFramePr>
          <p:cNvPr id="8" name="Object 2"/>
          <p:cNvGraphicFramePr>
            <a:graphicFrameLocks noChangeAspect="1"/>
          </p:cNvGraphicFramePr>
          <p:nvPr/>
        </p:nvGraphicFramePr>
        <p:xfrm>
          <a:off x="5340146" y="1676399"/>
          <a:ext cx="3560097" cy="43148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609600" y="304800"/>
            <a:ext cx="7772400" cy="1143000"/>
          </a:xfrm>
          <a:prstGeom prst="rect">
            <a:avLst/>
          </a:prstGeom>
          <a:noFill/>
          <a:ln w="9525">
            <a:noFill/>
            <a:miter lim="800000"/>
            <a:headEnd/>
            <a:tailEnd/>
          </a:ln>
          <a:effectLst/>
        </p:spPr>
        <p:txBody>
          <a:bodyPr anchor="b">
            <a:prstTxWarp prst="textNoShape">
              <a:avLst/>
            </a:prstTxWarp>
          </a:bodyPr>
          <a:lstStyle/>
          <a:p>
            <a:r>
              <a:rPr lang="en-US" sz="4400" dirty="0">
                <a:solidFill>
                  <a:schemeClr val="tx2"/>
                </a:solidFill>
              </a:rPr>
              <a:t>Prefix Averages </a:t>
            </a:r>
            <a:r>
              <a:rPr lang="en-US" sz="4400" dirty="0" smtClean="0">
                <a:solidFill>
                  <a:schemeClr val="tx2"/>
                </a:solidFill>
              </a:rPr>
              <a:t>(v1)</a:t>
            </a:r>
            <a:endParaRPr lang="en-US" sz="4400" dirty="0">
              <a:solidFill>
                <a:schemeClr val="tx2"/>
              </a:solidFill>
            </a:endParaRPr>
          </a:p>
        </p:txBody>
      </p:sp>
      <p:sp>
        <p:nvSpPr>
          <p:cNvPr id="31747" name="Rectangle 3" descr="Rectangle: Click to edit Master text styles&#10;Second level&#10;Third level&#10;Fourth level&#10;Fifth level"/>
          <p:cNvSpPr>
            <a:spLocks noChangeArrowheads="1"/>
          </p:cNvSpPr>
          <p:nvPr/>
        </p:nvSpPr>
        <p:spPr bwMode="auto">
          <a:xfrm>
            <a:off x="762000" y="1600200"/>
            <a:ext cx="7848600" cy="762000"/>
          </a:xfrm>
          <a:prstGeom prst="rect">
            <a:avLst/>
          </a:prstGeom>
          <a:noFill/>
          <a:ln w="9525">
            <a:noFill/>
            <a:miter lim="800000"/>
            <a:headEnd/>
            <a:tailEnd/>
          </a:ln>
          <a:effectLst/>
        </p:spPr>
        <p:txBody>
          <a:bodyPr>
            <a:prstTxWarp prst="textNoShape">
              <a:avLst/>
            </a:prstTxWarp>
          </a:bodyPr>
          <a:lstStyle/>
          <a:p>
            <a:pPr marL="342900" indent="-342900">
              <a:lnSpc>
                <a:spcPct val="90000"/>
              </a:lnSpc>
              <a:spcBef>
                <a:spcPct val="20000"/>
              </a:spcBef>
              <a:buClr>
                <a:schemeClr val="hlink"/>
              </a:buClr>
              <a:buSzPct val="110000"/>
              <a:buFont typeface="Wingdings" pitchFamily="-110" charset="2"/>
              <a:buBlip>
                <a:blip r:embed="rId2"/>
              </a:buBlip>
            </a:pPr>
            <a:r>
              <a:rPr lang="en-US" dirty="0"/>
              <a:t>The following algorithm computes prefix averages </a:t>
            </a:r>
            <a:r>
              <a:rPr lang="en-US" dirty="0" smtClean="0"/>
              <a:t>by </a:t>
            </a:r>
            <a:r>
              <a:rPr lang="en-US" dirty="0"/>
              <a:t>applying the definition</a:t>
            </a:r>
          </a:p>
        </p:txBody>
      </p:sp>
      <p:sp>
        <p:nvSpPr>
          <p:cNvPr id="31748" name="Rectangle 4" descr="Rectangle: Click to edit Master text styles&#10;Second level&#10;Third level&#10;Fourth level&#10;Fifth level"/>
          <p:cNvSpPr>
            <a:spLocks noChangeArrowheads="1"/>
          </p:cNvSpPr>
          <p:nvPr/>
        </p:nvSpPr>
        <p:spPr bwMode="auto">
          <a:xfrm>
            <a:off x="838200" y="2438400"/>
            <a:ext cx="7772400" cy="3810000"/>
          </a:xfrm>
          <a:prstGeom prst="rect">
            <a:avLst/>
          </a:prstGeom>
          <a:noFill/>
          <a:ln w="9525">
            <a:solidFill>
              <a:schemeClr val="tx1"/>
            </a:solidFill>
            <a:miter lim="800000"/>
            <a:headEnd/>
            <a:tailEnd/>
          </a:ln>
          <a:effectLst/>
        </p:spPr>
        <p:txBody>
          <a:bodyPr>
            <a:prstTxWarp prst="textNoShape">
              <a:avLst/>
            </a:prstTxWarp>
          </a:bodyPr>
          <a:lstStyle/>
          <a:p>
            <a:pPr marL="342900" indent="-342900">
              <a:spcAft>
                <a:spcPts val="600"/>
              </a:spcAft>
            </a:pPr>
            <a:r>
              <a:rPr lang="en-US" b="1" dirty="0">
                <a:solidFill>
                  <a:srgbClr val="000000"/>
                </a:solidFill>
                <a:latin typeface="Times New Roman" pitchFamily="-110" charset="0"/>
              </a:rPr>
              <a:t>Algorithm</a:t>
            </a:r>
            <a:r>
              <a:rPr lang="en-US" dirty="0">
                <a:latin typeface="Times New Roman" pitchFamily="-110" charset="0"/>
              </a:rPr>
              <a:t> </a:t>
            </a:r>
            <a:r>
              <a:rPr lang="en-US" b="1" i="1" dirty="0">
                <a:solidFill>
                  <a:schemeClr val="tx2"/>
                </a:solidFill>
                <a:latin typeface="Times New Roman" pitchFamily="-110" charset="0"/>
              </a:rPr>
              <a:t>prefixAverages1</a:t>
            </a:r>
            <a:r>
              <a:rPr lang="en-US" dirty="0">
                <a:solidFill>
                  <a:schemeClr val="tx2"/>
                </a:solidFill>
                <a:latin typeface="Times New Roman" pitchFamily="-110" charset="0"/>
              </a:rPr>
              <a:t>(</a:t>
            </a:r>
            <a:r>
              <a:rPr lang="en-US" b="1" i="1" dirty="0">
                <a:solidFill>
                  <a:schemeClr val="tx2"/>
                </a:solidFill>
                <a:latin typeface="Times New Roman" pitchFamily="-110" charset="0"/>
              </a:rPr>
              <a:t>X, </a:t>
            </a:r>
            <a:r>
              <a:rPr lang="en-US" b="1" i="1" dirty="0" err="1">
                <a:solidFill>
                  <a:schemeClr val="tx2"/>
                </a:solidFill>
                <a:latin typeface="Times New Roman" pitchFamily="-110" charset="0"/>
              </a:rPr>
              <a:t>n</a:t>
            </a:r>
            <a:r>
              <a:rPr lang="en-US" dirty="0">
                <a:solidFill>
                  <a:schemeClr val="tx2"/>
                </a:solidFill>
                <a:latin typeface="Times New Roman" pitchFamily="-110" charset="0"/>
              </a:rPr>
              <a:t>)</a:t>
            </a:r>
          </a:p>
          <a:p>
            <a:pPr marL="342900" indent="-342900">
              <a:spcAft>
                <a:spcPts val="600"/>
              </a:spcAft>
            </a:pPr>
            <a:r>
              <a:rPr lang="en-US" b="1" dirty="0">
                <a:solidFill>
                  <a:schemeClr val="tx2"/>
                </a:solidFill>
                <a:latin typeface="Times New Roman" pitchFamily="-110" charset="0"/>
              </a:rPr>
              <a:t>	</a:t>
            </a:r>
            <a:r>
              <a:rPr lang="en-US" b="1" dirty="0">
                <a:solidFill>
                  <a:srgbClr val="000000"/>
                </a:solidFill>
                <a:latin typeface="Times New Roman" pitchFamily="-110" charset="0"/>
              </a:rPr>
              <a:t>Input</a:t>
            </a:r>
            <a:r>
              <a:rPr lang="en-US" dirty="0">
                <a:latin typeface="Times New Roman" pitchFamily="-110" charset="0"/>
              </a:rPr>
              <a:t> </a:t>
            </a:r>
            <a:r>
              <a:rPr lang="en-US" dirty="0">
                <a:solidFill>
                  <a:schemeClr val="accent2"/>
                </a:solidFill>
                <a:latin typeface="Times New Roman" pitchFamily="-110" charset="0"/>
              </a:rPr>
              <a:t>array </a:t>
            </a:r>
            <a:r>
              <a:rPr lang="en-US" b="1" i="1" dirty="0">
                <a:solidFill>
                  <a:schemeClr val="accent2"/>
                </a:solidFill>
                <a:latin typeface="Times New Roman" pitchFamily="-110" charset="0"/>
              </a:rPr>
              <a:t>X</a:t>
            </a:r>
            <a:r>
              <a:rPr lang="en-US" dirty="0">
                <a:solidFill>
                  <a:schemeClr val="accent2"/>
                </a:solidFill>
                <a:latin typeface="Times New Roman" pitchFamily="-110" charset="0"/>
              </a:rPr>
              <a:t> of </a:t>
            </a:r>
            <a:r>
              <a:rPr lang="en-US" b="1" i="1" dirty="0" err="1">
                <a:solidFill>
                  <a:schemeClr val="accent2"/>
                </a:solidFill>
                <a:latin typeface="Times New Roman" pitchFamily="-110" charset="0"/>
              </a:rPr>
              <a:t>n</a:t>
            </a:r>
            <a:r>
              <a:rPr lang="en-US" dirty="0">
                <a:solidFill>
                  <a:schemeClr val="accent2"/>
                </a:solidFill>
                <a:latin typeface="Times New Roman" pitchFamily="-110" charset="0"/>
              </a:rPr>
              <a:t> integers</a:t>
            </a:r>
          </a:p>
          <a:p>
            <a:pPr marL="342900" indent="-342900">
              <a:spcAft>
                <a:spcPts val="600"/>
              </a:spcAft>
            </a:pPr>
            <a:r>
              <a:rPr lang="en-US" b="1" dirty="0">
                <a:solidFill>
                  <a:schemeClr val="tx2"/>
                </a:solidFill>
                <a:latin typeface="Times New Roman" pitchFamily="-110" charset="0"/>
              </a:rPr>
              <a:t>	</a:t>
            </a:r>
            <a:r>
              <a:rPr lang="en-US" b="1" dirty="0">
                <a:solidFill>
                  <a:srgbClr val="000000"/>
                </a:solidFill>
                <a:latin typeface="Times New Roman" pitchFamily="-110" charset="0"/>
              </a:rPr>
              <a:t>Output</a:t>
            </a:r>
            <a:r>
              <a:rPr lang="en-US" dirty="0">
                <a:latin typeface="Times New Roman" pitchFamily="-110" charset="0"/>
              </a:rPr>
              <a:t> </a:t>
            </a:r>
            <a:r>
              <a:rPr lang="en-US" dirty="0">
                <a:solidFill>
                  <a:schemeClr val="accent2"/>
                </a:solidFill>
                <a:latin typeface="Times New Roman" pitchFamily="-110" charset="0"/>
              </a:rPr>
              <a:t>array </a:t>
            </a:r>
            <a:r>
              <a:rPr lang="en-US" b="1" i="1" dirty="0">
                <a:solidFill>
                  <a:schemeClr val="accent2"/>
                </a:solidFill>
                <a:latin typeface="Times New Roman" pitchFamily="-110" charset="0"/>
              </a:rPr>
              <a:t>A</a:t>
            </a:r>
            <a:r>
              <a:rPr lang="en-US" dirty="0">
                <a:solidFill>
                  <a:schemeClr val="accent2"/>
                </a:solidFill>
                <a:latin typeface="Times New Roman" pitchFamily="-110" charset="0"/>
              </a:rPr>
              <a:t> of prefix averages of </a:t>
            </a:r>
            <a:r>
              <a:rPr lang="en-US" b="1" i="1" dirty="0">
                <a:solidFill>
                  <a:schemeClr val="accent2"/>
                </a:solidFill>
                <a:latin typeface="Times New Roman" pitchFamily="-110" charset="0"/>
                <a:sym typeface="Symbol" pitchFamily="-110" charset="2"/>
              </a:rPr>
              <a:t>X	</a:t>
            </a:r>
            <a:r>
              <a:rPr lang="en-US" sz="2000" dirty="0">
                <a:sym typeface="Symbol" pitchFamily="-110" charset="2"/>
              </a:rPr>
              <a:t>#operations</a:t>
            </a:r>
            <a:endParaRPr lang="en-US" dirty="0">
              <a:solidFill>
                <a:schemeClr val="accent2"/>
              </a:solidFill>
              <a:latin typeface="Times New Roman" pitchFamily="-110" charset="0"/>
              <a:sym typeface="Symbol" pitchFamily="-110" charset="2"/>
            </a:endParaRPr>
          </a:p>
          <a:p>
            <a:pPr marL="342900" indent="-342900">
              <a:spcAft>
                <a:spcPts val="600"/>
              </a:spcAft>
            </a:pPr>
            <a:r>
              <a:rPr lang="en-US" dirty="0">
                <a:solidFill>
                  <a:schemeClr val="accent2"/>
                </a:solidFill>
                <a:latin typeface="Times New Roman" pitchFamily="-110" charset="0"/>
                <a:sym typeface="Symbol" pitchFamily="-110" charset="2"/>
              </a:rPr>
              <a:t>	</a:t>
            </a:r>
            <a:r>
              <a:rPr lang="en-US" dirty="0">
                <a:latin typeface="Times New Roman" pitchFamily="-110" charset="0"/>
              </a:rPr>
              <a:t> </a:t>
            </a:r>
            <a:r>
              <a:rPr lang="en-US" b="1" i="1" dirty="0">
                <a:solidFill>
                  <a:schemeClr val="accent2"/>
                </a:solidFill>
                <a:latin typeface="Times New Roman" pitchFamily="-110" charset="0"/>
              </a:rPr>
              <a:t>A</a:t>
            </a:r>
            <a:r>
              <a:rPr lang="en-US" dirty="0" smtClean="0">
                <a:solidFill>
                  <a:schemeClr val="tx2"/>
                </a:solidFill>
                <a:latin typeface="Times New Roman" pitchFamily="-110" charset="0"/>
              </a:rPr>
              <a:t> </a:t>
            </a:r>
            <a:r>
              <a:rPr lang="en-US" dirty="0" err="1" smtClean="0">
                <a:solidFill>
                  <a:srgbClr val="000000"/>
                </a:solidFill>
                <a:latin typeface="Wingdings"/>
                <a:ea typeface="Wingdings"/>
                <a:cs typeface="Wingdings"/>
                <a:sym typeface="Symbol" pitchFamily="-110" charset="2"/>
              </a:rPr>
              <a:t></a:t>
            </a:r>
            <a:r>
              <a:rPr lang="en-US" dirty="0">
                <a:solidFill>
                  <a:srgbClr val="000000"/>
                </a:solidFill>
                <a:latin typeface="Times New Roman" pitchFamily="-110" charset="0"/>
                <a:sym typeface="Symbol" pitchFamily="-110" charset="2"/>
              </a:rPr>
              <a:t> </a:t>
            </a:r>
            <a:r>
              <a:rPr lang="en-US" dirty="0" smtClean="0">
                <a:solidFill>
                  <a:schemeClr val="accent2"/>
                </a:solidFill>
                <a:latin typeface="Times New Roman" pitchFamily="-110" charset="0"/>
              </a:rPr>
              <a:t>new </a:t>
            </a:r>
            <a:r>
              <a:rPr lang="en-US" dirty="0">
                <a:solidFill>
                  <a:schemeClr val="accent2"/>
                </a:solidFill>
                <a:latin typeface="Times New Roman" pitchFamily="-110" charset="0"/>
              </a:rPr>
              <a:t>array of </a:t>
            </a:r>
            <a:r>
              <a:rPr lang="en-US" b="1" i="1" dirty="0" err="1">
                <a:solidFill>
                  <a:schemeClr val="accent2"/>
                </a:solidFill>
                <a:latin typeface="Times New Roman" pitchFamily="-110" charset="0"/>
              </a:rPr>
              <a:t>n</a:t>
            </a:r>
            <a:r>
              <a:rPr lang="en-US" dirty="0">
                <a:solidFill>
                  <a:schemeClr val="accent2"/>
                </a:solidFill>
                <a:latin typeface="Times New Roman" pitchFamily="-110" charset="0"/>
              </a:rPr>
              <a:t> integers		    </a:t>
            </a:r>
            <a:r>
              <a:rPr lang="en-US" dirty="0" smtClean="0">
                <a:solidFill>
                  <a:schemeClr val="accent2"/>
                </a:solidFill>
                <a:latin typeface="Times New Roman" pitchFamily="-110" charset="0"/>
              </a:rPr>
              <a:t> 	</a:t>
            </a:r>
            <a:r>
              <a:rPr lang="en-US" b="1" i="1" dirty="0" err="1" smtClean="0">
                <a:latin typeface="Times New Roman" pitchFamily="-110" charset="0"/>
                <a:sym typeface="Symbol" pitchFamily="-110" charset="2"/>
              </a:rPr>
              <a:t>n</a:t>
            </a:r>
            <a:endParaRPr lang="en-US" b="1" i="1" dirty="0">
              <a:solidFill>
                <a:schemeClr val="accent2"/>
              </a:solidFill>
              <a:latin typeface="Times New Roman" pitchFamily="-110" charset="0"/>
            </a:endParaRPr>
          </a:p>
          <a:p>
            <a:pPr marL="342900" indent="-342900">
              <a:spcAft>
                <a:spcPts val="600"/>
              </a:spcAft>
            </a:pPr>
            <a:r>
              <a:rPr lang="en-US" dirty="0">
                <a:latin typeface="Times New Roman" pitchFamily="-110" charset="0"/>
              </a:rPr>
              <a:t>	</a:t>
            </a:r>
            <a:r>
              <a:rPr lang="en-US" b="1" dirty="0">
                <a:solidFill>
                  <a:srgbClr val="000000"/>
                </a:solidFill>
                <a:latin typeface="Times New Roman" pitchFamily="-110" charset="0"/>
              </a:rPr>
              <a:t>for</a:t>
            </a:r>
            <a:r>
              <a:rPr lang="en-US" dirty="0">
                <a:latin typeface="Times New Roman" pitchFamily="-110" charset="0"/>
              </a:rPr>
              <a:t> </a:t>
            </a:r>
            <a:r>
              <a:rPr lang="en-US" b="1" i="1" dirty="0" err="1">
                <a:solidFill>
                  <a:schemeClr val="accent2"/>
                </a:solidFill>
                <a:latin typeface="Times New Roman" pitchFamily="-110" charset="0"/>
              </a:rPr>
              <a:t>i</a:t>
            </a:r>
            <a:r>
              <a:rPr lang="en-US" dirty="0" smtClean="0">
                <a:solidFill>
                  <a:schemeClr val="tx2"/>
                </a:solidFill>
                <a:latin typeface="Times New Roman" pitchFamily="-110" charset="0"/>
              </a:rPr>
              <a:t> </a:t>
            </a:r>
            <a:r>
              <a:rPr lang="en-US" dirty="0" err="1" smtClean="0">
                <a:solidFill>
                  <a:srgbClr val="000000"/>
                </a:solidFill>
                <a:latin typeface="Wingdings"/>
                <a:ea typeface="Wingdings"/>
                <a:cs typeface="Wingdings"/>
                <a:sym typeface="Symbol" pitchFamily="-110" charset="2"/>
              </a:rPr>
              <a:t></a:t>
            </a:r>
            <a:r>
              <a:rPr lang="en-US" dirty="0" smtClean="0">
                <a:solidFill>
                  <a:schemeClr val="tx2"/>
                </a:solidFill>
                <a:latin typeface="Times New Roman" pitchFamily="-110" charset="0"/>
                <a:sym typeface="Symbol" pitchFamily="-110" charset="2"/>
              </a:rPr>
              <a:t> </a:t>
            </a:r>
            <a:r>
              <a:rPr lang="en-US" dirty="0">
                <a:solidFill>
                  <a:schemeClr val="accent2"/>
                </a:solidFill>
                <a:latin typeface="Times New Roman" pitchFamily="-110" charset="0"/>
                <a:sym typeface="Symbol" pitchFamily="-110" charset="2"/>
              </a:rPr>
              <a:t>0</a:t>
            </a:r>
            <a:r>
              <a:rPr lang="en-US" dirty="0">
                <a:latin typeface="Times New Roman" pitchFamily="-110" charset="0"/>
                <a:sym typeface="Symbol" pitchFamily="-110" charset="2"/>
              </a:rPr>
              <a:t> </a:t>
            </a:r>
            <a:r>
              <a:rPr lang="en-US" b="1" dirty="0">
                <a:solidFill>
                  <a:srgbClr val="000000"/>
                </a:solidFill>
                <a:latin typeface="Times New Roman" pitchFamily="-110" charset="0"/>
                <a:sym typeface="Symbol" pitchFamily="-110" charset="2"/>
              </a:rPr>
              <a:t>to</a:t>
            </a:r>
            <a:r>
              <a:rPr lang="en-US" dirty="0">
                <a:latin typeface="Times New Roman" pitchFamily="-110" charset="0"/>
                <a:sym typeface="Symbol" pitchFamily="-110" charset="2"/>
              </a:rPr>
              <a:t> </a:t>
            </a:r>
            <a:r>
              <a:rPr lang="en-US" b="1" i="1" dirty="0" err="1">
                <a:solidFill>
                  <a:schemeClr val="accent2"/>
                </a:solidFill>
                <a:latin typeface="Times New Roman" pitchFamily="-110" charset="0"/>
                <a:sym typeface="Symbol" pitchFamily="-110" charset="2"/>
              </a:rPr>
              <a:t>n</a:t>
            </a:r>
            <a:r>
              <a:rPr lang="en-US" dirty="0" smtClean="0">
                <a:solidFill>
                  <a:schemeClr val="accent2"/>
                </a:solidFill>
                <a:latin typeface="Times New Roman" pitchFamily="-110" charset="0"/>
                <a:sym typeface="Symbol" pitchFamily="-110" charset="2"/>
              </a:rPr>
              <a:t> </a:t>
            </a:r>
            <a:r>
              <a:rPr lang="en-US" dirty="0" smtClean="0">
                <a:solidFill>
                  <a:schemeClr val="accent2"/>
                </a:solidFill>
                <a:latin typeface="Symbol" pitchFamily="-110" charset="2"/>
                <a:sym typeface="Symbol" pitchFamily="-110" charset="2"/>
              </a:rPr>
              <a:t>-</a:t>
            </a:r>
            <a:r>
              <a:rPr lang="en-US" dirty="0" smtClean="0">
                <a:solidFill>
                  <a:schemeClr val="accent2"/>
                </a:solidFill>
                <a:latin typeface="Times New Roman" pitchFamily="-110" charset="0"/>
                <a:sym typeface="Symbol" pitchFamily="-110" charset="2"/>
              </a:rPr>
              <a:t> </a:t>
            </a:r>
            <a:r>
              <a:rPr lang="en-US" dirty="0">
                <a:solidFill>
                  <a:schemeClr val="accent2"/>
                </a:solidFill>
                <a:latin typeface="Times New Roman" pitchFamily="-110" charset="0"/>
                <a:sym typeface="Symbol" pitchFamily="-110" charset="2"/>
              </a:rPr>
              <a:t>1</a:t>
            </a:r>
            <a:r>
              <a:rPr lang="en-US" dirty="0">
                <a:latin typeface="Times New Roman" pitchFamily="-110" charset="0"/>
                <a:sym typeface="Symbol" pitchFamily="-110" charset="2"/>
              </a:rPr>
              <a:t> </a:t>
            </a:r>
            <a:r>
              <a:rPr lang="en-US" b="1" dirty="0">
                <a:solidFill>
                  <a:srgbClr val="000000"/>
                </a:solidFill>
                <a:latin typeface="Times New Roman" pitchFamily="-110" charset="0"/>
                <a:sym typeface="Symbol" pitchFamily="-110" charset="2"/>
              </a:rPr>
              <a:t>do		</a:t>
            </a:r>
            <a:r>
              <a:rPr lang="en-US" dirty="0">
                <a:solidFill>
                  <a:schemeClr val="accent2"/>
                </a:solidFill>
                <a:latin typeface="Times New Roman" pitchFamily="-110" charset="0"/>
              </a:rPr>
              <a:t>	  </a:t>
            </a:r>
            <a:r>
              <a:rPr lang="en-US" dirty="0" smtClean="0">
                <a:solidFill>
                  <a:schemeClr val="accent2"/>
                </a:solidFill>
                <a:latin typeface="Times New Roman" pitchFamily="-110" charset="0"/>
              </a:rPr>
              <a:t> 	</a:t>
            </a:r>
            <a:r>
              <a:rPr lang="en-US" b="1" i="1" dirty="0" err="1" smtClean="0">
                <a:latin typeface="Times New Roman" pitchFamily="-110" charset="0"/>
                <a:sym typeface="Symbol" pitchFamily="-110" charset="2"/>
              </a:rPr>
              <a:t>n</a:t>
            </a:r>
            <a:endParaRPr lang="en-US" b="1" i="1" dirty="0">
              <a:latin typeface="Times New Roman" pitchFamily="-110" charset="0"/>
              <a:sym typeface="Symbol" pitchFamily="-110" charset="2"/>
            </a:endParaRPr>
          </a:p>
          <a:p>
            <a:pPr marL="342900" indent="-342900">
              <a:spcAft>
                <a:spcPts val="600"/>
              </a:spcAft>
            </a:pPr>
            <a:r>
              <a:rPr lang="en-US" dirty="0">
                <a:latin typeface="Times New Roman" pitchFamily="-110" charset="0"/>
                <a:sym typeface="Symbol" pitchFamily="-110" charset="2"/>
              </a:rPr>
              <a:t>		</a:t>
            </a:r>
            <a:r>
              <a:rPr lang="en-US" b="1" i="1" dirty="0" err="1">
                <a:solidFill>
                  <a:schemeClr val="accent2"/>
                </a:solidFill>
                <a:latin typeface="Times New Roman" pitchFamily="-110" charset="0"/>
                <a:sym typeface="Symbol" pitchFamily="-110" charset="2"/>
              </a:rPr>
              <a:t>s</a:t>
            </a:r>
            <a:r>
              <a:rPr lang="en-US" dirty="0" smtClean="0">
                <a:solidFill>
                  <a:schemeClr val="tx2"/>
                </a:solidFill>
                <a:latin typeface="Times New Roman" pitchFamily="-110" charset="0"/>
                <a:sym typeface="Symbol" pitchFamily="-110" charset="2"/>
              </a:rPr>
              <a:t> </a:t>
            </a:r>
            <a:r>
              <a:rPr lang="en-US" dirty="0" err="1" smtClean="0">
                <a:solidFill>
                  <a:srgbClr val="000000"/>
                </a:solidFill>
                <a:latin typeface="Wingdings"/>
                <a:ea typeface="Wingdings"/>
                <a:cs typeface="Wingdings"/>
                <a:sym typeface="Symbol" pitchFamily="-110" charset="2"/>
              </a:rPr>
              <a:t></a:t>
            </a:r>
            <a:r>
              <a:rPr lang="en-US" dirty="0" smtClean="0">
                <a:solidFill>
                  <a:schemeClr val="accent2"/>
                </a:solidFill>
                <a:latin typeface="Times New Roman" pitchFamily="-110" charset="0"/>
                <a:sym typeface="Symbol" pitchFamily="-110" charset="2"/>
              </a:rPr>
              <a:t> </a:t>
            </a:r>
            <a:r>
              <a:rPr lang="en-US" b="1" i="1" dirty="0">
                <a:solidFill>
                  <a:schemeClr val="accent2"/>
                </a:solidFill>
                <a:latin typeface="Times New Roman" pitchFamily="-110" charset="0"/>
                <a:sym typeface="Symbol" pitchFamily="-110" charset="2"/>
              </a:rPr>
              <a:t>X</a:t>
            </a:r>
            <a:r>
              <a:rPr lang="en-US" dirty="0">
                <a:solidFill>
                  <a:schemeClr val="accent2"/>
                </a:solidFill>
                <a:latin typeface="Times New Roman" pitchFamily="-110" charset="0"/>
                <a:sym typeface="Symbol" pitchFamily="-110" charset="2"/>
              </a:rPr>
              <a:t>[0] 			</a:t>
            </a:r>
            <a:r>
              <a:rPr lang="en-US" dirty="0">
                <a:solidFill>
                  <a:schemeClr val="accent2"/>
                </a:solidFill>
                <a:latin typeface="Times New Roman" pitchFamily="-110" charset="0"/>
              </a:rPr>
              <a:t>	    </a:t>
            </a:r>
            <a:r>
              <a:rPr lang="en-US" dirty="0" smtClean="0">
                <a:solidFill>
                  <a:schemeClr val="accent2"/>
                </a:solidFill>
                <a:latin typeface="Times New Roman" pitchFamily="-110" charset="0"/>
              </a:rPr>
              <a:t> 		</a:t>
            </a:r>
            <a:r>
              <a:rPr lang="en-US" b="1" i="1" dirty="0" err="1" smtClean="0">
                <a:latin typeface="Times New Roman" pitchFamily="-110" charset="0"/>
                <a:sym typeface="Symbol" pitchFamily="-110" charset="2"/>
              </a:rPr>
              <a:t>n</a:t>
            </a:r>
            <a:endParaRPr lang="en-US" dirty="0">
              <a:solidFill>
                <a:schemeClr val="accent2"/>
              </a:solidFill>
              <a:latin typeface="Times New Roman" pitchFamily="-110" charset="0"/>
              <a:sym typeface="Symbol" pitchFamily="-110" charset="2"/>
            </a:endParaRPr>
          </a:p>
          <a:p>
            <a:pPr marL="342900" indent="-342900">
              <a:spcAft>
                <a:spcPts val="600"/>
              </a:spcAft>
            </a:pPr>
            <a:r>
              <a:rPr lang="en-US" dirty="0">
                <a:latin typeface="Times New Roman" pitchFamily="-110" charset="0"/>
              </a:rPr>
              <a:t>		</a:t>
            </a:r>
            <a:r>
              <a:rPr lang="en-US" b="1" dirty="0">
                <a:solidFill>
                  <a:srgbClr val="000000"/>
                </a:solidFill>
                <a:latin typeface="Times New Roman" pitchFamily="-110" charset="0"/>
              </a:rPr>
              <a:t>for</a:t>
            </a:r>
            <a:r>
              <a:rPr lang="en-US" dirty="0">
                <a:latin typeface="Times New Roman" pitchFamily="-110" charset="0"/>
              </a:rPr>
              <a:t> </a:t>
            </a:r>
            <a:r>
              <a:rPr lang="en-US" b="1" i="1" dirty="0" err="1">
                <a:solidFill>
                  <a:schemeClr val="accent2"/>
                </a:solidFill>
                <a:latin typeface="Times New Roman" pitchFamily="-110" charset="0"/>
              </a:rPr>
              <a:t>j</a:t>
            </a:r>
            <a:r>
              <a:rPr lang="en-US" dirty="0" smtClean="0">
                <a:solidFill>
                  <a:schemeClr val="tx2"/>
                </a:solidFill>
                <a:latin typeface="Times New Roman" pitchFamily="-110" charset="0"/>
              </a:rPr>
              <a:t> </a:t>
            </a:r>
            <a:r>
              <a:rPr lang="en-US" dirty="0" err="1" smtClean="0">
                <a:solidFill>
                  <a:srgbClr val="000000"/>
                </a:solidFill>
                <a:latin typeface="Wingdings"/>
                <a:ea typeface="Wingdings"/>
                <a:cs typeface="Wingdings"/>
                <a:sym typeface="Symbol" pitchFamily="-110" charset="2"/>
              </a:rPr>
              <a:t></a:t>
            </a:r>
            <a:r>
              <a:rPr lang="en-US" dirty="0" smtClean="0">
                <a:solidFill>
                  <a:schemeClr val="tx2"/>
                </a:solidFill>
                <a:latin typeface="Times New Roman" pitchFamily="-110" charset="0"/>
                <a:sym typeface="Symbol" pitchFamily="-110" charset="2"/>
              </a:rPr>
              <a:t> </a:t>
            </a:r>
            <a:r>
              <a:rPr lang="en-US" dirty="0">
                <a:solidFill>
                  <a:schemeClr val="accent2"/>
                </a:solidFill>
                <a:latin typeface="Times New Roman" pitchFamily="-110" charset="0"/>
                <a:sym typeface="Symbol" pitchFamily="-110" charset="2"/>
              </a:rPr>
              <a:t>1</a:t>
            </a:r>
            <a:r>
              <a:rPr lang="en-US" dirty="0">
                <a:latin typeface="Times New Roman" pitchFamily="-110" charset="0"/>
                <a:sym typeface="Symbol" pitchFamily="-110" charset="2"/>
              </a:rPr>
              <a:t> </a:t>
            </a:r>
            <a:r>
              <a:rPr lang="en-US" b="1" dirty="0">
                <a:solidFill>
                  <a:srgbClr val="000000"/>
                </a:solidFill>
                <a:latin typeface="Times New Roman" pitchFamily="-110" charset="0"/>
                <a:sym typeface="Symbol" pitchFamily="-110" charset="2"/>
              </a:rPr>
              <a:t>to</a:t>
            </a:r>
            <a:r>
              <a:rPr lang="en-US" dirty="0">
                <a:latin typeface="Times New Roman" pitchFamily="-110" charset="0"/>
                <a:sym typeface="Symbol" pitchFamily="-110" charset="2"/>
              </a:rPr>
              <a:t> </a:t>
            </a:r>
            <a:r>
              <a:rPr lang="en-US" b="1" i="1" dirty="0" err="1">
                <a:solidFill>
                  <a:schemeClr val="accent2"/>
                </a:solidFill>
                <a:latin typeface="Times New Roman" pitchFamily="-110" charset="0"/>
                <a:sym typeface="Symbol" pitchFamily="-110" charset="2"/>
              </a:rPr>
              <a:t>i</a:t>
            </a:r>
            <a:r>
              <a:rPr lang="en-US" dirty="0">
                <a:solidFill>
                  <a:schemeClr val="accent2"/>
                </a:solidFill>
                <a:latin typeface="Times New Roman" pitchFamily="-110" charset="0"/>
                <a:sym typeface="Symbol" pitchFamily="-110" charset="2"/>
              </a:rPr>
              <a:t> </a:t>
            </a:r>
            <a:r>
              <a:rPr lang="en-US" b="1" dirty="0">
                <a:solidFill>
                  <a:srgbClr val="000000"/>
                </a:solidFill>
                <a:latin typeface="Times New Roman" pitchFamily="-110" charset="0"/>
                <a:sym typeface="Symbol" pitchFamily="-110" charset="2"/>
              </a:rPr>
              <a:t>do		   </a:t>
            </a:r>
            <a:r>
              <a:rPr lang="en-US" b="1" dirty="0" smtClean="0">
                <a:solidFill>
                  <a:srgbClr val="000000"/>
                </a:solidFill>
                <a:latin typeface="Times New Roman" pitchFamily="-110" charset="0"/>
                <a:sym typeface="Symbol" pitchFamily="-110" charset="2"/>
              </a:rPr>
              <a:t> 			</a:t>
            </a:r>
            <a:r>
              <a:rPr lang="en-US" dirty="0" smtClean="0">
                <a:latin typeface="Times New Roman" pitchFamily="-110" charset="0"/>
                <a:sym typeface="Symbol" pitchFamily="-110" charset="2"/>
              </a:rPr>
              <a:t>1 </a:t>
            </a:r>
            <a:r>
              <a:rPr lang="en-US" dirty="0">
                <a:latin typeface="Symbol" pitchFamily="-110" charset="2"/>
                <a:sym typeface="Symbol" pitchFamily="-110" charset="2"/>
              </a:rPr>
              <a:t>+ </a:t>
            </a:r>
            <a:r>
              <a:rPr lang="en-US" dirty="0">
                <a:latin typeface="Times New Roman" pitchFamily="-110" charset="0"/>
                <a:sym typeface="Symbol" pitchFamily="-110" charset="2"/>
              </a:rPr>
              <a:t>2 </a:t>
            </a:r>
            <a:r>
              <a:rPr lang="en-US" dirty="0">
                <a:latin typeface="Symbol" pitchFamily="-110" charset="2"/>
                <a:sym typeface="Symbol" pitchFamily="-110" charset="2"/>
              </a:rPr>
              <a:t>+ </a:t>
            </a:r>
            <a:r>
              <a:rPr lang="en-US" dirty="0">
                <a:latin typeface="Times New Roman" pitchFamily="-110" charset="0"/>
                <a:sym typeface="Symbol" pitchFamily="-110" charset="2"/>
              </a:rPr>
              <a:t>…</a:t>
            </a:r>
            <a:r>
              <a:rPr lang="en-US" dirty="0">
                <a:latin typeface="Symbol" pitchFamily="-110" charset="2"/>
                <a:sym typeface="Symbol" pitchFamily="-110" charset="2"/>
              </a:rPr>
              <a:t>+</a:t>
            </a:r>
            <a:r>
              <a:rPr lang="en-US" dirty="0">
                <a:latin typeface="Times New Roman" pitchFamily="-110" charset="0"/>
                <a:sym typeface="Symbol" pitchFamily="-110" charset="2"/>
              </a:rPr>
              <a:t> (</a:t>
            </a:r>
            <a:r>
              <a:rPr lang="en-US" b="1" i="1" dirty="0" err="1">
                <a:latin typeface="Times New Roman" pitchFamily="-110" charset="0"/>
                <a:sym typeface="Symbol" pitchFamily="-110" charset="2"/>
              </a:rPr>
              <a:t>n</a:t>
            </a:r>
            <a:r>
              <a:rPr lang="en-US" dirty="0" smtClean="0">
                <a:latin typeface="Times New Roman" pitchFamily="-110" charset="0"/>
                <a:sym typeface="Symbol" pitchFamily="-110" charset="2"/>
              </a:rPr>
              <a:t> </a:t>
            </a:r>
            <a:r>
              <a:rPr lang="en-US" dirty="0" smtClean="0">
                <a:latin typeface="Symbol" pitchFamily="-110" charset="2"/>
                <a:sym typeface="Symbol" pitchFamily="-110" charset="2"/>
              </a:rPr>
              <a:t>-</a:t>
            </a:r>
            <a:r>
              <a:rPr lang="en-US" dirty="0" smtClean="0">
                <a:latin typeface="Times New Roman" pitchFamily="-110" charset="0"/>
                <a:sym typeface="Symbol" pitchFamily="-110" charset="2"/>
              </a:rPr>
              <a:t> </a:t>
            </a:r>
            <a:r>
              <a:rPr lang="en-US" dirty="0">
                <a:latin typeface="Times New Roman" pitchFamily="-110" charset="0"/>
                <a:sym typeface="Symbol" pitchFamily="-110" charset="2"/>
              </a:rPr>
              <a:t>1)</a:t>
            </a:r>
            <a:endParaRPr lang="en-US" b="1" i="1" dirty="0">
              <a:latin typeface="Times New Roman" pitchFamily="-110" charset="0"/>
              <a:sym typeface="Symbol" pitchFamily="-110" charset="2"/>
            </a:endParaRPr>
          </a:p>
          <a:p>
            <a:pPr marL="342900" indent="-342900">
              <a:spcAft>
                <a:spcPts val="600"/>
              </a:spcAft>
            </a:pPr>
            <a:r>
              <a:rPr lang="en-US" dirty="0">
                <a:latin typeface="Times New Roman" pitchFamily="-110" charset="0"/>
                <a:sym typeface="Symbol" pitchFamily="-110" charset="2"/>
              </a:rPr>
              <a:t>			</a:t>
            </a:r>
            <a:r>
              <a:rPr lang="en-US" b="1" i="1" dirty="0" err="1">
                <a:solidFill>
                  <a:schemeClr val="accent2"/>
                </a:solidFill>
                <a:latin typeface="Times New Roman" pitchFamily="-110" charset="0"/>
                <a:sym typeface="Symbol" pitchFamily="-110" charset="2"/>
              </a:rPr>
              <a:t>s</a:t>
            </a:r>
            <a:r>
              <a:rPr lang="en-US" dirty="0" smtClean="0">
                <a:solidFill>
                  <a:schemeClr val="tx2"/>
                </a:solidFill>
                <a:latin typeface="Times New Roman" pitchFamily="-110" charset="0"/>
                <a:sym typeface="Symbol" pitchFamily="-110" charset="2"/>
              </a:rPr>
              <a:t> </a:t>
            </a:r>
            <a:r>
              <a:rPr lang="en-US" dirty="0" err="1" smtClean="0">
                <a:solidFill>
                  <a:srgbClr val="000000"/>
                </a:solidFill>
                <a:latin typeface="Wingdings"/>
                <a:ea typeface="Wingdings"/>
                <a:cs typeface="Wingdings"/>
                <a:sym typeface="Symbol" pitchFamily="-110" charset="2"/>
              </a:rPr>
              <a:t></a:t>
            </a:r>
            <a:r>
              <a:rPr lang="en-US" dirty="0" smtClean="0">
                <a:solidFill>
                  <a:schemeClr val="accent2"/>
                </a:solidFill>
                <a:latin typeface="Times New Roman" pitchFamily="-110" charset="0"/>
                <a:sym typeface="Symbol" pitchFamily="-110" charset="2"/>
              </a:rPr>
              <a:t> </a:t>
            </a:r>
            <a:r>
              <a:rPr lang="en-US" b="1" i="1" dirty="0" err="1">
                <a:solidFill>
                  <a:schemeClr val="accent2"/>
                </a:solidFill>
                <a:latin typeface="Times New Roman" pitchFamily="-110" charset="0"/>
                <a:sym typeface="Symbol" pitchFamily="-110" charset="2"/>
              </a:rPr>
              <a:t>s</a:t>
            </a:r>
            <a:r>
              <a:rPr lang="en-US" dirty="0">
                <a:solidFill>
                  <a:schemeClr val="accent2"/>
                </a:solidFill>
                <a:latin typeface="Times New Roman" pitchFamily="-110" charset="0"/>
                <a:sym typeface="Symbol" pitchFamily="-110" charset="2"/>
              </a:rPr>
              <a:t> </a:t>
            </a:r>
            <a:r>
              <a:rPr lang="en-US" dirty="0">
                <a:solidFill>
                  <a:schemeClr val="accent2"/>
                </a:solidFill>
                <a:latin typeface="Symbol" pitchFamily="-110" charset="2"/>
                <a:sym typeface="Symbol" pitchFamily="-110" charset="2"/>
              </a:rPr>
              <a:t>+</a:t>
            </a:r>
            <a:r>
              <a:rPr lang="en-US" dirty="0">
                <a:solidFill>
                  <a:schemeClr val="accent2"/>
                </a:solidFill>
                <a:latin typeface="Times New Roman" pitchFamily="-110" charset="0"/>
                <a:sym typeface="Symbol" pitchFamily="-110" charset="2"/>
              </a:rPr>
              <a:t> </a:t>
            </a:r>
            <a:r>
              <a:rPr lang="en-US" b="1" i="1" dirty="0" err="1">
                <a:solidFill>
                  <a:schemeClr val="accent2"/>
                </a:solidFill>
                <a:latin typeface="Times New Roman" pitchFamily="-110" charset="0"/>
                <a:sym typeface="Symbol" pitchFamily="-110" charset="2"/>
              </a:rPr>
              <a:t>X</a:t>
            </a:r>
            <a:r>
              <a:rPr lang="en-US" dirty="0" err="1">
                <a:solidFill>
                  <a:schemeClr val="accent2"/>
                </a:solidFill>
                <a:latin typeface="Times New Roman" pitchFamily="-110" charset="0"/>
                <a:sym typeface="Symbol" pitchFamily="-110" charset="2"/>
              </a:rPr>
              <a:t>[</a:t>
            </a:r>
            <a:r>
              <a:rPr lang="en-US" b="1" i="1" dirty="0" err="1">
                <a:solidFill>
                  <a:schemeClr val="accent2"/>
                </a:solidFill>
                <a:latin typeface="Times New Roman" pitchFamily="-110" charset="0"/>
                <a:sym typeface="Symbol" pitchFamily="-110" charset="2"/>
              </a:rPr>
              <a:t>j</a:t>
            </a:r>
            <a:r>
              <a:rPr lang="en-US" dirty="0">
                <a:solidFill>
                  <a:schemeClr val="accent2"/>
                </a:solidFill>
                <a:latin typeface="Times New Roman" pitchFamily="-110" charset="0"/>
                <a:sym typeface="Symbol" pitchFamily="-110" charset="2"/>
              </a:rPr>
              <a:t>]		   </a:t>
            </a:r>
            <a:r>
              <a:rPr lang="en-US" dirty="0" smtClean="0">
                <a:solidFill>
                  <a:schemeClr val="accent2"/>
                </a:solidFill>
                <a:latin typeface="Times New Roman" pitchFamily="-110" charset="0"/>
                <a:sym typeface="Symbol" pitchFamily="-110" charset="2"/>
              </a:rPr>
              <a:t> 			</a:t>
            </a:r>
            <a:r>
              <a:rPr lang="en-US" dirty="0" smtClean="0">
                <a:latin typeface="Times New Roman" pitchFamily="-110" charset="0"/>
                <a:sym typeface="Symbol" pitchFamily="-110" charset="2"/>
              </a:rPr>
              <a:t>1 </a:t>
            </a:r>
            <a:r>
              <a:rPr lang="en-US" dirty="0">
                <a:latin typeface="Symbol" pitchFamily="-110" charset="2"/>
                <a:sym typeface="Symbol" pitchFamily="-110" charset="2"/>
              </a:rPr>
              <a:t>+ </a:t>
            </a:r>
            <a:r>
              <a:rPr lang="en-US" dirty="0">
                <a:latin typeface="Times New Roman" pitchFamily="-110" charset="0"/>
                <a:sym typeface="Symbol" pitchFamily="-110" charset="2"/>
              </a:rPr>
              <a:t>2 </a:t>
            </a:r>
            <a:r>
              <a:rPr lang="en-US" dirty="0">
                <a:latin typeface="Symbol" pitchFamily="-110" charset="2"/>
                <a:sym typeface="Symbol" pitchFamily="-110" charset="2"/>
              </a:rPr>
              <a:t>+ </a:t>
            </a:r>
            <a:r>
              <a:rPr lang="en-US" dirty="0">
                <a:latin typeface="Times New Roman" pitchFamily="-110" charset="0"/>
                <a:sym typeface="Symbol" pitchFamily="-110" charset="2"/>
              </a:rPr>
              <a:t>…</a:t>
            </a:r>
            <a:r>
              <a:rPr lang="en-US" dirty="0">
                <a:latin typeface="Symbol" pitchFamily="-110" charset="2"/>
                <a:sym typeface="Symbol" pitchFamily="-110" charset="2"/>
              </a:rPr>
              <a:t>+</a:t>
            </a:r>
            <a:r>
              <a:rPr lang="en-US" dirty="0">
                <a:latin typeface="Times New Roman" pitchFamily="-110" charset="0"/>
                <a:sym typeface="Symbol" pitchFamily="-110" charset="2"/>
              </a:rPr>
              <a:t> (</a:t>
            </a:r>
            <a:r>
              <a:rPr lang="en-US" b="1" i="1" dirty="0" err="1">
                <a:latin typeface="Times New Roman" pitchFamily="-110" charset="0"/>
                <a:sym typeface="Symbol" pitchFamily="-110" charset="2"/>
              </a:rPr>
              <a:t>n</a:t>
            </a:r>
            <a:r>
              <a:rPr lang="en-US" dirty="0" smtClean="0">
                <a:latin typeface="Times New Roman" pitchFamily="-110" charset="0"/>
                <a:sym typeface="Symbol" pitchFamily="-110" charset="2"/>
              </a:rPr>
              <a:t> </a:t>
            </a:r>
            <a:r>
              <a:rPr lang="en-US" dirty="0" smtClean="0">
                <a:latin typeface="Symbol" pitchFamily="-110" charset="2"/>
                <a:sym typeface="Symbol" pitchFamily="-110" charset="2"/>
              </a:rPr>
              <a:t>-</a:t>
            </a:r>
            <a:r>
              <a:rPr lang="en-US" dirty="0" smtClean="0">
                <a:latin typeface="Times New Roman" pitchFamily="-110" charset="0"/>
                <a:sym typeface="Symbol" pitchFamily="-110" charset="2"/>
              </a:rPr>
              <a:t> 1)</a:t>
            </a:r>
            <a:endParaRPr lang="en-US" dirty="0" smtClean="0">
              <a:solidFill>
                <a:schemeClr val="accent2"/>
              </a:solidFill>
              <a:latin typeface="Times New Roman" pitchFamily="-110" charset="0"/>
              <a:sym typeface="Symbol" pitchFamily="-110" charset="2"/>
            </a:endParaRPr>
          </a:p>
          <a:p>
            <a:pPr marL="342900" indent="-342900">
              <a:spcAft>
                <a:spcPts val="600"/>
              </a:spcAft>
            </a:pPr>
            <a:r>
              <a:rPr lang="en-US" dirty="0" smtClean="0">
                <a:latin typeface="Times New Roman" pitchFamily="-110" charset="0"/>
                <a:sym typeface="Symbol" pitchFamily="-110" charset="2"/>
              </a:rPr>
              <a:t>		</a:t>
            </a:r>
            <a:r>
              <a:rPr lang="en-US" b="1" i="1" dirty="0" err="1" smtClean="0">
                <a:solidFill>
                  <a:schemeClr val="accent2"/>
                </a:solidFill>
                <a:latin typeface="Times New Roman" pitchFamily="-110" charset="0"/>
                <a:sym typeface="Symbol" pitchFamily="-110" charset="2"/>
              </a:rPr>
              <a:t>A</a:t>
            </a:r>
            <a:r>
              <a:rPr lang="en-US" dirty="0" err="1" smtClean="0">
                <a:solidFill>
                  <a:schemeClr val="accent2"/>
                </a:solidFill>
                <a:latin typeface="Times New Roman" pitchFamily="-110" charset="0"/>
                <a:sym typeface="Symbol" pitchFamily="-110" charset="2"/>
              </a:rPr>
              <a:t>[</a:t>
            </a:r>
            <a:r>
              <a:rPr lang="en-US" b="1" i="1" dirty="0" err="1" smtClean="0">
                <a:solidFill>
                  <a:schemeClr val="accent2"/>
                </a:solidFill>
                <a:latin typeface="Times New Roman" pitchFamily="-110" charset="0"/>
                <a:sym typeface="Symbol" pitchFamily="-110" charset="2"/>
              </a:rPr>
              <a:t>i</a:t>
            </a:r>
            <a:r>
              <a:rPr lang="en-US" dirty="0" smtClean="0">
                <a:solidFill>
                  <a:schemeClr val="accent2"/>
                </a:solidFill>
                <a:latin typeface="Times New Roman" pitchFamily="-110" charset="0"/>
                <a:sym typeface="Symbol" pitchFamily="-110" charset="2"/>
              </a:rPr>
              <a:t>]</a:t>
            </a:r>
            <a:r>
              <a:rPr lang="en-US" dirty="0" smtClean="0">
                <a:solidFill>
                  <a:schemeClr val="tx2"/>
                </a:solidFill>
                <a:latin typeface="Times New Roman" pitchFamily="-110" charset="0"/>
                <a:sym typeface="Symbol" pitchFamily="-110" charset="2"/>
              </a:rPr>
              <a:t> </a:t>
            </a:r>
            <a:r>
              <a:rPr lang="en-US" dirty="0" err="1" smtClean="0">
                <a:solidFill>
                  <a:srgbClr val="000000"/>
                </a:solidFill>
                <a:latin typeface="Wingdings"/>
                <a:ea typeface="Wingdings"/>
                <a:cs typeface="Wingdings"/>
                <a:sym typeface="Symbol" pitchFamily="-110" charset="2"/>
              </a:rPr>
              <a:t></a:t>
            </a:r>
            <a:r>
              <a:rPr lang="en-US" dirty="0" smtClean="0">
                <a:solidFill>
                  <a:schemeClr val="accent2"/>
                </a:solidFill>
                <a:latin typeface="Times New Roman" pitchFamily="-110" charset="0"/>
                <a:sym typeface="Symbol" pitchFamily="-110" charset="2"/>
              </a:rPr>
              <a:t> </a:t>
            </a:r>
            <a:r>
              <a:rPr lang="en-US" b="1" i="1" dirty="0" err="1" smtClean="0">
                <a:solidFill>
                  <a:schemeClr val="accent2"/>
                </a:solidFill>
                <a:latin typeface="Times New Roman" pitchFamily="-110" charset="0"/>
                <a:sym typeface="Symbol" pitchFamily="-110" charset="2"/>
              </a:rPr>
              <a:t>s</a:t>
            </a:r>
            <a:r>
              <a:rPr lang="en-US" dirty="0" smtClean="0">
                <a:solidFill>
                  <a:schemeClr val="accent2"/>
                </a:solidFill>
                <a:latin typeface="Times New Roman" pitchFamily="-110" charset="0"/>
                <a:sym typeface="Symbol" pitchFamily="-110" charset="2"/>
              </a:rPr>
              <a:t> </a:t>
            </a:r>
            <a:r>
              <a:rPr lang="en-US" dirty="0" smtClean="0">
                <a:solidFill>
                  <a:schemeClr val="accent2"/>
                </a:solidFill>
                <a:latin typeface="Symbol" pitchFamily="-110" charset="2"/>
                <a:sym typeface="Symbol" pitchFamily="-110" charset="2"/>
              </a:rPr>
              <a:t>/</a:t>
            </a:r>
            <a:r>
              <a:rPr lang="en-US" dirty="0" smtClean="0">
                <a:solidFill>
                  <a:schemeClr val="accent2"/>
                </a:solidFill>
                <a:latin typeface="Times New Roman" pitchFamily="-110" charset="0"/>
                <a:sym typeface="Symbol" pitchFamily="-110" charset="2"/>
              </a:rPr>
              <a:t> </a:t>
            </a:r>
            <a:r>
              <a:rPr lang="en-US" dirty="0" smtClean="0">
                <a:solidFill>
                  <a:schemeClr val="accent2"/>
                </a:solidFill>
                <a:latin typeface="Times New Roman" pitchFamily="-110" charset="0"/>
              </a:rPr>
              <a:t>(</a:t>
            </a:r>
            <a:r>
              <a:rPr lang="en-US" b="1" i="1" dirty="0" err="1" smtClean="0">
                <a:solidFill>
                  <a:schemeClr val="accent2"/>
                </a:solidFill>
                <a:latin typeface="Times New Roman" pitchFamily="-110" charset="0"/>
                <a:sym typeface="Symbol" pitchFamily="-110" charset="2"/>
              </a:rPr>
              <a:t>i</a:t>
            </a:r>
            <a:r>
              <a:rPr lang="en-US" dirty="0" smtClean="0">
                <a:solidFill>
                  <a:schemeClr val="accent2"/>
                </a:solidFill>
                <a:latin typeface="Times New Roman" pitchFamily="-110" charset="0"/>
                <a:sym typeface="Symbol" pitchFamily="-110" charset="2"/>
              </a:rPr>
              <a:t> </a:t>
            </a:r>
            <a:r>
              <a:rPr lang="en-US" dirty="0" smtClean="0">
                <a:solidFill>
                  <a:schemeClr val="accent2"/>
                </a:solidFill>
                <a:latin typeface="Symbol" pitchFamily="-110" charset="2"/>
                <a:sym typeface="Symbol" pitchFamily="-110" charset="2"/>
              </a:rPr>
              <a:t>+</a:t>
            </a:r>
            <a:r>
              <a:rPr lang="en-US" dirty="0" smtClean="0">
                <a:solidFill>
                  <a:schemeClr val="accent2"/>
                </a:solidFill>
                <a:latin typeface="Times New Roman" pitchFamily="-110" charset="0"/>
                <a:sym typeface="Symbol" pitchFamily="-110" charset="2"/>
              </a:rPr>
              <a:t> 1</a:t>
            </a:r>
            <a:r>
              <a:rPr lang="en-US" dirty="0" smtClean="0">
                <a:solidFill>
                  <a:schemeClr val="accent2"/>
                </a:solidFill>
                <a:latin typeface="Times New Roman" pitchFamily="-110" charset="0"/>
              </a:rPr>
              <a:t>)</a:t>
            </a:r>
            <a:r>
              <a:rPr lang="en-US" dirty="0" smtClean="0">
                <a:solidFill>
                  <a:schemeClr val="accent2"/>
                </a:solidFill>
                <a:latin typeface="Times New Roman" pitchFamily="-110" charset="0"/>
                <a:sym typeface="Symbol" pitchFamily="-110" charset="2"/>
              </a:rPr>
              <a:t> 		</a:t>
            </a:r>
            <a:r>
              <a:rPr lang="en-US" dirty="0" smtClean="0">
                <a:solidFill>
                  <a:schemeClr val="accent2"/>
                </a:solidFill>
                <a:latin typeface="Times New Roman" pitchFamily="-110" charset="0"/>
              </a:rPr>
              <a:t>	     		</a:t>
            </a:r>
            <a:r>
              <a:rPr lang="en-US" b="1" i="1" dirty="0" err="1" smtClean="0">
                <a:latin typeface="Times New Roman" pitchFamily="-110" charset="0"/>
                <a:sym typeface="Symbol" pitchFamily="-110" charset="2"/>
              </a:rPr>
              <a:t>n</a:t>
            </a:r>
            <a:endParaRPr lang="en-US" dirty="0" smtClean="0">
              <a:solidFill>
                <a:schemeClr val="accent2"/>
              </a:solidFill>
              <a:latin typeface="Times New Roman" pitchFamily="-110" charset="0"/>
              <a:sym typeface="Symbol" pitchFamily="-110" charset="2"/>
            </a:endParaRPr>
          </a:p>
          <a:p>
            <a:pPr marL="342900" indent="-342900">
              <a:spcAft>
                <a:spcPts val="600"/>
              </a:spcAft>
            </a:pPr>
            <a:r>
              <a:rPr lang="en-US" b="1" dirty="0" smtClean="0">
                <a:solidFill>
                  <a:srgbClr val="000000"/>
                </a:solidFill>
                <a:latin typeface="Times New Roman" pitchFamily="-110" charset="0"/>
                <a:sym typeface="Symbol" pitchFamily="-110" charset="2"/>
              </a:rPr>
              <a:t>	</a:t>
            </a:r>
            <a:r>
              <a:rPr lang="en-US" b="1" dirty="0">
                <a:solidFill>
                  <a:srgbClr val="000000"/>
                </a:solidFill>
                <a:latin typeface="Times New Roman" pitchFamily="-110" charset="0"/>
                <a:sym typeface="Symbol" pitchFamily="-110" charset="2"/>
              </a:rPr>
              <a:t>return</a:t>
            </a:r>
            <a:r>
              <a:rPr lang="en-US" dirty="0">
                <a:latin typeface="Times New Roman" pitchFamily="-110" charset="0"/>
                <a:sym typeface="Symbol" pitchFamily="-110" charset="2"/>
              </a:rPr>
              <a:t> </a:t>
            </a:r>
            <a:r>
              <a:rPr lang="en-US" b="1" i="1" dirty="0">
                <a:solidFill>
                  <a:schemeClr val="accent2"/>
                </a:solidFill>
                <a:latin typeface="Times New Roman" pitchFamily="-110" charset="0"/>
                <a:sym typeface="Symbol" pitchFamily="-110" charset="2"/>
              </a:rPr>
              <a:t>A 			      	</a:t>
            </a:r>
            <a:r>
              <a:rPr lang="en-US" dirty="0">
                <a:solidFill>
                  <a:schemeClr val="accent2"/>
                </a:solidFill>
                <a:latin typeface="Times New Roman" pitchFamily="-110" charset="0"/>
              </a:rPr>
              <a:t>	   </a:t>
            </a:r>
            <a:r>
              <a:rPr lang="en-US" dirty="0" smtClean="0">
                <a:solidFill>
                  <a:schemeClr val="accent2"/>
                </a:solidFill>
                <a:latin typeface="Times New Roman" pitchFamily="-110" charset="0"/>
              </a:rPr>
              <a:t> 		</a:t>
            </a:r>
            <a:r>
              <a:rPr lang="en-US" dirty="0" smtClean="0">
                <a:latin typeface="Times New Roman" pitchFamily="-110" charset="0"/>
                <a:sym typeface="Symbol" pitchFamily="-110" charset="2"/>
              </a:rPr>
              <a:t>1</a:t>
            </a:r>
            <a:endParaRPr lang="en-US" dirty="0">
              <a:latin typeface="Times New Roman" pitchFamily="-110" charset="0"/>
              <a:sym typeface="Symbol" pitchFamily="-110" charset="2"/>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t>Arithmetic Progression</a:t>
            </a:r>
          </a:p>
        </p:txBody>
      </p:sp>
      <p:sp>
        <p:nvSpPr>
          <p:cNvPr id="32771" name="Rectangle 3" descr="Rectangle: Click to edit Master text styles&#10;Second level&#10;Third level&#10;Fourth level&#10;Fifth level"/>
          <p:cNvSpPr>
            <a:spLocks noGrp="1" noChangeArrowheads="1"/>
          </p:cNvSpPr>
          <p:nvPr>
            <p:ph type="body" sz="half" idx="1"/>
          </p:nvPr>
        </p:nvSpPr>
        <p:spPr>
          <a:xfrm>
            <a:off x="762000" y="1514475"/>
            <a:ext cx="3886200" cy="4352925"/>
          </a:xfrm>
        </p:spPr>
        <p:txBody>
          <a:bodyPr/>
          <a:lstStyle/>
          <a:p>
            <a:pPr>
              <a:spcAft>
                <a:spcPts val="600"/>
              </a:spcAft>
            </a:pPr>
            <a:r>
              <a:rPr lang="en-US" sz="2400" dirty="0"/>
              <a:t>The running time of </a:t>
            </a:r>
            <a:r>
              <a:rPr lang="en-US" sz="2400" b="1" i="1" dirty="0">
                <a:latin typeface="Times New Roman" pitchFamily="-110" charset="0"/>
              </a:rPr>
              <a:t>prefixAverages1 </a:t>
            </a:r>
            <a:r>
              <a:rPr lang="en-US" sz="2400" dirty="0"/>
              <a:t>is</a:t>
            </a:r>
            <a:br>
              <a:rPr lang="en-US" sz="2400" dirty="0"/>
            </a:br>
            <a:r>
              <a:rPr lang="en-US" sz="2400" b="1" i="1" dirty="0">
                <a:latin typeface="Times New Roman" pitchFamily="-110" charset="0"/>
              </a:rPr>
              <a:t>O</a:t>
            </a:r>
            <a:r>
              <a:rPr lang="en-US" sz="2400" dirty="0">
                <a:latin typeface="Times New Roman" pitchFamily="-110" charset="0"/>
                <a:sym typeface="Symbol" pitchFamily="-110" charset="2"/>
              </a:rPr>
              <a:t>(1 </a:t>
            </a:r>
            <a:r>
              <a:rPr lang="en-US" sz="2400" dirty="0">
                <a:latin typeface="Symbol" pitchFamily="-110" charset="2"/>
                <a:sym typeface="Symbol" pitchFamily="-110" charset="2"/>
              </a:rPr>
              <a:t>+ </a:t>
            </a:r>
            <a:r>
              <a:rPr lang="en-US" sz="2400" dirty="0">
                <a:latin typeface="Times New Roman" pitchFamily="-110" charset="0"/>
                <a:sym typeface="Symbol" pitchFamily="-110" charset="2"/>
              </a:rPr>
              <a:t>2 </a:t>
            </a:r>
            <a:r>
              <a:rPr lang="en-US" sz="2400" dirty="0">
                <a:latin typeface="Symbol" pitchFamily="-110" charset="2"/>
                <a:sym typeface="Symbol" pitchFamily="-110" charset="2"/>
              </a:rPr>
              <a:t>+ </a:t>
            </a:r>
            <a:r>
              <a:rPr lang="en-US" sz="2400" dirty="0">
                <a:latin typeface="Times New Roman" pitchFamily="-110" charset="0"/>
                <a:sym typeface="Symbol" pitchFamily="-110" charset="2"/>
              </a:rPr>
              <a:t>…</a:t>
            </a:r>
            <a:r>
              <a:rPr lang="en-US" sz="2400" dirty="0">
                <a:latin typeface="Symbol" pitchFamily="-110" charset="2"/>
                <a:sym typeface="Symbol" pitchFamily="-110" charset="2"/>
              </a:rPr>
              <a:t>+ </a:t>
            </a:r>
            <a:r>
              <a:rPr lang="en-US" sz="2400" b="1" i="1" dirty="0" err="1">
                <a:latin typeface="Times New Roman" pitchFamily="-110" charset="0"/>
                <a:sym typeface="Symbol" pitchFamily="-110" charset="2"/>
              </a:rPr>
              <a:t>n</a:t>
            </a:r>
            <a:r>
              <a:rPr lang="en-US" sz="2400" dirty="0">
                <a:latin typeface="Times New Roman" pitchFamily="-110" charset="0"/>
                <a:sym typeface="Symbol" pitchFamily="-110" charset="2"/>
              </a:rPr>
              <a:t>)</a:t>
            </a:r>
            <a:endParaRPr lang="en-US" sz="2400" dirty="0"/>
          </a:p>
          <a:p>
            <a:pPr>
              <a:spcAft>
                <a:spcPts val="600"/>
              </a:spcAft>
            </a:pPr>
            <a:r>
              <a:rPr lang="en-US" sz="2400" dirty="0"/>
              <a:t>The sum of the first </a:t>
            </a:r>
            <a:r>
              <a:rPr lang="en-US" sz="2400" b="1" i="1" dirty="0" err="1">
                <a:latin typeface="Times New Roman" pitchFamily="-110" charset="0"/>
                <a:sym typeface="Symbol" pitchFamily="-110" charset="2"/>
              </a:rPr>
              <a:t>n</a:t>
            </a:r>
            <a:r>
              <a:rPr lang="en-US" sz="2400" dirty="0"/>
              <a:t> integers is </a:t>
            </a:r>
            <a:r>
              <a:rPr lang="en-US" sz="2400" b="1" i="1" dirty="0" err="1">
                <a:latin typeface="Times New Roman" pitchFamily="-110" charset="0"/>
              </a:rPr>
              <a:t>n</a:t>
            </a:r>
            <a:r>
              <a:rPr lang="en-US" sz="2400" dirty="0" err="1">
                <a:latin typeface="Times New Roman" pitchFamily="-110" charset="0"/>
                <a:sym typeface="Symbol" pitchFamily="-110" charset="2"/>
              </a:rPr>
              <a:t>(</a:t>
            </a:r>
            <a:r>
              <a:rPr lang="en-US" sz="2400" b="1" i="1" dirty="0" err="1">
                <a:latin typeface="Times New Roman" pitchFamily="-110" charset="0"/>
              </a:rPr>
              <a:t>n</a:t>
            </a:r>
            <a:r>
              <a:rPr lang="en-US" sz="2400" dirty="0">
                <a:latin typeface="Times New Roman" pitchFamily="-110" charset="0"/>
                <a:sym typeface="Symbol" pitchFamily="-110" charset="2"/>
              </a:rPr>
              <a:t> </a:t>
            </a:r>
            <a:r>
              <a:rPr lang="en-US" sz="2400" dirty="0">
                <a:latin typeface="Symbol" pitchFamily="-110" charset="2"/>
                <a:sym typeface="Symbol" pitchFamily="-110" charset="2"/>
              </a:rPr>
              <a:t>+ </a:t>
            </a:r>
            <a:r>
              <a:rPr lang="en-US" sz="2400" dirty="0">
                <a:latin typeface="Times New Roman" pitchFamily="-110" charset="0"/>
                <a:sym typeface="Symbol" pitchFamily="-110" charset="2"/>
              </a:rPr>
              <a:t>1) </a:t>
            </a:r>
            <a:r>
              <a:rPr lang="en-US" sz="2400" b="1" dirty="0">
                <a:latin typeface="Symbol" pitchFamily="-110" charset="2"/>
                <a:sym typeface="Symbol" pitchFamily="-110" charset="2"/>
              </a:rPr>
              <a:t>/ </a:t>
            </a:r>
            <a:r>
              <a:rPr lang="en-US" sz="2400" dirty="0">
                <a:latin typeface="Times New Roman" pitchFamily="-110" charset="0"/>
                <a:sym typeface="Symbol" pitchFamily="-110" charset="2"/>
              </a:rPr>
              <a:t>2</a:t>
            </a:r>
          </a:p>
          <a:p>
            <a:pPr lvl="1">
              <a:spcAft>
                <a:spcPts val="600"/>
              </a:spcAft>
            </a:pPr>
            <a:r>
              <a:rPr lang="en-US" sz="2000" dirty="0">
                <a:sym typeface="Symbol" pitchFamily="-110" charset="2"/>
              </a:rPr>
              <a:t>There is a simple visual proof of this fact</a:t>
            </a:r>
          </a:p>
          <a:p>
            <a:pPr>
              <a:spcAft>
                <a:spcPts val="600"/>
              </a:spcAft>
            </a:pPr>
            <a:r>
              <a:rPr lang="en-US" sz="2400" dirty="0"/>
              <a:t>Thus, algorithm </a:t>
            </a:r>
            <a:r>
              <a:rPr lang="en-US" sz="2400" b="1" i="1" dirty="0">
                <a:latin typeface="Times New Roman" pitchFamily="-110" charset="0"/>
              </a:rPr>
              <a:t>prefixAverages1 </a:t>
            </a:r>
            <a:r>
              <a:rPr lang="en-US" sz="2400" dirty="0"/>
              <a:t>runs in </a:t>
            </a:r>
            <a:r>
              <a:rPr lang="en-US" sz="2400" b="1" i="1" dirty="0">
                <a:latin typeface="Times New Roman" pitchFamily="-110" charset="0"/>
                <a:sym typeface="Symbol" pitchFamily="-110" charset="2"/>
              </a:rPr>
              <a:t>O</a:t>
            </a:r>
            <a:r>
              <a:rPr lang="en-US" sz="2400" dirty="0">
                <a:latin typeface="Times New Roman" pitchFamily="-110" charset="0"/>
                <a:sym typeface="Symbol" pitchFamily="-110" charset="2"/>
              </a:rPr>
              <a:t>(</a:t>
            </a:r>
            <a:r>
              <a:rPr lang="en-US" sz="2400" b="1" i="1" dirty="0">
                <a:latin typeface="Times New Roman" pitchFamily="-110" charset="0"/>
                <a:sym typeface="Symbol" pitchFamily="-110" charset="2"/>
              </a:rPr>
              <a:t>n</a:t>
            </a:r>
            <a:r>
              <a:rPr lang="en-US" sz="2400" baseline="30000" dirty="0">
                <a:latin typeface="Times New Roman" pitchFamily="-110" charset="0"/>
                <a:sym typeface="Symbol" pitchFamily="-110" charset="2"/>
              </a:rPr>
              <a:t>2</a:t>
            </a:r>
            <a:r>
              <a:rPr lang="en-US" sz="2400" dirty="0">
                <a:latin typeface="Times New Roman" pitchFamily="-110" charset="0"/>
                <a:sym typeface="Symbol" pitchFamily="-110" charset="2"/>
              </a:rPr>
              <a:t>) </a:t>
            </a:r>
            <a:r>
              <a:rPr lang="en-US" sz="2400" dirty="0"/>
              <a:t>time </a:t>
            </a:r>
          </a:p>
        </p:txBody>
      </p:sp>
      <p:graphicFrame>
        <p:nvGraphicFramePr>
          <p:cNvPr id="8" name="Object 2"/>
          <p:cNvGraphicFramePr>
            <a:graphicFrameLocks noChangeAspect="1"/>
          </p:cNvGraphicFramePr>
          <p:nvPr/>
        </p:nvGraphicFramePr>
        <p:xfrm>
          <a:off x="4876800" y="1514475"/>
          <a:ext cx="3981450" cy="45624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36784"/>
          </a:xfrm>
        </p:spPr>
        <p:txBody>
          <a:bodyPr/>
          <a:lstStyle/>
          <a:p>
            <a:r>
              <a:rPr lang="en-US" dirty="0" smtClean="0"/>
              <a:t>The Importance of Asymptotic Analysis</a:t>
            </a:r>
            <a:endParaRPr lang="en-US" dirty="0"/>
          </a:p>
        </p:txBody>
      </p:sp>
      <p:sp>
        <p:nvSpPr>
          <p:cNvPr id="3" name="Content Placeholder 2"/>
          <p:cNvSpPr>
            <a:spLocks noGrp="1"/>
          </p:cNvSpPr>
          <p:nvPr>
            <p:ph idx="1"/>
          </p:nvPr>
        </p:nvSpPr>
        <p:spPr>
          <a:xfrm>
            <a:off x="457200" y="1011422"/>
            <a:ext cx="8229600" cy="4708525"/>
          </a:xfrm>
        </p:spPr>
        <p:txBody>
          <a:bodyPr/>
          <a:lstStyle/>
          <a:p>
            <a:pPr indent="0">
              <a:buNone/>
            </a:pPr>
            <a:r>
              <a:rPr lang="en-US" sz="1600" i="1" dirty="0" smtClean="0"/>
              <a:t>&lt;</a:t>
            </a:r>
            <a:r>
              <a:rPr lang="en-US" sz="1600" i="1" dirty="0" err="1" smtClean="0"/>
              <a:t>Adi</a:t>
            </a:r>
            <a:r>
              <a:rPr lang="en-US" sz="1600" i="1" dirty="0" smtClean="0"/>
              <a:t> Shamir &lt;</a:t>
            </a:r>
            <a:r>
              <a:rPr lang="en-US" sz="1600" i="1" dirty="0" err="1" smtClean="0"/>
              <a:t>shamir@wisdom.weizmann.ac.il</a:t>
            </a:r>
            <a:r>
              <a:rPr lang="en-US" sz="1600" i="1" dirty="0" smtClean="0"/>
              <a:t>&gt;&gt; </a:t>
            </a:r>
          </a:p>
          <a:p>
            <a:pPr indent="0">
              <a:buNone/>
            </a:pPr>
            <a:r>
              <a:rPr lang="en-US" sz="1600" i="1" dirty="0" smtClean="0"/>
              <a:t>Thu, 26 Jul 2001 00:50:03 +0300</a:t>
            </a:r>
          </a:p>
          <a:p>
            <a:pPr indent="0">
              <a:buNone/>
            </a:pPr>
            <a:r>
              <a:rPr lang="en-US" sz="1600" dirty="0" smtClean="0"/>
              <a:t>Subject: New results on WEP (via Matt Blaze) </a:t>
            </a:r>
          </a:p>
          <a:p>
            <a:pPr indent="0">
              <a:buNone/>
            </a:pPr>
            <a:r>
              <a:rPr lang="en-US" sz="1600" dirty="0" smtClean="0"/>
              <a:t>WEP is the security protocol used in the widely deployed IEEE 802.11 wireless LAN's. This protocol received a lot of attention this year, and several groups of researchers have described a number of ways to bypass its security. </a:t>
            </a:r>
          </a:p>
          <a:p>
            <a:pPr indent="0">
              <a:buNone/>
            </a:pPr>
            <a:r>
              <a:rPr lang="en-US" sz="1600" dirty="0" smtClean="0"/>
              <a:t>Attached you will find a new paper which describes a truly practical direct attack on </a:t>
            </a:r>
            <a:r>
              <a:rPr lang="en-US" sz="1600" dirty="0" err="1" smtClean="0"/>
              <a:t>WEP's</a:t>
            </a:r>
            <a:r>
              <a:rPr lang="en-US" sz="1600" dirty="0" smtClean="0"/>
              <a:t> cryptography. It is an </a:t>
            </a:r>
            <a:r>
              <a:rPr lang="en-US" sz="1600" b="1" dirty="0" smtClean="0">
                <a:solidFill>
                  <a:schemeClr val="tx2"/>
                </a:solidFill>
              </a:rPr>
              <a:t>extremely powerful attack </a:t>
            </a:r>
            <a:r>
              <a:rPr lang="en-US" sz="1600" dirty="0" smtClean="0"/>
              <a:t>which can be applied even when </a:t>
            </a:r>
            <a:r>
              <a:rPr lang="en-US" sz="1600" dirty="0" err="1" smtClean="0"/>
              <a:t>WEP's</a:t>
            </a:r>
            <a:r>
              <a:rPr lang="en-US" sz="1600" dirty="0" smtClean="0"/>
              <a:t> RC4 stream cipher uses a 2048 bit secret key (its maximal size) and 128 bit IV modifiers (as proposed in WEP2). The attacker can be a completely passive eavesdropper (i.e., he does not have to inject packets, monitor responses, or use accomplices) and thus his existence is essentially undetectable. It is a pure known-</a:t>
            </a:r>
            <a:r>
              <a:rPr lang="en-US" sz="1600" dirty="0" err="1" smtClean="0"/>
              <a:t>ciphertext</a:t>
            </a:r>
            <a:r>
              <a:rPr lang="en-US" sz="1600" dirty="0" smtClean="0"/>
              <a:t> attack (i.e., the attacker need not know or choose their corresponding plaintexts). </a:t>
            </a:r>
            <a:r>
              <a:rPr lang="en-US" sz="1600" b="1" dirty="0" smtClean="0">
                <a:solidFill>
                  <a:srgbClr val="800000"/>
                </a:solidFill>
              </a:rPr>
              <a:t>After scanning several hundred thousand packets, the attacker can completely recover the secret key and thus decrypt all the </a:t>
            </a:r>
            <a:r>
              <a:rPr lang="en-US" sz="1600" b="1" dirty="0" err="1" smtClean="0">
                <a:solidFill>
                  <a:srgbClr val="800000"/>
                </a:solidFill>
              </a:rPr>
              <a:t>ciphertexts</a:t>
            </a:r>
            <a:r>
              <a:rPr lang="en-US" sz="1600" b="1" dirty="0" smtClean="0">
                <a:solidFill>
                  <a:srgbClr val="800000"/>
                </a:solidFill>
              </a:rPr>
              <a:t>. The running time of the attack grows linearly instead of exponentially with the key size, and thus it is negligible even for 2048 bit keys. </a:t>
            </a:r>
          </a:p>
          <a:p>
            <a:pPr indent="0">
              <a:buNone/>
            </a:pPr>
            <a:r>
              <a:rPr lang="en-US" sz="1600" dirty="0" err="1" smtClean="0"/>
              <a:t>Adi</a:t>
            </a:r>
            <a:r>
              <a:rPr lang="en-US" sz="1600" dirty="0" smtClean="0"/>
              <a:t> Shamir </a:t>
            </a:r>
            <a:endParaRPr lang="en-US" sz="1600" dirty="0"/>
          </a:p>
        </p:txBody>
      </p:sp>
      <p:sp>
        <p:nvSpPr>
          <p:cNvPr id="4" name="TextBox 3"/>
          <p:cNvSpPr txBox="1"/>
          <p:nvPr/>
        </p:nvSpPr>
        <p:spPr>
          <a:xfrm>
            <a:off x="2450014" y="6014569"/>
            <a:ext cx="5145259" cy="338554"/>
          </a:xfrm>
          <a:prstGeom prst="rect">
            <a:avLst/>
          </a:prstGeom>
          <a:noFill/>
        </p:spPr>
        <p:txBody>
          <a:bodyPr wrap="none" rtlCol="0">
            <a:spAutoFit/>
          </a:bodyPr>
          <a:lstStyle/>
          <a:p>
            <a:r>
              <a:rPr lang="en-US" sz="1600" b="1" dirty="0" smtClean="0">
                <a:solidFill>
                  <a:schemeClr val="accent2"/>
                </a:solidFill>
              </a:rPr>
              <a:t>Source:  The Risks Digest (</a:t>
            </a:r>
            <a:r>
              <a:rPr lang="en-US" sz="1600" b="1" dirty="0" err="1" smtClean="0">
                <a:solidFill>
                  <a:schemeClr val="accent2"/>
                </a:solidFill>
              </a:rPr>
              <a:t>catless.ncl.ac.uk</a:t>
            </a:r>
            <a:r>
              <a:rPr lang="en-US" sz="1600" b="1" dirty="0" smtClean="0">
                <a:solidFill>
                  <a:schemeClr val="accent2"/>
                </a:solidFill>
              </a:rPr>
              <a:t>/Risks)</a:t>
            </a:r>
            <a:endParaRPr lang="en-US" sz="1600" b="1" dirty="0">
              <a:solidFill>
                <a:schemeClr val="accent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609600" y="304800"/>
            <a:ext cx="7772400" cy="1143000"/>
          </a:xfrm>
          <a:prstGeom prst="rect">
            <a:avLst/>
          </a:prstGeom>
          <a:noFill/>
          <a:ln w="9525">
            <a:noFill/>
            <a:miter lim="800000"/>
            <a:headEnd/>
            <a:tailEnd/>
          </a:ln>
          <a:effectLst/>
        </p:spPr>
        <p:txBody>
          <a:bodyPr anchor="b">
            <a:prstTxWarp prst="textNoShape">
              <a:avLst/>
            </a:prstTxWarp>
          </a:bodyPr>
          <a:lstStyle/>
          <a:p>
            <a:r>
              <a:rPr lang="en-US" sz="4400" dirty="0">
                <a:solidFill>
                  <a:schemeClr val="tx2"/>
                </a:solidFill>
              </a:rPr>
              <a:t>Prefix Averages </a:t>
            </a:r>
            <a:r>
              <a:rPr lang="en-US" sz="4400" dirty="0" smtClean="0">
                <a:solidFill>
                  <a:schemeClr val="tx2"/>
                </a:solidFill>
              </a:rPr>
              <a:t>(v2)</a:t>
            </a:r>
            <a:endParaRPr lang="en-US" sz="4400" dirty="0">
              <a:solidFill>
                <a:schemeClr val="tx2"/>
              </a:solidFill>
            </a:endParaRPr>
          </a:p>
        </p:txBody>
      </p:sp>
      <p:sp>
        <p:nvSpPr>
          <p:cNvPr id="33795" name="Rectangle 3" descr="Rectangle: Click to edit Master text styles&#10;Second level&#10;Third level&#10;Fourth level&#10;Fifth level"/>
          <p:cNvSpPr>
            <a:spLocks noChangeArrowheads="1"/>
          </p:cNvSpPr>
          <p:nvPr/>
        </p:nvSpPr>
        <p:spPr bwMode="auto">
          <a:xfrm>
            <a:off x="685800" y="1600200"/>
            <a:ext cx="7848600" cy="762000"/>
          </a:xfrm>
          <a:prstGeom prst="rect">
            <a:avLst/>
          </a:prstGeom>
          <a:noFill/>
          <a:ln w="9525">
            <a:noFill/>
            <a:miter lim="800000"/>
            <a:headEnd/>
            <a:tailEnd/>
          </a:ln>
          <a:effectLst/>
        </p:spPr>
        <p:txBody>
          <a:bodyPr>
            <a:prstTxWarp prst="textNoShape">
              <a:avLst/>
            </a:prstTxWarp>
          </a:bodyPr>
          <a:lstStyle/>
          <a:p>
            <a:pPr marL="342900" indent="-342900">
              <a:lnSpc>
                <a:spcPct val="90000"/>
              </a:lnSpc>
              <a:spcBef>
                <a:spcPct val="20000"/>
              </a:spcBef>
              <a:buClr>
                <a:schemeClr val="hlink"/>
              </a:buClr>
              <a:buSzPct val="110000"/>
              <a:buFont typeface="Wingdings" pitchFamily="-110" charset="2"/>
              <a:buBlip>
                <a:blip r:embed="rId2"/>
              </a:buBlip>
            </a:pPr>
            <a:r>
              <a:rPr lang="en-US" dirty="0"/>
              <a:t>The following algorithm computes prefix averages </a:t>
            </a:r>
            <a:r>
              <a:rPr lang="en-US" dirty="0" smtClean="0"/>
              <a:t>efficiently </a:t>
            </a:r>
            <a:r>
              <a:rPr lang="en-US" dirty="0"/>
              <a:t>by keeping a running sum</a:t>
            </a:r>
            <a:endParaRPr lang="en-US" b="1" i="1" dirty="0">
              <a:latin typeface="Times New Roman" pitchFamily="-110" charset="0"/>
              <a:sym typeface="Symbol" pitchFamily="-110" charset="2"/>
            </a:endParaRPr>
          </a:p>
        </p:txBody>
      </p:sp>
      <p:sp>
        <p:nvSpPr>
          <p:cNvPr id="33796" name="Rectangle 4" descr="Rectangle: Click to edit Master text styles&#10;Second level&#10;Third level&#10;Fourth level&#10;Fifth level"/>
          <p:cNvSpPr>
            <a:spLocks noChangeArrowheads="1"/>
          </p:cNvSpPr>
          <p:nvPr/>
        </p:nvSpPr>
        <p:spPr bwMode="auto">
          <a:xfrm>
            <a:off x="1066800" y="2438400"/>
            <a:ext cx="7543800" cy="3429000"/>
          </a:xfrm>
          <a:prstGeom prst="rect">
            <a:avLst/>
          </a:prstGeom>
          <a:noFill/>
          <a:ln w="9525">
            <a:solidFill>
              <a:schemeClr val="tx1"/>
            </a:solidFill>
            <a:miter lim="800000"/>
            <a:headEnd/>
            <a:tailEnd/>
          </a:ln>
          <a:effectLst/>
        </p:spPr>
        <p:txBody>
          <a:bodyPr>
            <a:prstTxWarp prst="textNoShape">
              <a:avLst/>
            </a:prstTxWarp>
          </a:bodyPr>
          <a:lstStyle/>
          <a:p>
            <a:pPr marL="342900" indent="-342900">
              <a:spcAft>
                <a:spcPts val="600"/>
              </a:spcAft>
            </a:pPr>
            <a:r>
              <a:rPr lang="en-US" b="1" dirty="0">
                <a:solidFill>
                  <a:srgbClr val="000000"/>
                </a:solidFill>
                <a:latin typeface="Times New Roman" pitchFamily="-110" charset="0"/>
              </a:rPr>
              <a:t>Algorithm</a:t>
            </a:r>
            <a:r>
              <a:rPr lang="en-US" dirty="0">
                <a:latin typeface="Times New Roman" pitchFamily="-110" charset="0"/>
              </a:rPr>
              <a:t> </a:t>
            </a:r>
            <a:r>
              <a:rPr lang="en-US" b="1" i="1" dirty="0">
                <a:solidFill>
                  <a:schemeClr val="tx2"/>
                </a:solidFill>
                <a:latin typeface="Times New Roman" pitchFamily="-110" charset="0"/>
              </a:rPr>
              <a:t>prefixAverages2</a:t>
            </a:r>
            <a:r>
              <a:rPr lang="en-US" dirty="0">
                <a:solidFill>
                  <a:schemeClr val="tx2"/>
                </a:solidFill>
                <a:latin typeface="Times New Roman" pitchFamily="-110" charset="0"/>
              </a:rPr>
              <a:t>(</a:t>
            </a:r>
            <a:r>
              <a:rPr lang="en-US" b="1" i="1" dirty="0">
                <a:solidFill>
                  <a:schemeClr val="tx2"/>
                </a:solidFill>
                <a:latin typeface="Times New Roman" pitchFamily="-110" charset="0"/>
              </a:rPr>
              <a:t>X, </a:t>
            </a:r>
            <a:r>
              <a:rPr lang="en-US" b="1" i="1" dirty="0" err="1">
                <a:solidFill>
                  <a:schemeClr val="tx2"/>
                </a:solidFill>
                <a:latin typeface="Times New Roman" pitchFamily="-110" charset="0"/>
              </a:rPr>
              <a:t>n</a:t>
            </a:r>
            <a:r>
              <a:rPr lang="en-US" dirty="0">
                <a:solidFill>
                  <a:schemeClr val="tx2"/>
                </a:solidFill>
                <a:latin typeface="Times New Roman" pitchFamily="-110" charset="0"/>
              </a:rPr>
              <a:t>)</a:t>
            </a:r>
          </a:p>
          <a:p>
            <a:pPr marL="342900" indent="-342900">
              <a:spcAft>
                <a:spcPts val="600"/>
              </a:spcAft>
            </a:pPr>
            <a:r>
              <a:rPr lang="en-US" b="1" dirty="0">
                <a:solidFill>
                  <a:schemeClr val="tx2"/>
                </a:solidFill>
                <a:latin typeface="Times New Roman" pitchFamily="-110" charset="0"/>
              </a:rPr>
              <a:t>	</a:t>
            </a:r>
            <a:r>
              <a:rPr lang="en-US" b="1" dirty="0">
                <a:solidFill>
                  <a:srgbClr val="000000"/>
                </a:solidFill>
                <a:latin typeface="Times New Roman" pitchFamily="-110" charset="0"/>
              </a:rPr>
              <a:t>Input</a:t>
            </a:r>
            <a:r>
              <a:rPr lang="en-US" dirty="0">
                <a:latin typeface="Times New Roman" pitchFamily="-110" charset="0"/>
              </a:rPr>
              <a:t> </a:t>
            </a:r>
            <a:r>
              <a:rPr lang="en-US" dirty="0">
                <a:solidFill>
                  <a:schemeClr val="accent2"/>
                </a:solidFill>
                <a:latin typeface="Times New Roman" pitchFamily="-110" charset="0"/>
              </a:rPr>
              <a:t>array </a:t>
            </a:r>
            <a:r>
              <a:rPr lang="en-US" b="1" i="1" dirty="0">
                <a:solidFill>
                  <a:schemeClr val="accent2"/>
                </a:solidFill>
                <a:latin typeface="Times New Roman" pitchFamily="-110" charset="0"/>
              </a:rPr>
              <a:t>X</a:t>
            </a:r>
            <a:r>
              <a:rPr lang="en-US" dirty="0">
                <a:solidFill>
                  <a:schemeClr val="accent2"/>
                </a:solidFill>
                <a:latin typeface="Times New Roman" pitchFamily="-110" charset="0"/>
              </a:rPr>
              <a:t> of </a:t>
            </a:r>
            <a:r>
              <a:rPr lang="en-US" b="1" i="1" dirty="0" err="1">
                <a:solidFill>
                  <a:schemeClr val="accent2"/>
                </a:solidFill>
                <a:latin typeface="Times New Roman" pitchFamily="-110" charset="0"/>
              </a:rPr>
              <a:t>n</a:t>
            </a:r>
            <a:r>
              <a:rPr lang="en-US" dirty="0">
                <a:solidFill>
                  <a:schemeClr val="accent2"/>
                </a:solidFill>
                <a:latin typeface="Times New Roman" pitchFamily="-110" charset="0"/>
              </a:rPr>
              <a:t> integers</a:t>
            </a:r>
          </a:p>
          <a:p>
            <a:pPr marL="342900" indent="-342900">
              <a:spcAft>
                <a:spcPts val="600"/>
              </a:spcAft>
            </a:pPr>
            <a:r>
              <a:rPr lang="en-US" b="1" dirty="0">
                <a:solidFill>
                  <a:schemeClr val="tx2"/>
                </a:solidFill>
                <a:latin typeface="Times New Roman" pitchFamily="-110" charset="0"/>
              </a:rPr>
              <a:t>	</a:t>
            </a:r>
            <a:r>
              <a:rPr lang="en-US" b="1" dirty="0">
                <a:solidFill>
                  <a:srgbClr val="000000"/>
                </a:solidFill>
                <a:latin typeface="Times New Roman" pitchFamily="-110" charset="0"/>
              </a:rPr>
              <a:t>Output</a:t>
            </a:r>
            <a:r>
              <a:rPr lang="en-US" dirty="0">
                <a:latin typeface="Times New Roman" pitchFamily="-110" charset="0"/>
              </a:rPr>
              <a:t> </a:t>
            </a:r>
            <a:r>
              <a:rPr lang="en-US" dirty="0">
                <a:solidFill>
                  <a:schemeClr val="accent2"/>
                </a:solidFill>
                <a:latin typeface="Times New Roman" pitchFamily="-110" charset="0"/>
              </a:rPr>
              <a:t>array </a:t>
            </a:r>
            <a:r>
              <a:rPr lang="en-US" b="1" i="1" dirty="0">
                <a:solidFill>
                  <a:schemeClr val="accent2"/>
                </a:solidFill>
                <a:latin typeface="Times New Roman" pitchFamily="-110" charset="0"/>
              </a:rPr>
              <a:t>A</a:t>
            </a:r>
            <a:r>
              <a:rPr lang="en-US" dirty="0">
                <a:solidFill>
                  <a:schemeClr val="accent2"/>
                </a:solidFill>
                <a:latin typeface="Times New Roman" pitchFamily="-110" charset="0"/>
              </a:rPr>
              <a:t> of prefix averages of </a:t>
            </a:r>
            <a:r>
              <a:rPr lang="en-US" b="1" i="1" dirty="0">
                <a:solidFill>
                  <a:schemeClr val="accent2"/>
                </a:solidFill>
                <a:latin typeface="Times New Roman" pitchFamily="-110" charset="0"/>
                <a:sym typeface="Symbol" pitchFamily="-110" charset="2"/>
              </a:rPr>
              <a:t>X	    </a:t>
            </a:r>
            <a:r>
              <a:rPr lang="en-US" sz="2000" dirty="0">
                <a:sym typeface="Symbol" pitchFamily="-110" charset="2"/>
              </a:rPr>
              <a:t>#operations</a:t>
            </a:r>
          </a:p>
          <a:p>
            <a:pPr marL="342900" indent="-342900">
              <a:spcAft>
                <a:spcPts val="600"/>
              </a:spcAft>
            </a:pPr>
            <a:r>
              <a:rPr lang="en-US" dirty="0">
                <a:solidFill>
                  <a:schemeClr val="accent2"/>
                </a:solidFill>
                <a:latin typeface="Times New Roman" pitchFamily="-110" charset="0"/>
                <a:sym typeface="Symbol" pitchFamily="-110" charset="2"/>
              </a:rPr>
              <a:t>	</a:t>
            </a:r>
            <a:r>
              <a:rPr lang="en-US" b="1" i="1" dirty="0">
                <a:solidFill>
                  <a:schemeClr val="accent2"/>
                </a:solidFill>
                <a:latin typeface="Times New Roman" pitchFamily="-110" charset="0"/>
              </a:rPr>
              <a:t>A</a:t>
            </a:r>
            <a:r>
              <a:rPr lang="en-US" dirty="0" smtClean="0">
                <a:solidFill>
                  <a:schemeClr val="tx2"/>
                </a:solidFill>
                <a:latin typeface="Times New Roman" pitchFamily="-110" charset="0"/>
              </a:rPr>
              <a:t> </a:t>
            </a:r>
            <a:r>
              <a:rPr lang="en-US" dirty="0" err="1" smtClean="0">
                <a:solidFill>
                  <a:srgbClr val="000000"/>
                </a:solidFill>
                <a:latin typeface="Wingdings"/>
                <a:ea typeface="Wingdings"/>
                <a:cs typeface="Wingdings"/>
                <a:sym typeface="Symbol" pitchFamily="-110" charset="2"/>
              </a:rPr>
              <a:t></a:t>
            </a:r>
            <a:r>
              <a:rPr lang="en-US" dirty="0" smtClean="0">
                <a:solidFill>
                  <a:srgbClr val="000000"/>
                </a:solidFill>
                <a:latin typeface="Times New Roman" pitchFamily="-110" charset="0"/>
                <a:sym typeface="Symbol" pitchFamily="-110" charset="2"/>
              </a:rPr>
              <a:t> </a:t>
            </a:r>
            <a:r>
              <a:rPr lang="en-US" dirty="0">
                <a:solidFill>
                  <a:schemeClr val="accent2"/>
                </a:solidFill>
                <a:latin typeface="Times New Roman" pitchFamily="-110" charset="0"/>
              </a:rPr>
              <a:t>new array of </a:t>
            </a:r>
            <a:r>
              <a:rPr lang="en-US" b="1" i="1" dirty="0" err="1">
                <a:solidFill>
                  <a:schemeClr val="accent2"/>
                </a:solidFill>
                <a:latin typeface="Times New Roman" pitchFamily="-110" charset="0"/>
              </a:rPr>
              <a:t>n</a:t>
            </a:r>
            <a:r>
              <a:rPr lang="en-US" dirty="0">
                <a:solidFill>
                  <a:schemeClr val="accent2"/>
                </a:solidFill>
                <a:latin typeface="Times New Roman" pitchFamily="-110" charset="0"/>
              </a:rPr>
              <a:t> integers		</a:t>
            </a:r>
            <a:r>
              <a:rPr lang="en-US" dirty="0" smtClean="0">
                <a:solidFill>
                  <a:schemeClr val="accent2"/>
                </a:solidFill>
                <a:latin typeface="Times New Roman" pitchFamily="-110" charset="0"/>
              </a:rPr>
              <a:t>		</a:t>
            </a:r>
            <a:r>
              <a:rPr lang="en-US" b="1" i="1" dirty="0" err="1" smtClean="0">
                <a:latin typeface="Times New Roman" pitchFamily="-110" charset="0"/>
                <a:sym typeface="Symbol" pitchFamily="-110" charset="2"/>
              </a:rPr>
              <a:t>n</a:t>
            </a:r>
            <a:endParaRPr lang="en-US" b="1" i="1" dirty="0">
              <a:solidFill>
                <a:schemeClr val="accent2"/>
              </a:solidFill>
              <a:latin typeface="Times New Roman" pitchFamily="-110" charset="0"/>
            </a:endParaRPr>
          </a:p>
          <a:p>
            <a:pPr marL="342900" indent="-342900">
              <a:spcAft>
                <a:spcPts val="600"/>
              </a:spcAft>
            </a:pPr>
            <a:r>
              <a:rPr lang="en-US" dirty="0">
                <a:latin typeface="Times New Roman" pitchFamily="-110" charset="0"/>
                <a:sym typeface="Symbol" pitchFamily="-110" charset="2"/>
              </a:rPr>
              <a:t>	</a:t>
            </a:r>
            <a:r>
              <a:rPr lang="en-US" b="1" i="1" dirty="0" err="1">
                <a:solidFill>
                  <a:schemeClr val="accent2"/>
                </a:solidFill>
                <a:latin typeface="Times New Roman" pitchFamily="-110" charset="0"/>
                <a:sym typeface="Symbol" pitchFamily="-110" charset="2"/>
              </a:rPr>
              <a:t>s</a:t>
            </a:r>
            <a:r>
              <a:rPr lang="en-US" dirty="0" smtClean="0">
                <a:solidFill>
                  <a:schemeClr val="tx2"/>
                </a:solidFill>
                <a:latin typeface="Times New Roman" pitchFamily="-110" charset="0"/>
                <a:sym typeface="Symbol" pitchFamily="-110" charset="2"/>
              </a:rPr>
              <a:t> </a:t>
            </a:r>
            <a:r>
              <a:rPr lang="en-US" dirty="0" err="1" smtClean="0">
                <a:solidFill>
                  <a:srgbClr val="000000"/>
                </a:solidFill>
                <a:latin typeface="Wingdings"/>
                <a:ea typeface="Wingdings"/>
                <a:cs typeface="Wingdings"/>
                <a:sym typeface="Symbol" pitchFamily="-110" charset="2"/>
              </a:rPr>
              <a:t></a:t>
            </a:r>
            <a:r>
              <a:rPr lang="en-US" dirty="0" smtClean="0">
                <a:solidFill>
                  <a:schemeClr val="accent2"/>
                </a:solidFill>
                <a:latin typeface="Times New Roman" pitchFamily="-110" charset="0"/>
                <a:sym typeface="Symbol" pitchFamily="-110" charset="2"/>
              </a:rPr>
              <a:t> </a:t>
            </a:r>
            <a:r>
              <a:rPr lang="en-US" dirty="0">
                <a:solidFill>
                  <a:schemeClr val="accent2"/>
                </a:solidFill>
                <a:latin typeface="Times New Roman" pitchFamily="-110" charset="0"/>
                <a:sym typeface="Symbol" pitchFamily="-110" charset="2"/>
              </a:rPr>
              <a:t>0 					</a:t>
            </a:r>
            <a:r>
              <a:rPr lang="en-US" dirty="0" smtClean="0">
                <a:solidFill>
                  <a:schemeClr val="accent2"/>
                </a:solidFill>
                <a:latin typeface="Times New Roman" pitchFamily="-110" charset="0"/>
                <a:sym typeface="Symbol" pitchFamily="-110" charset="2"/>
              </a:rPr>
              <a:t>			</a:t>
            </a:r>
            <a:r>
              <a:rPr lang="en-US" dirty="0" smtClean="0">
                <a:latin typeface="Times New Roman" pitchFamily="-110" charset="0"/>
                <a:sym typeface="Symbol" pitchFamily="-110" charset="2"/>
              </a:rPr>
              <a:t>1</a:t>
            </a:r>
            <a:endParaRPr lang="en-US" dirty="0">
              <a:solidFill>
                <a:schemeClr val="accent2"/>
              </a:solidFill>
              <a:latin typeface="Times New Roman" pitchFamily="-110" charset="0"/>
              <a:sym typeface="Symbol" pitchFamily="-110" charset="2"/>
            </a:endParaRPr>
          </a:p>
          <a:p>
            <a:pPr marL="342900" indent="-342900">
              <a:spcAft>
                <a:spcPts val="600"/>
              </a:spcAft>
            </a:pPr>
            <a:r>
              <a:rPr lang="en-US" dirty="0">
                <a:latin typeface="Times New Roman" pitchFamily="-110" charset="0"/>
              </a:rPr>
              <a:t>	</a:t>
            </a:r>
            <a:r>
              <a:rPr lang="en-US" b="1" dirty="0">
                <a:solidFill>
                  <a:srgbClr val="000000"/>
                </a:solidFill>
                <a:latin typeface="Times New Roman" pitchFamily="-110" charset="0"/>
              </a:rPr>
              <a:t>for</a:t>
            </a:r>
            <a:r>
              <a:rPr lang="en-US" dirty="0">
                <a:latin typeface="Times New Roman" pitchFamily="-110" charset="0"/>
              </a:rPr>
              <a:t> </a:t>
            </a:r>
            <a:r>
              <a:rPr lang="en-US" b="1" i="1" dirty="0" err="1">
                <a:solidFill>
                  <a:schemeClr val="accent2"/>
                </a:solidFill>
                <a:latin typeface="Times New Roman" pitchFamily="-110" charset="0"/>
              </a:rPr>
              <a:t>i</a:t>
            </a:r>
            <a:r>
              <a:rPr lang="en-US" dirty="0" smtClean="0">
                <a:solidFill>
                  <a:schemeClr val="tx2"/>
                </a:solidFill>
                <a:latin typeface="Times New Roman" pitchFamily="-110" charset="0"/>
              </a:rPr>
              <a:t> </a:t>
            </a:r>
            <a:r>
              <a:rPr lang="en-US" dirty="0" err="1" smtClean="0">
                <a:solidFill>
                  <a:srgbClr val="000000"/>
                </a:solidFill>
                <a:latin typeface="Wingdings"/>
                <a:ea typeface="Wingdings"/>
                <a:cs typeface="Wingdings"/>
                <a:sym typeface="Symbol" pitchFamily="-110" charset="2"/>
              </a:rPr>
              <a:t></a:t>
            </a:r>
            <a:r>
              <a:rPr lang="en-US" dirty="0" smtClean="0">
                <a:solidFill>
                  <a:schemeClr val="tx2"/>
                </a:solidFill>
                <a:latin typeface="Times New Roman" pitchFamily="-110" charset="0"/>
                <a:sym typeface="Symbol" pitchFamily="-110" charset="2"/>
              </a:rPr>
              <a:t> </a:t>
            </a:r>
            <a:r>
              <a:rPr lang="en-US" dirty="0">
                <a:solidFill>
                  <a:schemeClr val="accent2"/>
                </a:solidFill>
                <a:latin typeface="Times New Roman" pitchFamily="-110" charset="0"/>
                <a:sym typeface="Symbol" pitchFamily="-110" charset="2"/>
              </a:rPr>
              <a:t>0</a:t>
            </a:r>
            <a:r>
              <a:rPr lang="en-US" dirty="0">
                <a:latin typeface="Times New Roman" pitchFamily="-110" charset="0"/>
                <a:sym typeface="Symbol" pitchFamily="-110" charset="2"/>
              </a:rPr>
              <a:t> </a:t>
            </a:r>
            <a:r>
              <a:rPr lang="en-US" b="1" dirty="0">
                <a:solidFill>
                  <a:srgbClr val="000000"/>
                </a:solidFill>
                <a:latin typeface="Times New Roman" pitchFamily="-110" charset="0"/>
                <a:sym typeface="Symbol" pitchFamily="-110" charset="2"/>
              </a:rPr>
              <a:t>to</a:t>
            </a:r>
            <a:r>
              <a:rPr lang="en-US" dirty="0">
                <a:latin typeface="Times New Roman" pitchFamily="-110" charset="0"/>
                <a:sym typeface="Symbol" pitchFamily="-110" charset="2"/>
              </a:rPr>
              <a:t> </a:t>
            </a:r>
            <a:r>
              <a:rPr lang="en-US" b="1" i="1" dirty="0" err="1">
                <a:solidFill>
                  <a:schemeClr val="accent2"/>
                </a:solidFill>
                <a:latin typeface="Times New Roman" pitchFamily="-110" charset="0"/>
                <a:sym typeface="Symbol" pitchFamily="-110" charset="2"/>
              </a:rPr>
              <a:t>n</a:t>
            </a:r>
            <a:r>
              <a:rPr lang="en-US" dirty="0" smtClean="0">
                <a:solidFill>
                  <a:schemeClr val="accent2"/>
                </a:solidFill>
                <a:latin typeface="Times New Roman" pitchFamily="-110" charset="0"/>
                <a:sym typeface="Symbol" pitchFamily="-110" charset="2"/>
              </a:rPr>
              <a:t> </a:t>
            </a:r>
            <a:r>
              <a:rPr lang="en-US" dirty="0">
                <a:solidFill>
                  <a:schemeClr val="accent2"/>
                </a:solidFill>
                <a:latin typeface="Symbol" pitchFamily="-110" charset="2"/>
                <a:sym typeface="Symbol" pitchFamily="-110" charset="2"/>
              </a:rPr>
              <a:t>-</a:t>
            </a:r>
            <a:r>
              <a:rPr lang="en-US" dirty="0" smtClean="0">
                <a:solidFill>
                  <a:schemeClr val="accent2"/>
                </a:solidFill>
                <a:latin typeface="Times New Roman" pitchFamily="-110" charset="0"/>
                <a:sym typeface="Symbol" pitchFamily="-110" charset="2"/>
              </a:rPr>
              <a:t> </a:t>
            </a:r>
            <a:r>
              <a:rPr lang="en-US" dirty="0">
                <a:solidFill>
                  <a:schemeClr val="accent2"/>
                </a:solidFill>
                <a:latin typeface="Times New Roman" pitchFamily="-110" charset="0"/>
                <a:sym typeface="Symbol" pitchFamily="-110" charset="2"/>
              </a:rPr>
              <a:t>1</a:t>
            </a:r>
            <a:r>
              <a:rPr lang="en-US" dirty="0">
                <a:latin typeface="Times New Roman" pitchFamily="-110" charset="0"/>
                <a:sym typeface="Symbol" pitchFamily="-110" charset="2"/>
              </a:rPr>
              <a:t> </a:t>
            </a:r>
            <a:r>
              <a:rPr lang="en-US" b="1" dirty="0">
                <a:solidFill>
                  <a:srgbClr val="000000"/>
                </a:solidFill>
                <a:latin typeface="Times New Roman" pitchFamily="-110" charset="0"/>
                <a:sym typeface="Symbol" pitchFamily="-110" charset="2"/>
              </a:rPr>
              <a:t>do			</a:t>
            </a:r>
            <a:r>
              <a:rPr lang="en-US" b="1" dirty="0" smtClean="0">
                <a:solidFill>
                  <a:srgbClr val="000000"/>
                </a:solidFill>
                <a:latin typeface="Times New Roman" pitchFamily="-110" charset="0"/>
                <a:sym typeface="Symbol" pitchFamily="-110" charset="2"/>
              </a:rPr>
              <a:t>		</a:t>
            </a:r>
            <a:r>
              <a:rPr lang="en-US" b="1" i="1" dirty="0" err="1" smtClean="0">
                <a:latin typeface="Times New Roman" pitchFamily="-110" charset="0"/>
                <a:sym typeface="Symbol" pitchFamily="-110" charset="2"/>
              </a:rPr>
              <a:t>n</a:t>
            </a:r>
            <a:endParaRPr lang="en-US" b="1" i="1" dirty="0">
              <a:latin typeface="Times New Roman" pitchFamily="-110" charset="0"/>
              <a:sym typeface="Symbol" pitchFamily="-110" charset="2"/>
            </a:endParaRPr>
          </a:p>
          <a:p>
            <a:pPr marL="342900" indent="-342900">
              <a:spcAft>
                <a:spcPts val="600"/>
              </a:spcAft>
            </a:pPr>
            <a:r>
              <a:rPr lang="en-US" dirty="0">
                <a:latin typeface="Times New Roman" pitchFamily="-110" charset="0"/>
                <a:sym typeface="Symbol" pitchFamily="-110" charset="2"/>
              </a:rPr>
              <a:t>		</a:t>
            </a:r>
            <a:r>
              <a:rPr lang="en-US" b="1" i="1" dirty="0" err="1">
                <a:solidFill>
                  <a:schemeClr val="accent2"/>
                </a:solidFill>
                <a:latin typeface="Times New Roman" pitchFamily="-110" charset="0"/>
                <a:sym typeface="Symbol" pitchFamily="-110" charset="2"/>
              </a:rPr>
              <a:t>s</a:t>
            </a:r>
            <a:r>
              <a:rPr lang="en-US" dirty="0" smtClean="0">
                <a:solidFill>
                  <a:schemeClr val="tx2"/>
                </a:solidFill>
                <a:latin typeface="Times New Roman" pitchFamily="-110" charset="0"/>
                <a:sym typeface="Symbol" pitchFamily="-110" charset="2"/>
              </a:rPr>
              <a:t> </a:t>
            </a:r>
            <a:r>
              <a:rPr lang="en-US" dirty="0" err="1" smtClean="0">
                <a:solidFill>
                  <a:srgbClr val="000000"/>
                </a:solidFill>
                <a:latin typeface="Wingdings"/>
                <a:ea typeface="Wingdings"/>
                <a:cs typeface="Wingdings"/>
                <a:sym typeface="Symbol" pitchFamily="-110" charset="2"/>
              </a:rPr>
              <a:t></a:t>
            </a:r>
            <a:r>
              <a:rPr lang="en-US" dirty="0" smtClean="0">
                <a:solidFill>
                  <a:schemeClr val="accent2"/>
                </a:solidFill>
                <a:latin typeface="Times New Roman" pitchFamily="-110" charset="0"/>
                <a:sym typeface="Symbol" pitchFamily="-110" charset="2"/>
              </a:rPr>
              <a:t> </a:t>
            </a:r>
            <a:r>
              <a:rPr lang="en-US" b="1" i="1" dirty="0" err="1">
                <a:solidFill>
                  <a:schemeClr val="accent2"/>
                </a:solidFill>
                <a:latin typeface="Times New Roman" pitchFamily="-110" charset="0"/>
                <a:sym typeface="Symbol" pitchFamily="-110" charset="2"/>
              </a:rPr>
              <a:t>s</a:t>
            </a:r>
            <a:r>
              <a:rPr lang="en-US" dirty="0">
                <a:solidFill>
                  <a:schemeClr val="accent2"/>
                </a:solidFill>
                <a:latin typeface="Times New Roman" pitchFamily="-110" charset="0"/>
                <a:sym typeface="Symbol" pitchFamily="-110" charset="2"/>
              </a:rPr>
              <a:t> </a:t>
            </a:r>
            <a:r>
              <a:rPr lang="en-US" dirty="0">
                <a:solidFill>
                  <a:schemeClr val="accent2"/>
                </a:solidFill>
                <a:latin typeface="Symbol" pitchFamily="-110" charset="2"/>
                <a:sym typeface="Symbol" pitchFamily="-110" charset="2"/>
              </a:rPr>
              <a:t>+</a:t>
            </a:r>
            <a:r>
              <a:rPr lang="en-US" dirty="0">
                <a:solidFill>
                  <a:schemeClr val="accent2"/>
                </a:solidFill>
                <a:latin typeface="Times New Roman" pitchFamily="-110" charset="0"/>
                <a:sym typeface="Symbol" pitchFamily="-110" charset="2"/>
              </a:rPr>
              <a:t> </a:t>
            </a:r>
            <a:r>
              <a:rPr lang="en-US" b="1" i="1" dirty="0" err="1">
                <a:solidFill>
                  <a:schemeClr val="accent2"/>
                </a:solidFill>
                <a:latin typeface="Times New Roman" pitchFamily="-110" charset="0"/>
                <a:sym typeface="Symbol" pitchFamily="-110" charset="2"/>
              </a:rPr>
              <a:t>X</a:t>
            </a:r>
            <a:r>
              <a:rPr lang="en-US" dirty="0" err="1">
                <a:solidFill>
                  <a:schemeClr val="accent2"/>
                </a:solidFill>
                <a:latin typeface="Times New Roman" pitchFamily="-110" charset="0"/>
                <a:sym typeface="Symbol" pitchFamily="-110" charset="2"/>
              </a:rPr>
              <a:t>[</a:t>
            </a:r>
            <a:r>
              <a:rPr lang="en-US" b="1" i="1" dirty="0" err="1">
                <a:solidFill>
                  <a:schemeClr val="accent2"/>
                </a:solidFill>
                <a:latin typeface="Times New Roman" pitchFamily="-110" charset="0"/>
                <a:sym typeface="Symbol" pitchFamily="-110" charset="2"/>
              </a:rPr>
              <a:t>i</a:t>
            </a:r>
            <a:r>
              <a:rPr lang="en-US" dirty="0">
                <a:solidFill>
                  <a:schemeClr val="accent2"/>
                </a:solidFill>
                <a:latin typeface="Times New Roman" pitchFamily="-110" charset="0"/>
                <a:sym typeface="Symbol" pitchFamily="-110" charset="2"/>
              </a:rPr>
              <a:t>]		</a:t>
            </a:r>
            <a:r>
              <a:rPr lang="en-US" dirty="0">
                <a:latin typeface="Times New Roman" pitchFamily="-110" charset="0"/>
                <a:sym typeface="Symbol" pitchFamily="-110" charset="2"/>
              </a:rPr>
              <a:t>		</a:t>
            </a:r>
            <a:r>
              <a:rPr lang="en-US" dirty="0" smtClean="0">
                <a:latin typeface="Times New Roman" pitchFamily="-110" charset="0"/>
                <a:sym typeface="Symbol" pitchFamily="-110" charset="2"/>
              </a:rPr>
              <a:t>			</a:t>
            </a:r>
            <a:r>
              <a:rPr lang="en-US" b="1" i="1" dirty="0" err="1" smtClean="0">
                <a:latin typeface="Times New Roman" pitchFamily="-110" charset="0"/>
                <a:sym typeface="Symbol" pitchFamily="-110" charset="2"/>
              </a:rPr>
              <a:t>n</a:t>
            </a:r>
            <a:endParaRPr lang="en-US" dirty="0">
              <a:solidFill>
                <a:schemeClr val="accent2"/>
              </a:solidFill>
              <a:latin typeface="Times New Roman" pitchFamily="-110" charset="0"/>
              <a:sym typeface="Symbol" pitchFamily="-110" charset="2"/>
            </a:endParaRPr>
          </a:p>
          <a:p>
            <a:pPr marL="342900" indent="-342900">
              <a:spcAft>
                <a:spcPts val="600"/>
              </a:spcAft>
            </a:pPr>
            <a:r>
              <a:rPr lang="en-US" dirty="0">
                <a:latin typeface="Times New Roman" pitchFamily="-110" charset="0"/>
                <a:sym typeface="Symbol" pitchFamily="-110" charset="2"/>
              </a:rPr>
              <a:t>		</a:t>
            </a:r>
            <a:r>
              <a:rPr lang="en-US" b="1" i="1" dirty="0" err="1">
                <a:solidFill>
                  <a:schemeClr val="accent2"/>
                </a:solidFill>
                <a:latin typeface="Times New Roman" pitchFamily="-110" charset="0"/>
                <a:sym typeface="Symbol" pitchFamily="-110" charset="2"/>
              </a:rPr>
              <a:t>A</a:t>
            </a:r>
            <a:r>
              <a:rPr lang="en-US" dirty="0" err="1">
                <a:solidFill>
                  <a:schemeClr val="accent2"/>
                </a:solidFill>
                <a:latin typeface="Times New Roman" pitchFamily="-110" charset="0"/>
                <a:sym typeface="Symbol" pitchFamily="-110" charset="2"/>
              </a:rPr>
              <a:t>[</a:t>
            </a:r>
            <a:r>
              <a:rPr lang="en-US" b="1" i="1" dirty="0" err="1">
                <a:solidFill>
                  <a:schemeClr val="accent2"/>
                </a:solidFill>
                <a:latin typeface="Times New Roman" pitchFamily="-110" charset="0"/>
                <a:sym typeface="Symbol" pitchFamily="-110" charset="2"/>
              </a:rPr>
              <a:t>i</a:t>
            </a:r>
            <a:r>
              <a:rPr lang="en-US" dirty="0">
                <a:solidFill>
                  <a:schemeClr val="accent2"/>
                </a:solidFill>
                <a:latin typeface="Times New Roman" pitchFamily="-110" charset="0"/>
                <a:sym typeface="Symbol" pitchFamily="-110" charset="2"/>
              </a:rPr>
              <a:t>]</a:t>
            </a:r>
            <a:r>
              <a:rPr lang="en-US" dirty="0" smtClean="0">
                <a:solidFill>
                  <a:schemeClr val="tx2"/>
                </a:solidFill>
                <a:latin typeface="Times New Roman" pitchFamily="-110" charset="0"/>
                <a:sym typeface="Symbol" pitchFamily="-110" charset="2"/>
              </a:rPr>
              <a:t> </a:t>
            </a:r>
            <a:r>
              <a:rPr lang="en-US" dirty="0" err="1" smtClean="0">
                <a:solidFill>
                  <a:srgbClr val="000000"/>
                </a:solidFill>
                <a:latin typeface="Wingdings"/>
                <a:ea typeface="Wingdings"/>
                <a:cs typeface="Wingdings"/>
                <a:sym typeface="Symbol" pitchFamily="-110" charset="2"/>
              </a:rPr>
              <a:t></a:t>
            </a:r>
            <a:r>
              <a:rPr lang="en-US" dirty="0" smtClean="0">
                <a:solidFill>
                  <a:schemeClr val="accent2"/>
                </a:solidFill>
                <a:latin typeface="Times New Roman" pitchFamily="-110" charset="0"/>
                <a:sym typeface="Symbol" pitchFamily="-110" charset="2"/>
              </a:rPr>
              <a:t> </a:t>
            </a:r>
            <a:r>
              <a:rPr lang="en-US" b="1" i="1" dirty="0" err="1">
                <a:solidFill>
                  <a:schemeClr val="accent2"/>
                </a:solidFill>
                <a:latin typeface="Times New Roman" pitchFamily="-110" charset="0"/>
                <a:sym typeface="Symbol" pitchFamily="-110" charset="2"/>
              </a:rPr>
              <a:t>s</a:t>
            </a:r>
            <a:r>
              <a:rPr lang="en-US" dirty="0">
                <a:solidFill>
                  <a:schemeClr val="accent2"/>
                </a:solidFill>
                <a:latin typeface="Times New Roman" pitchFamily="-110" charset="0"/>
                <a:sym typeface="Symbol" pitchFamily="-110" charset="2"/>
              </a:rPr>
              <a:t> </a:t>
            </a:r>
            <a:r>
              <a:rPr lang="en-US" dirty="0">
                <a:solidFill>
                  <a:schemeClr val="accent2"/>
                </a:solidFill>
                <a:latin typeface="Symbol" pitchFamily="-110" charset="2"/>
                <a:sym typeface="Symbol" pitchFamily="-110" charset="2"/>
              </a:rPr>
              <a:t>/</a:t>
            </a:r>
            <a:r>
              <a:rPr lang="en-US" dirty="0">
                <a:solidFill>
                  <a:schemeClr val="accent2"/>
                </a:solidFill>
                <a:latin typeface="Times New Roman" pitchFamily="-110" charset="0"/>
                <a:sym typeface="Symbol" pitchFamily="-110" charset="2"/>
              </a:rPr>
              <a:t> </a:t>
            </a:r>
            <a:r>
              <a:rPr lang="en-US" dirty="0">
                <a:solidFill>
                  <a:schemeClr val="accent2"/>
                </a:solidFill>
                <a:latin typeface="Times New Roman" pitchFamily="-110" charset="0"/>
              </a:rPr>
              <a:t>(</a:t>
            </a:r>
            <a:r>
              <a:rPr lang="en-US" b="1" i="1" dirty="0" err="1">
                <a:solidFill>
                  <a:schemeClr val="accent2"/>
                </a:solidFill>
                <a:latin typeface="Times New Roman" pitchFamily="-110" charset="0"/>
                <a:sym typeface="Symbol" pitchFamily="-110" charset="2"/>
              </a:rPr>
              <a:t>i</a:t>
            </a:r>
            <a:r>
              <a:rPr lang="en-US" dirty="0">
                <a:solidFill>
                  <a:schemeClr val="accent2"/>
                </a:solidFill>
                <a:latin typeface="Times New Roman" pitchFamily="-110" charset="0"/>
                <a:sym typeface="Symbol" pitchFamily="-110" charset="2"/>
              </a:rPr>
              <a:t> </a:t>
            </a:r>
            <a:r>
              <a:rPr lang="en-US" dirty="0">
                <a:solidFill>
                  <a:schemeClr val="accent2"/>
                </a:solidFill>
                <a:latin typeface="Symbol" pitchFamily="-110" charset="2"/>
                <a:sym typeface="Symbol" pitchFamily="-110" charset="2"/>
              </a:rPr>
              <a:t>+</a:t>
            </a:r>
            <a:r>
              <a:rPr lang="en-US" dirty="0">
                <a:solidFill>
                  <a:schemeClr val="accent2"/>
                </a:solidFill>
                <a:latin typeface="Times New Roman" pitchFamily="-110" charset="0"/>
                <a:sym typeface="Symbol" pitchFamily="-110" charset="2"/>
              </a:rPr>
              <a:t> 1</a:t>
            </a:r>
            <a:r>
              <a:rPr lang="en-US" dirty="0">
                <a:solidFill>
                  <a:schemeClr val="accent2"/>
                </a:solidFill>
                <a:latin typeface="Times New Roman" pitchFamily="-110" charset="0"/>
              </a:rPr>
              <a:t>)</a:t>
            </a:r>
            <a:r>
              <a:rPr lang="en-US" dirty="0">
                <a:solidFill>
                  <a:schemeClr val="accent2"/>
                </a:solidFill>
                <a:latin typeface="Times New Roman" pitchFamily="-110" charset="0"/>
                <a:sym typeface="Symbol" pitchFamily="-110" charset="2"/>
              </a:rPr>
              <a:t> 			</a:t>
            </a:r>
            <a:r>
              <a:rPr lang="en-US" dirty="0" smtClean="0">
                <a:solidFill>
                  <a:schemeClr val="accent2"/>
                </a:solidFill>
                <a:latin typeface="Times New Roman" pitchFamily="-110" charset="0"/>
                <a:sym typeface="Symbol" pitchFamily="-110" charset="2"/>
              </a:rPr>
              <a:t>			</a:t>
            </a:r>
            <a:r>
              <a:rPr lang="en-US" b="1" i="1" dirty="0" err="1" smtClean="0">
                <a:latin typeface="Times New Roman" pitchFamily="-110" charset="0"/>
                <a:sym typeface="Symbol" pitchFamily="-110" charset="2"/>
              </a:rPr>
              <a:t>n</a:t>
            </a:r>
            <a:endParaRPr lang="en-US" dirty="0">
              <a:solidFill>
                <a:schemeClr val="accent2"/>
              </a:solidFill>
              <a:latin typeface="Times New Roman" pitchFamily="-110" charset="0"/>
              <a:sym typeface="Symbol" pitchFamily="-110" charset="2"/>
            </a:endParaRPr>
          </a:p>
          <a:p>
            <a:pPr marL="342900" indent="-342900">
              <a:spcAft>
                <a:spcPts val="600"/>
              </a:spcAft>
            </a:pPr>
            <a:r>
              <a:rPr lang="en-US" b="1" dirty="0">
                <a:solidFill>
                  <a:srgbClr val="000000"/>
                </a:solidFill>
                <a:latin typeface="Times New Roman" pitchFamily="-110" charset="0"/>
                <a:sym typeface="Symbol" pitchFamily="-110" charset="2"/>
              </a:rPr>
              <a:t>	return</a:t>
            </a:r>
            <a:r>
              <a:rPr lang="en-US" dirty="0">
                <a:latin typeface="Times New Roman" pitchFamily="-110" charset="0"/>
                <a:sym typeface="Symbol" pitchFamily="-110" charset="2"/>
              </a:rPr>
              <a:t> </a:t>
            </a:r>
            <a:r>
              <a:rPr lang="en-US" b="1" i="1" dirty="0">
                <a:solidFill>
                  <a:schemeClr val="accent2"/>
                </a:solidFill>
                <a:latin typeface="Times New Roman" pitchFamily="-110" charset="0"/>
                <a:sym typeface="Symbol" pitchFamily="-110" charset="2"/>
              </a:rPr>
              <a:t>A 			      		</a:t>
            </a:r>
            <a:r>
              <a:rPr lang="en-US" b="1" i="1" dirty="0" smtClean="0">
                <a:solidFill>
                  <a:schemeClr val="accent2"/>
                </a:solidFill>
                <a:latin typeface="Times New Roman" pitchFamily="-110" charset="0"/>
                <a:sym typeface="Symbol" pitchFamily="-110" charset="2"/>
              </a:rPr>
              <a:t>			</a:t>
            </a:r>
            <a:r>
              <a:rPr lang="en-US" dirty="0" smtClean="0">
                <a:latin typeface="Times New Roman" pitchFamily="-110" charset="0"/>
                <a:sym typeface="Symbol" pitchFamily="-110" charset="2"/>
              </a:rPr>
              <a:t>1</a:t>
            </a:r>
            <a:endParaRPr lang="en-US" dirty="0">
              <a:latin typeface="Times New Roman" pitchFamily="-110" charset="0"/>
              <a:sym typeface="Symbol" pitchFamily="-110" charset="2"/>
            </a:endParaRPr>
          </a:p>
        </p:txBody>
      </p:sp>
      <p:sp>
        <p:nvSpPr>
          <p:cNvPr id="33797" name="Rectangle 5" descr="Rectangle: Click to edit Master text styles&#10;Second level&#10;Third level&#10;Fourth level&#10;Fifth level"/>
          <p:cNvSpPr>
            <a:spLocks noChangeArrowheads="1"/>
          </p:cNvSpPr>
          <p:nvPr/>
        </p:nvSpPr>
        <p:spPr bwMode="auto">
          <a:xfrm>
            <a:off x="685800" y="5867400"/>
            <a:ext cx="7848600" cy="533400"/>
          </a:xfrm>
          <a:prstGeom prst="rect">
            <a:avLst/>
          </a:prstGeom>
          <a:noFill/>
          <a:ln w="9525">
            <a:noFill/>
            <a:miter lim="800000"/>
            <a:headEnd/>
            <a:tailEnd/>
          </a:ln>
          <a:effectLst/>
        </p:spPr>
        <p:txBody>
          <a:bodyPr>
            <a:prstTxWarp prst="textNoShape">
              <a:avLst/>
            </a:prstTxWarp>
          </a:bodyPr>
          <a:lstStyle/>
          <a:p>
            <a:pPr marL="342900" indent="-342900">
              <a:lnSpc>
                <a:spcPct val="90000"/>
              </a:lnSpc>
              <a:spcBef>
                <a:spcPct val="20000"/>
              </a:spcBef>
              <a:buClr>
                <a:schemeClr val="hlink"/>
              </a:buClr>
              <a:buSzPct val="110000"/>
              <a:buFont typeface="Wingdings" pitchFamily="-110" charset="2"/>
              <a:buBlip>
                <a:blip r:embed="rId2"/>
              </a:buBlip>
            </a:pPr>
            <a:r>
              <a:rPr lang="en-US" dirty="0"/>
              <a:t>Algorithm </a:t>
            </a:r>
            <a:r>
              <a:rPr lang="en-US" b="1" i="1" dirty="0">
                <a:latin typeface="Times New Roman" pitchFamily="-110" charset="0"/>
                <a:sym typeface="Symbol" pitchFamily="-110" charset="2"/>
              </a:rPr>
              <a:t>prefixAverages2 </a:t>
            </a:r>
            <a:r>
              <a:rPr lang="en-US" dirty="0"/>
              <a:t>runs in </a:t>
            </a:r>
            <a:r>
              <a:rPr lang="en-US" b="1" i="1" dirty="0">
                <a:latin typeface="Times New Roman" pitchFamily="-110" charset="0"/>
                <a:sym typeface="Symbol" pitchFamily="-110" charset="2"/>
              </a:rPr>
              <a:t>O</a:t>
            </a:r>
            <a:r>
              <a:rPr lang="en-US" dirty="0">
                <a:latin typeface="Times New Roman" pitchFamily="-110" charset="0"/>
                <a:sym typeface="Symbol" pitchFamily="-110" charset="2"/>
              </a:rPr>
              <a:t>(</a:t>
            </a:r>
            <a:r>
              <a:rPr lang="en-US" b="1" i="1" dirty="0">
                <a:latin typeface="Times New Roman" pitchFamily="-110" charset="0"/>
                <a:sym typeface="Symbol" pitchFamily="-110" charset="2"/>
              </a:rPr>
              <a:t>n</a:t>
            </a:r>
            <a:r>
              <a:rPr lang="en-US" dirty="0">
                <a:latin typeface="Times New Roman" pitchFamily="-110" charset="0"/>
                <a:sym typeface="Symbol" pitchFamily="-110" charset="2"/>
              </a:rPr>
              <a:t>) </a:t>
            </a:r>
            <a:r>
              <a:rPr lang="en-US" dirty="0"/>
              <a:t>time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7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7" grpId="0"/>
    </p:bld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685800" y="533400"/>
            <a:ext cx="6629400" cy="685800"/>
          </a:xfrm>
          <a:prstGeom prst="rect">
            <a:avLst/>
          </a:prstGeom>
          <a:noFill/>
          <a:ln w="9525">
            <a:noFill/>
            <a:miter lim="800000"/>
            <a:headEnd/>
            <a:tailEnd/>
          </a:ln>
          <a:effectLst/>
        </p:spPr>
        <p:txBody>
          <a:bodyPr anchor="ctr">
            <a:prstTxWarp prst="textNoShape">
              <a:avLst/>
            </a:prstTxWarp>
          </a:bodyPr>
          <a:lstStyle/>
          <a:p>
            <a:r>
              <a:rPr lang="en-US" sz="4400">
                <a:solidFill>
                  <a:schemeClr val="tx2"/>
                </a:solidFill>
              </a:rPr>
              <a:t>Relatives of Big-Oh</a:t>
            </a:r>
          </a:p>
        </p:txBody>
      </p:sp>
      <p:sp>
        <p:nvSpPr>
          <p:cNvPr id="44035" name="Rectangle 3"/>
          <p:cNvSpPr>
            <a:spLocks noChangeArrowheads="1"/>
          </p:cNvSpPr>
          <p:nvPr/>
        </p:nvSpPr>
        <p:spPr bwMode="auto">
          <a:xfrm>
            <a:off x="609600" y="1450106"/>
            <a:ext cx="7848600" cy="4874494"/>
          </a:xfrm>
          <a:prstGeom prst="rect">
            <a:avLst/>
          </a:prstGeom>
          <a:noFill/>
          <a:ln w="9525">
            <a:noFill/>
            <a:miter lim="800000"/>
            <a:headEnd/>
            <a:tailEnd/>
          </a:ln>
          <a:effectLst/>
        </p:spPr>
        <p:txBody>
          <a:bodyPr>
            <a:prstTxWarp prst="textNoShape">
              <a:avLst/>
            </a:prstTxWarp>
          </a:bodyPr>
          <a:lstStyle/>
          <a:p>
            <a:pPr marL="342900" indent="-342900">
              <a:spcBef>
                <a:spcPct val="20000"/>
              </a:spcBef>
              <a:spcAft>
                <a:spcPts val="600"/>
              </a:spcAft>
              <a:buClr>
                <a:schemeClr val="hlink"/>
              </a:buClr>
              <a:buSzPct val="110000"/>
              <a:buFont typeface="Wingdings" pitchFamily="-110" charset="2"/>
              <a:buBlip>
                <a:blip r:embed="rId2"/>
              </a:buBlip>
            </a:pPr>
            <a:r>
              <a:rPr lang="en-US" sz="2800" b="1" dirty="0"/>
              <a:t>B</a:t>
            </a:r>
            <a:r>
              <a:rPr lang="en-US" sz="2800" b="1" dirty="0" smtClean="0"/>
              <a:t>ig</a:t>
            </a:r>
            <a:r>
              <a:rPr lang="en-US" sz="2800" b="1" dirty="0"/>
              <a:t>-Omega</a:t>
            </a:r>
          </a:p>
          <a:p>
            <a:pPr marL="742950" lvl="1" indent="-285750">
              <a:lnSpc>
                <a:spcPct val="90000"/>
              </a:lnSpc>
              <a:spcBef>
                <a:spcPct val="20000"/>
              </a:spcBef>
              <a:spcAft>
                <a:spcPts val="600"/>
              </a:spcAft>
              <a:buClr>
                <a:schemeClr val="tx1"/>
              </a:buClr>
              <a:buSzPct val="60000"/>
              <a:buFont typeface="Wingdings" pitchFamily="-110" charset="2"/>
              <a:buChar char="n"/>
            </a:pPr>
            <a:r>
              <a:rPr lang="en-US" sz="2800" dirty="0" err="1">
                <a:ea typeface="ＭＳ Ｐゴシック" pitchFamily="-110" charset="-128"/>
              </a:rPr>
              <a:t>f(n</a:t>
            </a:r>
            <a:r>
              <a:rPr lang="en-US" sz="2800" dirty="0">
                <a:ea typeface="ＭＳ Ｐゴシック" pitchFamily="-110" charset="-128"/>
              </a:rPr>
              <a:t>) is</a:t>
            </a:r>
            <a:r>
              <a:rPr lang="en-US" sz="2800" dirty="0" smtClean="0">
                <a:ea typeface="ＭＳ Ｐゴシック" pitchFamily="-110" charset="-128"/>
              </a:rPr>
              <a:t> </a:t>
            </a:r>
            <a:r>
              <a:rPr lang="en-US" sz="2800" dirty="0" err="1" smtClean="0">
                <a:ea typeface="ＭＳ Ｐゴシック" pitchFamily="-110" charset="-128"/>
                <a:sym typeface="Symbol" pitchFamily="-110" charset="2"/>
              </a:rPr>
              <a:t>Ω(</a:t>
            </a:r>
            <a:r>
              <a:rPr lang="en-US" sz="2800" dirty="0" err="1">
                <a:ea typeface="ＭＳ Ｐゴシック" pitchFamily="-110" charset="-128"/>
                <a:sym typeface="Symbol" pitchFamily="-110" charset="2"/>
              </a:rPr>
              <a:t>g(n</a:t>
            </a:r>
            <a:r>
              <a:rPr lang="en-US" sz="2800" dirty="0">
                <a:ea typeface="ＭＳ Ｐゴシック" pitchFamily="-110" charset="-128"/>
                <a:sym typeface="Symbol" pitchFamily="-110" charset="2"/>
              </a:rPr>
              <a:t>)) if there is a constant </a:t>
            </a:r>
            <a:r>
              <a:rPr lang="en-US" sz="2800" dirty="0" err="1">
                <a:ea typeface="ＭＳ Ｐゴシック" pitchFamily="-110" charset="-128"/>
                <a:sym typeface="Symbol" pitchFamily="-110" charset="2"/>
              </a:rPr>
              <a:t>c</a:t>
            </a:r>
            <a:r>
              <a:rPr lang="en-US" sz="2800" dirty="0">
                <a:ea typeface="ＭＳ Ｐゴシック" pitchFamily="-110" charset="-128"/>
                <a:sym typeface="Symbol" pitchFamily="-110" charset="2"/>
              </a:rPr>
              <a:t> &gt; 0 </a:t>
            </a:r>
          </a:p>
          <a:p>
            <a:pPr marL="742950" lvl="1" indent="-285750">
              <a:lnSpc>
                <a:spcPct val="90000"/>
              </a:lnSpc>
              <a:spcBef>
                <a:spcPct val="20000"/>
              </a:spcBef>
              <a:spcAft>
                <a:spcPts val="600"/>
              </a:spcAft>
              <a:buClr>
                <a:schemeClr val="tx1"/>
              </a:buClr>
              <a:buSzPct val="60000"/>
              <a:buFont typeface="Wingdings" pitchFamily="-110" charset="2"/>
              <a:buNone/>
            </a:pPr>
            <a:r>
              <a:rPr lang="en-US" sz="2800" dirty="0">
                <a:ea typeface="ＭＳ Ｐゴシック" pitchFamily="-110" charset="-128"/>
                <a:sym typeface="Symbol" pitchFamily="-110" charset="2"/>
              </a:rPr>
              <a:t>	and an integer constant n</a:t>
            </a:r>
            <a:r>
              <a:rPr lang="en-US" sz="2800" baseline="-25000" dirty="0">
                <a:ea typeface="ＭＳ Ｐゴシック" pitchFamily="-110" charset="-128"/>
                <a:sym typeface="Symbol" pitchFamily="-110" charset="2"/>
              </a:rPr>
              <a:t>0</a:t>
            </a:r>
            <a:r>
              <a:rPr lang="en-US" sz="2800" dirty="0" smtClean="0">
                <a:ea typeface="ＭＳ Ｐゴシック" pitchFamily="-110" charset="-128"/>
                <a:sym typeface="Symbol" pitchFamily="-110" charset="2"/>
              </a:rPr>
              <a:t> ≥ </a:t>
            </a:r>
            <a:r>
              <a:rPr lang="en-US" sz="2800" dirty="0">
                <a:ea typeface="ＭＳ Ｐゴシック" pitchFamily="-110" charset="-128"/>
                <a:sym typeface="Symbol" pitchFamily="-110" charset="2"/>
              </a:rPr>
              <a:t>1 such that </a:t>
            </a:r>
          </a:p>
          <a:p>
            <a:pPr marL="742950" lvl="1" indent="-285750">
              <a:lnSpc>
                <a:spcPct val="90000"/>
              </a:lnSpc>
              <a:spcBef>
                <a:spcPct val="20000"/>
              </a:spcBef>
              <a:spcAft>
                <a:spcPts val="600"/>
              </a:spcAft>
              <a:buClr>
                <a:schemeClr val="tx1"/>
              </a:buClr>
              <a:buSzPct val="60000"/>
              <a:buFont typeface="Wingdings" pitchFamily="-110" charset="2"/>
              <a:buNone/>
            </a:pPr>
            <a:r>
              <a:rPr lang="en-US" sz="2800" dirty="0">
                <a:ea typeface="ＭＳ Ｐゴシック" pitchFamily="-110" charset="-128"/>
                <a:sym typeface="Symbol" pitchFamily="-110" charset="2"/>
              </a:rPr>
              <a:t>	</a:t>
            </a:r>
            <a:r>
              <a:rPr lang="en-US" sz="2800" dirty="0" err="1">
                <a:ea typeface="ＭＳ Ｐゴシック" pitchFamily="-110" charset="-128"/>
                <a:sym typeface="Symbol" pitchFamily="-110" charset="2"/>
              </a:rPr>
              <a:t>f(n</a:t>
            </a:r>
            <a:r>
              <a:rPr lang="en-US" sz="2800" dirty="0">
                <a:ea typeface="ＭＳ Ｐゴシック" pitchFamily="-110" charset="-128"/>
                <a:sym typeface="Symbol" pitchFamily="-110" charset="2"/>
              </a:rPr>
              <a:t>)</a:t>
            </a:r>
            <a:r>
              <a:rPr lang="en-US" sz="2800" dirty="0" smtClean="0">
                <a:ea typeface="ＭＳ Ｐゴシック" pitchFamily="-110" charset="-128"/>
                <a:sym typeface="Symbol" pitchFamily="-110" charset="2"/>
              </a:rPr>
              <a:t> ≥ </a:t>
            </a:r>
            <a:r>
              <a:rPr lang="en-US" sz="2800" dirty="0" err="1" smtClean="0">
                <a:ea typeface="ＭＳ Ｐゴシック" pitchFamily="-110" charset="-128"/>
                <a:sym typeface="Symbol" pitchFamily="-110" charset="2"/>
              </a:rPr>
              <a:t>c</a:t>
            </a:r>
            <a:r>
              <a:rPr lang="en-US" sz="2800" dirty="0" err="1">
                <a:ea typeface="Arial" pitchFamily="-110" charset="0"/>
                <a:cs typeface="Arial" pitchFamily="-110" charset="0"/>
                <a:sym typeface="Symbol" pitchFamily="-110" charset="2"/>
              </a:rPr>
              <a:t>•</a:t>
            </a:r>
            <a:r>
              <a:rPr lang="en-US" sz="2800" dirty="0" err="1">
                <a:ea typeface="ＭＳ Ｐゴシック" pitchFamily="-110" charset="-128"/>
                <a:sym typeface="Symbol" pitchFamily="-110" charset="2"/>
              </a:rPr>
              <a:t>g(n</a:t>
            </a:r>
            <a:r>
              <a:rPr lang="en-US" sz="2800" dirty="0">
                <a:ea typeface="ＭＳ Ｐゴシック" pitchFamily="-110" charset="-128"/>
                <a:sym typeface="Symbol" pitchFamily="-110" charset="2"/>
              </a:rPr>
              <a:t>) for </a:t>
            </a:r>
            <a:r>
              <a:rPr lang="en-US" sz="2800" dirty="0" err="1">
                <a:ea typeface="ＭＳ Ｐゴシック" pitchFamily="-110" charset="-128"/>
                <a:sym typeface="Symbol" pitchFamily="-110" charset="2"/>
              </a:rPr>
              <a:t>n</a:t>
            </a:r>
            <a:r>
              <a:rPr lang="en-US" sz="2800" dirty="0" smtClean="0">
                <a:ea typeface="ＭＳ Ｐゴシック" pitchFamily="-110" charset="-128"/>
                <a:sym typeface="Symbol" pitchFamily="-110" charset="2"/>
              </a:rPr>
              <a:t> ≥ n</a:t>
            </a:r>
            <a:r>
              <a:rPr lang="en-US" sz="2800" baseline="-25000" dirty="0" smtClean="0">
                <a:ea typeface="ＭＳ Ｐゴシック" pitchFamily="-110" charset="-128"/>
                <a:sym typeface="Symbol" pitchFamily="-110" charset="2"/>
              </a:rPr>
              <a:t>0</a:t>
            </a:r>
            <a:endParaRPr lang="en-US" sz="2800" baseline="-25000" dirty="0">
              <a:ea typeface="ＭＳ Ｐゴシック" pitchFamily="-110" charset="-128"/>
              <a:sym typeface="Symbol" pitchFamily="-110" charset="2"/>
            </a:endParaRPr>
          </a:p>
          <a:p>
            <a:pPr marL="742950" lvl="1" indent="-285750">
              <a:lnSpc>
                <a:spcPct val="90000"/>
              </a:lnSpc>
              <a:spcBef>
                <a:spcPct val="20000"/>
              </a:spcBef>
              <a:spcAft>
                <a:spcPts val="600"/>
              </a:spcAft>
              <a:buClr>
                <a:schemeClr val="tx1"/>
              </a:buClr>
              <a:buSzPct val="60000"/>
              <a:buFont typeface="Wingdings" pitchFamily="-110" charset="2"/>
              <a:buNone/>
            </a:pPr>
            <a:endParaRPr lang="en-US" sz="2800" baseline="-25000" dirty="0">
              <a:ea typeface="ＭＳ Ｐゴシック" pitchFamily="-110" charset="-128"/>
              <a:sym typeface="Symbol" pitchFamily="-110" charset="2"/>
            </a:endParaRPr>
          </a:p>
          <a:p>
            <a:pPr marL="342900" indent="-342900">
              <a:lnSpc>
                <a:spcPct val="90000"/>
              </a:lnSpc>
              <a:spcBef>
                <a:spcPct val="20000"/>
              </a:spcBef>
              <a:spcAft>
                <a:spcPts val="600"/>
              </a:spcAft>
              <a:buClr>
                <a:schemeClr val="hlink"/>
              </a:buClr>
              <a:buSzPct val="110000"/>
              <a:buFont typeface="Wingdings" pitchFamily="-110" charset="2"/>
              <a:buBlip>
                <a:blip r:embed="rId2"/>
              </a:buBlip>
            </a:pPr>
            <a:r>
              <a:rPr lang="en-US" sz="2800" b="1" dirty="0"/>
              <a:t>B</a:t>
            </a:r>
            <a:r>
              <a:rPr lang="en-US" sz="2800" b="1" dirty="0" smtClean="0"/>
              <a:t>ig</a:t>
            </a:r>
            <a:r>
              <a:rPr lang="en-US" sz="2800" b="1" dirty="0"/>
              <a:t>-Theta</a:t>
            </a:r>
          </a:p>
          <a:p>
            <a:pPr marL="742950" lvl="1" indent="-285750">
              <a:lnSpc>
                <a:spcPct val="90000"/>
              </a:lnSpc>
              <a:spcBef>
                <a:spcPct val="20000"/>
              </a:spcBef>
              <a:spcAft>
                <a:spcPts val="600"/>
              </a:spcAft>
              <a:buClr>
                <a:schemeClr val="tx1"/>
              </a:buClr>
              <a:buSzPct val="60000"/>
              <a:buFont typeface="Wingdings" pitchFamily="-110" charset="2"/>
              <a:buChar char="n"/>
            </a:pPr>
            <a:r>
              <a:rPr lang="en-US" sz="2800" dirty="0" err="1">
                <a:ea typeface="ＭＳ Ｐゴシック" pitchFamily="-110" charset="-128"/>
              </a:rPr>
              <a:t>f(n</a:t>
            </a:r>
            <a:r>
              <a:rPr lang="en-US" sz="2800" dirty="0">
                <a:ea typeface="ＭＳ Ｐゴシック" pitchFamily="-110" charset="-128"/>
              </a:rPr>
              <a:t>) is</a:t>
            </a:r>
            <a:r>
              <a:rPr lang="en-US" sz="2800" dirty="0" smtClean="0">
                <a:ea typeface="ＭＳ Ｐゴシック" pitchFamily="-110" charset="-128"/>
              </a:rPr>
              <a:t> </a:t>
            </a:r>
            <a:r>
              <a:rPr lang="en-US" sz="2800" dirty="0" err="1" smtClean="0">
                <a:ea typeface="ＭＳ Ｐゴシック" pitchFamily="-110" charset="-128"/>
                <a:sym typeface="Symbol" pitchFamily="-110" charset="2"/>
              </a:rPr>
              <a:t>Θ(</a:t>
            </a:r>
            <a:r>
              <a:rPr lang="en-US" sz="2800" dirty="0" err="1">
                <a:ea typeface="ＭＳ Ｐゴシック" pitchFamily="-110" charset="-128"/>
                <a:sym typeface="Symbol" pitchFamily="-110" charset="2"/>
              </a:rPr>
              <a:t>g(n</a:t>
            </a:r>
            <a:r>
              <a:rPr lang="en-US" sz="2800" dirty="0">
                <a:ea typeface="ＭＳ Ｐゴシック" pitchFamily="-110" charset="-128"/>
                <a:sym typeface="Symbol" pitchFamily="-110" charset="2"/>
              </a:rPr>
              <a:t>)) if there are constants </a:t>
            </a:r>
            <a:r>
              <a:rPr lang="en-US" sz="2800" dirty="0" smtClean="0">
                <a:ea typeface="ＭＳ Ｐゴシック" pitchFamily="-110" charset="-128"/>
                <a:sym typeface="Symbol" pitchFamily="-110" charset="2"/>
              </a:rPr>
              <a:t>c</a:t>
            </a:r>
            <a:r>
              <a:rPr lang="en-US" sz="2800" baseline="-25000" dirty="0" smtClean="0">
                <a:ea typeface="ＭＳ Ｐゴシック" pitchFamily="-110" charset="-128"/>
                <a:sym typeface="Symbol" pitchFamily="-110" charset="2"/>
              </a:rPr>
              <a:t>1</a:t>
            </a:r>
            <a:r>
              <a:rPr lang="en-US" sz="2800" dirty="0" smtClean="0">
                <a:ea typeface="ＭＳ Ｐゴシック" pitchFamily="-110" charset="-128"/>
                <a:sym typeface="Symbol" pitchFamily="-110" charset="2"/>
              </a:rPr>
              <a:t> </a:t>
            </a:r>
            <a:r>
              <a:rPr lang="en-US" sz="2800" dirty="0">
                <a:ea typeface="ＭＳ Ｐゴシック" pitchFamily="-110" charset="-128"/>
                <a:sym typeface="Symbol" pitchFamily="-110" charset="2"/>
              </a:rPr>
              <a:t>&gt; 0 and </a:t>
            </a:r>
            <a:r>
              <a:rPr lang="en-US" sz="2800" dirty="0" smtClean="0">
                <a:ea typeface="ＭＳ Ｐゴシック" pitchFamily="-110" charset="-128"/>
                <a:sym typeface="Symbol" pitchFamily="-110" charset="2"/>
              </a:rPr>
              <a:t>c</a:t>
            </a:r>
            <a:r>
              <a:rPr lang="en-US" sz="2800" baseline="-25000" dirty="0" smtClean="0">
                <a:ea typeface="ＭＳ Ｐゴシック" pitchFamily="-110" charset="-128"/>
                <a:sym typeface="Symbol" pitchFamily="-110" charset="2"/>
              </a:rPr>
              <a:t>2</a:t>
            </a:r>
            <a:r>
              <a:rPr lang="en-US" sz="2800" dirty="0" smtClean="0">
                <a:ea typeface="ＭＳ Ｐゴシック" pitchFamily="-110" charset="-128"/>
                <a:sym typeface="Symbol" pitchFamily="-110" charset="2"/>
              </a:rPr>
              <a:t> </a:t>
            </a:r>
            <a:r>
              <a:rPr lang="en-US" sz="2800" dirty="0">
                <a:ea typeface="ＭＳ Ｐゴシック" pitchFamily="-110" charset="-128"/>
                <a:sym typeface="Symbol" pitchFamily="-110" charset="2"/>
              </a:rPr>
              <a:t>&gt; 0 and an integer constant n</a:t>
            </a:r>
            <a:r>
              <a:rPr lang="en-US" sz="2800" baseline="-25000" dirty="0">
                <a:ea typeface="ＭＳ Ｐゴシック" pitchFamily="-110" charset="-128"/>
                <a:sym typeface="Symbol" pitchFamily="-110" charset="2"/>
              </a:rPr>
              <a:t>0</a:t>
            </a:r>
            <a:r>
              <a:rPr lang="en-US" sz="2800" dirty="0" smtClean="0">
                <a:ea typeface="ＭＳ Ｐゴシック" pitchFamily="-110" charset="-128"/>
                <a:sym typeface="Symbol" pitchFamily="-110" charset="2"/>
              </a:rPr>
              <a:t> ≥ 1 </a:t>
            </a:r>
            <a:r>
              <a:rPr lang="en-US" sz="2800" dirty="0">
                <a:ea typeface="ＭＳ Ｐゴシック" pitchFamily="-110" charset="-128"/>
                <a:sym typeface="Symbol" pitchFamily="-110" charset="2"/>
              </a:rPr>
              <a:t>such that </a:t>
            </a:r>
            <a:r>
              <a:rPr lang="en-US" sz="2800" dirty="0" smtClean="0">
                <a:ea typeface="ＭＳ Ｐゴシック" pitchFamily="-110" charset="-128"/>
                <a:sym typeface="Symbol" pitchFamily="-110" charset="2"/>
              </a:rPr>
              <a:t>c</a:t>
            </a:r>
            <a:r>
              <a:rPr lang="en-US" sz="2800" baseline="-25000" dirty="0" smtClean="0">
                <a:ea typeface="ＭＳ Ｐゴシック" pitchFamily="-110" charset="-128"/>
                <a:sym typeface="Symbol" pitchFamily="-110" charset="2"/>
              </a:rPr>
              <a:t>1</a:t>
            </a:r>
            <a:r>
              <a:rPr lang="en-US" sz="2800" dirty="0" smtClean="0">
                <a:ea typeface="Arial" pitchFamily="-110" charset="0"/>
                <a:cs typeface="Arial" pitchFamily="-110" charset="0"/>
                <a:sym typeface="Symbol" pitchFamily="-110" charset="2"/>
              </a:rPr>
              <a:t>•</a:t>
            </a:r>
            <a:r>
              <a:rPr lang="en-US" sz="2800" dirty="0">
                <a:ea typeface="ＭＳ Ｐゴシック" pitchFamily="-110" charset="-128"/>
                <a:sym typeface="Symbol" pitchFamily="-110" charset="2"/>
              </a:rPr>
              <a:t>g(n)</a:t>
            </a:r>
            <a:r>
              <a:rPr lang="en-US" sz="2800" dirty="0" smtClean="0">
                <a:ea typeface="ＭＳ Ｐゴシック" pitchFamily="-110" charset="-128"/>
                <a:sym typeface="Symbol" pitchFamily="-110" charset="2"/>
              </a:rPr>
              <a:t> ≤ </a:t>
            </a:r>
            <a:r>
              <a:rPr lang="en-US" sz="2800" dirty="0" err="1" smtClean="0">
                <a:ea typeface="ＭＳ Ｐゴシック" pitchFamily="-110" charset="-128"/>
                <a:sym typeface="Symbol" pitchFamily="-110" charset="2"/>
              </a:rPr>
              <a:t>f</a:t>
            </a:r>
            <a:r>
              <a:rPr lang="en-US" sz="2800" dirty="0" err="1">
                <a:ea typeface="ＭＳ Ｐゴシック" pitchFamily="-110" charset="-128"/>
                <a:sym typeface="Symbol" pitchFamily="-110" charset="2"/>
              </a:rPr>
              <a:t>(n</a:t>
            </a:r>
            <a:r>
              <a:rPr lang="en-US" sz="2800" dirty="0">
                <a:ea typeface="ＭＳ Ｐゴシック" pitchFamily="-110" charset="-128"/>
                <a:sym typeface="Symbol" pitchFamily="-110" charset="2"/>
              </a:rPr>
              <a:t>)</a:t>
            </a:r>
            <a:r>
              <a:rPr lang="en-US" sz="2800" dirty="0" smtClean="0">
                <a:ea typeface="ＭＳ Ｐゴシック" pitchFamily="-110" charset="-128"/>
                <a:sym typeface="Symbol" pitchFamily="-110" charset="2"/>
              </a:rPr>
              <a:t> ≤ c</a:t>
            </a:r>
            <a:r>
              <a:rPr lang="en-US" sz="2800" baseline="-25000" dirty="0" smtClean="0">
                <a:ea typeface="ＭＳ Ｐゴシック" pitchFamily="-110" charset="-128"/>
                <a:sym typeface="Symbol" pitchFamily="-110" charset="2"/>
              </a:rPr>
              <a:t>2</a:t>
            </a:r>
            <a:r>
              <a:rPr lang="en-US" sz="2800" dirty="0" smtClean="0">
                <a:ea typeface="Arial" pitchFamily="-110" charset="0"/>
                <a:cs typeface="Arial" pitchFamily="-110" charset="0"/>
                <a:sym typeface="Symbol" pitchFamily="-110" charset="2"/>
              </a:rPr>
              <a:t>•</a:t>
            </a:r>
            <a:r>
              <a:rPr lang="en-US" sz="2800" dirty="0">
                <a:ea typeface="ＭＳ Ｐゴシック" pitchFamily="-110" charset="-128"/>
                <a:sym typeface="Symbol" pitchFamily="-110" charset="2"/>
              </a:rPr>
              <a:t>g(n) for </a:t>
            </a:r>
            <a:r>
              <a:rPr lang="en-US" sz="2800" dirty="0" err="1">
                <a:ea typeface="ＭＳ Ｐゴシック" pitchFamily="-110" charset="-128"/>
                <a:sym typeface="Symbol" pitchFamily="-110" charset="2"/>
              </a:rPr>
              <a:t>n</a:t>
            </a:r>
            <a:r>
              <a:rPr lang="en-US" sz="2800" dirty="0" smtClean="0">
                <a:ea typeface="ＭＳ Ｐゴシック" pitchFamily="-110" charset="-128"/>
                <a:sym typeface="Symbol" pitchFamily="-110" charset="2"/>
              </a:rPr>
              <a:t> ≥ </a:t>
            </a:r>
            <a:r>
              <a:rPr lang="en-US" sz="2800" dirty="0">
                <a:ea typeface="ＭＳ Ｐゴシック" pitchFamily="-110" charset="-128"/>
                <a:sym typeface="Symbol" pitchFamily="-110" charset="2"/>
              </a:rPr>
              <a:t>n</a:t>
            </a:r>
            <a:r>
              <a:rPr lang="en-US" sz="2800" baseline="-25000" dirty="0">
                <a:ea typeface="ＭＳ Ｐゴシック" pitchFamily="-110" charset="-128"/>
                <a:sym typeface="Symbol" pitchFamily="-110" charset="2"/>
              </a:rPr>
              <a:t>0</a:t>
            </a:r>
            <a:endParaRPr lang="en-US" sz="2800" dirty="0">
              <a:ea typeface="ＭＳ Ｐゴシック" pitchFamily="-110" charset="-128"/>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894709" y="97440"/>
            <a:ext cx="6553200" cy="1295400"/>
          </a:xfrm>
        </p:spPr>
        <p:txBody>
          <a:bodyPr/>
          <a:lstStyle/>
          <a:p>
            <a:r>
              <a:rPr lang="en-US" dirty="0"/>
              <a:t>Intuition for Asymptotic Notation</a:t>
            </a:r>
          </a:p>
        </p:txBody>
      </p:sp>
      <p:sp>
        <p:nvSpPr>
          <p:cNvPr id="47108" name="Rectangle 4"/>
          <p:cNvSpPr>
            <a:spLocks noChangeArrowheads="1"/>
          </p:cNvSpPr>
          <p:nvPr/>
        </p:nvSpPr>
        <p:spPr bwMode="auto">
          <a:xfrm>
            <a:off x="609600" y="1202760"/>
            <a:ext cx="8289250" cy="4495800"/>
          </a:xfrm>
          <a:prstGeom prst="rect">
            <a:avLst/>
          </a:prstGeom>
          <a:noFill/>
          <a:ln w="9525">
            <a:noFill/>
            <a:miter lim="800000"/>
            <a:headEnd/>
            <a:tailEnd/>
          </a:ln>
          <a:effectLst/>
        </p:spPr>
        <p:txBody>
          <a:bodyPr>
            <a:prstTxWarp prst="textNoShape">
              <a:avLst/>
            </a:prstTxWarp>
          </a:bodyPr>
          <a:lstStyle/>
          <a:p>
            <a:pPr marL="342900" indent="-342900">
              <a:spcBef>
                <a:spcPct val="20000"/>
              </a:spcBef>
              <a:spcAft>
                <a:spcPts val="1200"/>
              </a:spcAft>
              <a:buClr>
                <a:schemeClr val="hlink"/>
              </a:buClr>
              <a:buSzPct val="110000"/>
              <a:buFont typeface="Wingdings" pitchFamily="-110" charset="2"/>
              <a:buNone/>
            </a:pPr>
            <a:r>
              <a:rPr lang="en-US" sz="2400" b="1" dirty="0"/>
              <a:t>	</a:t>
            </a:r>
            <a:r>
              <a:rPr lang="en-US" sz="2400" b="1" dirty="0">
                <a:solidFill>
                  <a:schemeClr val="tx2"/>
                </a:solidFill>
              </a:rPr>
              <a:t>Big-Oh</a:t>
            </a:r>
            <a:endParaRPr lang="en-US" sz="2400" b="1" dirty="0"/>
          </a:p>
          <a:p>
            <a:pPr marL="742950" lvl="1" indent="-285750">
              <a:spcBef>
                <a:spcPct val="20000"/>
              </a:spcBef>
              <a:spcAft>
                <a:spcPts val="1200"/>
              </a:spcAft>
              <a:buClr>
                <a:schemeClr val="tx1"/>
              </a:buClr>
              <a:buSzPct val="60000"/>
              <a:buFont typeface="Wingdings" pitchFamily="-110" charset="2"/>
              <a:buChar char="n"/>
            </a:pPr>
            <a:r>
              <a:rPr lang="en-US" sz="2400" dirty="0" err="1">
                <a:ea typeface="ＭＳ Ｐゴシック" pitchFamily="-110" charset="-128"/>
              </a:rPr>
              <a:t>f(n</a:t>
            </a:r>
            <a:r>
              <a:rPr lang="en-US" sz="2400" dirty="0">
                <a:ea typeface="ＭＳ Ｐゴシック" pitchFamily="-110" charset="-128"/>
              </a:rPr>
              <a:t>) is </a:t>
            </a:r>
            <a:r>
              <a:rPr lang="en-US" sz="2400" dirty="0" err="1">
                <a:ea typeface="ＭＳ Ｐゴシック" pitchFamily="-110" charset="-128"/>
                <a:sym typeface="Symbol" pitchFamily="-110" charset="2"/>
              </a:rPr>
              <a:t>O(g(n</a:t>
            </a:r>
            <a:r>
              <a:rPr lang="en-US" sz="2400" dirty="0">
                <a:ea typeface="ＭＳ Ｐゴシック" pitchFamily="-110" charset="-128"/>
                <a:sym typeface="Symbol" pitchFamily="-110" charset="2"/>
              </a:rPr>
              <a:t>)) if </a:t>
            </a:r>
            <a:r>
              <a:rPr lang="en-US" sz="2400" dirty="0" err="1">
                <a:ea typeface="ＭＳ Ｐゴシック" pitchFamily="-110" charset="-128"/>
                <a:sym typeface="Symbol" pitchFamily="-110" charset="2"/>
              </a:rPr>
              <a:t>f(n</a:t>
            </a:r>
            <a:r>
              <a:rPr lang="en-US" sz="2400" dirty="0">
                <a:ea typeface="ＭＳ Ｐゴシック" pitchFamily="-110" charset="-128"/>
                <a:sym typeface="Symbol" pitchFamily="-110" charset="2"/>
              </a:rPr>
              <a:t>) is asymptotically </a:t>
            </a:r>
            <a:r>
              <a:rPr lang="en-US" sz="2400" b="1" dirty="0">
                <a:ea typeface="ＭＳ Ｐゴシック" pitchFamily="-110" charset="-128"/>
                <a:sym typeface="Symbol" pitchFamily="-110" charset="2"/>
              </a:rPr>
              <a:t>less than or equal</a:t>
            </a:r>
            <a:r>
              <a:rPr lang="en-US" sz="2400" dirty="0">
                <a:ea typeface="ＭＳ Ｐゴシック" pitchFamily="-110" charset="-128"/>
                <a:sym typeface="Symbol" pitchFamily="-110" charset="2"/>
              </a:rPr>
              <a:t> to </a:t>
            </a:r>
            <a:r>
              <a:rPr lang="en-US" sz="2400" dirty="0" err="1">
                <a:ea typeface="ＭＳ Ｐゴシック" pitchFamily="-110" charset="-128"/>
                <a:sym typeface="Symbol" pitchFamily="-110" charset="2"/>
              </a:rPr>
              <a:t>g(n</a:t>
            </a:r>
            <a:r>
              <a:rPr lang="en-US" sz="2400" dirty="0">
                <a:ea typeface="ＭＳ Ｐゴシック" pitchFamily="-110" charset="-128"/>
                <a:sym typeface="Symbol" pitchFamily="-110" charset="2"/>
              </a:rPr>
              <a:t>)</a:t>
            </a:r>
            <a:endParaRPr lang="en-US" sz="2800" b="1" dirty="0">
              <a:ea typeface="ＭＳ Ｐゴシック" pitchFamily="-110" charset="-128"/>
            </a:endParaRPr>
          </a:p>
          <a:p>
            <a:pPr marL="342900" indent="-342900">
              <a:spcBef>
                <a:spcPct val="20000"/>
              </a:spcBef>
              <a:spcAft>
                <a:spcPts val="1200"/>
              </a:spcAft>
              <a:buClr>
                <a:schemeClr val="hlink"/>
              </a:buClr>
              <a:buSzPct val="110000"/>
              <a:buFont typeface="Wingdings" pitchFamily="-110" charset="2"/>
              <a:buNone/>
            </a:pPr>
            <a:r>
              <a:rPr lang="en-US" sz="2400" b="1" dirty="0"/>
              <a:t>	</a:t>
            </a:r>
            <a:r>
              <a:rPr lang="en-US" sz="2400" b="1" dirty="0">
                <a:solidFill>
                  <a:schemeClr val="tx2"/>
                </a:solidFill>
              </a:rPr>
              <a:t>big-Omega</a:t>
            </a:r>
            <a:endParaRPr lang="en-US" sz="2400" b="1" dirty="0"/>
          </a:p>
          <a:p>
            <a:pPr marL="742950" lvl="1" indent="-285750">
              <a:lnSpc>
                <a:spcPct val="90000"/>
              </a:lnSpc>
              <a:spcBef>
                <a:spcPct val="20000"/>
              </a:spcBef>
              <a:spcAft>
                <a:spcPts val="1200"/>
              </a:spcAft>
              <a:buClr>
                <a:schemeClr val="tx1"/>
              </a:buClr>
              <a:buSzPct val="60000"/>
              <a:buFont typeface="Wingdings" pitchFamily="-110" charset="2"/>
              <a:buChar char="n"/>
            </a:pPr>
            <a:r>
              <a:rPr lang="en-US" sz="2400" dirty="0" err="1">
                <a:ea typeface="ＭＳ Ｐゴシック" pitchFamily="-110" charset="-128"/>
              </a:rPr>
              <a:t>f(n</a:t>
            </a:r>
            <a:r>
              <a:rPr lang="en-US" sz="2400" dirty="0">
                <a:ea typeface="ＭＳ Ｐゴシック" pitchFamily="-110" charset="-128"/>
              </a:rPr>
              <a:t>) is</a:t>
            </a:r>
            <a:r>
              <a:rPr lang="en-US" sz="2400" dirty="0" smtClean="0">
                <a:ea typeface="ＭＳ Ｐゴシック" pitchFamily="-110" charset="-128"/>
              </a:rPr>
              <a:t> </a:t>
            </a:r>
            <a:r>
              <a:rPr lang="en-US" sz="2400" dirty="0" err="1" smtClean="0">
                <a:ea typeface="ＭＳ Ｐゴシック" pitchFamily="-110" charset="-128"/>
                <a:sym typeface="Symbol" pitchFamily="-110" charset="2"/>
              </a:rPr>
              <a:t>Ω(</a:t>
            </a:r>
            <a:r>
              <a:rPr lang="en-US" sz="2400" dirty="0" err="1">
                <a:ea typeface="ＭＳ Ｐゴシック" pitchFamily="-110" charset="-128"/>
                <a:sym typeface="Symbol" pitchFamily="-110" charset="2"/>
              </a:rPr>
              <a:t>g(n</a:t>
            </a:r>
            <a:r>
              <a:rPr lang="en-US" sz="2400" dirty="0">
                <a:ea typeface="ＭＳ Ｐゴシック" pitchFamily="-110" charset="-128"/>
                <a:sym typeface="Symbol" pitchFamily="-110" charset="2"/>
              </a:rPr>
              <a:t>)) if </a:t>
            </a:r>
            <a:r>
              <a:rPr lang="en-US" sz="2400" dirty="0" err="1">
                <a:ea typeface="ＭＳ Ｐゴシック" pitchFamily="-110" charset="-128"/>
                <a:sym typeface="Symbol" pitchFamily="-110" charset="2"/>
              </a:rPr>
              <a:t>f(n</a:t>
            </a:r>
            <a:r>
              <a:rPr lang="en-US" sz="2400" dirty="0">
                <a:ea typeface="ＭＳ Ｐゴシック" pitchFamily="-110" charset="-128"/>
                <a:sym typeface="Symbol" pitchFamily="-110" charset="2"/>
              </a:rPr>
              <a:t>) is asymptotically </a:t>
            </a:r>
            <a:r>
              <a:rPr lang="en-US" sz="2400" b="1" dirty="0">
                <a:ea typeface="ＭＳ Ｐゴシック" pitchFamily="-110" charset="-128"/>
                <a:sym typeface="Symbol" pitchFamily="-110" charset="2"/>
              </a:rPr>
              <a:t>greater than or equal</a:t>
            </a:r>
            <a:r>
              <a:rPr lang="en-US" sz="2400" dirty="0">
                <a:ea typeface="ＭＳ Ｐゴシック" pitchFamily="-110" charset="-128"/>
                <a:sym typeface="Symbol" pitchFamily="-110" charset="2"/>
              </a:rPr>
              <a:t> to </a:t>
            </a:r>
            <a:r>
              <a:rPr lang="en-US" sz="2400" dirty="0" err="1">
                <a:ea typeface="ＭＳ Ｐゴシック" pitchFamily="-110" charset="-128"/>
                <a:sym typeface="Symbol" pitchFamily="-110" charset="2"/>
              </a:rPr>
              <a:t>g(n</a:t>
            </a:r>
            <a:r>
              <a:rPr lang="en-US" sz="2400" dirty="0">
                <a:ea typeface="ＭＳ Ｐゴシック" pitchFamily="-110" charset="-128"/>
                <a:sym typeface="Symbol" pitchFamily="-110" charset="2"/>
              </a:rPr>
              <a:t>)</a:t>
            </a:r>
            <a:endParaRPr lang="en-US" sz="2400" baseline="-25000" dirty="0">
              <a:ea typeface="ＭＳ Ｐゴシック" pitchFamily="-110" charset="-128"/>
              <a:sym typeface="Symbol" pitchFamily="-110" charset="2"/>
            </a:endParaRPr>
          </a:p>
          <a:p>
            <a:pPr marL="342900" indent="-342900">
              <a:lnSpc>
                <a:spcPct val="90000"/>
              </a:lnSpc>
              <a:spcBef>
                <a:spcPct val="20000"/>
              </a:spcBef>
              <a:spcAft>
                <a:spcPts val="1200"/>
              </a:spcAft>
              <a:buClr>
                <a:schemeClr val="hlink"/>
              </a:buClr>
              <a:buSzPct val="110000"/>
              <a:buFont typeface="Wingdings" pitchFamily="-110" charset="2"/>
              <a:buNone/>
            </a:pPr>
            <a:r>
              <a:rPr lang="en-US" sz="2400" b="1" dirty="0"/>
              <a:t>	</a:t>
            </a:r>
            <a:r>
              <a:rPr lang="en-US" sz="2400" b="1" dirty="0">
                <a:solidFill>
                  <a:schemeClr val="tx2"/>
                </a:solidFill>
              </a:rPr>
              <a:t>big-Theta</a:t>
            </a:r>
            <a:endParaRPr lang="en-US" sz="2400" b="1" dirty="0"/>
          </a:p>
          <a:p>
            <a:pPr marL="742950" lvl="1" indent="-285750">
              <a:lnSpc>
                <a:spcPct val="90000"/>
              </a:lnSpc>
              <a:spcBef>
                <a:spcPct val="20000"/>
              </a:spcBef>
              <a:spcAft>
                <a:spcPts val="1200"/>
              </a:spcAft>
              <a:buClr>
                <a:schemeClr val="tx1"/>
              </a:buClr>
              <a:buSzPct val="60000"/>
              <a:buFont typeface="Wingdings" pitchFamily="-110" charset="2"/>
              <a:buChar char="n"/>
            </a:pPr>
            <a:r>
              <a:rPr lang="en-US" sz="2400" dirty="0" err="1">
                <a:ea typeface="ＭＳ Ｐゴシック" pitchFamily="-110" charset="-128"/>
              </a:rPr>
              <a:t>f(n</a:t>
            </a:r>
            <a:r>
              <a:rPr lang="en-US" sz="2400" dirty="0">
                <a:ea typeface="ＭＳ Ｐゴシック" pitchFamily="-110" charset="-128"/>
              </a:rPr>
              <a:t>) is</a:t>
            </a:r>
            <a:r>
              <a:rPr lang="en-US" sz="2400" dirty="0" smtClean="0">
                <a:ea typeface="ＭＳ Ｐゴシック" pitchFamily="-110" charset="-128"/>
              </a:rPr>
              <a:t> </a:t>
            </a:r>
            <a:r>
              <a:rPr lang="en-US" sz="2400" dirty="0" err="1" smtClean="0">
                <a:ea typeface="ＭＳ Ｐゴシック" pitchFamily="-110" charset="-128"/>
                <a:sym typeface="Symbol" pitchFamily="-110" charset="2"/>
              </a:rPr>
              <a:t>Θ(</a:t>
            </a:r>
            <a:r>
              <a:rPr lang="en-US" sz="2400" dirty="0" err="1">
                <a:ea typeface="ＭＳ Ｐゴシック" pitchFamily="-110" charset="-128"/>
                <a:sym typeface="Symbol" pitchFamily="-110" charset="2"/>
              </a:rPr>
              <a:t>g(n</a:t>
            </a:r>
            <a:r>
              <a:rPr lang="en-US" sz="2400" dirty="0">
                <a:ea typeface="ＭＳ Ｐゴシック" pitchFamily="-110" charset="-128"/>
                <a:sym typeface="Symbol" pitchFamily="-110" charset="2"/>
              </a:rPr>
              <a:t>)) if </a:t>
            </a:r>
            <a:r>
              <a:rPr lang="en-US" sz="2400" dirty="0" err="1">
                <a:ea typeface="ＭＳ Ｐゴシック" pitchFamily="-110" charset="-128"/>
                <a:sym typeface="Symbol" pitchFamily="-110" charset="2"/>
              </a:rPr>
              <a:t>f(n</a:t>
            </a:r>
            <a:r>
              <a:rPr lang="en-US" sz="2400" dirty="0">
                <a:ea typeface="ＭＳ Ｐゴシック" pitchFamily="-110" charset="-128"/>
                <a:sym typeface="Symbol" pitchFamily="-110" charset="2"/>
              </a:rPr>
              <a:t>) is asymptotically </a:t>
            </a:r>
            <a:r>
              <a:rPr lang="en-US" sz="2400" b="1" dirty="0">
                <a:ea typeface="ＭＳ Ｐゴシック" pitchFamily="-110" charset="-128"/>
                <a:sym typeface="Symbol" pitchFamily="-110" charset="2"/>
              </a:rPr>
              <a:t>equal</a:t>
            </a:r>
            <a:r>
              <a:rPr lang="en-US" sz="2400" dirty="0">
                <a:ea typeface="ＭＳ Ｐゴシック" pitchFamily="-110" charset="-128"/>
                <a:sym typeface="Symbol" pitchFamily="-110" charset="2"/>
              </a:rPr>
              <a:t> to </a:t>
            </a:r>
            <a:r>
              <a:rPr lang="en-US" sz="2400" dirty="0" err="1">
                <a:ea typeface="ＭＳ Ｐゴシック" pitchFamily="-110" charset="-128"/>
                <a:sym typeface="Symbol" pitchFamily="-110" charset="2"/>
              </a:rPr>
              <a:t>g(n</a:t>
            </a:r>
            <a:r>
              <a:rPr lang="en-US" sz="2400" dirty="0">
                <a:ea typeface="ＭＳ Ｐゴシック" pitchFamily="-110" charset="-128"/>
                <a:sym typeface="Symbol" pitchFamily="-110" charset="2"/>
              </a:rPr>
              <a:t>)</a:t>
            </a:r>
            <a:endParaRPr lang="en-US" sz="2400" dirty="0">
              <a:ea typeface="ＭＳ Ｐゴシック" pitchFamily="-110" charset="-128"/>
            </a:endParaRPr>
          </a:p>
          <a:p>
            <a:pPr marL="342900" indent="-342900">
              <a:lnSpc>
                <a:spcPct val="90000"/>
              </a:lnSpc>
              <a:spcBef>
                <a:spcPct val="20000"/>
              </a:spcBef>
              <a:spcAft>
                <a:spcPts val="1200"/>
              </a:spcAft>
              <a:buClr>
                <a:schemeClr val="hlink"/>
              </a:buClr>
              <a:buSzPct val="110000"/>
              <a:buFont typeface="Wingdings" pitchFamily="-110" charset="2"/>
              <a:buNone/>
            </a:pPr>
            <a:endParaRPr lang="en-US" sz="3600" dirty="0">
              <a:sym typeface="Symbol" pitchFamily="-110" charset="2"/>
            </a:endParaRPr>
          </a:p>
        </p:txBody>
      </p:sp>
      <p:graphicFrame>
        <p:nvGraphicFramePr>
          <p:cNvPr id="2" name="Object 1"/>
          <p:cNvGraphicFramePr>
            <a:graphicFrameLocks noChangeAspect="1"/>
          </p:cNvGraphicFramePr>
          <p:nvPr>
            <p:extLst>
              <p:ext uri="{D42A27DB-BD31-4B8C-83A1-F6EECF244321}">
                <p14:modId xmlns:p14="http://schemas.microsoft.com/office/powerpoint/2010/main" val="3635264938"/>
              </p:ext>
            </p:extLst>
          </p:nvPr>
        </p:nvGraphicFramePr>
        <p:xfrm>
          <a:off x="274638" y="5522913"/>
          <a:ext cx="8747125" cy="647700"/>
        </p:xfrm>
        <a:graphic>
          <a:graphicData uri="http://schemas.openxmlformats.org/presentationml/2006/ole">
            <mc:AlternateContent xmlns:mc="http://schemas.openxmlformats.org/markup-compatibility/2006">
              <mc:Choice xmlns:v="urn:schemas-microsoft-com:vml" Requires="v">
                <p:oleObj spid="_x0000_s245783" name="Equation" r:id="rId3" imgW="4114800" imgH="304800" progId="Equation.DSMT4">
                  <p:embed/>
                </p:oleObj>
              </mc:Choice>
              <mc:Fallback>
                <p:oleObj name="Equation" r:id="rId3" imgW="4114800" imgH="304800" progId="Equation.DSMT4">
                  <p:embed/>
                  <p:pic>
                    <p:nvPicPr>
                      <p:cNvPr id="0" name=""/>
                      <p:cNvPicPr/>
                      <p:nvPr/>
                    </p:nvPicPr>
                    <p:blipFill>
                      <a:blip r:embed="rId4"/>
                      <a:stretch>
                        <a:fillRect/>
                      </a:stretch>
                    </p:blipFill>
                    <p:spPr>
                      <a:xfrm>
                        <a:off x="274638" y="5522913"/>
                        <a:ext cx="8747125" cy="647700"/>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7074" name="Rectangle 2"/>
          <p:cNvSpPr>
            <a:spLocks noGrp="1" noChangeArrowheads="1"/>
          </p:cNvSpPr>
          <p:nvPr>
            <p:ph type="title" idx="4294967295"/>
          </p:nvPr>
        </p:nvSpPr>
        <p:spPr>
          <a:xfrm>
            <a:off x="0" y="-152400"/>
            <a:ext cx="7772400" cy="1143000"/>
          </a:xfrm>
        </p:spPr>
        <p:txBody>
          <a:bodyPr/>
          <a:lstStyle/>
          <a:p>
            <a:r>
              <a:rPr lang="en-US"/>
              <a:t>Definition of  Theta</a:t>
            </a:r>
            <a:endParaRPr lang="en-CA">
              <a:ea typeface="Times New Roman" pitchFamily="-110" charset="0"/>
              <a:cs typeface="Times New Roman" pitchFamily="-110" charset="0"/>
            </a:endParaRPr>
          </a:p>
        </p:txBody>
      </p:sp>
      <p:sp>
        <p:nvSpPr>
          <p:cNvPr id="1027075" name="Rectangle 3"/>
          <p:cNvSpPr>
            <a:spLocks noGrp="1" noChangeArrowheads="1"/>
          </p:cNvSpPr>
          <p:nvPr>
            <p:ph type="body" idx="4294967295"/>
          </p:nvPr>
        </p:nvSpPr>
        <p:spPr>
          <a:xfrm>
            <a:off x="0" y="5562600"/>
            <a:ext cx="7772400" cy="513059"/>
          </a:xfrm>
        </p:spPr>
        <p:txBody>
          <a:bodyPr/>
          <a:lstStyle/>
          <a:p>
            <a:pPr algn="ctr">
              <a:buFontTx/>
              <a:buNone/>
            </a:pPr>
            <a:r>
              <a:rPr lang="en-US" dirty="0" err="1"/>
              <a:t>f(n</a:t>
            </a:r>
            <a:r>
              <a:rPr lang="en-US" dirty="0"/>
              <a:t>) is sandwiched between </a:t>
            </a:r>
            <a:r>
              <a:rPr lang="en-US" dirty="0">
                <a:solidFill>
                  <a:schemeClr val="accent2"/>
                </a:solidFill>
              </a:rPr>
              <a:t>c</a:t>
            </a:r>
            <a:r>
              <a:rPr lang="en-US" baseline="-25000" dirty="0">
                <a:solidFill>
                  <a:schemeClr val="accent2"/>
                </a:solidFill>
              </a:rPr>
              <a:t>1</a:t>
            </a:r>
            <a:r>
              <a:rPr lang="en-US" dirty="0">
                <a:solidFill>
                  <a:schemeClr val="accent2"/>
                </a:solidFill>
              </a:rPr>
              <a:t>g(n)</a:t>
            </a:r>
            <a:r>
              <a:rPr lang="en-US" baseline="-25000" dirty="0">
                <a:solidFill>
                  <a:schemeClr val="accent2"/>
                </a:solidFill>
              </a:rPr>
              <a:t> </a:t>
            </a:r>
            <a:r>
              <a:rPr lang="en-US" dirty="0"/>
              <a:t>and </a:t>
            </a:r>
            <a:r>
              <a:rPr lang="en-US" dirty="0">
                <a:solidFill>
                  <a:schemeClr val="accent2"/>
                </a:solidFill>
              </a:rPr>
              <a:t>c</a:t>
            </a:r>
            <a:r>
              <a:rPr lang="en-US" baseline="-25000" dirty="0">
                <a:solidFill>
                  <a:schemeClr val="accent2"/>
                </a:solidFill>
              </a:rPr>
              <a:t>2</a:t>
            </a:r>
            <a:r>
              <a:rPr lang="en-US" dirty="0">
                <a:solidFill>
                  <a:schemeClr val="accent2"/>
                </a:solidFill>
              </a:rPr>
              <a:t>g(n)</a:t>
            </a:r>
            <a:endParaRPr lang="en-CA" baseline="-25000" dirty="0">
              <a:solidFill>
                <a:schemeClr val="accent2"/>
              </a:solidFill>
            </a:endParaRPr>
          </a:p>
        </p:txBody>
      </p:sp>
      <p:pic>
        <p:nvPicPr>
          <p:cNvPr id="1027077" name="Picture 5" descr="theta"/>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260850" y="838200"/>
            <a:ext cx="4578350" cy="3448050"/>
          </a:xfrm>
          <a:prstGeom prst="rect">
            <a:avLst/>
          </a:prstGeom>
          <a:noFill/>
        </p:spPr>
      </p:pic>
      <p:sp>
        <p:nvSpPr>
          <p:cNvPr id="1027078" name="Rectangle 6"/>
          <p:cNvSpPr>
            <a:spLocks noChangeArrowheads="1"/>
          </p:cNvSpPr>
          <p:nvPr/>
        </p:nvSpPr>
        <p:spPr bwMode="auto">
          <a:xfrm>
            <a:off x="381000" y="1676400"/>
            <a:ext cx="3657600" cy="1143000"/>
          </a:xfrm>
          <a:prstGeom prst="rect">
            <a:avLst/>
          </a:prstGeom>
          <a:noFill/>
          <a:ln w="9525">
            <a:noFill/>
            <a:miter lim="800000"/>
            <a:headEnd/>
            <a:tailEnd/>
          </a:ln>
          <a:effectLst/>
        </p:spPr>
        <p:txBody>
          <a:bodyPr anchor="ctr">
            <a:prstTxWarp prst="textNoShape">
              <a:avLst/>
            </a:prstTxWarp>
          </a:bodyPr>
          <a:lstStyle/>
          <a:p>
            <a:pPr algn="ctr"/>
            <a:r>
              <a:rPr lang="en-US" sz="4400" b="0">
                <a:solidFill>
                  <a:schemeClr val="accent2"/>
                </a:solidFill>
                <a:latin typeface="Times New Roman" pitchFamily="-110" charset="0"/>
              </a:rPr>
              <a:t>f(n) = </a:t>
            </a:r>
            <a:r>
              <a:rPr lang="en-US" sz="4400" b="0">
                <a:solidFill>
                  <a:schemeClr val="accent2"/>
                </a:solidFill>
                <a:latin typeface="Times New Roman" pitchFamily="-110" charset="0"/>
                <a:ea typeface="Times New Roman" pitchFamily="-110" charset="0"/>
                <a:cs typeface="Times New Roman" pitchFamily="-110" charset="0"/>
              </a:rPr>
              <a:t>θ(g(n))</a:t>
            </a:r>
            <a:endParaRPr lang="en-CA" sz="4400" b="0">
              <a:solidFill>
                <a:schemeClr val="accent2"/>
              </a:solidFill>
              <a:latin typeface="Times New Roman" pitchFamily="-110" charset="0"/>
              <a:ea typeface="Times New Roman" pitchFamily="-110" charset="0"/>
              <a:cs typeface="Times New Roman" pitchFamily="-110" charset="0"/>
            </a:endParaRPr>
          </a:p>
        </p:txBody>
      </p:sp>
      <p:sp>
        <p:nvSpPr>
          <p:cNvPr id="1027079" name="AutoShape 7"/>
          <p:cNvSpPr>
            <a:spLocks/>
          </p:cNvSpPr>
          <p:nvPr/>
        </p:nvSpPr>
        <p:spPr bwMode="auto">
          <a:xfrm rot="-5400000">
            <a:off x="6122988" y="3325812"/>
            <a:ext cx="228600" cy="3940175"/>
          </a:xfrm>
          <a:prstGeom prst="leftBrace">
            <a:avLst>
              <a:gd name="adj1" fmla="val 143634"/>
              <a:gd name="adj2" fmla="val 50000"/>
            </a:avLst>
          </a:prstGeom>
          <a:noFill/>
          <a:ln w="38100">
            <a:solidFill>
              <a:schemeClr val="hlink"/>
            </a:solidFill>
            <a:round/>
            <a:headEnd/>
            <a:tailEnd/>
          </a:ln>
          <a:effectLst/>
        </p:spPr>
        <p:txBody>
          <a:bodyPr vert="eaVert" wrap="none" anchor="ctr">
            <a:prstTxWarp prst="textNoShape">
              <a:avLst/>
            </a:prstTxWarp>
          </a:bodyPr>
          <a:lstStyle/>
          <a:p>
            <a:pPr algn="ctr"/>
            <a:endParaRPr lang="en-US" sz="3200" b="0">
              <a:latin typeface="Times New Roman" pitchFamily="-110" charset="0"/>
            </a:endParaRPr>
          </a:p>
        </p:txBody>
      </p:sp>
      <p:graphicFrame>
        <p:nvGraphicFramePr>
          <p:cNvPr id="1027087" name="Object 15"/>
          <p:cNvGraphicFramePr>
            <a:graphicFrameLocks noChangeAspect="1"/>
          </p:cNvGraphicFramePr>
          <p:nvPr/>
        </p:nvGraphicFramePr>
        <p:xfrm>
          <a:off x="365125" y="4665663"/>
          <a:ext cx="7894638" cy="596900"/>
        </p:xfrm>
        <a:graphic>
          <a:graphicData uri="http://schemas.openxmlformats.org/presentationml/2006/ole">
            <mc:AlternateContent xmlns:mc="http://schemas.openxmlformats.org/markup-compatibility/2006">
              <mc:Choice xmlns:v="urn:schemas-microsoft-com:vml" Requires="v">
                <p:oleObj spid="_x0000_s128040" name="Equation" r:id="rId4" imgW="3022560" imgH="228600" progId="Equation.DSMT4">
                  <p:embed/>
                </p:oleObj>
              </mc:Choice>
              <mc:Fallback>
                <p:oleObj name="Equation" r:id="rId4" imgW="3022560" imgH="22860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5125" y="4665663"/>
                        <a:ext cx="7894638" cy="5969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a:xfrm>
            <a:off x="457200" y="1260092"/>
            <a:ext cx="8229600" cy="4866071"/>
          </a:xfrm>
        </p:spPr>
        <p:txBody>
          <a:bodyPr/>
          <a:lstStyle/>
          <a:p>
            <a:r>
              <a:rPr lang="en-US" dirty="0" smtClean="0"/>
              <a:t>Motivation</a:t>
            </a:r>
          </a:p>
          <a:p>
            <a:r>
              <a:rPr lang="en-US" dirty="0" smtClean="0"/>
              <a:t>Definition of Running Time</a:t>
            </a:r>
          </a:p>
          <a:p>
            <a:r>
              <a:rPr lang="en-US" dirty="0" smtClean="0"/>
              <a:t>Classifying Running Time</a:t>
            </a:r>
          </a:p>
          <a:p>
            <a:r>
              <a:rPr lang="en-US" dirty="0" smtClean="0"/>
              <a:t>Asymptotic Notation &amp; Proving Bounds</a:t>
            </a:r>
          </a:p>
          <a:p>
            <a:r>
              <a:rPr lang="en-US" b="1" dirty="0" smtClean="0">
                <a:solidFill>
                  <a:srgbClr val="800000"/>
                </a:solidFill>
              </a:rPr>
              <a:t>Algorithm Complexity </a:t>
            </a:r>
            <a:r>
              <a:rPr lang="en-US" b="1" dirty="0" err="1" smtClean="0">
                <a:solidFill>
                  <a:srgbClr val="800000"/>
                </a:solidFill>
              </a:rPr>
              <a:t>vs</a:t>
            </a:r>
            <a:r>
              <a:rPr lang="en-US" b="1" dirty="0" smtClean="0">
                <a:solidFill>
                  <a:srgbClr val="800000"/>
                </a:solidFill>
              </a:rPr>
              <a:t> Problem Complexity</a:t>
            </a:r>
          </a:p>
          <a:p>
            <a:endParaRPr lang="en-US" dirty="0" smtClean="0"/>
          </a:p>
          <a:p>
            <a:endParaRPr lang="en-US" dirty="0"/>
          </a:p>
        </p:txBody>
      </p:sp>
    </p:spTree>
    <p:extLst>
      <p:ext uri="{BB962C8B-B14F-4D97-AF65-F5344CB8AC3E}">
        <p14:creationId xmlns:p14="http://schemas.microsoft.com/office/powerpoint/2010/main" val="97100324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60194" name="Rectangle 2"/>
          <p:cNvSpPr>
            <a:spLocks noGrp="1" noChangeArrowheads="1"/>
          </p:cNvSpPr>
          <p:nvPr>
            <p:ph type="title"/>
          </p:nvPr>
        </p:nvSpPr>
        <p:spPr/>
        <p:txBody>
          <a:bodyPr/>
          <a:lstStyle/>
          <a:p>
            <a:r>
              <a:rPr lang="en-US" sz="2800"/>
              <a:t>Time Complexity of an </a:t>
            </a:r>
            <a:r>
              <a:rPr lang="en-US" sz="2800">
                <a:solidFill>
                  <a:schemeClr val="hlink"/>
                </a:solidFill>
              </a:rPr>
              <a:t>Algorithm</a:t>
            </a:r>
            <a:endParaRPr lang="en-CA" sz="2800">
              <a:solidFill>
                <a:schemeClr val="hlink"/>
              </a:solidFill>
            </a:endParaRPr>
          </a:p>
        </p:txBody>
      </p:sp>
      <p:sp>
        <p:nvSpPr>
          <p:cNvPr id="1160195" name="Rectangle 3"/>
          <p:cNvSpPr>
            <a:spLocks noGrp="1" noChangeArrowheads="1"/>
          </p:cNvSpPr>
          <p:nvPr>
            <p:ph type="body" idx="1"/>
          </p:nvPr>
        </p:nvSpPr>
        <p:spPr>
          <a:xfrm>
            <a:off x="838200" y="3352800"/>
            <a:ext cx="7772400" cy="4114800"/>
          </a:xfrm>
        </p:spPr>
        <p:txBody>
          <a:bodyPr/>
          <a:lstStyle/>
          <a:p>
            <a:r>
              <a:rPr lang="en-US" dirty="0">
                <a:solidFill>
                  <a:schemeClr val="accent2"/>
                </a:solidFill>
                <a:ea typeface="Times New Roman" pitchFamily="-110" charset="0"/>
                <a:cs typeface="Times New Roman" pitchFamily="-110" charset="0"/>
              </a:rPr>
              <a:t>O(n</a:t>
            </a:r>
            <a:r>
              <a:rPr lang="en-US" baseline="30000" dirty="0">
                <a:solidFill>
                  <a:schemeClr val="accent2"/>
                </a:solidFill>
                <a:ea typeface="Times New Roman" pitchFamily="-110" charset="0"/>
                <a:cs typeface="Times New Roman" pitchFamily="-110" charset="0"/>
              </a:rPr>
              <a:t>2</a:t>
            </a:r>
            <a:r>
              <a:rPr lang="en-US" dirty="0">
                <a:solidFill>
                  <a:schemeClr val="accent2"/>
                </a:solidFill>
                <a:ea typeface="Times New Roman" pitchFamily="-110" charset="0"/>
                <a:cs typeface="Times New Roman" pitchFamily="-110" charset="0"/>
              </a:rPr>
              <a:t>): </a:t>
            </a:r>
            <a:r>
              <a:rPr lang="en-US" dirty="0"/>
              <a:t>For any</a:t>
            </a:r>
            <a:r>
              <a:rPr lang="en-US" dirty="0">
                <a:solidFill>
                  <a:schemeClr val="hlink"/>
                </a:solidFill>
              </a:rPr>
              <a:t> </a:t>
            </a:r>
            <a:r>
              <a:rPr lang="en-US" dirty="0"/>
              <a:t>input size </a:t>
            </a:r>
            <a:r>
              <a:rPr lang="en-US" dirty="0" err="1" smtClean="0"/>
              <a:t>n</a:t>
            </a:r>
            <a:r>
              <a:rPr lang="en-US" dirty="0" smtClean="0"/>
              <a:t> ≥ n</a:t>
            </a:r>
            <a:r>
              <a:rPr lang="en-US" baseline="-25000" dirty="0" smtClean="0"/>
              <a:t>0</a:t>
            </a:r>
            <a:r>
              <a:rPr lang="en-US" dirty="0"/>
              <a:t>, the algorithm takes </a:t>
            </a:r>
            <a:r>
              <a:rPr lang="en-US" dirty="0">
                <a:solidFill>
                  <a:schemeClr val="hlink"/>
                </a:solidFill>
              </a:rPr>
              <a:t>no more</a:t>
            </a:r>
            <a:r>
              <a:rPr lang="en-US" dirty="0"/>
              <a:t> than </a:t>
            </a:r>
            <a:r>
              <a:rPr lang="en-US" dirty="0">
                <a:solidFill>
                  <a:schemeClr val="accent2"/>
                </a:solidFill>
                <a:ea typeface="Times New Roman" pitchFamily="-110" charset="0"/>
                <a:cs typeface="Times New Roman" pitchFamily="-110" charset="0"/>
              </a:rPr>
              <a:t>cn</a:t>
            </a:r>
            <a:r>
              <a:rPr lang="en-US" baseline="30000" dirty="0">
                <a:solidFill>
                  <a:schemeClr val="accent2"/>
                </a:solidFill>
                <a:ea typeface="Times New Roman" pitchFamily="-110" charset="0"/>
                <a:cs typeface="Times New Roman" pitchFamily="-110" charset="0"/>
              </a:rPr>
              <a:t>2</a:t>
            </a:r>
            <a:r>
              <a:rPr lang="en-US" dirty="0">
                <a:solidFill>
                  <a:schemeClr val="accent2"/>
                </a:solidFill>
                <a:ea typeface="Times New Roman" pitchFamily="-110" charset="0"/>
                <a:cs typeface="Times New Roman" pitchFamily="-110" charset="0"/>
              </a:rPr>
              <a:t> </a:t>
            </a:r>
            <a:r>
              <a:rPr lang="en-US" dirty="0"/>
              <a:t>time on </a:t>
            </a:r>
            <a:r>
              <a:rPr lang="en-US" dirty="0">
                <a:solidFill>
                  <a:schemeClr val="hlink"/>
                </a:solidFill>
              </a:rPr>
              <a:t>every</a:t>
            </a:r>
            <a:r>
              <a:rPr lang="en-US" dirty="0"/>
              <a:t> input.</a:t>
            </a:r>
            <a:endParaRPr lang="en-CA" dirty="0"/>
          </a:p>
          <a:p>
            <a:r>
              <a:rPr lang="en-US" dirty="0">
                <a:solidFill>
                  <a:schemeClr val="accent2"/>
                </a:solidFill>
                <a:ea typeface="Times New Roman" pitchFamily="-110" charset="0"/>
                <a:cs typeface="Times New Roman" pitchFamily="-110" charset="0"/>
              </a:rPr>
              <a:t>Ω(n</a:t>
            </a:r>
            <a:r>
              <a:rPr lang="en-US" baseline="30000" dirty="0">
                <a:solidFill>
                  <a:schemeClr val="accent2"/>
                </a:solidFill>
                <a:ea typeface="Times New Roman" pitchFamily="-110" charset="0"/>
                <a:cs typeface="Times New Roman" pitchFamily="-110" charset="0"/>
              </a:rPr>
              <a:t>2</a:t>
            </a:r>
            <a:r>
              <a:rPr lang="en-US" dirty="0">
                <a:solidFill>
                  <a:schemeClr val="accent2"/>
                </a:solidFill>
                <a:ea typeface="Times New Roman" pitchFamily="-110" charset="0"/>
                <a:cs typeface="Times New Roman" pitchFamily="-110" charset="0"/>
              </a:rPr>
              <a:t>):</a:t>
            </a:r>
            <a:r>
              <a:rPr lang="en-US" dirty="0"/>
              <a:t> For any input size </a:t>
            </a:r>
            <a:r>
              <a:rPr lang="en-US" dirty="0" err="1" smtClean="0"/>
              <a:t>n</a:t>
            </a:r>
            <a:r>
              <a:rPr lang="en-US" dirty="0" smtClean="0"/>
              <a:t> ≥ n</a:t>
            </a:r>
            <a:r>
              <a:rPr lang="en-US" baseline="-25000" dirty="0" smtClean="0"/>
              <a:t>0</a:t>
            </a:r>
            <a:r>
              <a:rPr lang="en-US" dirty="0"/>
              <a:t>, the algorithm takes </a:t>
            </a:r>
            <a:r>
              <a:rPr lang="en-US" dirty="0">
                <a:solidFill>
                  <a:schemeClr val="hlink"/>
                </a:solidFill>
              </a:rPr>
              <a:t>at least</a:t>
            </a:r>
            <a:r>
              <a:rPr lang="en-US" dirty="0"/>
              <a:t> </a:t>
            </a:r>
            <a:r>
              <a:rPr lang="en-US" dirty="0">
                <a:solidFill>
                  <a:schemeClr val="accent2"/>
                </a:solidFill>
                <a:ea typeface="Times New Roman" pitchFamily="-110" charset="0"/>
                <a:cs typeface="Times New Roman" pitchFamily="-110" charset="0"/>
              </a:rPr>
              <a:t>cn</a:t>
            </a:r>
            <a:r>
              <a:rPr lang="en-US" baseline="30000" dirty="0">
                <a:solidFill>
                  <a:schemeClr val="accent2"/>
                </a:solidFill>
                <a:ea typeface="Times New Roman" pitchFamily="-110" charset="0"/>
                <a:cs typeface="Times New Roman" pitchFamily="-110" charset="0"/>
              </a:rPr>
              <a:t>2</a:t>
            </a:r>
            <a:r>
              <a:rPr lang="en-US" dirty="0"/>
              <a:t> time on </a:t>
            </a:r>
            <a:r>
              <a:rPr lang="en-US" dirty="0">
                <a:solidFill>
                  <a:schemeClr val="hlink"/>
                </a:solidFill>
              </a:rPr>
              <a:t>at least one</a:t>
            </a:r>
            <a:r>
              <a:rPr lang="en-US" dirty="0"/>
              <a:t> input.</a:t>
            </a:r>
          </a:p>
          <a:p>
            <a:r>
              <a:rPr lang="en-US" dirty="0" err="1">
                <a:solidFill>
                  <a:schemeClr val="accent2"/>
                </a:solidFill>
                <a:ea typeface="Times New Roman" pitchFamily="-110" charset="0"/>
                <a:cs typeface="Times New Roman" pitchFamily="-110" charset="0"/>
              </a:rPr>
              <a:t>θ</a:t>
            </a:r>
            <a:r>
              <a:rPr lang="en-US" dirty="0">
                <a:solidFill>
                  <a:schemeClr val="accent2"/>
                </a:solidFill>
                <a:ea typeface="Times New Roman" pitchFamily="-110" charset="0"/>
                <a:cs typeface="Times New Roman" pitchFamily="-110" charset="0"/>
              </a:rPr>
              <a:t> (n</a:t>
            </a:r>
            <a:r>
              <a:rPr lang="en-US" baseline="30000" dirty="0">
                <a:solidFill>
                  <a:schemeClr val="accent2"/>
                </a:solidFill>
                <a:ea typeface="Times New Roman" pitchFamily="-110" charset="0"/>
                <a:cs typeface="Times New Roman" pitchFamily="-110" charset="0"/>
              </a:rPr>
              <a:t>2</a:t>
            </a:r>
            <a:r>
              <a:rPr lang="en-US" dirty="0">
                <a:solidFill>
                  <a:schemeClr val="accent2"/>
                </a:solidFill>
                <a:ea typeface="Times New Roman" pitchFamily="-110" charset="0"/>
                <a:cs typeface="Times New Roman" pitchFamily="-110" charset="0"/>
              </a:rPr>
              <a:t>):</a:t>
            </a:r>
            <a:r>
              <a:rPr lang="en-US" dirty="0"/>
              <a:t> Do both.</a:t>
            </a:r>
            <a:endParaRPr lang="en-CA" dirty="0"/>
          </a:p>
        </p:txBody>
      </p:sp>
      <p:sp>
        <p:nvSpPr>
          <p:cNvPr id="1160196" name="Rectangle 4"/>
          <p:cNvSpPr>
            <a:spLocks noChangeArrowheads="1"/>
          </p:cNvSpPr>
          <p:nvPr/>
        </p:nvSpPr>
        <p:spPr bwMode="auto">
          <a:xfrm>
            <a:off x="785813" y="1709738"/>
            <a:ext cx="6994525" cy="1554162"/>
          </a:xfrm>
          <a:prstGeom prst="rect">
            <a:avLst/>
          </a:prstGeom>
          <a:noFill/>
          <a:ln w="38100">
            <a:noFill/>
            <a:miter lim="800000"/>
            <a:headEnd/>
            <a:tailEnd/>
          </a:ln>
          <a:effectLst/>
        </p:spPr>
        <p:txBody>
          <a:bodyPr wrap="none">
            <a:prstTxWarp prst="textNoShape">
              <a:avLst/>
            </a:prstTxWarp>
            <a:spAutoFit/>
          </a:bodyPr>
          <a:lstStyle/>
          <a:p>
            <a:r>
              <a:rPr lang="en-US" sz="3200" b="0"/>
              <a:t>The time complexity of an algorithm is</a:t>
            </a:r>
            <a:br>
              <a:rPr lang="en-US" sz="3200" b="0"/>
            </a:br>
            <a:r>
              <a:rPr lang="en-US" sz="3200" b="0">
                <a:ea typeface="Times New Roman" pitchFamily="-110" charset="0"/>
                <a:cs typeface="Times New Roman" pitchFamily="-110" charset="0"/>
              </a:rPr>
              <a:t>the </a:t>
            </a:r>
            <a:r>
              <a:rPr lang="en-US" sz="3200" b="0" i="1">
                <a:ea typeface="Times New Roman" pitchFamily="-110" charset="0"/>
                <a:cs typeface="Times New Roman" pitchFamily="-110" charset="0"/>
              </a:rPr>
              <a:t>largest</a:t>
            </a:r>
            <a:r>
              <a:rPr lang="en-US" sz="3200" b="0" i="1">
                <a:solidFill>
                  <a:schemeClr val="hlink"/>
                </a:solidFill>
                <a:ea typeface="Times New Roman" pitchFamily="-110" charset="0"/>
                <a:cs typeface="Times New Roman" pitchFamily="-110" charset="0"/>
              </a:rPr>
              <a:t> </a:t>
            </a:r>
            <a:r>
              <a:rPr lang="en-US" sz="3200" b="0">
                <a:ea typeface="Times New Roman" pitchFamily="-110" charset="0"/>
                <a:cs typeface="Times New Roman" pitchFamily="-110" charset="0"/>
              </a:rPr>
              <a:t>time required on </a:t>
            </a:r>
            <a:r>
              <a:rPr lang="en-US" sz="3200" b="0" i="1">
                <a:ea typeface="Times New Roman" pitchFamily="-110" charset="0"/>
                <a:cs typeface="Times New Roman" pitchFamily="-110" charset="0"/>
              </a:rPr>
              <a:t>any </a:t>
            </a:r>
            <a:r>
              <a:rPr lang="en-US" sz="3200" b="0">
                <a:ea typeface="Times New Roman" pitchFamily="-110" charset="0"/>
                <a:cs typeface="Times New Roman" pitchFamily="-110" charset="0"/>
              </a:rPr>
              <a:t>input </a:t>
            </a:r>
            <a:br>
              <a:rPr lang="en-US" sz="3200" b="0">
                <a:ea typeface="Times New Roman" pitchFamily="-110" charset="0"/>
                <a:cs typeface="Times New Roman" pitchFamily="-110" charset="0"/>
              </a:rPr>
            </a:br>
            <a:r>
              <a:rPr lang="en-US" sz="3200" b="0">
                <a:ea typeface="Times New Roman" pitchFamily="-110" charset="0"/>
                <a:cs typeface="Times New Roman" pitchFamily="-110" charset="0"/>
              </a:rPr>
              <a:t>of size n. </a:t>
            </a:r>
            <a:r>
              <a:rPr lang="en-US" sz="3200" b="0">
                <a:solidFill>
                  <a:schemeClr val="accent2"/>
                </a:solidFill>
                <a:ea typeface="Times New Roman" pitchFamily="-110" charset="0"/>
                <a:cs typeface="Times New Roman" pitchFamily="-110" charset="0"/>
              </a:rPr>
              <a:t>(Worst case analysis.)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60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160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160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0195" grpId="0" build="p"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61218" name="Rectangle 2"/>
          <p:cNvSpPr>
            <a:spLocks noGrp="1" noChangeArrowheads="1"/>
          </p:cNvSpPr>
          <p:nvPr>
            <p:ph type="title"/>
          </p:nvPr>
        </p:nvSpPr>
        <p:spPr/>
        <p:txBody>
          <a:bodyPr/>
          <a:lstStyle/>
          <a:p>
            <a:r>
              <a:rPr lang="en-US"/>
              <a:t>What is the height of tallest person in the class?</a:t>
            </a:r>
            <a:endParaRPr lang="en-CA"/>
          </a:p>
        </p:txBody>
      </p:sp>
      <p:grpSp>
        <p:nvGrpSpPr>
          <p:cNvPr id="2" name="Group 3"/>
          <p:cNvGrpSpPr>
            <a:grpSpLocks/>
          </p:cNvGrpSpPr>
          <p:nvPr/>
        </p:nvGrpSpPr>
        <p:grpSpPr bwMode="auto">
          <a:xfrm>
            <a:off x="4572000" y="3679825"/>
            <a:ext cx="401638" cy="1143000"/>
            <a:chOff x="5760" y="720"/>
            <a:chExt cx="1021" cy="2477"/>
          </a:xfrm>
        </p:grpSpPr>
        <p:grpSp>
          <p:nvGrpSpPr>
            <p:cNvPr id="3" name="Group 4"/>
            <p:cNvGrpSpPr>
              <a:grpSpLocks/>
            </p:cNvGrpSpPr>
            <p:nvPr/>
          </p:nvGrpSpPr>
          <p:grpSpPr bwMode="auto">
            <a:xfrm>
              <a:off x="5760" y="901"/>
              <a:ext cx="916" cy="2296"/>
              <a:chOff x="5760" y="901"/>
              <a:chExt cx="916" cy="2296"/>
            </a:xfrm>
          </p:grpSpPr>
          <p:sp>
            <p:nvSpPr>
              <p:cNvPr id="1161221" name="Freeform 5"/>
              <p:cNvSpPr>
                <a:spLocks/>
              </p:cNvSpPr>
              <p:nvPr/>
            </p:nvSpPr>
            <p:spPr bwMode="auto">
              <a:xfrm>
                <a:off x="5993" y="991"/>
                <a:ext cx="538" cy="525"/>
              </a:xfrm>
              <a:custGeom>
                <a:avLst/>
                <a:gdLst/>
                <a:ahLst/>
                <a:cxnLst>
                  <a:cxn ang="0">
                    <a:pos x="164" y="222"/>
                  </a:cxn>
                  <a:cxn ang="0">
                    <a:pos x="211" y="152"/>
                  </a:cxn>
                  <a:cxn ang="0">
                    <a:pos x="263" y="100"/>
                  </a:cxn>
                  <a:cxn ang="0">
                    <a:pos x="316" y="35"/>
                  </a:cxn>
                  <a:cxn ang="0">
                    <a:pos x="380" y="6"/>
                  </a:cxn>
                  <a:cxn ang="0">
                    <a:pos x="432" y="0"/>
                  </a:cxn>
                  <a:cxn ang="0">
                    <a:pos x="485" y="17"/>
                  </a:cxn>
                  <a:cxn ang="0">
                    <a:pos x="514" y="59"/>
                  </a:cxn>
                  <a:cxn ang="0">
                    <a:pos x="538" y="135"/>
                  </a:cxn>
                  <a:cxn ang="0">
                    <a:pos x="531" y="216"/>
                  </a:cxn>
                  <a:cxn ang="0">
                    <a:pos x="508" y="286"/>
                  </a:cxn>
                  <a:cxn ang="0">
                    <a:pos x="450" y="368"/>
                  </a:cxn>
                  <a:cxn ang="0">
                    <a:pos x="386" y="426"/>
                  </a:cxn>
                  <a:cxn ang="0">
                    <a:pos x="316" y="478"/>
                  </a:cxn>
                  <a:cxn ang="0">
                    <a:pos x="240" y="513"/>
                  </a:cxn>
                  <a:cxn ang="0">
                    <a:pos x="176" y="525"/>
                  </a:cxn>
                  <a:cxn ang="0">
                    <a:pos x="147" y="508"/>
                  </a:cxn>
                  <a:cxn ang="0">
                    <a:pos x="123" y="438"/>
                  </a:cxn>
                  <a:cxn ang="0">
                    <a:pos x="129" y="345"/>
                  </a:cxn>
                  <a:cxn ang="0">
                    <a:pos x="17" y="350"/>
                  </a:cxn>
                  <a:cxn ang="0">
                    <a:pos x="0" y="333"/>
                  </a:cxn>
                  <a:cxn ang="0">
                    <a:pos x="17" y="298"/>
                  </a:cxn>
                  <a:cxn ang="0">
                    <a:pos x="135" y="292"/>
                  </a:cxn>
                  <a:cxn ang="0">
                    <a:pos x="164" y="222"/>
                  </a:cxn>
                </a:cxnLst>
                <a:rect l="0" t="0" r="r" b="b"/>
                <a:pathLst>
                  <a:path w="538" h="525">
                    <a:moveTo>
                      <a:pt x="164" y="222"/>
                    </a:moveTo>
                    <a:lnTo>
                      <a:pt x="211" y="152"/>
                    </a:lnTo>
                    <a:lnTo>
                      <a:pt x="263" y="100"/>
                    </a:lnTo>
                    <a:lnTo>
                      <a:pt x="316" y="35"/>
                    </a:lnTo>
                    <a:lnTo>
                      <a:pt x="380" y="6"/>
                    </a:lnTo>
                    <a:lnTo>
                      <a:pt x="432" y="0"/>
                    </a:lnTo>
                    <a:lnTo>
                      <a:pt x="485" y="17"/>
                    </a:lnTo>
                    <a:lnTo>
                      <a:pt x="514" y="59"/>
                    </a:lnTo>
                    <a:lnTo>
                      <a:pt x="538" y="135"/>
                    </a:lnTo>
                    <a:lnTo>
                      <a:pt x="531" y="216"/>
                    </a:lnTo>
                    <a:lnTo>
                      <a:pt x="508" y="286"/>
                    </a:lnTo>
                    <a:lnTo>
                      <a:pt x="450" y="368"/>
                    </a:lnTo>
                    <a:lnTo>
                      <a:pt x="386" y="426"/>
                    </a:lnTo>
                    <a:lnTo>
                      <a:pt x="316" y="478"/>
                    </a:lnTo>
                    <a:lnTo>
                      <a:pt x="240" y="513"/>
                    </a:lnTo>
                    <a:lnTo>
                      <a:pt x="176" y="525"/>
                    </a:lnTo>
                    <a:lnTo>
                      <a:pt x="147" y="508"/>
                    </a:lnTo>
                    <a:lnTo>
                      <a:pt x="123" y="438"/>
                    </a:lnTo>
                    <a:lnTo>
                      <a:pt x="129" y="345"/>
                    </a:lnTo>
                    <a:lnTo>
                      <a:pt x="17" y="350"/>
                    </a:lnTo>
                    <a:lnTo>
                      <a:pt x="0" y="333"/>
                    </a:lnTo>
                    <a:lnTo>
                      <a:pt x="17" y="298"/>
                    </a:lnTo>
                    <a:lnTo>
                      <a:pt x="135" y="292"/>
                    </a:lnTo>
                    <a:lnTo>
                      <a:pt x="164" y="222"/>
                    </a:lnTo>
                    <a:close/>
                  </a:path>
                </a:pathLst>
              </a:custGeom>
              <a:solidFill>
                <a:schemeClr val="tx2"/>
              </a:solidFill>
              <a:ln w="9525">
                <a:noFill/>
                <a:round/>
                <a:headEnd/>
                <a:tailEnd/>
              </a:ln>
            </p:spPr>
            <p:txBody>
              <a:bodyPr>
                <a:prstTxWarp prst="textNoShape">
                  <a:avLst/>
                </a:prstTxWarp>
              </a:bodyPr>
              <a:lstStyle/>
              <a:p>
                <a:endParaRPr lang="en-US"/>
              </a:p>
            </p:txBody>
          </p:sp>
          <p:sp>
            <p:nvSpPr>
              <p:cNvPr id="1161222" name="Freeform 6"/>
              <p:cNvSpPr>
                <a:spLocks/>
              </p:cNvSpPr>
              <p:nvPr/>
            </p:nvSpPr>
            <p:spPr bwMode="auto">
              <a:xfrm>
                <a:off x="5964" y="1544"/>
                <a:ext cx="373" cy="772"/>
              </a:xfrm>
              <a:custGeom>
                <a:avLst/>
                <a:gdLst/>
                <a:ahLst/>
                <a:cxnLst>
                  <a:cxn ang="0">
                    <a:pos x="106" y="65"/>
                  </a:cxn>
                  <a:cxn ang="0">
                    <a:pos x="158" y="18"/>
                  </a:cxn>
                  <a:cxn ang="0">
                    <a:pos x="239" y="0"/>
                  </a:cxn>
                  <a:cxn ang="0">
                    <a:pos x="309" y="12"/>
                  </a:cxn>
                  <a:cxn ang="0">
                    <a:pos x="361" y="59"/>
                  </a:cxn>
                  <a:cxn ang="0">
                    <a:pos x="373" y="94"/>
                  </a:cxn>
                  <a:cxn ang="0">
                    <a:pos x="373" y="141"/>
                  </a:cxn>
                  <a:cxn ang="0">
                    <a:pos x="350" y="182"/>
                  </a:cxn>
                  <a:cxn ang="0">
                    <a:pos x="309" y="252"/>
                  </a:cxn>
                  <a:cxn ang="0">
                    <a:pos x="292" y="334"/>
                  </a:cxn>
                  <a:cxn ang="0">
                    <a:pos x="286" y="403"/>
                  </a:cxn>
                  <a:cxn ang="0">
                    <a:pos x="303" y="479"/>
                  </a:cxn>
                  <a:cxn ang="0">
                    <a:pos x="350" y="549"/>
                  </a:cxn>
                  <a:cxn ang="0">
                    <a:pos x="367" y="619"/>
                  </a:cxn>
                  <a:cxn ang="0">
                    <a:pos x="361" y="683"/>
                  </a:cxn>
                  <a:cxn ang="0">
                    <a:pos x="327" y="737"/>
                  </a:cxn>
                  <a:cxn ang="0">
                    <a:pos x="280" y="766"/>
                  </a:cxn>
                  <a:cxn ang="0">
                    <a:pos x="222" y="772"/>
                  </a:cxn>
                  <a:cxn ang="0">
                    <a:pos x="152" y="772"/>
                  </a:cxn>
                  <a:cxn ang="0">
                    <a:pos x="100" y="742"/>
                  </a:cxn>
                  <a:cxn ang="0">
                    <a:pos x="46" y="654"/>
                  </a:cxn>
                  <a:cxn ang="0">
                    <a:pos x="12" y="578"/>
                  </a:cxn>
                  <a:cxn ang="0">
                    <a:pos x="0" y="462"/>
                  </a:cxn>
                  <a:cxn ang="0">
                    <a:pos x="12" y="357"/>
                  </a:cxn>
                  <a:cxn ang="0">
                    <a:pos x="35" y="246"/>
                  </a:cxn>
                  <a:cxn ang="0">
                    <a:pos x="71" y="135"/>
                  </a:cxn>
                  <a:cxn ang="0">
                    <a:pos x="106" y="65"/>
                  </a:cxn>
                </a:cxnLst>
                <a:rect l="0" t="0" r="r" b="b"/>
                <a:pathLst>
                  <a:path w="373" h="772">
                    <a:moveTo>
                      <a:pt x="106" y="65"/>
                    </a:moveTo>
                    <a:lnTo>
                      <a:pt x="158" y="18"/>
                    </a:lnTo>
                    <a:lnTo>
                      <a:pt x="239" y="0"/>
                    </a:lnTo>
                    <a:lnTo>
                      <a:pt x="309" y="12"/>
                    </a:lnTo>
                    <a:lnTo>
                      <a:pt x="361" y="59"/>
                    </a:lnTo>
                    <a:lnTo>
                      <a:pt x="373" y="94"/>
                    </a:lnTo>
                    <a:lnTo>
                      <a:pt x="373" y="141"/>
                    </a:lnTo>
                    <a:lnTo>
                      <a:pt x="350" y="182"/>
                    </a:lnTo>
                    <a:lnTo>
                      <a:pt x="309" y="252"/>
                    </a:lnTo>
                    <a:lnTo>
                      <a:pt x="292" y="334"/>
                    </a:lnTo>
                    <a:lnTo>
                      <a:pt x="286" y="403"/>
                    </a:lnTo>
                    <a:lnTo>
                      <a:pt x="303" y="479"/>
                    </a:lnTo>
                    <a:lnTo>
                      <a:pt x="350" y="549"/>
                    </a:lnTo>
                    <a:lnTo>
                      <a:pt x="367" y="619"/>
                    </a:lnTo>
                    <a:lnTo>
                      <a:pt x="361" y="683"/>
                    </a:lnTo>
                    <a:lnTo>
                      <a:pt x="327" y="737"/>
                    </a:lnTo>
                    <a:lnTo>
                      <a:pt x="280" y="766"/>
                    </a:lnTo>
                    <a:lnTo>
                      <a:pt x="222" y="772"/>
                    </a:lnTo>
                    <a:lnTo>
                      <a:pt x="152" y="772"/>
                    </a:lnTo>
                    <a:lnTo>
                      <a:pt x="100" y="742"/>
                    </a:lnTo>
                    <a:lnTo>
                      <a:pt x="46" y="654"/>
                    </a:lnTo>
                    <a:lnTo>
                      <a:pt x="12" y="578"/>
                    </a:lnTo>
                    <a:lnTo>
                      <a:pt x="0" y="462"/>
                    </a:lnTo>
                    <a:lnTo>
                      <a:pt x="12" y="357"/>
                    </a:lnTo>
                    <a:lnTo>
                      <a:pt x="35" y="246"/>
                    </a:lnTo>
                    <a:lnTo>
                      <a:pt x="71" y="135"/>
                    </a:lnTo>
                    <a:lnTo>
                      <a:pt x="106" y="65"/>
                    </a:lnTo>
                    <a:close/>
                  </a:path>
                </a:pathLst>
              </a:custGeom>
              <a:solidFill>
                <a:schemeClr val="tx2"/>
              </a:solidFill>
              <a:ln w="9525">
                <a:noFill/>
                <a:round/>
                <a:headEnd/>
                <a:tailEnd/>
              </a:ln>
            </p:spPr>
            <p:txBody>
              <a:bodyPr>
                <a:prstTxWarp prst="textNoShape">
                  <a:avLst/>
                </a:prstTxWarp>
              </a:bodyPr>
              <a:lstStyle/>
              <a:p>
                <a:endParaRPr lang="en-US"/>
              </a:p>
            </p:txBody>
          </p:sp>
          <p:sp>
            <p:nvSpPr>
              <p:cNvPr id="1161223" name="Freeform 7"/>
              <p:cNvSpPr>
                <a:spLocks/>
              </p:cNvSpPr>
              <p:nvPr/>
            </p:nvSpPr>
            <p:spPr bwMode="auto">
              <a:xfrm>
                <a:off x="6262" y="1569"/>
                <a:ext cx="414" cy="694"/>
              </a:xfrm>
              <a:custGeom>
                <a:avLst/>
                <a:gdLst/>
                <a:ahLst/>
                <a:cxnLst>
                  <a:cxn ang="0">
                    <a:pos x="0" y="34"/>
                  </a:cxn>
                  <a:cxn ang="0">
                    <a:pos x="5" y="5"/>
                  </a:cxn>
                  <a:cxn ang="0">
                    <a:pos x="69" y="0"/>
                  </a:cxn>
                  <a:cxn ang="0">
                    <a:pos x="104" y="29"/>
                  </a:cxn>
                  <a:cxn ang="0">
                    <a:pos x="157" y="105"/>
                  </a:cxn>
                  <a:cxn ang="0">
                    <a:pos x="226" y="204"/>
                  </a:cxn>
                  <a:cxn ang="0">
                    <a:pos x="291" y="274"/>
                  </a:cxn>
                  <a:cxn ang="0">
                    <a:pos x="408" y="402"/>
                  </a:cxn>
                  <a:cxn ang="0">
                    <a:pos x="414" y="431"/>
                  </a:cxn>
                  <a:cxn ang="0">
                    <a:pos x="390" y="449"/>
                  </a:cxn>
                  <a:cxn ang="0">
                    <a:pos x="332" y="472"/>
                  </a:cxn>
                  <a:cxn ang="0">
                    <a:pos x="250" y="490"/>
                  </a:cxn>
                  <a:cxn ang="0">
                    <a:pos x="151" y="496"/>
                  </a:cxn>
                  <a:cxn ang="0">
                    <a:pos x="116" y="501"/>
                  </a:cxn>
                  <a:cxn ang="0">
                    <a:pos x="104" y="525"/>
                  </a:cxn>
                  <a:cxn ang="0">
                    <a:pos x="127" y="565"/>
                  </a:cxn>
                  <a:cxn ang="0">
                    <a:pos x="209" y="635"/>
                  </a:cxn>
                  <a:cxn ang="0">
                    <a:pos x="268" y="653"/>
                  </a:cxn>
                  <a:cxn ang="0">
                    <a:pos x="280" y="676"/>
                  </a:cxn>
                  <a:cxn ang="0">
                    <a:pos x="255" y="694"/>
                  </a:cxn>
                  <a:cxn ang="0">
                    <a:pos x="203" y="694"/>
                  </a:cxn>
                  <a:cxn ang="0">
                    <a:pos x="133" y="653"/>
                  </a:cxn>
                  <a:cxn ang="0">
                    <a:pos x="75" y="595"/>
                  </a:cxn>
                  <a:cxn ang="0">
                    <a:pos x="40" y="542"/>
                  </a:cxn>
                  <a:cxn ang="0">
                    <a:pos x="40" y="501"/>
                  </a:cxn>
                  <a:cxn ang="0">
                    <a:pos x="63" y="472"/>
                  </a:cxn>
                  <a:cxn ang="0">
                    <a:pos x="98" y="461"/>
                  </a:cxn>
                  <a:cxn ang="0">
                    <a:pos x="151" y="455"/>
                  </a:cxn>
                  <a:cxn ang="0">
                    <a:pos x="209" y="455"/>
                  </a:cxn>
                  <a:cxn ang="0">
                    <a:pos x="280" y="443"/>
                  </a:cxn>
                  <a:cxn ang="0">
                    <a:pos x="315" y="431"/>
                  </a:cxn>
                  <a:cxn ang="0">
                    <a:pos x="332" y="414"/>
                  </a:cxn>
                  <a:cxn ang="0">
                    <a:pos x="326" y="397"/>
                  </a:cxn>
                  <a:cxn ang="0">
                    <a:pos x="274" y="350"/>
                  </a:cxn>
                  <a:cxn ang="0">
                    <a:pos x="191" y="268"/>
                  </a:cxn>
                  <a:cxn ang="0">
                    <a:pos x="116" y="199"/>
                  </a:cxn>
                  <a:cxn ang="0">
                    <a:pos x="34" y="123"/>
                  </a:cxn>
                  <a:cxn ang="0">
                    <a:pos x="5" y="69"/>
                  </a:cxn>
                  <a:cxn ang="0">
                    <a:pos x="0" y="34"/>
                  </a:cxn>
                </a:cxnLst>
                <a:rect l="0" t="0" r="r" b="b"/>
                <a:pathLst>
                  <a:path w="414" h="694">
                    <a:moveTo>
                      <a:pt x="0" y="34"/>
                    </a:moveTo>
                    <a:lnTo>
                      <a:pt x="5" y="5"/>
                    </a:lnTo>
                    <a:lnTo>
                      <a:pt x="69" y="0"/>
                    </a:lnTo>
                    <a:lnTo>
                      <a:pt x="104" y="29"/>
                    </a:lnTo>
                    <a:lnTo>
                      <a:pt x="157" y="105"/>
                    </a:lnTo>
                    <a:lnTo>
                      <a:pt x="226" y="204"/>
                    </a:lnTo>
                    <a:lnTo>
                      <a:pt x="291" y="274"/>
                    </a:lnTo>
                    <a:lnTo>
                      <a:pt x="408" y="402"/>
                    </a:lnTo>
                    <a:lnTo>
                      <a:pt x="414" y="431"/>
                    </a:lnTo>
                    <a:lnTo>
                      <a:pt x="390" y="449"/>
                    </a:lnTo>
                    <a:lnTo>
                      <a:pt x="332" y="472"/>
                    </a:lnTo>
                    <a:lnTo>
                      <a:pt x="250" y="490"/>
                    </a:lnTo>
                    <a:lnTo>
                      <a:pt x="151" y="496"/>
                    </a:lnTo>
                    <a:lnTo>
                      <a:pt x="116" y="501"/>
                    </a:lnTo>
                    <a:lnTo>
                      <a:pt x="104" y="525"/>
                    </a:lnTo>
                    <a:lnTo>
                      <a:pt x="127" y="565"/>
                    </a:lnTo>
                    <a:lnTo>
                      <a:pt x="209" y="635"/>
                    </a:lnTo>
                    <a:lnTo>
                      <a:pt x="268" y="653"/>
                    </a:lnTo>
                    <a:lnTo>
                      <a:pt x="280" y="676"/>
                    </a:lnTo>
                    <a:lnTo>
                      <a:pt x="255" y="694"/>
                    </a:lnTo>
                    <a:lnTo>
                      <a:pt x="203" y="694"/>
                    </a:lnTo>
                    <a:lnTo>
                      <a:pt x="133" y="653"/>
                    </a:lnTo>
                    <a:lnTo>
                      <a:pt x="75" y="595"/>
                    </a:lnTo>
                    <a:lnTo>
                      <a:pt x="40" y="542"/>
                    </a:lnTo>
                    <a:lnTo>
                      <a:pt x="40" y="501"/>
                    </a:lnTo>
                    <a:lnTo>
                      <a:pt x="63" y="472"/>
                    </a:lnTo>
                    <a:lnTo>
                      <a:pt x="98" y="461"/>
                    </a:lnTo>
                    <a:lnTo>
                      <a:pt x="151" y="455"/>
                    </a:lnTo>
                    <a:lnTo>
                      <a:pt x="209" y="455"/>
                    </a:lnTo>
                    <a:lnTo>
                      <a:pt x="280" y="443"/>
                    </a:lnTo>
                    <a:lnTo>
                      <a:pt x="315" y="431"/>
                    </a:lnTo>
                    <a:lnTo>
                      <a:pt x="332" y="414"/>
                    </a:lnTo>
                    <a:lnTo>
                      <a:pt x="326" y="397"/>
                    </a:lnTo>
                    <a:lnTo>
                      <a:pt x="274" y="350"/>
                    </a:lnTo>
                    <a:lnTo>
                      <a:pt x="191" y="268"/>
                    </a:lnTo>
                    <a:lnTo>
                      <a:pt x="116" y="199"/>
                    </a:lnTo>
                    <a:lnTo>
                      <a:pt x="34" y="123"/>
                    </a:lnTo>
                    <a:lnTo>
                      <a:pt x="5" y="69"/>
                    </a:lnTo>
                    <a:lnTo>
                      <a:pt x="0" y="34"/>
                    </a:lnTo>
                    <a:close/>
                  </a:path>
                </a:pathLst>
              </a:custGeom>
              <a:solidFill>
                <a:schemeClr val="tx2"/>
              </a:solidFill>
              <a:ln w="9525">
                <a:noFill/>
                <a:round/>
                <a:headEnd/>
                <a:tailEnd/>
              </a:ln>
            </p:spPr>
            <p:txBody>
              <a:bodyPr>
                <a:prstTxWarp prst="textNoShape">
                  <a:avLst/>
                </a:prstTxWarp>
              </a:bodyPr>
              <a:lstStyle/>
              <a:p>
                <a:endParaRPr lang="en-US"/>
              </a:p>
            </p:txBody>
          </p:sp>
          <p:sp>
            <p:nvSpPr>
              <p:cNvPr id="1161224" name="Freeform 8"/>
              <p:cNvSpPr>
                <a:spLocks/>
              </p:cNvSpPr>
              <p:nvPr/>
            </p:nvSpPr>
            <p:spPr bwMode="auto">
              <a:xfrm>
                <a:off x="5993" y="2151"/>
                <a:ext cx="449" cy="1046"/>
              </a:xfrm>
              <a:custGeom>
                <a:avLst/>
                <a:gdLst/>
                <a:ahLst/>
                <a:cxnLst>
                  <a:cxn ang="0">
                    <a:pos x="222" y="0"/>
                  </a:cxn>
                  <a:cxn ang="0">
                    <a:pos x="286" y="12"/>
                  </a:cxn>
                  <a:cxn ang="0">
                    <a:pos x="315" y="59"/>
                  </a:cxn>
                  <a:cxn ang="0">
                    <a:pos x="309" y="170"/>
                  </a:cxn>
                  <a:cxn ang="0">
                    <a:pos x="298" y="287"/>
                  </a:cxn>
                  <a:cxn ang="0">
                    <a:pos x="298" y="409"/>
                  </a:cxn>
                  <a:cxn ang="0">
                    <a:pos x="356" y="555"/>
                  </a:cxn>
                  <a:cxn ang="0">
                    <a:pos x="402" y="660"/>
                  </a:cxn>
                  <a:cxn ang="0">
                    <a:pos x="426" y="766"/>
                  </a:cxn>
                  <a:cxn ang="0">
                    <a:pos x="420" y="859"/>
                  </a:cxn>
                  <a:cxn ang="0">
                    <a:pos x="420" y="894"/>
                  </a:cxn>
                  <a:cxn ang="0">
                    <a:pos x="443" y="929"/>
                  </a:cxn>
                  <a:cxn ang="0">
                    <a:pos x="449" y="964"/>
                  </a:cxn>
                  <a:cxn ang="0">
                    <a:pos x="432" y="981"/>
                  </a:cxn>
                  <a:cxn ang="0">
                    <a:pos x="385" y="970"/>
                  </a:cxn>
                  <a:cxn ang="0">
                    <a:pos x="298" y="958"/>
                  </a:cxn>
                  <a:cxn ang="0">
                    <a:pos x="193" y="981"/>
                  </a:cxn>
                  <a:cxn ang="0">
                    <a:pos x="123" y="1022"/>
                  </a:cxn>
                  <a:cxn ang="0">
                    <a:pos x="88" y="1046"/>
                  </a:cxn>
                  <a:cxn ang="0">
                    <a:pos x="53" y="1046"/>
                  </a:cxn>
                  <a:cxn ang="0">
                    <a:pos x="0" y="970"/>
                  </a:cxn>
                  <a:cxn ang="0">
                    <a:pos x="6" y="958"/>
                  </a:cxn>
                  <a:cxn ang="0">
                    <a:pos x="112" y="923"/>
                  </a:cxn>
                  <a:cxn ang="0">
                    <a:pos x="234" y="906"/>
                  </a:cxn>
                  <a:cxn ang="0">
                    <a:pos x="321" y="900"/>
                  </a:cxn>
                  <a:cxn ang="0">
                    <a:pos x="373" y="900"/>
                  </a:cxn>
                  <a:cxn ang="0">
                    <a:pos x="385" y="865"/>
                  </a:cxn>
                  <a:cxn ang="0">
                    <a:pos x="368" y="766"/>
                  </a:cxn>
                  <a:cxn ang="0">
                    <a:pos x="327" y="660"/>
                  </a:cxn>
                  <a:cxn ang="0">
                    <a:pos x="263" y="526"/>
                  </a:cxn>
                  <a:cxn ang="0">
                    <a:pos x="210" y="409"/>
                  </a:cxn>
                  <a:cxn ang="0">
                    <a:pos x="187" y="304"/>
                  </a:cxn>
                  <a:cxn ang="0">
                    <a:pos x="181" y="188"/>
                  </a:cxn>
                  <a:cxn ang="0">
                    <a:pos x="181" y="76"/>
                  </a:cxn>
                  <a:cxn ang="0">
                    <a:pos x="205" y="30"/>
                  </a:cxn>
                  <a:cxn ang="0">
                    <a:pos x="222" y="0"/>
                  </a:cxn>
                </a:cxnLst>
                <a:rect l="0" t="0" r="r" b="b"/>
                <a:pathLst>
                  <a:path w="449" h="1046">
                    <a:moveTo>
                      <a:pt x="222" y="0"/>
                    </a:moveTo>
                    <a:lnTo>
                      <a:pt x="286" y="12"/>
                    </a:lnTo>
                    <a:lnTo>
                      <a:pt x="315" y="59"/>
                    </a:lnTo>
                    <a:lnTo>
                      <a:pt x="309" y="170"/>
                    </a:lnTo>
                    <a:lnTo>
                      <a:pt x="298" y="287"/>
                    </a:lnTo>
                    <a:lnTo>
                      <a:pt x="298" y="409"/>
                    </a:lnTo>
                    <a:lnTo>
                      <a:pt x="356" y="555"/>
                    </a:lnTo>
                    <a:lnTo>
                      <a:pt x="402" y="660"/>
                    </a:lnTo>
                    <a:lnTo>
                      <a:pt x="426" y="766"/>
                    </a:lnTo>
                    <a:lnTo>
                      <a:pt x="420" y="859"/>
                    </a:lnTo>
                    <a:lnTo>
                      <a:pt x="420" y="894"/>
                    </a:lnTo>
                    <a:lnTo>
                      <a:pt x="443" y="929"/>
                    </a:lnTo>
                    <a:lnTo>
                      <a:pt x="449" y="964"/>
                    </a:lnTo>
                    <a:lnTo>
                      <a:pt x="432" y="981"/>
                    </a:lnTo>
                    <a:lnTo>
                      <a:pt x="385" y="970"/>
                    </a:lnTo>
                    <a:lnTo>
                      <a:pt x="298" y="958"/>
                    </a:lnTo>
                    <a:lnTo>
                      <a:pt x="193" y="981"/>
                    </a:lnTo>
                    <a:lnTo>
                      <a:pt x="123" y="1022"/>
                    </a:lnTo>
                    <a:lnTo>
                      <a:pt x="88" y="1046"/>
                    </a:lnTo>
                    <a:lnTo>
                      <a:pt x="53" y="1046"/>
                    </a:lnTo>
                    <a:lnTo>
                      <a:pt x="0" y="970"/>
                    </a:lnTo>
                    <a:lnTo>
                      <a:pt x="6" y="958"/>
                    </a:lnTo>
                    <a:lnTo>
                      <a:pt x="112" y="923"/>
                    </a:lnTo>
                    <a:lnTo>
                      <a:pt x="234" y="906"/>
                    </a:lnTo>
                    <a:lnTo>
                      <a:pt x="321" y="900"/>
                    </a:lnTo>
                    <a:lnTo>
                      <a:pt x="373" y="900"/>
                    </a:lnTo>
                    <a:lnTo>
                      <a:pt x="385" y="865"/>
                    </a:lnTo>
                    <a:lnTo>
                      <a:pt x="368" y="766"/>
                    </a:lnTo>
                    <a:lnTo>
                      <a:pt x="327" y="660"/>
                    </a:lnTo>
                    <a:lnTo>
                      <a:pt x="263" y="526"/>
                    </a:lnTo>
                    <a:lnTo>
                      <a:pt x="210" y="409"/>
                    </a:lnTo>
                    <a:lnTo>
                      <a:pt x="187" y="304"/>
                    </a:lnTo>
                    <a:lnTo>
                      <a:pt x="181" y="188"/>
                    </a:lnTo>
                    <a:lnTo>
                      <a:pt x="181" y="76"/>
                    </a:lnTo>
                    <a:lnTo>
                      <a:pt x="205" y="30"/>
                    </a:lnTo>
                    <a:lnTo>
                      <a:pt x="222" y="0"/>
                    </a:lnTo>
                    <a:close/>
                  </a:path>
                </a:pathLst>
              </a:custGeom>
              <a:solidFill>
                <a:schemeClr val="tx2"/>
              </a:solidFill>
              <a:ln w="9525">
                <a:noFill/>
                <a:round/>
                <a:headEnd/>
                <a:tailEnd/>
              </a:ln>
            </p:spPr>
            <p:txBody>
              <a:bodyPr>
                <a:prstTxWarp prst="textNoShape">
                  <a:avLst/>
                </a:prstTxWarp>
              </a:bodyPr>
              <a:lstStyle/>
              <a:p>
                <a:endParaRPr lang="en-US"/>
              </a:p>
            </p:txBody>
          </p:sp>
          <p:sp>
            <p:nvSpPr>
              <p:cNvPr id="1161225" name="Freeform 9"/>
              <p:cNvSpPr>
                <a:spLocks/>
              </p:cNvSpPr>
              <p:nvPr/>
            </p:nvSpPr>
            <p:spPr bwMode="auto">
              <a:xfrm>
                <a:off x="5772" y="2181"/>
                <a:ext cx="373" cy="870"/>
              </a:xfrm>
              <a:custGeom>
                <a:avLst/>
                <a:gdLst/>
                <a:ahLst/>
                <a:cxnLst>
                  <a:cxn ang="0">
                    <a:pos x="280" y="0"/>
                  </a:cxn>
                  <a:cxn ang="0">
                    <a:pos x="332" y="0"/>
                  </a:cxn>
                  <a:cxn ang="0">
                    <a:pos x="350" y="35"/>
                  </a:cxn>
                  <a:cxn ang="0">
                    <a:pos x="361" y="112"/>
                  </a:cxn>
                  <a:cxn ang="0">
                    <a:pos x="350" y="193"/>
                  </a:cxn>
                  <a:cxn ang="0">
                    <a:pos x="321" y="356"/>
                  </a:cxn>
                  <a:cxn ang="0">
                    <a:pos x="326" y="426"/>
                  </a:cxn>
                  <a:cxn ang="0">
                    <a:pos x="361" y="566"/>
                  </a:cxn>
                  <a:cxn ang="0">
                    <a:pos x="373" y="665"/>
                  </a:cxn>
                  <a:cxn ang="0">
                    <a:pos x="373" y="742"/>
                  </a:cxn>
                  <a:cxn ang="0">
                    <a:pos x="356" y="759"/>
                  </a:cxn>
                  <a:cxn ang="0">
                    <a:pos x="303" y="771"/>
                  </a:cxn>
                  <a:cxn ang="0">
                    <a:pos x="232" y="788"/>
                  </a:cxn>
                  <a:cxn ang="0">
                    <a:pos x="163" y="823"/>
                  </a:cxn>
                  <a:cxn ang="0">
                    <a:pos x="93" y="870"/>
                  </a:cxn>
                  <a:cxn ang="0">
                    <a:pos x="64" y="870"/>
                  </a:cxn>
                  <a:cxn ang="0">
                    <a:pos x="0" y="818"/>
                  </a:cxn>
                  <a:cxn ang="0">
                    <a:pos x="6" y="794"/>
                  </a:cxn>
                  <a:cxn ang="0">
                    <a:pos x="87" y="759"/>
                  </a:cxn>
                  <a:cxn ang="0">
                    <a:pos x="227" y="724"/>
                  </a:cxn>
                  <a:cxn ang="0">
                    <a:pos x="292" y="700"/>
                  </a:cxn>
                  <a:cxn ang="0">
                    <a:pos x="303" y="677"/>
                  </a:cxn>
                  <a:cxn ang="0">
                    <a:pos x="303" y="578"/>
                  </a:cxn>
                  <a:cxn ang="0">
                    <a:pos x="280" y="450"/>
                  </a:cxn>
                  <a:cxn ang="0">
                    <a:pos x="268" y="368"/>
                  </a:cxn>
                  <a:cxn ang="0">
                    <a:pos x="257" y="240"/>
                  </a:cxn>
                  <a:cxn ang="0">
                    <a:pos x="251" y="100"/>
                  </a:cxn>
                  <a:cxn ang="0">
                    <a:pos x="257" y="35"/>
                  </a:cxn>
                  <a:cxn ang="0">
                    <a:pos x="280" y="0"/>
                  </a:cxn>
                </a:cxnLst>
                <a:rect l="0" t="0" r="r" b="b"/>
                <a:pathLst>
                  <a:path w="373" h="870">
                    <a:moveTo>
                      <a:pt x="280" y="0"/>
                    </a:moveTo>
                    <a:lnTo>
                      <a:pt x="332" y="0"/>
                    </a:lnTo>
                    <a:lnTo>
                      <a:pt x="350" y="35"/>
                    </a:lnTo>
                    <a:lnTo>
                      <a:pt x="361" y="112"/>
                    </a:lnTo>
                    <a:lnTo>
                      <a:pt x="350" y="193"/>
                    </a:lnTo>
                    <a:lnTo>
                      <a:pt x="321" y="356"/>
                    </a:lnTo>
                    <a:lnTo>
                      <a:pt x="326" y="426"/>
                    </a:lnTo>
                    <a:lnTo>
                      <a:pt x="361" y="566"/>
                    </a:lnTo>
                    <a:lnTo>
                      <a:pt x="373" y="665"/>
                    </a:lnTo>
                    <a:lnTo>
                      <a:pt x="373" y="742"/>
                    </a:lnTo>
                    <a:lnTo>
                      <a:pt x="356" y="759"/>
                    </a:lnTo>
                    <a:lnTo>
                      <a:pt x="303" y="771"/>
                    </a:lnTo>
                    <a:lnTo>
                      <a:pt x="232" y="788"/>
                    </a:lnTo>
                    <a:lnTo>
                      <a:pt x="163" y="823"/>
                    </a:lnTo>
                    <a:lnTo>
                      <a:pt x="93" y="870"/>
                    </a:lnTo>
                    <a:lnTo>
                      <a:pt x="64" y="870"/>
                    </a:lnTo>
                    <a:lnTo>
                      <a:pt x="0" y="818"/>
                    </a:lnTo>
                    <a:lnTo>
                      <a:pt x="6" y="794"/>
                    </a:lnTo>
                    <a:lnTo>
                      <a:pt x="87" y="759"/>
                    </a:lnTo>
                    <a:lnTo>
                      <a:pt x="227" y="724"/>
                    </a:lnTo>
                    <a:lnTo>
                      <a:pt x="292" y="700"/>
                    </a:lnTo>
                    <a:lnTo>
                      <a:pt x="303" y="677"/>
                    </a:lnTo>
                    <a:lnTo>
                      <a:pt x="303" y="578"/>
                    </a:lnTo>
                    <a:lnTo>
                      <a:pt x="280" y="450"/>
                    </a:lnTo>
                    <a:lnTo>
                      <a:pt x="268" y="368"/>
                    </a:lnTo>
                    <a:lnTo>
                      <a:pt x="257" y="240"/>
                    </a:lnTo>
                    <a:lnTo>
                      <a:pt x="251" y="100"/>
                    </a:lnTo>
                    <a:lnTo>
                      <a:pt x="257" y="35"/>
                    </a:lnTo>
                    <a:lnTo>
                      <a:pt x="280" y="0"/>
                    </a:lnTo>
                    <a:close/>
                  </a:path>
                </a:pathLst>
              </a:custGeom>
              <a:solidFill>
                <a:schemeClr val="tx2"/>
              </a:solidFill>
              <a:ln w="9525">
                <a:noFill/>
                <a:round/>
                <a:headEnd/>
                <a:tailEnd/>
              </a:ln>
            </p:spPr>
            <p:txBody>
              <a:bodyPr>
                <a:prstTxWarp prst="textNoShape">
                  <a:avLst/>
                </a:prstTxWarp>
              </a:bodyPr>
              <a:lstStyle/>
              <a:p>
                <a:endParaRPr lang="en-US"/>
              </a:p>
            </p:txBody>
          </p:sp>
          <p:sp>
            <p:nvSpPr>
              <p:cNvPr id="1161226" name="Freeform 10"/>
              <p:cNvSpPr>
                <a:spLocks/>
              </p:cNvSpPr>
              <p:nvPr/>
            </p:nvSpPr>
            <p:spPr bwMode="auto">
              <a:xfrm>
                <a:off x="5760" y="901"/>
                <a:ext cx="612" cy="776"/>
              </a:xfrm>
              <a:custGeom>
                <a:avLst/>
                <a:gdLst/>
                <a:ahLst/>
                <a:cxnLst>
                  <a:cxn ang="0">
                    <a:pos x="326" y="776"/>
                  </a:cxn>
                  <a:cxn ang="0">
                    <a:pos x="355" y="740"/>
                  </a:cxn>
                  <a:cxn ang="0">
                    <a:pos x="344" y="688"/>
                  </a:cxn>
                  <a:cxn ang="0">
                    <a:pos x="321" y="618"/>
                  </a:cxn>
                  <a:cxn ang="0">
                    <a:pos x="232" y="536"/>
                  </a:cxn>
                  <a:cxn ang="0">
                    <a:pos x="145" y="461"/>
                  </a:cxn>
                  <a:cxn ang="0">
                    <a:pos x="104" y="379"/>
                  </a:cxn>
                  <a:cxn ang="0">
                    <a:pos x="87" y="251"/>
                  </a:cxn>
                  <a:cxn ang="0">
                    <a:pos x="186" y="216"/>
                  </a:cxn>
                  <a:cxn ang="0">
                    <a:pos x="344" y="199"/>
                  </a:cxn>
                  <a:cxn ang="0">
                    <a:pos x="408" y="205"/>
                  </a:cxn>
                  <a:cxn ang="0">
                    <a:pos x="425" y="222"/>
                  </a:cxn>
                  <a:cxn ang="0">
                    <a:pos x="454" y="193"/>
                  </a:cxn>
                  <a:cxn ang="0">
                    <a:pos x="443" y="164"/>
                  </a:cxn>
                  <a:cxn ang="0">
                    <a:pos x="460" y="111"/>
                  </a:cxn>
                  <a:cxn ang="0">
                    <a:pos x="507" y="64"/>
                  </a:cxn>
                  <a:cxn ang="0">
                    <a:pos x="542" y="52"/>
                  </a:cxn>
                  <a:cxn ang="0">
                    <a:pos x="588" y="81"/>
                  </a:cxn>
                  <a:cxn ang="0">
                    <a:pos x="612" y="52"/>
                  </a:cxn>
                  <a:cxn ang="0">
                    <a:pos x="571" y="0"/>
                  </a:cxn>
                  <a:cxn ang="0">
                    <a:pos x="518" y="0"/>
                  </a:cxn>
                  <a:cxn ang="0">
                    <a:pos x="454" y="29"/>
                  </a:cxn>
                  <a:cxn ang="0">
                    <a:pos x="414" y="105"/>
                  </a:cxn>
                  <a:cxn ang="0">
                    <a:pos x="361" y="141"/>
                  </a:cxn>
                  <a:cxn ang="0">
                    <a:pos x="280" y="152"/>
                  </a:cxn>
                  <a:cxn ang="0">
                    <a:pos x="133" y="170"/>
                  </a:cxn>
                  <a:cxn ang="0">
                    <a:pos x="17" y="205"/>
                  </a:cxn>
                  <a:cxn ang="0">
                    <a:pos x="0" y="234"/>
                  </a:cxn>
                  <a:cxn ang="0">
                    <a:pos x="11" y="327"/>
                  </a:cxn>
                  <a:cxn ang="0">
                    <a:pos x="52" y="455"/>
                  </a:cxn>
                  <a:cxn ang="0">
                    <a:pos x="110" y="560"/>
                  </a:cxn>
                  <a:cxn ang="0">
                    <a:pos x="168" y="653"/>
                  </a:cxn>
                  <a:cxn ang="0">
                    <a:pos x="221" y="717"/>
                  </a:cxn>
                  <a:cxn ang="0">
                    <a:pos x="274" y="764"/>
                  </a:cxn>
                  <a:cxn ang="0">
                    <a:pos x="326" y="776"/>
                  </a:cxn>
                </a:cxnLst>
                <a:rect l="0" t="0" r="r" b="b"/>
                <a:pathLst>
                  <a:path w="612" h="776">
                    <a:moveTo>
                      <a:pt x="326" y="776"/>
                    </a:moveTo>
                    <a:lnTo>
                      <a:pt x="355" y="740"/>
                    </a:lnTo>
                    <a:lnTo>
                      <a:pt x="344" y="688"/>
                    </a:lnTo>
                    <a:lnTo>
                      <a:pt x="321" y="618"/>
                    </a:lnTo>
                    <a:lnTo>
                      <a:pt x="232" y="536"/>
                    </a:lnTo>
                    <a:lnTo>
                      <a:pt x="145" y="461"/>
                    </a:lnTo>
                    <a:lnTo>
                      <a:pt x="104" y="379"/>
                    </a:lnTo>
                    <a:lnTo>
                      <a:pt x="87" y="251"/>
                    </a:lnTo>
                    <a:lnTo>
                      <a:pt x="186" y="216"/>
                    </a:lnTo>
                    <a:lnTo>
                      <a:pt x="344" y="199"/>
                    </a:lnTo>
                    <a:lnTo>
                      <a:pt x="408" y="205"/>
                    </a:lnTo>
                    <a:lnTo>
                      <a:pt x="425" y="222"/>
                    </a:lnTo>
                    <a:lnTo>
                      <a:pt x="454" y="193"/>
                    </a:lnTo>
                    <a:lnTo>
                      <a:pt x="443" y="164"/>
                    </a:lnTo>
                    <a:lnTo>
                      <a:pt x="460" y="111"/>
                    </a:lnTo>
                    <a:lnTo>
                      <a:pt x="507" y="64"/>
                    </a:lnTo>
                    <a:lnTo>
                      <a:pt x="542" y="52"/>
                    </a:lnTo>
                    <a:lnTo>
                      <a:pt x="588" y="81"/>
                    </a:lnTo>
                    <a:lnTo>
                      <a:pt x="612" y="52"/>
                    </a:lnTo>
                    <a:lnTo>
                      <a:pt x="571" y="0"/>
                    </a:lnTo>
                    <a:lnTo>
                      <a:pt x="518" y="0"/>
                    </a:lnTo>
                    <a:lnTo>
                      <a:pt x="454" y="29"/>
                    </a:lnTo>
                    <a:lnTo>
                      <a:pt x="414" y="105"/>
                    </a:lnTo>
                    <a:lnTo>
                      <a:pt x="361" y="141"/>
                    </a:lnTo>
                    <a:lnTo>
                      <a:pt x="280" y="152"/>
                    </a:lnTo>
                    <a:lnTo>
                      <a:pt x="133" y="170"/>
                    </a:lnTo>
                    <a:lnTo>
                      <a:pt x="17" y="205"/>
                    </a:lnTo>
                    <a:lnTo>
                      <a:pt x="0" y="234"/>
                    </a:lnTo>
                    <a:lnTo>
                      <a:pt x="11" y="327"/>
                    </a:lnTo>
                    <a:lnTo>
                      <a:pt x="52" y="455"/>
                    </a:lnTo>
                    <a:lnTo>
                      <a:pt x="110" y="560"/>
                    </a:lnTo>
                    <a:lnTo>
                      <a:pt x="168" y="653"/>
                    </a:lnTo>
                    <a:lnTo>
                      <a:pt x="221" y="717"/>
                    </a:lnTo>
                    <a:lnTo>
                      <a:pt x="274" y="764"/>
                    </a:lnTo>
                    <a:lnTo>
                      <a:pt x="326" y="776"/>
                    </a:lnTo>
                    <a:close/>
                  </a:path>
                </a:pathLst>
              </a:custGeom>
              <a:solidFill>
                <a:schemeClr val="tx2"/>
              </a:solidFill>
              <a:ln w="9525">
                <a:noFill/>
                <a:round/>
                <a:headEnd/>
                <a:tailEnd/>
              </a:ln>
            </p:spPr>
            <p:txBody>
              <a:bodyPr>
                <a:prstTxWarp prst="textNoShape">
                  <a:avLst/>
                </a:prstTxWarp>
              </a:bodyPr>
              <a:lstStyle/>
              <a:p>
                <a:endParaRPr lang="en-US"/>
              </a:p>
            </p:txBody>
          </p:sp>
        </p:grpSp>
        <p:grpSp>
          <p:nvGrpSpPr>
            <p:cNvPr id="4" name="Group 11"/>
            <p:cNvGrpSpPr>
              <a:grpSpLocks/>
            </p:cNvGrpSpPr>
            <p:nvPr/>
          </p:nvGrpSpPr>
          <p:grpSpPr bwMode="auto">
            <a:xfrm>
              <a:off x="6571" y="720"/>
              <a:ext cx="210" cy="264"/>
              <a:chOff x="6571" y="720"/>
              <a:chExt cx="210" cy="264"/>
            </a:xfrm>
          </p:grpSpPr>
          <p:sp>
            <p:nvSpPr>
              <p:cNvPr id="1161228" name="Freeform 12"/>
              <p:cNvSpPr>
                <a:spLocks/>
              </p:cNvSpPr>
              <p:nvPr/>
            </p:nvSpPr>
            <p:spPr bwMode="auto">
              <a:xfrm>
                <a:off x="6612" y="720"/>
                <a:ext cx="169" cy="192"/>
              </a:xfrm>
              <a:custGeom>
                <a:avLst/>
                <a:gdLst/>
                <a:ahLst/>
                <a:cxnLst>
                  <a:cxn ang="0">
                    <a:pos x="52" y="12"/>
                  </a:cxn>
                  <a:cxn ang="0">
                    <a:pos x="99" y="0"/>
                  </a:cxn>
                  <a:cxn ang="0">
                    <a:pos x="157" y="17"/>
                  </a:cxn>
                  <a:cxn ang="0">
                    <a:pos x="169" y="58"/>
                  </a:cxn>
                  <a:cxn ang="0">
                    <a:pos x="163" y="111"/>
                  </a:cxn>
                  <a:cxn ang="0">
                    <a:pos x="134" y="145"/>
                  </a:cxn>
                  <a:cxn ang="0">
                    <a:pos x="93" y="151"/>
                  </a:cxn>
                  <a:cxn ang="0">
                    <a:pos x="52" y="151"/>
                  </a:cxn>
                  <a:cxn ang="0">
                    <a:pos x="34" y="169"/>
                  </a:cxn>
                  <a:cxn ang="0">
                    <a:pos x="34" y="180"/>
                  </a:cxn>
                  <a:cxn ang="0">
                    <a:pos x="23" y="192"/>
                  </a:cxn>
                  <a:cxn ang="0">
                    <a:pos x="0" y="186"/>
                  </a:cxn>
                  <a:cxn ang="0">
                    <a:pos x="5" y="157"/>
                  </a:cxn>
                  <a:cxn ang="0">
                    <a:pos x="23" y="134"/>
                  </a:cxn>
                  <a:cxn ang="0">
                    <a:pos x="58" y="116"/>
                  </a:cxn>
                  <a:cxn ang="0">
                    <a:pos x="93" y="122"/>
                  </a:cxn>
                  <a:cxn ang="0">
                    <a:pos x="122" y="116"/>
                  </a:cxn>
                  <a:cxn ang="0">
                    <a:pos x="139" y="87"/>
                  </a:cxn>
                  <a:cxn ang="0">
                    <a:pos x="139" y="52"/>
                  </a:cxn>
                  <a:cxn ang="0">
                    <a:pos x="122" y="35"/>
                  </a:cxn>
                  <a:cxn ang="0">
                    <a:pos x="99" y="35"/>
                  </a:cxn>
                  <a:cxn ang="0">
                    <a:pos x="75" y="41"/>
                  </a:cxn>
                  <a:cxn ang="0">
                    <a:pos x="58" y="52"/>
                  </a:cxn>
                  <a:cxn ang="0">
                    <a:pos x="40" y="41"/>
                  </a:cxn>
                  <a:cxn ang="0">
                    <a:pos x="52" y="12"/>
                  </a:cxn>
                </a:cxnLst>
                <a:rect l="0" t="0" r="r" b="b"/>
                <a:pathLst>
                  <a:path w="169" h="192">
                    <a:moveTo>
                      <a:pt x="52" y="12"/>
                    </a:moveTo>
                    <a:lnTo>
                      <a:pt x="99" y="0"/>
                    </a:lnTo>
                    <a:lnTo>
                      <a:pt x="157" y="17"/>
                    </a:lnTo>
                    <a:lnTo>
                      <a:pt x="169" y="58"/>
                    </a:lnTo>
                    <a:lnTo>
                      <a:pt x="163" y="111"/>
                    </a:lnTo>
                    <a:lnTo>
                      <a:pt x="134" y="145"/>
                    </a:lnTo>
                    <a:lnTo>
                      <a:pt x="93" y="151"/>
                    </a:lnTo>
                    <a:lnTo>
                      <a:pt x="52" y="151"/>
                    </a:lnTo>
                    <a:lnTo>
                      <a:pt x="34" y="169"/>
                    </a:lnTo>
                    <a:lnTo>
                      <a:pt x="34" y="180"/>
                    </a:lnTo>
                    <a:lnTo>
                      <a:pt x="23" y="192"/>
                    </a:lnTo>
                    <a:lnTo>
                      <a:pt x="0" y="186"/>
                    </a:lnTo>
                    <a:lnTo>
                      <a:pt x="5" y="157"/>
                    </a:lnTo>
                    <a:lnTo>
                      <a:pt x="23" y="134"/>
                    </a:lnTo>
                    <a:lnTo>
                      <a:pt x="58" y="116"/>
                    </a:lnTo>
                    <a:lnTo>
                      <a:pt x="93" y="122"/>
                    </a:lnTo>
                    <a:lnTo>
                      <a:pt x="122" y="116"/>
                    </a:lnTo>
                    <a:lnTo>
                      <a:pt x="139" y="87"/>
                    </a:lnTo>
                    <a:lnTo>
                      <a:pt x="139" y="52"/>
                    </a:lnTo>
                    <a:lnTo>
                      <a:pt x="122" y="35"/>
                    </a:lnTo>
                    <a:lnTo>
                      <a:pt x="99" y="35"/>
                    </a:lnTo>
                    <a:lnTo>
                      <a:pt x="75" y="41"/>
                    </a:lnTo>
                    <a:lnTo>
                      <a:pt x="58" y="52"/>
                    </a:lnTo>
                    <a:lnTo>
                      <a:pt x="40" y="41"/>
                    </a:lnTo>
                    <a:lnTo>
                      <a:pt x="52" y="12"/>
                    </a:lnTo>
                    <a:close/>
                  </a:path>
                </a:pathLst>
              </a:custGeom>
              <a:solidFill>
                <a:schemeClr val="hlink"/>
              </a:solidFill>
              <a:ln w="9525">
                <a:noFill/>
                <a:round/>
                <a:headEnd/>
                <a:tailEnd/>
              </a:ln>
            </p:spPr>
            <p:txBody>
              <a:bodyPr>
                <a:prstTxWarp prst="textNoShape">
                  <a:avLst/>
                </a:prstTxWarp>
              </a:bodyPr>
              <a:lstStyle/>
              <a:p>
                <a:endParaRPr lang="en-US"/>
              </a:p>
            </p:txBody>
          </p:sp>
          <p:sp>
            <p:nvSpPr>
              <p:cNvPr id="1161229" name="Oval 13"/>
              <p:cNvSpPr>
                <a:spLocks noChangeArrowheads="1"/>
              </p:cNvSpPr>
              <p:nvPr/>
            </p:nvSpPr>
            <p:spPr bwMode="auto">
              <a:xfrm>
                <a:off x="6571" y="936"/>
                <a:ext cx="49" cy="48"/>
              </a:xfrm>
              <a:prstGeom prst="ellipse">
                <a:avLst/>
              </a:prstGeom>
              <a:solidFill>
                <a:schemeClr val="hlink"/>
              </a:solidFill>
              <a:ln w="9525">
                <a:noFill/>
                <a:round/>
                <a:headEnd/>
                <a:tailEnd/>
              </a:ln>
            </p:spPr>
            <p:txBody>
              <a:bodyPr>
                <a:prstTxWarp prst="textNoShape">
                  <a:avLst/>
                </a:prstTxWarp>
              </a:bodyPr>
              <a:lstStyle/>
              <a:p>
                <a:endParaRPr lang="en-US"/>
              </a:p>
            </p:txBody>
          </p:sp>
        </p:grpSp>
      </p:grpSp>
      <p:grpSp>
        <p:nvGrpSpPr>
          <p:cNvPr id="5" name="Group 14"/>
          <p:cNvGrpSpPr>
            <a:grpSpLocks/>
          </p:cNvGrpSpPr>
          <p:nvPr/>
        </p:nvGrpSpPr>
        <p:grpSpPr bwMode="auto">
          <a:xfrm>
            <a:off x="1279525" y="2003425"/>
            <a:ext cx="3132138" cy="4011613"/>
            <a:chOff x="806" y="1680"/>
            <a:chExt cx="1973" cy="2527"/>
          </a:xfrm>
        </p:grpSpPr>
        <p:sp>
          <p:nvSpPr>
            <p:cNvPr id="1161231" name="Rectangle 15"/>
            <p:cNvSpPr>
              <a:spLocks noChangeArrowheads="1"/>
            </p:cNvSpPr>
            <p:nvPr/>
          </p:nvSpPr>
          <p:spPr bwMode="auto">
            <a:xfrm>
              <a:off x="913" y="1680"/>
              <a:ext cx="1866" cy="365"/>
            </a:xfrm>
            <a:prstGeom prst="rect">
              <a:avLst/>
            </a:prstGeom>
            <a:noFill/>
            <a:ln w="38100">
              <a:noFill/>
              <a:miter lim="800000"/>
              <a:headEnd/>
              <a:tailEnd/>
            </a:ln>
            <a:effectLst/>
          </p:spPr>
          <p:txBody>
            <a:bodyPr wrap="none">
              <a:prstTxWarp prst="textNoShape">
                <a:avLst/>
              </a:prstTxWarp>
              <a:spAutoFit/>
            </a:bodyPr>
            <a:lstStyle/>
            <a:p>
              <a:pPr>
                <a:spcBef>
                  <a:spcPct val="20000"/>
                </a:spcBef>
              </a:pPr>
              <a:r>
                <a:rPr lang="en-US" sz="3200" b="0">
                  <a:latin typeface="Times New Roman" pitchFamily="-110" charset="0"/>
                </a:rPr>
                <a:t>Bigger than this?</a:t>
              </a:r>
            </a:p>
          </p:txBody>
        </p:sp>
        <p:pic>
          <p:nvPicPr>
            <p:cNvPr id="1161232" name="Picture 16" descr="an01115_"/>
            <p:cNvPicPr>
              <a:picLocks noChangeAspect="1" noChangeArrowheads="1"/>
            </p:cNvPicPr>
            <p:nvPr/>
          </p:nvPicPr>
          <p:blipFill>
            <a:blip r:embed="rId2"/>
            <a:srcRect/>
            <a:stretch>
              <a:fillRect/>
            </a:stretch>
          </p:blipFill>
          <p:spPr bwMode="auto">
            <a:xfrm>
              <a:off x="1488" y="2564"/>
              <a:ext cx="609" cy="460"/>
            </a:xfrm>
            <a:prstGeom prst="rect">
              <a:avLst/>
            </a:prstGeom>
            <a:noFill/>
          </p:spPr>
        </p:pic>
        <p:sp>
          <p:nvSpPr>
            <p:cNvPr id="1161233" name="Text Box 17"/>
            <p:cNvSpPr txBox="1">
              <a:spLocks noChangeArrowheads="1"/>
            </p:cNvSpPr>
            <p:nvPr/>
          </p:nvSpPr>
          <p:spPr bwMode="auto">
            <a:xfrm>
              <a:off x="806" y="3228"/>
              <a:ext cx="1816" cy="979"/>
            </a:xfrm>
            <a:prstGeom prst="rect">
              <a:avLst/>
            </a:prstGeom>
            <a:noFill/>
            <a:ln w="38100">
              <a:noFill/>
              <a:miter lim="800000"/>
              <a:headEnd/>
              <a:tailEnd/>
            </a:ln>
            <a:effectLst/>
          </p:spPr>
          <p:txBody>
            <a:bodyPr wrap="none">
              <a:prstTxWarp prst="textNoShape">
                <a:avLst/>
              </a:prstTxWarp>
              <a:spAutoFit/>
            </a:bodyPr>
            <a:lstStyle/>
            <a:p>
              <a:r>
                <a:rPr lang="en-US" sz="3200" b="0">
                  <a:latin typeface="Times New Roman" pitchFamily="-110" charset="0"/>
                </a:rPr>
                <a:t>Need to find </a:t>
              </a:r>
              <a:br>
                <a:rPr lang="en-US" sz="3200" b="0">
                  <a:latin typeface="Times New Roman" pitchFamily="-110" charset="0"/>
                </a:rPr>
              </a:br>
              <a:r>
                <a:rPr lang="en-US" sz="3200" b="0">
                  <a:latin typeface="Times New Roman" pitchFamily="-110" charset="0"/>
                </a:rPr>
                <a:t>only </a:t>
              </a:r>
              <a:r>
                <a:rPr lang="en-US" sz="3200" b="0">
                  <a:solidFill>
                    <a:schemeClr val="hlink"/>
                  </a:solidFill>
                  <a:latin typeface="Times New Roman" pitchFamily="-110" charset="0"/>
                </a:rPr>
                <a:t>one</a:t>
              </a:r>
              <a:r>
                <a:rPr lang="en-US" sz="3200" b="0">
                  <a:latin typeface="Times New Roman" pitchFamily="-110" charset="0"/>
                </a:rPr>
                <a:t> person </a:t>
              </a:r>
            </a:p>
            <a:p>
              <a:r>
                <a:rPr lang="en-US" sz="3200" b="0">
                  <a:latin typeface="Times New Roman" pitchFamily="-110" charset="0"/>
                </a:rPr>
                <a:t>who is taller</a:t>
              </a:r>
              <a:endParaRPr lang="en-CA" sz="3200" b="0">
                <a:latin typeface="Times New Roman" pitchFamily="-110" charset="0"/>
              </a:endParaRPr>
            </a:p>
          </p:txBody>
        </p:sp>
      </p:grpSp>
      <p:grpSp>
        <p:nvGrpSpPr>
          <p:cNvPr id="6" name="Group 18"/>
          <p:cNvGrpSpPr>
            <a:grpSpLocks/>
          </p:cNvGrpSpPr>
          <p:nvPr/>
        </p:nvGrpSpPr>
        <p:grpSpPr bwMode="auto">
          <a:xfrm>
            <a:off x="5114925" y="2003425"/>
            <a:ext cx="3343275" cy="3505200"/>
            <a:chOff x="3222" y="1680"/>
            <a:chExt cx="2106" cy="2208"/>
          </a:xfrm>
        </p:grpSpPr>
        <p:pic>
          <p:nvPicPr>
            <p:cNvPr id="1161235" name="Picture 19" descr="an01151_"/>
            <p:cNvPicPr>
              <a:picLocks noChangeAspect="1" noChangeArrowheads="1"/>
            </p:cNvPicPr>
            <p:nvPr/>
          </p:nvPicPr>
          <p:blipFill>
            <a:blip r:embed="rId3"/>
            <a:srcRect/>
            <a:stretch>
              <a:fillRect/>
            </a:stretch>
          </p:blipFill>
          <p:spPr bwMode="auto">
            <a:xfrm>
              <a:off x="3936" y="2064"/>
              <a:ext cx="399" cy="1099"/>
            </a:xfrm>
            <a:prstGeom prst="rect">
              <a:avLst/>
            </a:prstGeom>
            <a:noFill/>
          </p:spPr>
        </p:pic>
        <p:sp>
          <p:nvSpPr>
            <p:cNvPr id="1161236" name="Text Box 20"/>
            <p:cNvSpPr txBox="1">
              <a:spLocks noChangeArrowheads="1"/>
            </p:cNvSpPr>
            <p:nvPr/>
          </p:nvSpPr>
          <p:spPr bwMode="auto">
            <a:xfrm>
              <a:off x="3576" y="3216"/>
              <a:ext cx="1752" cy="672"/>
            </a:xfrm>
            <a:prstGeom prst="rect">
              <a:avLst/>
            </a:prstGeom>
            <a:noFill/>
            <a:ln w="38100">
              <a:noFill/>
              <a:miter lim="800000"/>
              <a:headEnd/>
              <a:tailEnd/>
            </a:ln>
            <a:effectLst/>
          </p:spPr>
          <p:txBody>
            <a:bodyPr wrap="none">
              <a:prstTxWarp prst="textNoShape">
                <a:avLst/>
              </a:prstTxWarp>
              <a:spAutoFit/>
            </a:bodyPr>
            <a:lstStyle/>
            <a:p>
              <a:r>
                <a:rPr lang="en-US" sz="3200" b="0">
                  <a:latin typeface="Times New Roman" pitchFamily="-110" charset="0"/>
                </a:rPr>
                <a:t>Need to look at </a:t>
              </a:r>
              <a:br>
                <a:rPr lang="en-US" sz="3200" b="0">
                  <a:latin typeface="Times New Roman" pitchFamily="-110" charset="0"/>
                </a:rPr>
              </a:br>
              <a:r>
                <a:rPr lang="en-US" sz="3200" b="0">
                  <a:solidFill>
                    <a:schemeClr val="hlink"/>
                  </a:solidFill>
                  <a:latin typeface="Times New Roman" pitchFamily="-110" charset="0"/>
                </a:rPr>
                <a:t>every</a:t>
              </a:r>
              <a:r>
                <a:rPr lang="en-US" sz="3200" b="0">
                  <a:latin typeface="Times New Roman" pitchFamily="-110" charset="0"/>
                </a:rPr>
                <a:t> person</a:t>
              </a:r>
              <a:endParaRPr lang="en-CA" sz="3200" b="0">
                <a:latin typeface="Times New Roman" pitchFamily="-110" charset="0"/>
              </a:endParaRPr>
            </a:p>
          </p:txBody>
        </p:sp>
        <p:sp>
          <p:nvSpPr>
            <p:cNvPr id="1161237" name="Rectangle 21"/>
            <p:cNvSpPr>
              <a:spLocks noChangeArrowheads="1"/>
            </p:cNvSpPr>
            <p:nvPr/>
          </p:nvSpPr>
          <p:spPr bwMode="auto">
            <a:xfrm>
              <a:off x="3222" y="1680"/>
              <a:ext cx="1965" cy="365"/>
            </a:xfrm>
            <a:prstGeom prst="rect">
              <a:avLst/>
            </a:prstGeom>
            <a:noFill/>
            <a:ln w="38100">
              <a:noFill/>
              <a:miter lim="800000"/>
              <a:headEnd/>
              <a:tailEnd/>
            </a:ln>
            <a:effectLst/>
          </p:spPr>
          <p:txBody>
            <a:bodyPr wrap="none">
              <a:prstTxWarp prst="textNoShape">
                <a:avLst/>
              </a:prstTxWarp>
              <a:spAutoFit/>
            </a:bodyPr>
            <a:lstStyle/>
            <a:p>
              <a:pPr>
                <a:spcBef>
                  <a:spcPct val="20000"/>
                </a:spcBef>
              </a:pPr>
              <a:r>
                <a:rPr lang="en-US" sz="3200" b="0">
                  <a:latin typeface="Times New Roman" pitchFamily="-110" charset="0"/>
                </a:rPr>
                <a:t>Smaller than this?</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62242" name="Rectangle 2"/>
          <p:cNvSpPr>
            <a:spLocks noGrp="1" noChangeArrowheads="1"/>
          </p:cNvSpPr>
          <p:nvPr>
            <p:ph type="title"/>
          </p:nvPr>
        </p:nvSpPr>
        <p:spPr/>
        <p:txBody>
          <a:bodyPr/>
          <a:lstStyle/>
          <a:p>
            <a:r>
              <a:rPr lang="en-US" sz="2800"/>
              <a:t>Time Complexity of a </a:t>
            </a:r>
            <a:r>
              <a:rPr lang="en-US" sz="2800">
                <a:solidFill>
                  <a:schemeClr val="hlink"/>
                </a:solidFill>
              </a:rPr>
              <a:t>Problem</a:t>
            </a:r>
            <a:endParaRPr lang="en-CA" sz="2800">
              <a:solidFill>
                <a:schemeClr val="hlink"/>
              </a:solidFill>
            </a:endParaRPr>
          </a:p>
        </p:txBody>
      </p:sp>
      <p:sp>
        <p:nvSpPr>
          <p:cNvPr id="1162243" name="Rectangle 3"/>
          <p:cNvSpPr>
            <a:spLocks noGrp="1" noChangeArrowheads="1"/>
          </p:cNvSpPr>
          <p:nvPr>
            <p:ph type="body" idx="1"/>
          </p:nvPr>
        </p:nvSpPr>
        <p:spPr>
          <a:xfrm>
            <a:off x="685800" y="3733800"/>
            <a:ext cx="8458200" cy="2536371"/>
          </a:xfrm>
        </p:spPr>
        <p:txBody>
          <a:bodyPr/>
          <a:lstStyle/>
          <a:p>
            <a:r>
              <a:rPr lang="en-US" sz="2000" dirty="0">
                <a:solidFill>
                  <a:schemeClr val="accent2"/>
                </a:solidFill>
                <a:ea typeface="Times New Roman" pitchFamily="-110" charset="0"/>
                <a:cs typeface="Times New Roman" pitchFamily="-110" charset="0"/>
              </a:rPr>
              <a:t>O(n</a:t>
            </a:r>
            <a:r>
              <a:rPr lang="en-US" sz="2000" baseline="30000" dirty="0">
                <a:solidFill>
                  <a:schemeClr val="accent2"/>
                </a:solidFill>
                <a:ea typeface="Times New Roman" pitchFamily="-110" charset="0"/>
                <a:cs typeface="Times New Roman" pitchFamily="-110" charset="0"/>
              </a:rPr>
              <a:t>2</a:t>
            </a:r>
            <a:r>
              <a:rPr lang="en-US" sz="2000" dirty="0">
                <a:solidFill>
                  <a:schemeClr val="accent2"/>
                </a:solidFill>
                <a:ea typeface="Times New Roman" pitchFamily="-110" charset="0"/>
                <a:cs typeface="Times New Roman" pitchFamily="-110" charset="0"/>
              </a:rPr>
              <a:t>): </a:t>
            </a:r>
            <a:r>
              <a:rPr lang="en-US" sz="2000" dirty="0"/>
              <a:t>Provide </a:t>
            </a:r>
            <a:r>
              <a:rPr lang="en-US" sz="2000" dirty="0">
                <a:solidFill>
                  <a:schemeClr val="hlink"/>
                </a:solidFill>
              </a:rPr>
              <a:t>an </a:t>
            </a:r>
            <a:r>
              <a:rPr lang="en-US" sz="2000" dirty="0"/>
              <a:t>algorithm that solves the problem in no more than this time. </a:t>
            </a:r>
          </a:p>
          <a:p>
            <a:pPr lvl="1"/>
            <a:r>
              <a:rPr lang="en-US" sz="1800" dirty="0"/>
              <a:t>Remember: for </a:t>
            </a:r>
            <a:r>
              <a:rPr lang="en-US" sz="1800" dirty="0">
                <a:solidFill>
                  <a:schemeClr val="accent2"/>
                </a:solidFill>
              </a:rPr>
              <a:t>every</a:t>
            </a:r>
            <a:r>
              <a:rPr lang="en-US" sz="1800" dirty="0"/>
              <a:t> input, i.e. worst case analysis!</a:t>
            </a:r>
          </a:p>
          <a:p>
            <a:r>
              <a:rPr lang="en-US" sz="2000" dirty="0">
                <a:solidFill>
                  <a:schemeClr val="accent2"/>
                </a:solidFill>
                <a:ea typeface="Times New Roman" pitchFamily="-110" charset="0"/>
                <a:cs typeface="Times New Roman" pitchFamily="-110" charset="0"/>
              </a:rPr>
              <a:t>Ω(n</a:t>
            </a:r>
            <a:r>
              <a:rPr lang="en-US" sz="2000" baseline="30000" dirty="0">
                <a:solidFill>
                  <a:schemeClr val="accent2"/>
                </a:solidFill>
                <a:ea typeface="Times New Roman" pitchFamily="-110" charset="0"/>
                <a:cs typeface="Times New Roman" pitchFamily="-110" charset="0"/>
              </a:rPr>
              <a:t>2</a:t>
            </a:r>
            <a:r>
              <a:rPr lang="en-US" sz="2000" dirty="0">
                <a:solidFill>
                  <a:schemeClr val="accent2"/>
                </a:solidFill>
                <a:ea typeface="Times New Roman" pitchFamily="-110" charset="0"/>
                <a:cs typeface="Times New Roman" pitchFamily="-110" charset="0"/>
              </a:rPr>
              <a:t>):</a:t>
            </a:r>
            <a:r>
              <a:rPr lang="en-US" sz="2000" dirty="0"/>
              <a:t> Prove that </a:t>
            </a:r>
            <a:r>
              <a:rPr lang="en-US" sz="2000" dirty="0">
                <a:solidFill>
                  <a:schemeClr val="hlink"/>
                </a:solidFill>
              </a:rPr>
              <a:t>no</a:t>
            </a:r>
            <a:r>
              <a:rPr lang="en-US" sz="2000" dirty="0"/>
              <a:t> algorithm can solve it faster.</a:t>
            </a:r>
          </a:p>
          <a:p>
            <a:pPr lvl="1"/>
            <a:r>
              <a:rPr lang="en-US" sz="1800" dirty="0"/>
              <a:t>Remember:  only need </a:t>
            </a:r>
            <a:r>
              <a:rPr lang="en-US" sz="1800" dirty="0">
                <a:solidFill>
                  <a:schemeClr val="accent2"/>
                </a:solidFill>
              </a:rPr>
              <a:t>one</a:t>
            </a:r>
            <a:r>
              <a:rPr lang="en-US" sz="1800" dirty="0"/>
              <a:t> input that takes at least this long!</a:t>
            </a:r>
          </a:p>
          <a:p>
            <a:r>
              <a:rPr lang="en-US" sz="2000" dirty="0" err="1">
                <a:solidFill>
                  <a:schemeClr val="accent2"/>
                </a:solidFill>
                <a:ea typeface="Times New Roman" pitchFamily="-110" charset="0"/>
                <a:cs typeface="Times New Roman" pitchFamily="-110" charset="0"/>
              </a:rPr>
              <a:t>θ</a:t>
            </a:r>
            <a:r>
              <a:rPr lang="en-US" sz="2000" dirty="0">
                <a:solidFill>
                  <a:schemeClr val="accent2"/>
                </a:solidFill>
                <a:ea typeface="Times New Roman" pitchFamily="-110" charset="0"/>
                <a:cs typeface="Times New Roman" pitchFamily="-110" charset="0"/>
              </a:rPr>
              <a:t> (n</a:t>
            </a:r>
            <a:r>
              <a:rPr lang="en-US" sz="2000" baseline="30000" dirty="0">
                <a:solidFill>
                  <a:schemeClr val="accent2"/>
                </a:solidFill>
                <a:ea typeface="Times New Roman" pitchFamily="-110" charset="0"/>
                <a:cs typeface="Times New Roman" pitchFamily="-110" charset="0"/>
              </a:rPr>
              <a:t>2</a:t>
            </a:r>
            <a:r>
              <a:rPr lang="en-US" sz="2000" dirty="0">
                <a:solidFill>
                  <a:schemeClr val="accent2"/>
                </a:solidFill>
                <a:ea typeface="Times New Roman" pitchFamily="-110" charset="0"/>
                <a:cs typeface="Times New Roman" pitchFamily="-110" charset="0"/>
              </a:rPr>
              <a:t>):</a:t>
            </a:r>
            <a:r>
              <a:rPr lang="en-US" sz="2000" dirty="0"/>
              <a:t> Do both.</a:t>
            </a:r>
            <a:endParaRPr lang="en-CA" sz="2000" dirty="0"/>
          </a:p>
          <a:p>
            <a:pPr>
              <a:spcBef>
                <a:spcPct val="0"/>
              </a:spcBef>
              <a:buFontTx/>
              <a:buNone/>
            </a:pPr>
            <a:r>
              <a:rPr lang="en-US" dirty="0"/>
              <a:t> </a:t>
            </a:r>
          </a:p>
          <a:p>
            <a:pPr>
              <a:spcBef>
                <a:spcPct val="0"/>
              </a:spcBef>
              <a:buFontTx/>
              <a:buNone/>
            </a:pPr>
            <a:endParaRPr lang="en-CA" dirty="0"/>
          </a:p>
        </p:txBody>
      </p:sp>
      <p:sp>
        <p:nvSpPr>
          <p:cNvPr id="1162244" name="Rectangle 4"/>
          <p:cNvSpPr>
            <a:spLocks noChangeArrowheads="1"/>
          </p:cNvSpPr>
          <p:nvPr/>
        </p:nvSpPr>
        <p:spPr bwMode="auto">
          <a:xfrm>
            <a:off x="693738" y="1765300"/>
            <a:ext cx="7543800" cy="1554163"/>
          </a:xfrm>
          <a:prstGeom prst="rect">
            <a:avLst/>
          </a:prstGeom>
          <a:noFill/>
          <a:ln w="38100">
            <a:noFill/>
            <a:miter lim="800000"/>
            <a:headEnd/>
            <a:tailEnd/>
          </a:ln>
          <a:effectLst/>
        </p:spPr>
        <p:txBody>
          <a:bodyPr>
            <a:prstTxWarp prst="textNoShape">
              <a:avLst/>
            </a:prstTxWarp>
            <a:spAutoFit/>
          </a:bodyPr>
          <a:lstStyle/>
          <a:p>
            <a:pPr>
              <a:spcBef>
                <a:spcPct val="50000"/>
              </a:spcBef>
            </a:pPr>
            <a:r>
              <a:rPr lang="en-US" sz="3200" b="0"/>
              <a:t>The time complexity of a problem is </a:t>
            </a:r>
            <a:br>
              <a:rPr lang="en-US" sz="3200" b="0"/>
            </a:br>
            <a:r>
              <a:rPr lang="en-US" sz="3200" b="0"/>
              <a:t>the time complexity of the </a:t>
            </a:r>
            <a:r>
              <a:rPr lang="en-US" sz="3200" b="0" i="1">
                <a:solidFill>
                  <a:srgbClr val="CC0000"/>
                </a:solidFill>
              </a:rPr>
              <a:t>fastest</a:t>
            </a:r>
            <a:r>
              <a:rPr lang="en-US" sz="3200" b="0"/>
              <a:t> algorithm that solves the problem.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62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1622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16224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16224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16224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16224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2243" grpId="0" build="p" bldLvl="2"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a:xfrm>
            <a:off x="457200" y="1260092"/>
            <a:ext cx="8229600" cy="4866071"/>
          </a:xfrm>
        </p:spPr>
        <p:txBody>
          <a:bodyPr/>
          <a:lstStyle/>
          <a:p>
            <a:r>
              <a:rPr lang="en-US" dirty="0" smtClean="0"/>
              <a:t>Motivation</a:t>
            </a:r>
          </a:p>
          <a:p>
            <a:r>
              <a:rPr lang="en-US" dirty="0" smtClean="0"/>
              <a:t>Definition of Running Time</a:t>
            </a:r>
          </a:p>
          <a:p>
            <a:r>
              <a:rPr lang="en-US" dirty="0" smtClean="0"/>
              <a:t>Classifying Running Time</a:t>
            </a:r>
          </a:p>
          <a:p>
            <a:r>
              <a:rPr lang="en-US" dirty="0" smtClean="0"/>
              <a:t>Asymptotic Notation &amp; Proving Bounds</a:t>
            </a:r>
          </a:p>
          <a:p>
            <a:r>
              <a:rPr lang="en-US" dirty="0" smtClean="0"/>
              <a:t>Algorithm Complexity </a:t>
            </a:r>
            <a:r>
              <a:rPr lang="en-US" dirty="0" err="1" smtClean="0"/>
              <a:t>vs</a:t>
            </a:r>
            <a:r>
              <a:rPr lang="en-US" dirty="0" smtClean="0"/>
              <a:t> Problem Complexity</a:t>
            </a:r>
          </a:p>
          <a:p>
            <a:endParaRPr lang="en-US" dirty="0" smtClean="0"/>
          </a:p>
          <a:p>
            <a:endParaRPr lang="en-US" dirty="0"/>
          </a:p>
        </p:txBody>
      </p:sp>
    </p:spTree>
    <p:extLst>
      <p:ext uri="{BB962C8B-B14F-4D97-AF65-F5344CB8AC3E}">
        <p14:creationId xmlns:p14="http://schemas.microsoft.com/office/powerpoint/2010/main" val="9710032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36784"/>
          </a:xfrm>
        </p:spPr>
        <p:txBody>
          <a:bodyPr/>
          <a:lstStyle/>
          <a:p>
            <a:r>
              <a:rPr lang="en-US" dirty="0" smtClean="0"/>
              <a:t>The Importance of Asymptotic Analysis</a:t>
            </a:r>
            <a:endParaRPr lang="en-US" dirty="0"/>
          </a:p>
        </p:txBody>
      </p:sp>
      <p:sp>
        <p:nvSpPr>
          <p:cNvPr id="3" name="Content Placeholder 2"/>
          <p:cNvSpPr>
            <a:spLocks noGrp="1"/>
          </p:cNvSpPr>
          <p:nvPr>
            <p:ph idx="1"/>
          </p:nvPr>
        </p:nvSpPr>
        <p:spPr>
          <a:xfrm>
            <a:off x="269726" y="1011422"/>
            <a:ext cx="8597524" cy="4708525"/>
          </a:xfrm>
        </p:spPr>
        <p:txBody>
          <a:bodyPr/>
          <a:lstStyle/>
          <a:p>
            <a:pPr marL="0" indent="0">
              <a:spcBef>
                <a:spcPts val="360"/>
              </a:spcBef>
              <a:buNone/>
            </a:pPr>
            <a:r>
              <a:rPr lang="en-US" sz="1600" i="1" dirty="0" smtClean="0"/>
              <a:t>&lt;Monty Solomon &lt;</a:t>
            </a:r>
            <a:r>
              <a:rPr lang="en-US" sz="1600" i="1" dirty="0" err="1" smtClean="0"/>
              <a:t>monty@roscom.com</a:t>
            </a:r>
            <a:r>
              <a:rPr lang="en-US" sz="1600" i="1" dirty="0" smtClean="0"/>
              <a:t>&gt;&gt; </a:t>
            </a:r>
          </a:p>
          <a:p>
            <a:pPr marL="0" indent="0">
              <a:spcBef>
                <a:spcPts val="360"/>
              </a:spcBef>
              <a:buNone/>
            </a:pPr>
            <a:r>
              <a:rPr lang="en-US" sz="1600" i="1" dirty="0" smtClean="0"/>
              <a:t>Sat, 31 May 2003 10:22:56 -0400</a:t>
            </a:r>
            <a:r>
              <a:rPr lang="en-US" sz="1600" dirty="0" smtClean="0"/>
              <a:t> </a:t>
            </a:r>
          </a:p>
          <a:p>
            <a:pPr marL="0" indent="0">
              <a:spcBef>
                <a:spcPts val="360"/>
              </a:spcBef>
              <a:buNone/>
            </a:pPr>
            <a:r>
              <a:rPr lang="en-US" sz="1600" dirty="0" smtClean="0"/>
              <a:t>Denial of Service via Algorithmic Complexity Attacks </a:t>
            </a:r>
          </a:p>
          <a:p>
            <a:pPr marL="0" indent="0">
              <a:spcBef>
                <a:spcPts val="360"/>
              </a:spcBef>
              <a:buNone/>
            </a:pPr>
            <a:r>
              <a:rPr lang="en-US" sz="1600" dirty="0" smtClean="0"/>
              <a:t>Scott A. Crosby &lt;</a:t>
            </a:r>
            <a:r>
              <a:rPr lang="en-US" sz="1600" dirty="0" err="1" smtClean="0"/>
              <a:t>scrosby@cs.rice.edu</a:t>
            </a:r>
            <a:r>
              <a:rPr lang="en-US" sz="1600" dirty="0" smtClean="0"/>
              <a:t>&gt; </a:t>
            </a:r>
          </a:p>
          <a:p>
            <a:pPr marL="0" indent="0">
              <a:spcBef>
                <a:spcPts val="360"/>
              </a:spcBef>
              <a:buNone/>
            </a:pPr>
            <a:r>
              <a:rPr lang="en-US" sz="1600" dirty="0" smtClean="0"/>
              <a:t>Dan S. Wallach &lt;</a:t>
            </a:r>
            <a:r>
              <a:rPr lang="en-US" sz="1600" dirty="0" err="1" smtClean="0"/>
              <a:t>dwallach@cs.rice.edu</a:t>
            </a:r>
            <a:r>
              <a:rPr lang="en-US" sz="1600" dirty="0" smtClean="0"/>
              <a:t>&gt; </a:t>
            </a:r>
          </a:p>
          <a:p>
            <a:pPr marL="0" indent="0">
              <a:spcBef>
                <a:spcPts val="360"/>
              </a:spcBef>
              <a:buNone/>
            </a:pPr>
            <a:r>
              <a:rPr lang="en-US" sz="1600" dirty="0" smtClean="0"/>
              <a:t>Department of Computer Science, Rice University </a:t>
            </a:r>
          </a:p>
          <a:p>
            <a:pPr marL="0" indent="0">
              <a:spcBef>
                <a:spcPts val="360"/>
              </a:spcBef>
              <a:buNone/>
            </a:pPr>
            <a:r>
              <a:rPr lang="en-US" sz="1600" dirty="0" smtClean="0"/>
              <a:t>We present a new class of low-bandwidth denial of service attacks that exploit algorithmic deficiencies in many common applications' data structures. </a:t>
            </a:r>
            <a:r>
              <a:rPr lang="en-US" sz="1600" b="1" dirty="0" smtClean="0">
                <a:solidFill>
                  <a:srgbClr val="800000"/>
                </a:solidFill>
              </a:rPr>
              <a:t>Frequently used data structures have ``average-case'' expected running time that's far more efficient than the worst case. For example, both binary trees and hash tables can degenerate to linked lists with carefully chosen input. </a:t>
            </a:r>
            <a:r>
              <a:rPr lang="en-US" sz="1600" dirty="0" smtClean="0"/>
              <a:t>We show how an attacker can effectively compute such input, and we demonstrate attacks against the hash table implementations in two versions of Perl, the Squid web proxy, and the Bro intrusion detection system. </a:t>
            </a:r>
            <a:r>
              <a:rPr lang="en-US" sz="1600" b="1" dirty="0" smtClean="0">
                <a:solidFill>
                  <a:srgbClr val="800000"/>
                </a:solidFill>
              </a:rPr>
              <a:t>Using bandwidth less than a typical dialup modem, we can bring a dedicated Bro server to its knees</a:t>
            </a:r>
            <a:r>
              <a:rPr lang="en-US" sz="1600" dirty="0" smtClean="0"/>
              <a:t>; after six minutes of carefully chosen packets, our Bro server was dropping as much as 71% of its traffic and consuming all of its CPU. We show how modern universal hashing techniques can yield performance comparable to commonplace hash functions while being provably secure against these attacks. </a:t>
            </a:r>
            <a:r>
              <a:rPr lang="en-US" sz="1600" b="1" dirty="0" smtClean="0">
                <a:solidFill>
                  <a:srgbClr val="800000"/>
                </a:solidFill>
              </a:rPr>
              <a:t> </a:t>
            </a:r>
          </a:p>
        </p:txBody>
      </p:sp>
      <p:sp>
        <p:nvSpPr>
          <p:cNvPr id="4" name="TextBox 3"/>
          <p:cNvSpPr txBox="1"/>
          <p:nvPr/>
        </p:nvSpPr>
        <p:spPr>
          <a:xfrm>
            <a:off x="1899323" y="5845292"/>
            <a:ext cx="5145259" cy="338554"/>
          </a:xfrm>
          <a:prstGeom prst="rect">
            <a:avLst/>
          </a:prstGeom>
          <a:noFill/>
        </p:spPr>
        <p:txBody>
          <a:bodyPr wrap="none" rtlCol="0">
            <a:spAutoFit/>
          </a:bodyPr>
          <a:lstStyle/>
          <a:p>
            <a:r>
              <a:rPr lang="en-US" sz="1600" b="1" dirty="0" smtClean="0">
                <a:solidFill>
                  <a:schemeClr val="accent2"/>
                </a:solidFill>
              </a:rPr>
              <a:t>Source:  The Risks Digest (</a:t>
            </a:r>
            <a:r>
              <a:rPr lang="en-US" sz="1600" b="1" dirty="0" err="1" smtClean="0">
                <a:solidFill>
                  <a:schemeClr val="accent2"/>
                </a:solidFill>
              </a:rPr>
              <a:t>catless.ncl.ac.uk</a:t>
            </a:r>
            <a:r>
              <a:rPr lang="en-US" sz="1600" b="1" dirty="0" smtClean="0">
                <a:solidFill>
                  <a:schemeClr val="accent2"/>
                </a:solidFill>
              </a:rPr>
              <a:t>/Risks)</a:t>
            </a:r>
            <a:endParaRPr lang="en-US" sz="1600" b="1" dirty="0">
              <a:solidFill>
                <a:schemeClr val="accent2"/>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73506" name="Rectangle 2"/>
          <p:cNvSpPr>
            <a:spLocks noGrp="1" noChangeArrowheads="1"/>
          </p:cNvSpPr>
          <p:nvPr>
            <p:ph type="title"/>
          </p:nvPr>
        </p:nvSpPr>
        <p:spPr/>
        <p:txBody>
          <a:bodyPr/>
          <a:lstStyle/>
          <a:p>
            <a:r>
              <a:rPr lang="en-CA" dirty="0" smtClean="0"/>
              <a:t>The Purpose of Asymptotic Analysis</a:t>
            </a:r>
            <a:endParaRPr lang="en-CA" dirty="0"/>
          </a:p>
        </p:txBody>
      </p:sp>
      <p:sp>
        <p:nvSpPr>
          <p:cNvPr id="1173507" name="Rectangle 3"/>
          <p:cNvSpPr>
            <a:spLocks noGrp="1" noChangeArrowheads="1"/>
          </p:cNvSpPr>
          <p:nvPr>
            <p:ph type="body" idx="1"/>
          </p:nvPr>
        </p:nvSpPr>
        <p:spPr>
          <a:xfrm>
            <a:off x="304800" y="1981200"/>
            <a:ext cx="8839200" cy="4114800"/>
          </a:xfrm>
        </p:spPr>
        <p:txBody>
          <a:bodyPr/>
          <a:lstStyle/>
          <a:p>
            <a:pPr>
              <a:lnSpc>
                <a:spcPct val="90000"/>
              </a:lnSpc>
              <a:spcBef>
                <a:spcPct val="100000"/>
              </a:spcBef>
            </a:pPr>
            <a:r>
              <a:rPr lang="en-CA" sz="1800"/>
              <a:t>To estimate how long a program will run. </a:t>
            </a:r>
          </a:p>
          <a:p>
            <a:pPr>
              <a:lnSpc>
                <a:spcPct val="90000"/>
              </a:lnSpc>
              <a:spcBef>
                <a:spcPct val="100000"/>
              </a:spcBef>
            </a:pPr>
            <a:r>
              <a:rPr lang="en-CA" sz="1800"/>
              <a:t>To estimate the largest input that can reasonably be given to the program. </a:t>
            </a:r>
          </a:p>
          <a:p>
            <a:pPr>
              <a:lnSpc>
                <a:spcPct val="90000"/>
              </a:lnSpc>
              <a:spcBef>
                <a:spcPct val="100000"/>
              </a:spcBef>
            </a:pPr>
            <a:r>
              <a:rPr lang="en-CA" sz="1800"/>
              <a:t>To compare the efficiency of different algorithms</a:t>
            </a:r>
            <a:r>
              <a:rPr lang="en-US" sz="1800"/>
              <a:t>.</a:t>
            </a:r>
            <a:r>
              <a:rPr lang="en-CA" sz="1800"/>
              <a:t> </a:t>
            </a:r>
            <a:endParaRPr lang="en-US" sz="1800"/>
          </a:p>
          <a:p>
            <a:pPr>
              <a:lnSpc>
                <a:spcPct val="90000"/>
              </a:lnSpc>
              <a:spcBef>
                <a:spcPct val="100000"/>
              </a:spcBef>
            </a:pPr>
            <a:r>
              <a:rPr lang="en-CA" sz="1800"/>
              <a:t>To help focus on the parts of code that are executed the largest number of times. </a:t>
            </a:r>
            <a:endParaRPr lang="en-US" sz="1800"/>
          </a:p>
          <a:p>
            <a:pPr>
              <a:lnSpc>
                <a:spcPct val="90000"/>
              </a:lnSpc>
              <a:spcBef>
                <a:spcPct val="100000"/>
              </a:spcBef>
            </a:pPr>
            <a:r>
              <a:rPr lang="en-CA" sz="1800"/>
              <a:t>To choose an algorithm for an application.</a:t>
            </a:r>
            <a:r>
              <a:rPr lang="en-CA" sz="2000"/>
              <a:t>    </a:t>
            </a:r>
          </a:p>
        </p:txBody>
      </p:sp>
      <p:grpSp>
        <p:nvGrpSpPr>
          <p:cNvPr id="2" name="Group 4"/>
          <p:cNvGrpSpPr>
            <a:grpSpLocks/>
          </p:cNvGrpSpPr>
          <p:nvPr/>
        </p:nvGrpSpPr>
        <p:grpSpPr bwMode="auto">
          <a:xfrm>
            <a:off x="7338974" y="4011841"/>
            <a:ext cx="990600" cy="1981200"/>
            <a:chOff x="5760" y="720"/>
            <a:chExt cx="1021" cy="2477"/>
          </a:xfrm>
        </p:grpSpPr>
        <p:grpSp>
          <p:nvGrpSpPr>
            <p:cNvPr id="3" name="Group 5"/>
            <p:cNvGrpSpPr>
              <a:grpSpLocks/>
            </p:cNvGrpSpPr>
            <p:nvPr/>
          </p:nvGrpSpPr>
          <p:grpSpPr bwMode="auto">
            <a:xfrm>
              <a:off x="5760" y="901"/>
              <a:ext cx="916" cy="2296"/>
              <a:chOff x="5760" y="901"/>
              <a:chExt cx="916" cy="2296"/>
            </a:xfrm>
          </p:grpSpPr>
          <p:sp>
            <p:nvSpPr>
              <p:cNvPr id="1173510" name="Freeform 6"/>
              <p:cNvSpPr>
                <a:spLocks/>
              </p:cNvSpPr>
              <p:nvPr/>
            </p:nvSpPr>
            <p:spPr bwMode="auto">
              <a:xfrm>
                <a:off x="5993" y="991"/>
                <a:ext cx="538" cy="525"/>
              </a:xfrm>
              <a:custGeom>
                <a:avLst/>
                <a:gdLst/>
                <a:ahLst/>
                <a:cxnLst>
                  <a:cxn ang="0">
                    <a:pos x="164" y="222"/>
                  </a:cxn>
                  <a:cxn ang="0">
                    <a:pos x="211" y="152"/>
                  </a:cxn>
                  <a:cxn ang="0">
                    <a:pos x="263" y="100"/>
                  </a:cxn>
                  <a:cxn ang="0">
                    <a:pos x="316" y="35"/>
                  </a:cxn>
                  <a:cxn ang="0">
                    <a:pos x="380" y="6"/>
                  </a:cxn>
                  <a:cxn ang="0">
                    <a:pos x="432" y="0"/>
                  </a:cxn>
                  <a:cxn ang="0">
                    <a:pos x="485" y="17"/>
                  </a:cxn>
                  <a:cxn ang="0">
                    <a:pos x="514" y="59"/>
                  </a:cxn>
                  <a:cxn ang="0">
                    <a:pos x="538" y="135"/>
                  </a:cxn>
                  <a:cxn ang="0">
                    <a:pos x="531" y="216"/>
                  </a:cxn>
                  <a:cxn ang="0">
                    <a:pos x="508" y="286"/>
                  </a:cxn>
                  <a:cxn ang="0">
                    <a:pos x="450" y="368"/>
                  </a:cxn>
                  <a:cxn ang="0">
                    <a:pos x="386" y="426"/>
                  </a:cxn>
                  <a:cxn ang="0">
                    <a:pos x="316" y="478"/>
                  </a:cxn>
                  <a:cxn ang="0">
                    <a:pos x="240" y="513"/>
                  </a:cxn>
                  <a:cxn ang="0">
                    <a:pos x="176" y="525"/>
                  </a:cxn>
                  <a:cxn ang="0">
                    <a:pos x="147" y="508"/>
                  </a:cxn>
                  <a:cxn ang="0">
                    <a:pos x="123" y="438"/>
                  </a:cxn>
                  <a:cxn ang="0">
                    <a:pos x="129" y="345"/>
                  </a:cxn>
                  <a:cxn ang="0">
                    <a:pos x="17" y="350"/>
                  </a:cxn>
                  <a:cxn ang="0">
                    <a:pos x="0" y="333"/>
                  </a:cxn>
                  <a:cxn ang="0">
                    <a:pos x="17" y="298"/>
                  </a:cxn>
                  <a:cxn ang="0">
                    <a:pos x="135" y="292"/>
                  </a:cxn>
                  <a:cxn ang="0">
                    <a:pos x="164" y="222"/>
                  </a:cxn>
                </a:cxnLst>
                <a:rect l="0" t="0" r="r" b="b"/>
                <a:pathLst>
                  <a:path w="538" h="525">
                    <a:moveTo>
                      <a:pt x="164" y="222"/>
                    </a:moveTo>
                    <a:lnTo>
                      <a:pt x="211" y="152"/>
                    </a:lnTo>
                    <a:lnTo>
                      <a:pt x="263" y="100"/>
                    </a:lnTo>
                    <a:lnTo>
                      <a:pt x="316" y="35"/>
                    </a:lnTo>
                    <a:lnTo>
                      <a:pt x="380" y="6"/>
                    </a:lnTo>
                    <a:lnTo>
                      <a:pt x="432" y="0"/>
                    </a:lnTo>
                    <a:lnTo>
                      <a:pt x="485" y="17"/>
                    </a:lnTo>
                    <a:lnTo>
                      <a:pt x="514" y="59"/>
                    </a:lnTo>
                    <a:lnTo>
                      <a:pt x="538" y="135"/>
                    </a:lnTo>
                    <a:lnTo>
                      <a:pt x="531" y="216"/>
                    </a:lnTo>
                    <a:lnTo>
                      <a:pt x="508" y="286"/>
                    </a:lnTo>
                    <a:lnTo>
                      <a:pt x="450" y="368"/>
                    </a:lnTo>
                    <a:lnTo>
                      <a:pt x="386" y="426"/>
                    </a:lnTo>
                    <a:lnTo>
                      <a:pt x="316" y="478"/>
                    </a:lnTo>
                    <a:lnTo>
                      <a:pt x="240" y="513"/>
                    </a:lnTo>
                    <a:lnTo>
                      <a:pt x="176" y="525"/>
                    </a:lnTo>
                    <a:lnTo>
                      <a:pt x="147" y="508"/>
                    </a:lnTo>
                    <a:lnTo>
                      <a:pt x="123" y="438"/>
                    </a:lnTo>
                    <a:lnTo>
                      <a:pt x="129" y="345"/>
                    </a:lnTo>
                    <a:lnTo>
                      <a:pt x="17" y="350"/>
                    </a:lnTo>
                    <a:lnTo>
                      <a:pt x="0" y="333"/>
                    </a:lnTo>
                    <a:lnTo>
                      <a:pt x="17" y="298"/>
                    </a:lnTo>
                    <a:lnTo>
                      <a:pt x="135" y="292"/>
                    </a:lnTo>
                    <a:lnTo>
                      <a:pt x="164" y="222"/>
                    </a:lnTo>
                    <a:close/>
                  </a:path>
                </a:pathLst>
              </a:custGeom>
              <a:solidFill>
                <a:schemeClr val="tx2"/>
              </a:solidFill>
              <a:ln w="9525">
                <a:noFill/>
                <a:round/>
                <a:headEnd/>
                <a:tailEnd/>
              </a:ln>
            </p:spPr>
            <p:txBody>
              <a:bodyPr>
                <a:prstTxWarp prst="textNoShape">
                  <a:avLst/>
                </a:prstTxWarp>
              </a:bodyPr>
              <a:lstStyle/>
              <a:p>
                <a:endParaRPr lang="en-US"/>
              </a:p>
            </p:txBody>
          </p:sp>
          <p:sp>
            <p:nvSpPr>
              <p:cNvPr id="1173511" name="Freeform 7"/>
              <p:cNvSpPr>
                <a:spLocks/>
              </p:cNvSpPr>
              <p:nvPr/>
            </p:nvSpPr>
            <p:spPr bwMode="auto">
              <a:xfrm>
                <a:off x="5964" y="1544"/>
                <a:ext cx="373" cy="772"/>
              </a:xfrm>
              <a:custGeom>
                <a:avLst/>
                <a:gdLst/>
                <a:ahLst/>
                <a:cxnLst>
                  <a:cxn ang="0">
                    <a:pos x="106" y="65"/>
                  </a:cxn>
                  <a:cxn ang="0">
                    <a:pos x="158" y="18"/>
                  </a:cxn>
                  <a:cxn ang="0">
                    <a:pos x="239" y="0"/>
                  </a:cxn>
                  <a:cxn ang="0">
                    <a:pos x="309" y="12"/>
                  </a:cxn>
                  <a:cxn ang="0">
                    <a:pos x="361" y="59"/>
                  </a:cxn>
                  <a:cxn ang="0">
                    <a:pos x="373" y="94"/>
                  </a:cxn>
                  <a:cxn ang="0">
                    <a:pos x="373" y="141"/>
                  </a:cxn>
                  <a:cxn ang="0">
                    <a:pos x="350" y="182"/>
                  </a:cxn>
                  <a:cxn ang="0">
                    <a:pos x="309" y="252"/>
                  </a:cxn>
                  <a:cxn ang="0">
                    <a:pos x="292" y="334"/>
                  </a:cxn>
                  <a:cxn ang="0">
                    <a:pos x="286" y="403"/>
                  </a:cxn>
                  <a:cxn ang="0">
                    <a:pos x="303" y="479"/>
                  </a:cxn>
                  <a:cxn ang="0">
                    <a:pos x="350" y="549"/>
                  </a:cxn>
                  <a:cxn ang="0">
                    <a:pos x="367" y="619"/>
                  </a:cxn>
                  <a:cxn ang="0">
                    <a:pos x="361" y="683"/>
                  </a:cxn>
                  <a:cxn ang="0">
                    <a:pos x="327" y="737"/>
                  </a:cxn>
                  <a:cxn ang="0">
                    <a:pos x="280" y="766"/>
                  </a:cxn>
                  <a:cxn ang="0">
                    <a:pos x="222" y="772"/>
                  </a:cxn>
                  <a:cxn ang="0">
                    <a:pos x="152" y="772"/>
                  </a:cxn>
                  <a:cxn ang="0">
                    <a:pos x="100" y="742"/>
                  </a:cxn>
                  <a:cxn ang="0">
                    <a:pos x="46" y="654"/>
                  </a:cxn>
                  <a:cxn ang="0">
                    <a:pos x="12" y="578"/>
                  </a:cxn>
                  <a:cxn ang="0">
                    <a:pos x="0" y="462"/>
                  </a:cxn>
                  <a:cxn ang="0">
                    <a:pos x="12" y="357"/>
                  </a:cxn>
                  <a:cxn ang="0">
                    <a:pos x="35" y="246"/>
                  </a:cxn>
                  <a:cxn ang="0">
                    <a:pos x="71" y="135"/>
                  </a:cxn>
                  <a:cxn ang="0">
                    <a:pos x="106" y="65"/>
                  </a:cxn>
                </a:cxnLst>
                <a:rect l="0" t="0" r="r" b="b"/>
                <a:pathLst>
                  <a:path w="373" h="772">
                    <a:moveTo>
                      <a:pt x="106" y="65"/>
                    </a:moveTo>
                    <a:lnTo>
                      <a:pt x="158" y="18"/>
                    </a:lnTo>
                    <a:lnTo>
                      <a:pt x="239" y="0"/>
                    </a:lnTo>
                    <a:lnTo>
                      <a:pt x="309" y="12"/>
                    </a:lnTo>
                    <a:lnTo>
                      <a:pt x="361" y="59"/>
                    </a:lnTo>
                    <a:lnTo>
                      <a:pt x="373" y="94"/>
                    </a:lnTo>
                    <a:lnTo>
                      <a:pt x="373" y="141"/>
                    </a:lnTo>
                    <a:lnTo>
                      <a:pt x="350" y="182"/>
                    </a:lnTo>
                    <a:lnTo>
                      <a:pt x="309" y="252"/>
                    </a:lnTo>
                    <a:lnTo>
                      <a:pt x="292" y="334"/>
                    </a:lnTo>
                    <a:lnTo>
                      <a:pt x="286" y="403"/>
                    </a:lnTo>
                    <a:lnTo>
                      <a:pt x="303" y="479"/>
                    </a:lnTo>
                    <a:lnTo>
                      <a:pt x="350" y="549"/>
                    </a:lnTo>
                    <a:lnTo>
                      <a:pt x="367" y="619"/>
                    </a:lnTo>
                    <a:lnTo>
                      <a:pt x="361" y="683"/>
                    </a:lnTo>
                    <a:lnTo>
                      <a:pt x="327" y="737"/>
                    </a:lnTo>
                    <a:lnTo>
                      <a:pt x="280" y="766"/>
                    </a:lnTo>
                    <a:lnTo>
                      <a:pt x="222" y="772"/>
                    </a:lnTo>
                    <a:lnTo>
                      <a:pt x="152" y="772"/>
                    </a:lnTo>
                    <a:lnTo>
                      <a:pt x="100" y="742"/>
                    </a:lnTo>
                    <a:lnTo>
                      <a:pt x="46" y="654"/>
                    </a:lnTo>
                    <a:lnTo>
                      <a:pt x="12" y="578"/>
                    </a:lnTo>
                    <a:lnTo>
                      <a:pt x="0" y="462"/>
                    </a:lnTo>
                    <a:lnTo>
                      <a:pt x="12" y="357"/>
                    </a:lnTo>
                    <a:lnTo>
                      <a:pt x="35" y="246"/>
                    </a:lnTo>
                    <a:lnTo>
                      <a:pt x="71" y="135"/>
                    </a:lnTo>
                    <a:lnTo>
                      <a:pt x="106" y="65"/>
                    </a:lnTo>
                    <a:close/>
                  </a:path>
                </a:pathLst>
              </a:custGeom>
              <a:solidFill>
                <a:schemeClr val="tx2"/>
              </a:solidFill>
              <a:ln w="9525">
                <a:noFill/>
                <a:round/>
                <a:headEnd/>
                <a:tailEnd/>
              </a:ln>
            </p:spPr>
            <p:txBody>
              <a:bodyPr>
                <a:prstTxWarp prst="textNoShape">
                  <a:avLst/>
                </a:prstTxWarp>
              </a:bodyPr>
              <a:lstStyle/>
              <a:p>
                <a:endParaRPr lang="en-US"/>
              </a:p>
            </p:txBody>
          </p:sp>
          <p:sp>
            <p:nvSpPr>
              <p:cNvPr id="1173512" name="Freeform 8"/>
              <p:cNvSpPr>
                <a:spLocks/>
              </p:cNvSpPr>
              <p:nvPr/>
            </p:nvSpPr>
            <p:spPr bwMode="auto">
              <a:xfrm>
                <a:off x="6262" y="1569"/>
                <a:ext cx="414" cy="694"/>
              </a:xfrm>
              <a:custGeom>
                <a:avLst/>
                <a:gdLst/>
                <a:ahLst/>
                <a:cxnLst>
                  <a:cxn ang="0">
                    <a:pos x="0" y="34"/>
                  </a:cxn>
                  <a:cxn ang="0">
                    <a:pos x="5" y="5"/>
                  </a:cxn>
                  <a:cxn ang="0">
                    <a:pos x="69" y="0"/>
                  </a:cxn>
                  <a:cxn ang="0">
                    <a:pos x="104" y="29"/>
                  </a:cxn>
                  <a:cxn ang="0">
                    <a:pos x="157" y="105"/>
                  </a:cxn>
                  <a:cxn ang="0">
                    <a:pos x="226" y="204"/>
                  </a:cxn>
                  <a:cxn ang="0">
                    <a:pos x="291" y="274"/>
                  </a:cxn>
                  <a:cxn ang="0">
                    <a:pos x="408" y="402"/>
                  </a:cxn>
                  <a:cxn ang="0">
                    <a:pos x="414" y="431"/>
                  </a:cxn>
                  <a:cxn ang="0">
                    <a:pos x="390" y="449"/>
                  </a:cxn>
                  <a:cxn ang="0">
                    <a:pos x="332" y="472"/>
                  </a:cxn>
                  <a:cxn ang="0">
                    <a:pos x="250" y="490"/>
                  </a:cxn>
                  <a:cxn ang="0">
                    <a:pos x="151" y="496"/>
                  </a:cxn>
                  <a:cxn ang="0">
                    <a:pos x="116" y="501"/>
                  </a:cxn>
                  <a:cxn ang="0">
                    <a:pos x="104" y="525"/>
                  </a:cxn>
                  <a:cxn ang="0">
                    <a:pos x="127" y="565"/>
                  </a:cxn>
                  <a:cxn ang="0">
                    <a:pos x="209" y="635"/>
                  </a:cxn>
                  <a:cxn ang="0">
                    <a:pos x="268" y="653"/>
                  </a:cxn>
                  <a:cxn ang="0">
                    <a:pos x="280" y="676"/>
                  </a:cxn>
                  <a:cxn ang="0">
                    <a:pos x="255" y="694"/>
                  </a:cxn>
                  <a:cxn ang="0">
                    <a:pos x="203" y="694"/>
                  </a:cxn>
                  <a:cxn ang="0">
                    <a:pos x="133" y="653"/>
                  </a:cxn>
                  <a:cxn ang="0">
                    <a:pos x="75" y="595"/>
                  </a:cxn>
                  <a:cxn ang="0">
                    <a:pos x="40" y="542"/>
                  </a:cxn>
                  <a:cxn ang="0">
                    <a:pos x="40" y="501"/>
                  </a:cxn>
                  <a:cxn ang="0">
                    <a:pos x="63" y="472"/>
                  </a:cxn>
                  <a:cxn ang="0">
                    <a:pos x="98" y="461"/>
                  </a:cxn>
                  <a:cxn ang="0">
                    <a:pos x="151" y="455"/>
                  </a:cxn>
                  <a:cxn ang="0">
                    <a:pos x="209" y="455"/>
                  </a:cxn>
                  <a:cxn ang="0">
                    <a:pos x="280" y="443"/>
                  </a:cxn>
                  <a:cxn ang="0">
                    <a:pos x="315" y="431"/>
                  </a:cxn>
                  <a:cxn ang="0">
                    <a:pos x="332" y="414"/>
                  </a:cxn>
                  <a:cxn ang="0">
                    <a:pos x="326" y="397"/>
                  </a:cxn>
                  <a:cxn ang="0">
                    <a:pos x="274" y="350"/>
                  </a:cxn>
                  <a:cxn ang="0">
                    <a:pos x="191" y="268"/>
                  </a:cxn>
                  <a:cxn ang="0">
                    <a:pos x="116" y="199"/>
                  </a:cxn>
                  <a:cxn ang="0">
                    <a:pos x="34" y="123"/>
                  </a:cxn>
                  <a:cxn ang="0">
                    <a:pos x="5" y="69"/>
                  </a:cxn>
                  <a:cxn ang="0">
                    <a:pos x="0" y="34"/>
                  </a:cxn>
                </a:cxnLst>
                <a:rect l="0" t="0" r="r" b="b"/>
                <a:pathLst>
                  <a:path w="414" h="694">
                    <a:moveTo>
                      <a:pt x="0" y="34"/>
                    </a:moveTo>
                    <a:lnTo>
                      <a:pt x="5" y="5"/>
                    </a:lnTo>
                    <a:lnTo>
                      <a:pt x="69" y="0"/>
                    </a:lnTo>
                    <a:lnTo>
                      <a:pt x="104" y="29"/>
                    </a:lnTo>
                    <a:lnTo>
                      <a:pt x="157" y="105"/>
                    </a:lnTo>
                    <a:lnTo>
                      <a:pt x="226" y="204"/>
                    </a:lnTo>
                    <a:lnTo>
                      <a:pt x="291" y="274"/>
                    </a:lnTo>
                    <a:lnTo>
                      <a:pt x="408" y="402"/>
                    </a:lnTo>
                    <a:lnTo>
                      <a:pt x="414" y="431"/>
                    </a:lnTo>
                    <a:lnTo>
                      <a:pt x="390" y="449"/>
                    </a:lnTo>
                    <a:lnTo>
                      <a:pt x="332" y="472"/>
                    </a:lnTo>
                    <a:lnTo>
                      <a:pt x="250" y="490"/>
                    </a:lnTo>
                    <a:lnTo>
                      <a:pt x="151" y="496"/>
                    </a:lnTo>
                    <a:lnTo>
                      <a:pt x="116" y="501"/>
                    </a:lnTo>
                    <a:lnTo>
                      <a:pt x="104" y="525"/>
                    </a:lnTo>
                    <a:lnTo>
                      <a:pt x="127" y="565"/>
                    </a:lnTo>
                    <a:lnTo>
                      <a:pt x="209" y="635"/>
                    </a:lnTo>
                    <a:lnTo>
                      <a:pt x="268" y="653"/>
                    </a:lnTo>
                    <a:lnTo>
                      <a:pt x="280" y="676"/>
                    </a:lnTo>
                    <a:lnTo>
                      <a:pt x="255" y="694"/>
                    </a:lnTo>
                    <a:lnTo>
                      <a:pt x="203" y="694"/>
                    </a:lnTo>
                    <a:lnTo>
                      <a:pt x="133" y="653"/>
                    </a:lnTo>
                    <a:lnTo>
                      <a:pt x="75" y="595"/>
                    </a:lnTo>
                    <a:lnTo>
                      <a:pt x="40" y="542"/>
                    </a:lnTo>
                    <a:lnTo>
                      <a:pt x="40" y="501"/>
                    </a:lnTo>
                    <a:lnTo>
                      <a:pt x="63" y="472"/>
                    </a:lnTo>
                    <a:lnTo>
                      <a:pt x="98" y="461"/>
                    </a:lnTo>
                    <a:lnTo>
                      <a:pt x="151" y="455"/>
                    </a:lnTo>
                    <a:lnTo>
                      <a:pt x="209" y="455"/>
                    </a:lnTo>
                    <a:lnTo>
                      <a:pt x="280" y="443"/>
                    </a:lnTo>
                    <a:lnTo>
                      <a:pt x="315" y="431"/>
                    </a:lnTo>
                    <a:lnTo>
                      <a:pt x="332" y="414"/>
                    </a:lnTo>
                    <a:lnTo>
                      <a:pt x="326" y="397"/>
                    </a:lnTo>
                    <a:lnTo>
                      <a:pt x="274" y="350"/>
                    </a:lnTo>
                    <a:lnTo>
                      <a:pt x="191" y="268"/>
                    </a:lnTo>
                    <a:lnTo>
                      <a:pt x="116" y="199"/>
                    </a:lnTo>
                    <a:lnTo>
                      <a:pt x="34" y="123"/>
                    </a:lnTo>
                    <a:lnTo>
                      <a:pt x="5" y="69"/>
                    </a:lnTo>
                    <a:lnTo>
                      <a:pt x="0" y="34"/>
                    </a:lnTo>
                    <a:close/>
                  </a:path>
                </a:pathLst>
              </a:custGeom>
              <a:solidFill>
                <a:schemeClr val="tx2"/>
              </a:solidFill>
              <a:ln w="9525">
                <a:noFill/>
                <a:round/>
                <a:headEnd/>
                <a:tailEnd/>
              </a:ln>
            </p:spPr>
            <p:txBody>
              <a:bodyPr>
                <a:prstTxWarp prst="textNoShape">
                  <a:avLst/>
                </a:prstTxWarp>
              </a:bodyPr>
              <a:lstStyle/>
              <a:p>
                <a:endParaRPr lang="en-US"/>
              </a:p>
            </p:txBody>
          </p:sp>
          <p:sp>
            <p:nvSpPr>
              <p:cNvPr id="1173513" name="Freeform 9"/>
              <p:cNvSpPr>
                <a:spLocks/>
              </p:cNvSpPr>
              <p:nvPr/>
            </p:nvSpPr>
            <p:spPr bwMode="auto">
              <a:xfrm>
                <a:off x="5993" y="2151"/>
                <a:ext cx="449" cy="1046"/>
              </a:xfrm>
              <a:custGeom>
                <a:avLst/>
                <a:gdLst/>
                <a:ahLst/>
                <a:cxnLst>
                  <a:cxn ang="0">
                    <a:pos x="222" y="0"/>
                  </a:cxn>
                  <a:cxn ang="0">
                    <a:pos x="286" y="12"/>
                  </a:cxn>
                  <a:cxn ang="0">
                    <a:pos x="315" y="59"/>
                  </a:cxn>
                  <a:cxn ang="0">
                    <a:pos x="309" y="170"/>
                  </a:cxn>
                  <a:cxn ang="0">
                    <a:pos x="298" y="287"/>
                  </a:cxn>
                  <a:cxn ang="0">
                    <a:pos x="298" y="409"/>
                  </a:cxn>
                  <a:cxn ang="0">
                    <a:pos x="356" y="555"/>
                  </a:cxn>
                  <a:cxn ang="0">
                    <a:pos x="402" y="660"/>
                  </a:cxn>
                  <a:cxn ang="0">
                    <a:pos x="426" y="766"/>
                  </a:cxn>
                  <a:cxn ang="0">
                    <a:pos x="420" y="859"/>
                  </a:cxn>
                  <a:cxn ang="0">
                    <a:pos x="420" y="894"/>
                  </a:cxn>
                  <a:cxn ang="0">
                    <a:pos x="443" y="929"/>
                  </a:cxn>
                  <a:cxn ang="0">
                    <a:pos x="449" y="964"/>
                  </a:cxn>
                  <a:cxn ang="0">
                    <a:pos x="432" y="981"/>
                  </a:cxn>
                  <a:cxn ang="0">
                    <a:pos x="385" y="970"/>
                  </a:cxn>
                  <a:cxn ang="0">
                    <a:pos x="298" y="958"/>
                  </a:cxn>
                  <a:cxn ang="0">
                    <a:pos x="193" y="981"/>
                  </a:cxn>
                  <a:cxn ang="0">
                    <a:pos x="123" y="1022"/>
                  </a:cxn>
                  <a:cxn ang="0">
                    <a:pos x="88" y="1046"/>
                  </a:cxn>
                  <a:cxn ang="0">
                    <a:pos x="53" y="1046"/>
                  </a:cxn>
                  <a:cxn ang="0">
                    <a:pos x="0" y="970"/>
                  </a:cxn>
                  <a:cxn ang="0">
                    <a:pos x="6" y="958"/>
                  </a:cxn>
                  <a:cxn ang="0">
                    <a:pos x="112" y="923"/>
                  </a:cxn>
                  <a:cxn ang="0">
                    <a:pos x="234" y="906"/>
                  </a:cxn>
                  <a:cxn ang="0">
                    <a:pos x="321" y="900"/>
                  </a:cxn>
                  <a:cxn ang="0">
                    <a:pos x="373" y="900"/>
                  </a:cxn>
                  <a:cxn ang="0">
                    <a:pos x="385" y="865"/>
                  </a:cxn>
                  <a:cxn ang="0">
                    <a:pos x="368" y="766"/>
                  </a:cxn>
                  <a:cxn ang="0">
                    <a:pos x="327" y="660"/>
                  </a:cxn>
                  <a:cxn ang="0">
                    <a:pos x="263" y="526"/>
                  </a:cxn>
                  <a:cxn ang="0">
                    <a:pos x="210" y="409"/>
                  </a:cxn>
                  <a:cxn ang="0">
                    <a:pos x="187" y="304"/>
                  </a:cxn>
                  <a:cxn ang="0">
                    <a:pos x="181" y="188"/>
                  </a:cxn>
                  <a:cxn ang="0">
                    <a:pos x="181" y="76"/>
                  </a:cxn>
                  <a:cxn ang="0">
                    <a:pos x="205" y="30"/>
                  </a:cxn>
                  <a:cxn ang="0">
                    <a:pos x="222" y="0"/>
                  </a:cxn>
                </a:cxnLst>
                <a:rect l="0" t="0" r="r" b="b"/>
                <a:pathLst>
                  <a:path w="449" h="1046">
                    <a:moveTo>
                      <a:pt x="222" y="0"/>
                    </a:moveTo>
                    <a:lnTo>
                      <a:pt x="286" y="12"/>
                    </a:lnTo>
                    <a:lnTo>
                      <a:pt x="315" y="59"/>
                    </a:lnTo>
                    <a:lnTo>
                      <a:pt x="309" y="170"/>
                    </a:lnTo>
                    <a:lnTo>
                      <a:pt x="298" y="287"/>
                    </a:lnTo>
                    <a:lnTo>
                      <a:pt x="298" y="409"/>
                    </a:lnTo>
                    <a:lnTo>
                      <a:pt x="356" y="555"/>
                    </a:lnTo>
                    <a:lnTo>
                      <a:pt x="402" y="660"/>
                    </a:lnTo>
                    <a:lnTo>
                      <a:pt x="426" y="766"/>
                    </a:lnTo>
                    <a:lnTo>
                      <a:pt x="420" y="859"/>
                    </a:lnTo>
                    <a:lnTo>
                      <a:pt x="420" y="894"/>
                    </a:lnTo>
                    <a:lnTo>
                      <a:pt x="443" y="929"/>
                    </a:lnTo>
                    <a:lnTo>
                      <a:pt x="449" y="964"/>
                    </a:lnTo>
                    <a:lnTo>
                      <a:pt x="432" y="981"/>
                    </a:lnTo>
                    <a:lnTo>
                      <a:pt x="385" y="970"/>
                    </a:lnTo>
                    <a:lnTo>
                      <a:pt x="298" y="958"/>
                    </a:lnTo>
                    <a:lnTo>
                      <a:pt x="193" y="981"/>
                    </a:lnTo>
                    <a:lnTo>
                      <a:pt x="123" y="1022"/>
                    </a:lnTo>
                    <a:lnTo>
                      <a:pt x="88" y="1046"/>
                    </a:lnTo>
                    <a:lnTo>
                      <a:pt x="53" y="1046"/>
                    </a:lnTo>
                    <a:lnTo>
                      <a:pt x="0" y="970"/>
                    </a:lnTo>
                    <a:lnTo>
                      <a:pt x="6" y="958"/>
                    </a:lnTo>
                    <a:lnTo>
                      <a:pt x="112" y="923"/>
                    </a:lnTo>
                    <a:lnTo>
                      <a:pt x="234" y="906"/>
                    </a:lnTo>
                    <a:lnTo>
                      <a:pt x="321" y="900"/>
                    </a:lnTo>
                    <a:lnTo>
                      <a:pt x="373" y="900"/>
                    </a:lnTo>
                    <a:lnTo>
                      <a:pt x="385" y="865"/>
                    </a:lnTo>
                    <a:lnTo>
                      <a:pt x="368" y="766"/>
                    </a:lnTo>
                    <a:lnTo>
                      <a:pt x="327" y="660"/>
                    </a:lnTo>
                    <a:lnTo>
                      <a:pt x="263" y="526"/>
                    </a:lnTo>
                    <a:lnTo>
                      <a:pt x="210" y="409"/>
                    </a:lnTo>
                    <a:lnTo>
                      <a:pt x="187" y="304"/>
                    </a:lnTo>
                    <a:lnTo>
                      <a:pt x="181" y="188"/>
                    </a:lnTo>
                    <a:lnTo>
                      <a:pt x="181" y="76"/>
                    </a:lnTo>
                    <a:lnTo>
                      <a:pt x="205" y="30"/>
                    </a:lnTo>
                    <a:lnTo>
                      <a:pt x="222" y="0"/>
                    </a:lnTo>
                    <a:close/>
                  </a:path>
                </a:pathLst>
              </a:custGeom>
              <a:solidFill>
                <a:schemeClr val="tx2"/>
              </a:solidFill>
              <a:ln w="9525">
                <a:noFill/>
                <a:round/>
                <a:headEnd/>
                <a:tailEnd/>
              </a:ln>
            </p:spPr>
            <p:txBody>
              <a:bodyPr>
                <a:prstTxWarp prst="textNoShape">
                  <a:avLst/>
                </a:prstTxWarp>
              </a:bodyPr>
              <a:lstStyle/>
              <a:p>
                <a:endParaRPr lang="en-US"/>
              </a:p>
            </p:txBody>
          </p:sp>
          <p:sp>
            <p:nvSpPr>
              <p:cNvPr id="1173514" name="Freeform 10"/>
              <p:cNvSpPr>
                <a:spLocks/>
              </p:cNvSpPr>
              <p:nvPr/>
            </p:nvSpPr>
            <p:spPr bwMode="auto">
              <a:xfrm>
                <a:off x="5772" y="2181"/>
                <a:ext cx="373" cy="870"/>
              </a:xfrm>
              <a:custGeom>
                <a:avLst/>
                <a:gdLst/>
                <a:ahLst/>
                <a:cxnLst>
                  <a:cxn ang="0">
                    <a:pos x="280" y="0"/>
                  </a:cxn>
                  <a:cxn ang="0">
                    <a:pos x="332" y="0"/>
                  </a:cxn>
                  <a:cxn ang="0">
                    <a:pos x="350" y="35"/>
                  </a:cxn>
                  <a:cxn ang="0">
                    <a:pos x="361" y="112"/>
                  </a:cxn>
                  <a:cxn ang="0">
                    <a:pos x="350" y="193"/>
                  </a:cxn>
                  <a:cxn ang="0">
                    <a:pos x="321" y="356"/>
                  </a:cxn>
                  <a:cxn ang="0">
                    <a:pos x="326" y="426"/>
                  </a:cxn>
                  <a:cxn ang="0">
                    <a:pos x="361" y="566"/>
                  </a:cxn>
                  <a:cxn ang="0">
                    <a:pos x="373" y="665"/>
                  </a:cxn>
                  <a:cxn ang="0">
                    <a:pos x="373" y="742"/>
                  </a:cxn>
                  <a:cxn ang="0">
                    <a:pos x="356" y="759"/>
                  </a:cxn>
                  <a:cxn ang="0">
                    <a:pos x="303" y="771"/>
                  </a:cxn>
                  <a:cxn ang="0">
                    <a:pos x="232" y="788"/>
                  </a:cxn>
                  <a:cxn ang="0">
                    <a:pos x="163" y="823"/>
                  </a:cxn>
                  <a:cxn ang="0">
                    <a:pos x="93" y="870"/>
                  </a:cxn>
                  <a:cxn ang="0">
                    <a:pos x="64" y="870"/>
                  </a:cxn>
                  <a:cxn ang="0">
                    <a:pos x="0" y="818"/>
                  </a:cxn>
                  <a:cxn ang="0">
                    <a:pos x="6" y="794"/>
                  </a:cxn>
                  <a:cxn ang="0">
                    <a:pos x="87" y="759"/>
                  </a:cxn>
                  <a:cxn ang="0">
                    <a:pos x="227" y="724"/>
                  </a:cxn>
                  <a:cxn ang="0">
                    <a:pos x="292" y="700"/>
                  </a:cxn>
                  <a:cxn ang="0">
                    <a:pos x="303" y="677"/>
                  </a:cxn>
                  <a:cxn ang="0">
                    <a:pos x="303" y="578"/>
                  </a:cxn>
                  <a:cxn ang="0">
                    <a:pos x="280" y="450"/>
                  </a:cxn>
                  <a:cxn ang="0">
                    <a:pos x="268" y="368"/>
                  </a:cxn>
                  <a:cxn ang="0">
                    <a:pos x="257" y="240"/>
                  </a:cxn>
                  <a:cxn ang="0">
                    <a:pos x="251" y="100"/>
                  </a:cxn>
                  <a:cxn ang="0">
                    <a:pos x="257" y="35"/>
                  </a:cxn>
                  <a:cxn ang="0">
                    <a:pos x="280" y="0"/>
                  </a:cxn>
                </a:cxnLst>
                <a:rect l="0" t="0" r="r" b="b"/>
                <a:pathLst>
                  <a:path w="373" h="870">
                    <a:moveTo>
                      <a:pt x="280" y="0"/>
                    </a:moveTo>
                    <a:lnTo>
                      <a:pt x="332" y="0"/>
                    </a:lnTo>
                    <a:lnTo>
                      <a:pt x="350" y="35"/>
                    </a:lnTo>
                    <a:lnTo>
                      <a:pt x="361" y="112"/>
                    </a:lnTo>
                    <a:lnTo>
                      <a:pt x="350" y="193"/>
                    </a:lnTo>
                    <a:lnTo>
                      <a:pt x="321" y="356"/>
                    </a:lnTo>
                    <a:lnTo>
                      <a:pt x="326" y="426"/>
                    </a:lnTo>
                    <a:lnTo>
                      <a:pt x="361" y="566"/>
                    </a:lnTo>
                    <a:lnTo>
                      <a:pt x="373" y="665"/>
                    </a:lnTo>
                    <a:lnTo>
                      <a:pt x="373" y="742"/>
                    </a:lnTo>
                    <a:lnTo>
                      <a:pt x="356" y="759"/>
                    </a:lnTo>
                    <a:lnTo>
                      <a:pt x="303" y="771"/>
                    </a:lnTo>
                    <a:lnTo>
                      <a:pt x="232" y="788"/>
                    </a:lnTo>
                    <a:lnTo>
                      <a:pt x="163" y="823"/>
                    </a:lnTo>
                    <a:lnTo>
                      <a:pt x="93" y="870"/>
                    </a:lnTo>
                    <a:lnTo>
                      <a:pt x="64" y="870"/>
                    </a:lnTo>
                    <a:lnTo>
                      <a:pt x="0" y="818"/>
                    </a:lnTo>
                    <a:lnTo>
                      <a:pt x="6" y="794"/>
                    </a:lnTo>
                    <a:lnTo>
                      <a:pt x="87" y="759"/>
                    </a:lnTo>
                    <a:lnTo>
                      <a:pt x="227" y="724"/>
                    </a:lnTo>
                    <a:lnTo>
                      <a:pt x="292" y="700"/>
                    </a:lnTo>
                    <a:lnTo>
                      <a:pt x="303" y="677"/>
                    </a:lnTo>
                    <a:lnTo>
                      <a:pt x="303" y="578"/>
                    </a:lnTo>
                    <a:lnTo>
                      <a:pt x="280" y="450"/>
                    </a:lnTo>
                    <a:lnTo>
                      <a:pt x="268" y="368"/>
                    </a:lnTo>
                    <a:lnTo>
                      <a:pt x="257" y="240"/>
                    </a:lnTo>
                    <a:lnTo>
                      <a:pt x="251" y="100"/>
                    </a:lnTo>
                    <a:lnTo>
                      <a:pt x="257" y="35"/>
                    </a:lnTo>
                    <a:lnTo>
                      <a:pt x="280" y="0"/>
                    </a:lnTo>
                    <a:close/>
                  </a:path>
                </a:pathLst>
              </a:custGeom>
              <a:solidFill>
                <a:schemeClr val="tx2"/>
              </a:solidFill>
              <a:ln w="9525">
                <a:noFill/>
                <a:round/>
                <a:headEnd/>
                <a:tailEnd/>
              </a:ln>
            </p:spPr>
            <p:txBody>
              <a:bodyPr>
                <a:prstTxWarp prst="textNoShape">
                  <a:avLst/>
                </a:prstTxWarp>
              </a:bodyPr>
              <a:lstStyle/>
              <a:p>
                <a:endParaRPr lang="en-US"/>
              </a:p>
            </p:txBody>
          </p:sp>
          <p:sp>
            <p:nvSpPr>
              <p:cNvPr id="1173515" name="Freeform 11"/>
              <p:cNvSpPr>
                <a:spLocks/>
              </p:cNvSpPr>
              <p:nvPr/>
            </p:nvSpPr>
            <p:spPr bwMode="auto">
              <a:xfrm>
                <a:off x="5760" y="901"/>
                <a:ext cx="612" cy="776"/>
              </a:xfrm>
              <a:custGeom>
                <a:avLst/>
                <a:gdLst/>
                <a:ahLst/>
                <a:cxnLst>
                  <a:cxn ang="0">
                    <a:pos x="326" y="776"/>
                  </a:cxn>
                  <a:cxn ang="0">
                    <a:pos x="355" y="740"/>
                  </a:cxn>
                  <a:cxn ang="0">
                    <a:pos x="344" y="688"/>
                  </a:cxn>
                  <a:cxn ang="0">
                    <a:pos x="321" y="618"/>
                  </a:cxn>
                  <a:cxn ang="0">
                    <a:pos x="232" y="536"/>
                  </a:cxn>
                  <a:cxn ang="0">
                    <a:pos x="145" y="461"/>
                  </a:cxn>
                  <a:cxn ang="0">
                    <a:pos x="104" y="379"/>
                  </a:cxn>
                  <a:cxn ang="0">
                    <a:pos x="87" y="251"/>
                  </a:cxn>
                  <a:cxn ang="0">
                    <a:pos x="186" y="216"/>
                  </a:cxn>
                  <a:cxn ang="0">
                    <a:pos x="344" y="199"/>
                  </a:cxn>
                  <a:cxn ang="0">
                    <a:pos x="408" y="205"/>
                  </a:cxn>
                  <a:cxn ang="0">
                    <a:pos x="425" y="222"/>
                  </a:cxn>
                  <a:cxn ang="0">
                    <a:pos x="454" y="193"/>
                  </a:cxn>
                  <a:cxn ang="0">
                    <a:pos x="443" y="164"/>
                  </a:cxn>
                  <a:cxn ang="0">
                    <a:pos x="460" y="111"/>
                  </a:cxn>
                  <a:cxn ang="0">
                    <a:pos x="507" y="64"/>
                  </a:cxn>
                  <a:cxn ang="0">
                    <a:pos x="542" y="52"/>
                  </a:cxn>
                  <a:cxn ang="0">
                    <a:pos x="588" y="81"/>
                  </a:cxn>
                  <a:cxn ang="0">
                    <a:pos x="612" y="52"/>
                  </a:cxn>
                  <a:cxn ang="0">
                    <a:pos x="571" y="0"/>
                  </a:cxn>
                  <a:cxn ang="0">
                    <a:pos x="518" y="0"/>
                  </a:cxn>
                  <a:cxn ang="0">
                    <a:pos x="454" y="29"/>
                  </a:cxn>
                  <a:cxn ang="0">
                    <a:pos x="414" y="105"/>
                  </a:cxn>
                  <a:cxn ang="0">
                    <a:pos x="361" y="141"/>
                  </a:cxn>
                  <a:cxn ang="0">
                    <a:pos x="280" y="152"/>
                  </a:cxn>
                  <a:cxn ang="0">
                    <a:pos x="133" y="170"/>
                  </a:cxn>
                  <a:cxn ang="0">
                    <a:pos x="17" y="205"/>
                  </a:cxn>
                  <a:cxn ang="0">
                    <a:pos x="0" y="234"/>
                  </a:cxn>
                  <a:cxn ang="0">
                    <a:pos x="11" y="327"/>
                  </a:cxn>
                  <a:cxn ang="0">
                    <a:pos x="52" y="455"/>
                  </a:cxn>
                  <a:cxn ang="0">
                    <a:pos x="110" y="560"/>
                  </a:cxn>
                  <a:cxn ang="0">
                    <a:pos x="168" y="653"/>
                  </a:cxn>
                  <a:cxn ang="0">
                    <a:pos x="221" y="717"/>
                  </a:cxn>
                  <a:cxn ang="0">
                    <a:pos x="274" y="764"/>
                  </a:cxn>
                  <a:cxn ang="0">
                    <a:pos x="326" y="776"/>
                  </a:cxn>
                </a:cxnLst>
                <a:rect l="0" t="0" r="r" b="b"/>
                <a:pathLst>
                  <a:path w="612" h="776">
                    <a:moveTo>
                      <a:pt x="326" y="776"/>
                    </a:moveTo>
                    <a:lnTo>
                      <a:pt x="355" y="740"/>
                    </a:lnTo>
                    <a:lnTo>
                      <a:pt x="344" y="688"/>
                    </a:lnTo>
                    <a:lnTo>
                      <a:pt x="321" y="618"/>
                    </a:lnTo>
                    <a:lnTo>
                      <a:pt x="232" y="536"/>
                    </a:lnTo>
                    <a:lnTo>
                      <a:pt x="145" y="461"/>
                    </a:lnTo>
                    <a:lnTo>
                      <a:pt x="104" y="379"/>
                    </a:lnTo>
                    <a:lnTo>
                      <a:pt x="87" y="251"/>
                    </a:lnTo>
                    <a:lnTo>
                      <a:pt x="186" y="216"/>
                    </a:lnTo>
                    <a:lnTo>
                      <a:pt x="344" y="199"/>
                    </a:lnTo>
                    <a:lnTo>
                      <a:pt x="408" y="205"/>
                    </a:lnTo>
                    <a:lnTo>
                      <a:pt x="425" y="222"/>
                    </a:lnTo>
                    <a:lnTo>
                      <a:pt x="454" y="193"/>
                    </a:lnTo>
                    <a:lnTo>
                      <a:pt x="443" y="164"/>
                    </a:lnTo>
                    <a:lnTo>
                      <a:pt x="460" y="111"/>
                    </a:lnTo>
                    <a:lnTo>
                      <a:pt x="507" y="64"/>
                    </a:lnTo>
                    <a:lnTo>
                      <a:pt x="542" y="52"/>
                    </a:lnTo>
                    <a:lnTo>
                      <a:pt x="588" y="81"/>
                    </a:lnTo>
                    <a:lnTo>
                      <a:pt x="612" y="52"/>
                    </a:lnTo>
                    <a:lnTo>
                      <a:pt x="571" y="0"/>
                    </a:lnTo>
                    <a:lnTo>
                      <a:pt x="518" y="0"/>
                    </a:lnTo>
                    <a:lnTo>
                      <a:pt x="454" y="29"/>
                    </a:lnTo>
                    <a:lnTo>
                      <a:pt x="414" y="105"/>
                    </a:lnTo>
                    <a:lnTo>
                      <a:pt x="361" y="141"/>
                    </a:lnTo>
                    <a:lnTo>
                      <a:pt x="280" y="152"/>
                    </a:lnTo>
                    <a:lnTo>
                      <a:pt x="133" y="170"/>
                    </a:lnTo>
                    <a:lnTo>
                      <a:pt x="17" y="205"/>
                    </a:lnTo>
                    <a:lnTo>
                      <a:pt x="0" y="234"/>
                    </a:lnTo>
                    <a:lnTo>
                      <a:pt x="11" y="327"/>
                    </a:lnTo>
                    <a:lnTo>
                      <a:pt x="52" y="455"/>
                    </a:lnTo>
                    <a:lnTo>
                      <a:pt x="110" y="560"/>
                    </a:lnTo>
                    <a:lnTo>
                      <a:pt x="168" y="653"/>
                    </a:lnTo>
                    <a:lnTo>
                      <a:pt x="221" y="717"/>
                    </a:lnTo>
                    <a:lnTo>
                      <a:pt x="274" y="764"/>
                    </a:lnTo>
                    <a:lnTo>
                      <a:pt x="326" y="776"/>
                    </a:lnTo>
                    <a:close/>
                  </a:path>
                </a:pathLst>
              </a:custGeom>
              <a:solidFill>
                <a:schemeClr val="tx2"/>
              </a:solidFill>
              <a:ln w="9525">
                <a:noFill/>
                <a:round/>
                <a:headEnd/>
                <a:tailEnd/>
              </a:ln>
            </p:spPr>
            <p:txBody>
              <a:bodyPr>
                <a:prstTxWarp prst="textNoShape">
                  <a:avLst/>
                </a:prstTxWarp>
              </a:bodyPr>
              <a:lstStyle/>
              <a:p>
                <a:endParaRPr lang="en-US"/>
              </a:p>
            </p:txBody>
          </p:sp>
        </p:grpSp>
        <p:grpSp>
          <p:nvGrpSpPr>
            <p:cNvPr id="4" name="Group 12"/>
            <p:cNvGrpSpPr>
              <a:grpSpLocks/>
            </p:cNvGrpSpPr>
            <p:nvPr/>
          </p:nvGrpSpPr>
          <p:grpSpPr bwMode="auto">
            <a:xfrm>
              <a:off x="6571" y="720"/>
              <a:ext cx="210" cy="264"/>
              <a:chOff x="6571" y="720"/>
              <a:chExt cx="210" cy="264"/>
            </a:xfrm>
          </p:grpSpPr>
          <p:sp>
            <p:nvSpPr>
              <p:cNvPr id="1173517" name="Freeform 13"/>
              <p:cNvSpPr>
                <a:spLocks/>
              </p:cNvSpPr>
              <p:nvPr/>
            </p:nvSpPr>
            <p:spPr bwMode="auto">
              <a:xfrm>
                <a:off x="6612" y="720"/>
                <a:ext cx="169" cy="192"/>
              </a:xfrm>
              <a:custGeom>
                <a:avLst/>
                <a:gdLst/>
                <a:ahLst/>
                <a:cxnLst>
                  <a:cxn ang="0">
                    <a:pos x="52" y="12"/>
                  </a:cxn>
                  <a:cxn ang="0">
                    <a:pos x="99" y="0"/>
                  </a:cxn>
                  <a:cxn ang="0">
                    <a:pos x="157" y="17"/>
                  </a:cxn>
                  <a:cxn ang="0">
                    <a:pos x="169" y="58"/>
                  </a:cxn>
                  <a:cxn ang="0">
                    <a:pos x="163" y="111"/>
                  </a:cxn>
                  <a:cxn ang="0">
                    <a:pos x="134" y="145"/>
                  </a:cxn>
                  <a:cxn ang="0">
                    <a:pos x="93" y="151"/>
                  </a:cxn>
                  <a:cxn ang="0">
                    <a:pos x="52" y="151"/>
                  </a:cxn>
                  <a:cxn ang="0">
                    <a:pos x="34" y="169"/>
                  </a:cxn>
                  <a:cxn ang="0">
                    <a:pos x="34" y="180"/>
                  </a:cxn>
                  <a:cxn ang="0">
                    <a:pos x="23" y="192"/>
                  </a:cxn>
                  <a:cxn ang="0">
                    <a:pos x="0" y="186"/>
                  </a:cxn>
                  <a:cxn ang="0">
                    <a:pos x="5" y="157"/>
                  </a:cxn>
                  <a:cxn ang="0">
                    <a:pos x="23" y="134"/>
                  </a:cxn>
                  <a:cxn ang="0">
                    <a:pos x="58" y="116"/>
                  </a:cxn>
                  <a:cxn ang="0">
                    <a:pos x="93" y="122"/>
                  </a:cxn>
                  <a:cxn ang="0">
                    <a:pos x="122" y="116"/>
                  </a:cxn>
                  <a:cxn ang="0">
                    <a:pos x="139" y="87"/>
                  </a:cxn>
                  <a:cxn ang="0">
                    <a:pos x="139" y="52"/>
                  </a:cxn>
                  <a:cxn ang="0">
                    <a:pos x="122" y="35"/>
                  </a:cxn>
                  <a:cxn ang="0">
                    <a:pos x="99" y="35"/>
                  </a:cxn>
                  <a:cxn ang="0">
                    <a:pos x="75" y="41"/>
                  </a:cxn>
                  <a:cxn ang="0">
                    <a:pos x="58" y="52"/>
                  </a:cxn>
                  <a:cxn ang="0">
                    <a:pos x="40" y="41"/>
                  </a:cxn>
                  <a:cxn ang="0">
                    <a:pos x="52" y="12"/>
                  </a:cxn>
                </a:cxnLst>
                <a:rect l="0" t="0" r="r" b="b"/>
                <a:pathLst>
                  <a:path w="169" h="192">
                    <a:moveTo>
                      <a:pt x="52" y="12"/>
                    </a:moveTo>
                    <a:lnTo>
                      <a:pt x="99" y="0"/>
                    </a:lnTo>
                    <a:lnTo>
                      <a:pt x="157" y="17"/>
                    </a:lnTo>
                    <a:lnTo>
                      <a:pt x="169" y="58"/>
                    </a:lnTo>
                    <a:lnTo>
                      <a:pt x="163" y="111"/>
                    </a:lnTo>
                    <a:lnTo>
                      <a:pt x="134" y="145"/>
                    </a:lnTo>
                    <a:lnTo>
                      <a:pt x="93" y="151"/>
                    </a:lnTo>
                    <a:lnTo>
                      <a:pt x="52" y="151"/>
                    </a:lnTo>
                    <a:lnTo>
                      <a:pt x="34" y="169"/>
                    </a:lnTo>
                    <a:lnTo>
                      <a:pt x="34" y="180"/>
                    </a:lnTo>
                    <a:lnTo>
                      <a:pt x="23" y="192"/>
                    </a:lnTo>
                    <a:lnTo>
                      <a:pt x="0" y="186"/>
                    </a:lnTo>
                    <a:lnTo>
                      <a:pt x="5" y="157"/>
                    </a:lnTo>
                    <a:lnTo>
                      <a:pt x="23" y="134"/>
                    </a:lnTo>
                    <a:lnTo>
                      <a:pt x="58" y="116"/>
                    </a:lnTo>
                    <a:lnTo>
                      <a:pt x="93" y="122"/>
                    </a:lnTo>
                    <a:lnTo>
                      <a:pt x="122" y="116"/>
                    </a:lnTo>
                    <a:lnTo>
                      <a:pt x="139" y="87"/>
                    </a:lnTo>
                    <a:lnTo>
                      <a:pt x="139" y="52"/>
                    </a:lnTo>
                    <a:lnTo>
                      <a:pt x="122" y="35"/>
                    </a:lnTo>
                    <a:lnTo>
                      <a:pt x="99" y="35"/>
                    </a:lnTo>
                    <a:lnTo>
                      <a:pt x="75" y="41"/>
                    </a:lnTo>
                    <a:lnTo>
                      <a:pt x="58" y="52"/>
                    </a:lnTo>
                    <a:lnTo>
                      <a:pt x="40" y="41"/>
                    </a:lnTo>
                    <a:lnTo>
                      <a:pt x="52" y="12"/>
                    </a:lnTo>
                    <a:close/>
                  </a:path>
                </a:pathLst>
              </a:custGeom>
              <a:solidFill>
                <a:schemeClr val="hlink"/>
              </a:solidFill>
              <a:ln w="9525">
                <a:noFill/>
                <a:round/>
                <a:headEnd/>
                <a:tailEnd/>
              </a:ln>
            </p:spPr>
            <p:txBody>
              <a:bodyPr>
                <a:prstTxWarp prst="textNoShape">
                  <a:avLst/>
                </a:prstTxWarp>
              </a:bodyPr>
              <a:lstStyle/>
              <a:p>
                <a:endParaRPr lang="en-US"/>
              </a:p>
            </p:txBody>
          </p:sp>
          <p:sp>
            <p:nvSpPr>
              <p:cNvPr id="1173518" name="Oval 14"/>
              <p:cNvSpPr>
                <a:spLocks noChangeArrowheads="1"/>
              </p:cNvSpPr>
              <p:nvPr/>
            </p:nvSpPr>
            <p:spPr bwMode="auto">
              <a:xfrm>
                <a:off x="6571" y="936"/>
                <a:ext cx="49" cy="48"/>
              </a:xfrm>
              <a:prstGeom prst="ellipse">
                <a:avLst/>
              </a:prstGeom>
              <a:solidFill>
                <a:schemeClr val="hlink"/>
              </a:solidFill>
              <a:ln w="9525">
                <a:noFill/>
                <a:round/>
                <a:headEnd/>
                <a:tailEnd/>
              </a:ln>
            </p:spPr>
            <p:txBody>
              <a:bodyPr>
                <a:prstTxWarp prst="textNoShape">
                  <a:avLst/>
                </a:prstTxWarp>
              </a:bodyPr>
              <a:lstStyle/>
              <a:p>
                <a:endParaRPr lang="en-US"/>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735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1735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17350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17350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17350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3507"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a:xfrm>
            <a:off x="457200" y="1260092"/>
            <a:ext cx="8229600" cy="4866071"/>
          </a:xfrm>
        </p:spPr>
        <p:txBody>
          <a:bodyPr/>
          <a:lstStyle/>
          <a:p>
            <a:r>
              <a:rPr lang="en-US" dirty="0" smtClean="0"/>
              <a:t>Motivation</a:t>
            </a:r>
          </a:p>
          <a:p>
            <a:r>
              <a:rPr lang="en-US" b="1" dirty="0" smtClean="0">
                <a:solidFill>
                  <a:srgbClr val="800000"/>
                </a:solidFill>
              </a:rPr>
              <a:t>Definition of Running Time</a:t>
            </a:r>
          </a:p>
          <a:p>
            <a:r>
              <a:rPr lang="en-US" dirty="0" smtClean="0"/>
              <a:t>Classifying Running Time</a:t>
            </a:r>
          </a:p>
          <a:p>
            <a:r>
              <a:rPr lang="en-US" dirty="0" smtClean="0"/>
              <a:t>Asymptotic Notation &amp; Proving Bounds</a:t>
            </a:r>
          </a:p>
          <a:p>
            <a:r>
              <a:rPr lang="en-US" dirty="0" smtClean="0"/>
              <a:t>Algorithm Complexity </a:t>
            </a:r>
            <a:r>
              <a:rPr lang="en-US" dirty="0" err="1" smtClean="0"/>
              <a:t>vs</a:t>
            </a:r>
            <a:r>
              <a:rPr lang="en-US" dirty="0" smtClean="0"/>
              <a:t> Problem Complexity</a:t>
            </a:r>
          </a:p>
          <a:p>
            <a:endParaRPr lang="en-US" dirty="0" smtClean="0"/>
          </a:p>
          <a:p>
            <a:endParaRPr lang="en-US" dirty="0"/>
          </a:p>
        </p:txBody>
      </p:sp>
    </p:spTree>
    <p:extLst>
      <p:ext uri="{BB962C8B-B14F-4D97-AF65-F5344CB8AC3E}">
        <p14:creationId xmlns:p14="http://schemas.microsoft.com/office/powerpoint/2010/main" val="971003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dirty="0"/>
              <a:t>Running Time</a:t>
            </a:r>
            <a:r>
              <a:rPr lang="en-US" dirty="0" smtClean="0"/>
              <a:t> </a:t>
            </a:r>
            <a:endParaRPr lang="en-US" dirty="0"/>
          </a:p>
        </p:txBody>
      </p:sp>
      <p:sp>
        <p:nvSpPr>
          <p:cNvPr id="7171" name="Rectangle 3" descr="Rectangle: Click to edit Master text styles&#10;Second level&#10;Third level&#10;Fourth level&#10;Fifth level"/>
          <p:cNvSpPr>
            <a:spLocks noGrp="1" noChangeArrowheads="1"/>
          </p:cNvSpPr>
          <p:nvPr>
            <p:ph type="body" sz="half" idx="1"/>
          </p:nvPr>
        </p:nvSpPr>
        <p:spPr>
          <a:xfrm>
            <a:off x="609600" y="1677988"/>
            <a:ext cx="4419600" cy="4800600"/>
          </a:xfrm>
        </p:spPr>
        <p:txBody>
          <a:bodyPr/>
          <a:lstStyle/>
          <a:p>
            <a:pPr>
              <a:lnSpc>
                <a:spcPct val="90000"/>
              </a:lnSpc>
            </a:pPr>
            <a:r>
              <a:rPr lang="en-US" sz="2000" dirty="0"/>
              <a:t>Most algorithms transform input objects into output objects.</a:t>
            </a:r>
          </a:p>
          <a:p>
            <a:pPr>
              <a:lnSpc>
                <a:spcPct val="90000"/>
              </a:lnSpc>
            </a:pPr>
            <a:r>
              <a:rPr lang="en-US" sz="2000" dirty="0"/>
              <a:t>The running time of an algorithm typically grows with the input size.</a:t>
            </a:r>
          </a:p>
          <a:p>
            <a:pPr>
              <a:lnSpc>
                <a:spcPct val="90000"/>
              </a:lnSpc>
            </a:pPr>
            <a:r>
              <a:rPr lang="en-US" sz="2000" dirty="0"/>
              <a:t>Average case time is often difficult to determine.</a:t>
            </a:r>
          </a:p>
          <a:p>
            <a:pPr>
              <a:lnSpc>
                <a:spcPct val="90000"/>
              </a:lnSpc>
            </a:pPr>
            <a:r>
              <a:rPr lang="en-US" sz="2000" dirty="0"/>
              <a:t>We focus on the worst case running time.</a:t>
            </a:r>
          </a:p>
          <a:p>
            <a:pPr lvl="1">
              <a:lnSpc>
                <a:spcPct val="90000"/>
              </a:lnSpc>
            </a:pPr>
            <a:r>
              <a:rPr lang="en-US" sz="1800" dirty="0"/>
              <a:t>Easier to analyze</a:t>
            </a:r>
            <a:endParaRPr lang="en-US" sz="1800" dirty="0" smtClean="0"/>
          </a:p>
          <a:p>
            <a:pPr lvl="1">
              <a:lnSpc>
                <a:spcPct val="90000"/>
              </a:lnSpc>
            </a:pPr>
            <a:r>
              <a:rPr lang="en-US" sz="1800" dirty="0" smtClean="0"/>
              <a:t>Reduces risk</a:t>
            </a:r>
            <a:endParaRPr lang="en-US" sz="1800" dirty="0"/>
          </a:p>
        </p:txBody>
      </p:sp>
      <p:graphicFrame>
        <p:nvGraphicFramePr>
          <p:cNvPr id="8" name="Object 2"/>
          <p:cNvGraphicFramePr>
            <a:graphicFrameLocks noGrp="1" noChangeAspect="1"/>
          </p:cNvGraphicFramePr>
          <p:nvPr>
            <p:ph type="chart" sz="half" idx="2"/>
            <p:extLst>
              <p:ext uri="{D42A27DB-BD31-4B8C-83A1-F6EECF244321}">
                <p14:modId xmlns:p14="http://schemas.microsoft.com/office/powerpoint/2010/main" val="1723478284"/>
              </p:ext>
            </p:extLst>
          </p:nvPr>
        </p:nvGraphicFramePr>
        <p:xfrm>
          <a:off x="5029200" y="1026706"/>
          <a:ext cx="3943350" cy="4197350"/>
        </p:xfrm>
        <a:graphic>
          <a:graphicData uri="http://schemas.openxmlformats.org/drawingml/2006/chart">
            <c:chart xmlns:c="http://schemas.openxmlformats.org/drawingml/2006/chart" xmlns:r="http://schemas.openxmlformats.org/officeDocument/2006/relationships" r:id="rId2"/>
          </a:graphicData>
        </a:graphic>
      </p:graphicFrame>
      <p:pic>
        <p:nvPicPr>
          <p:cNvPr id="2" name="Picture 1"/>
          <p:cNvPicPr>
            <a:picLocks noChangeAspect="1"/>
          </p:cNvPicPr>
          <p:nvPr/>
        </p:nvPicPr>
        <p:blipFill>
          <a:blip r:embed="rId3">
            <a:clrChange>
              <a:clrFrom>
                <a:srgbClr val="FFFFFF"/>
              </a:clrFrom>
              <a:clrTo>
                <a:srgbClr val="FFFFFF">
                  <a:alpha val="0"/>
                </a:srgbClr>
              </a:clrTo>
            </a:clrChange>
          </a:blip>
          <a:stretch>
            <a:fillRect/>
          </a:stretch>
        </p:blipFill>
        <p:spPr>
          <a:xfrm>
            <a:off x="3178257" y="4134177"/>
            <a:ext cx="2344411" cy="2344411"/>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dirty="0"/>
              <a:t>Experimental Studies</a:t>
            </a:r>
          </a:p>
        </p:txBody>
      </p:sp>
      <p:sp>
        <p:nvSpPr>
          <p:cNvPr id="8195" name="Rectangle 3" descr="Rectangle: Click to edit Master text styles&#10;Second level&#10;Third level&#10;Fourth level&#10;Fifth level"/>
          <p:cNvSpPr>
            <a:spLocks noGrp="1" noChangeArrowheads="1"/>
          </p:cNvSpPr>
          <p:nvPr>
            <p:ph type="body" sz="half" idx="1"/>
          </p:nvPr>
        </p:nvSpPr>
        <p:spPr>
          <a:xfrm>
            <a:off x="390012" y="1600117"/>
            <a:ext cx="4324864" cy="4267200"/>
          </a:xfrm>
        </p:spPr>
        <p:txBody>
          <a:bodyPr/>
          <a:lstStyle/>
          <a:p>
            <a:r>
              <a:rPr lang="en-US" sz="2400" dirty="0"/>
              <a:t>Write a program implementing the algorithm</a:t>
            </a:r>
          </a:p>
          <a:p>
            <a:r>
              <a:rPr lang="en-US" sz="2400" dirty="0"/>
              <a:t>Run the program with inputs of varying size and composition</a:t>
            </a:r>
          </a:p>
          <a:p>
            <a:r>
              <a:rPr lang="en-US" sz="2400" dirty="0"/>
              <a:t>Use a method like </a:t>
            </a:r>
            <a:r>
              <a:rPr lang="en-US" sz="2400" dirty="0" err="1">
                <a:solidFill>
                  <a:srgbClr val="FF0000"/>
                </a:solidFill>
                <a:latin typeface="Arial Narrow" pitchFamily="-110" charset="0"/>
              </a:rPr>
              <a:t>System.currentTimeMillis</a:t>
            </a:r>
            <a:r>
              <a:rPr lang="en-US" sz="2400" dirty="0">
                <a:solidFill>
                  <a:srgbClr val="FF0000"/>
                </a:solidFill>
                <a:latin typeface="Arial Narrow" pitchFamily="-110" charset="0"/>
              </a:rPr>
              <a:t>()</a:t>
            </a:r>
            <a:r>
              <a:rPr lang="en-US" sz="2400" dirty="0">
                <a:solidFill>
                  <a:srgbClr val="FF0000"/>
                </a:solidFill>
              </a:rPr>
              <a:t> </a:t>
            </a:r>
            <a:r>
              <a:rPr lang="en-US" sz="2400" dirty="0"/>
              <a:t>to get an accurate measure of the actual running time</a:t>
            </a:r>
          </a:p>
          <a:p>
            <a:r>
              <a:rPr lang="en-US" sz="2400" dirty="0"/>
              <a:t>Plot the results</a:t>
            </a:r>
          </a:p>
        </p:txBody>
      </p:sp>
      <p:graphicFrame>
        <p:nvGraphicFramePr>
          <p:cNvPr id="8" name="Object 2"/>
          <p:cNvGraphicFramePr>
            <a:graphicFrameLocks noGrp="1" noChangeAspect="1"/>
          </p:cNvGraphicFramePr>
          <p:nvPr>
            <p:ph type="chart" sz="half" idx="2"/>
          </p:nvPr>
        </p:nvGraphicFramePr>
        <p:xfrm>
          <a:off x="4530125" y="1754188"/>
          <a:ext cx="4613876" cy="46450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3101">
  <a:themeElements>
    <a:clrScheme name="Custom 3">
      <a:dk1>
        <a:srgbClr val="000000"/>
      </a:dk1>
      <a:lt1>
        <a:srgbClr val="FBEFD2"/>
      </a:lt1>
      <a:dk2>
        <a:srgbClr val="800000"/>
      </a:dk2>
      <a:lt2>
        <a:srgbClr val="969696"/>
      </a:lt2>
      <a:accent1>
        <a:srgbClr val="800000"/>
      </a:accent1>
      <a:accent2>
        <a:srgbClr val="254C00"/>
      </a:accent2>
      <a:accent3>
        <a:srgbClr val="0000FF"/>
      </a:accent3>
      <a:accent4>
        <a:srgbClr val="400080"/>
      </a:accent4>
      <a:accent5>
        <a:srgbClr val="FDECB3"/>
      </a:accent5>
      <a:accent6>
        <a:srgbClr val="E78A5C"/>
      </a:accent6>
      <a:hlink>
        <a:srgbClr val="CC3300"/>
      </a:hlink>
      <a:folHlink>
        <a:srgbClr val="996600"/>
      </a:folHlink>
    </a:clrScheme>
    <a:fontScheme name="310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800" b="1" i="0" u="none" strike="noStrike" cap="none" normalizeH="0" baseline="0">
            <a:ln>
              <a:noFill/>
            </a:ln>
            <a:solidFill>
              <a:schemeClr val="tx1"/>
            </a:solidFill>
            <a:effectLst/>
            <a:latin typeface="Arial" pitchFamily="-110"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800" b="1" i="0" u="none" strike="noStrike" cap="none" normalizeH="0" baseline="0">
            <a:ln>
              <a:noFill/>
            </a:ln>
            <a:solidFill>
              <a:schemeClr val="tx1"/>
            </a:solidFill>
            <a:effectLst/>
            <a:latin typeface="Arial" pitchFamily="-110" charset="0"/>
          </a:defRPr>
        </a:defPPr>
      </a:lstStyle>
    </a:lnDef>
  </a:objectDefaults>
  <a:extraClrSchemeLst>
    <a:extraClrScheme>
      <a:clrScheme name="310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10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10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10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10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10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10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10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10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10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10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10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6693</TotalTime>
  <Words>2167</Words>
  <Application>Microsoft Office PowerPoint</Application>
  <PresentationFormat>On-screen Show (4:3)</PresentationFormat>
  <Paragraphs>387</Paragraphs>
  <Slides>48</Slides>
  <Notes>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48</vt:i4>
      </vt:variant>
    </vt:vector>
  </HeadingPairs>
  <TitlesOfParts>
    <vt:vector size="59" baseType="lpstr">
      <vt:lpstr>ＭＳ Ｐゴシック</vt:lpstr>
      <vt:lpstr>Arial</vt:lpstr>
      <vt:lpstr>Arial Narrow</vt:lpstr>
      <vt:lpstr>Calibri</vt:lpstr>
      <vt:lpstr>Symbol</vt:lpstr>
      <vt:lpstr>Tahoma</vt:lpstr>
      <vt:lpstr>Times New Roman</vt:lpstr>
      <vt:lpstr>Wingdings</vt:lpstr>
      <vt:lpstr>3101</vt:lpstr>
      <vt:lpstr>Clip</vt:lpstr>
      <vt:lpstr>Equation</vt:lpstr>
      <vt:lpstr>  Asymptotic Analysis of Algorithms </vt:lpstr>
      <vt:lpstr>Overview</vt:lpstr>
      <vt:lpstr>Overview</vt:lpstr>
      <vt:lpstr>The Importance of Asymptotic Analysis</vt:lpstr>
      <vt:lpstr>The Importance of Asymptotic Analysis</vt:lpstr>
      <vt:lpstr>The Purpose of Asymptotic Analysis</vt:lpstr>
      <vt:lpstr>Overview</vt:lpstr>
      <vt:lpstr>Running Time </vt:lpstr>
      <vt:lpstr>Experimental Studies</vt:lpstr>
      <vt:lpstr>Limitations of Experiments</vt:lpstr>
      <vt:lpstr>Theoretical Analysis</vt:lpstr>
      <vt:lpstr>Primitive Operations</vt:lpstr>
      <vt:lpstr>Counting Primitive Operations </vt:lpstr>
      <vt:lpstr>Estimating Running Time</vt:lpstr>
      <vt:lpstr>Growth Rate of Running Time</vt:lpstr>
      <vt:lpstr>Overview</vt:lpstr>
      <vt:lpstr>Constant Factors</vt:lpstr>
      <vt:lpstr>Seven Important Functions </vt:lpstr>
      <vt:lpstr>Classifying Functions</vt:lpstr>
      <vt:lpstr>Let’s practice classifying functions</vt:lpstr>
      <vt:lpstr>Which are more alike?</vt:lpstr>
      <vt:lpstr>Which are more alike?</vt:lpstr>
      <vt:lpstr>Which are more alike?</vt:lpstr>
      <vt:lpstr>Which are more alike?</vt:lpstr>
      <vt:lpstr>Overview</vt:lpstr>
      <vt:lpstr>Some Math to Review</vt:lpstr>
      <vt:lpstr>Understand Quantifiers!!!</vt:lpstr>
      <vt:lpstr>Asymptotic Notation</vt:lpstr>
      <vt:lpstr>Big-Oh Notation </vt:lpstr>
      <vt:lpstr>End of lecture, Jan 9, 2014</vt:lpstr>
      <vt:lpstr>Definition of  “Big Oh”</vt:lpstr>
      <vt:lpstr>Big-Oh Example</vt:lpstr>
      <vt:lpstr>PowerPoint Presentation</vt:lpstr>
      <vt:lpstr>Big-Oh and Growth Rate</vt:lpstr>
      <vt:lpstr>Big-Oh Rules</vt:lpstr>
      <vt:lpstr>Asymptotic Algorithm Analysis</vt:lpstr>
      <vt:lpstr>Computing Prefix Averages</vt:lpstr>
      <vt:lpstr>PowerPoint Presentation</vt:lpstr>
      <vt:lpstr>Arithmetic Progression</vt:lpstr>
      <vt:lpstr>PowerPoint Presentation</vt:lpstr>
      <vt:lpstr>PowerPoint Presentation</vt:lpstr>
      <vt:lpstr>Intuition for Asymptotic Notation</vt:lpstr>
      <vt:lpstr>Definition of  Theta</vt:lpstr>
      <vt:lpstr>Overview</vt:lpstr>
      <vt:lpstr>Time Complexity of an Algorithm</vt:lpstr>
      <vt:lpstr>What is the height of tallest person in the class?</vt:lpstr>
      <vt:lpstr>Time Complexity of a Problem</vt:lpstr>
      <vt:lpstr>Overview</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James Elder</dc:creator>
  <cp:lastModifiedBy>Microsoft account</cp:lastModifiedBy>
  <cp:revision>72</cp:revision>
  <cp:lastPrinted>2010-01-07T15:14:31Z</cp:lastPrinted>
  <dcterms:created xsi:type="dcterms:W3CDTF">2010-01-07T17:46:44Z</dcterms:created>
  <dcterms:modified xsi:type="dcterms:W3CDTF">2014-07-23T18:26:03Z</dcterms:modified>
</cp:coreProperties>
</file>