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4" r:id="rId3"/>
    <p:sldId id="265" r:id="rId4"/>
    <p:sldId id="266" r:id="rId5"/>
    <p:sldId id="267" r:id="rId6"/>
    <p:sldId id="268" r:id="rId7"/>
    <p:sldId id="319" r:id="rId8"/>
    <p:sldId id="334" r:id="rId9"/>
    <p:sldId id="262" r:id="rId10"/>
    <p:sldId id="261" r:id="rId11"/>
    <p:sldId id="263" r:id="rId12"/>
    <p:sldId id="325" r:id="rId13"/>
    <p:sldId id="326" r:id="rId14"/>
    <p:sldId id="271" r:id="rId15"/>
    <p:sldId id="306" r:id="rId16"/>
    <p:sldId id="257" r:id="rId17"/>
    <p:sldId id="269" r:id="rId18"/>
    <p:sldId id="303" r:id="rId19"/>
    <p:sldId id="304" r:id="rId20"/>
    <p:sldId id="294" r:id="rId21"/>
    <p:sldId id="327" r:id="rId22"/>
    <p:sldId id="273" r:id="rId23"/>
    <p:sldId id="260" r:id="rId24"/>
    <p:sldId id="274" r:id="rId25"/>
    <p:sldId id="275" r:id="rId26"/>
    <p:sldId id="308" r:id="rId27"/>
    <p:sldId id="287" r:id="rId28"/>
    <p:sldId id="288" r:id="rId29"/>
    <p:sldId id="291" r:id="rId30"/>
    <p:sldId id="292" r:id="rId31"/>
    <p:sldId id="293" r:id="rId32"/>
    <p:sldId id="328" r:id="rId33"/>
    <p:sldId id="295" r:id="rId34"/>
    <p:sldId id="297" r:id="rId35"/>
    <p:sldId id="311" r:id="rId36"/>
    <p:sldId id="312" r:id="rId37"/>
    <p:sldId id="313" r:id="rId38"/>
    <p:sldId id="314" r:id="rId39"/>
    <p:sldId id="296" r:id="rId40"/>
    <p:sldId id="315" r:id="rId41"/>
    <p:sldId id="329" r:id="rId42"/>
    <p:sldId id="289" r:id="rId43"/>
    <p:sldId id="290" r:id="rId44"/>
    <p:sldId id="298" r:id="rId45"/>
    <p:sldId id="310" r:id="rId46"/>
    <p:sldId id="316" r:id="rId47"/>
    <p:sldId id="300" r:id="rId48"/>
    <p:sldId id="330" r:id="rId49"/>
    <p:sldId id="301" r:id="rId50"/>
    <p:sldId id="317" r:id="rId51"/>
    <p:sldId id="336" r:id="rId52"/>
    <p:sldId id="331" r:id="rId53"/>
    <p:sldId id="302" r:id="rId54"/>
    <p:sldId id="318" r:id="rId55"/>
    <p:sldId id="321" r:id="rId56"/>
    <p:sldId id="322" r:id="rId57"/>
    <p:sldId id="323" r:id="rId58"/>
    <p:sldId id="324" r:id="rId59"/>
    <p:sldId id="333" r:id="rId60"/>
    <p:sldId id="283" r:id="rId61"/>
    <p:sldId id="284" r:id="rId62"/>
    <p:sldId id="332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50a8e0c787e2d3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CF08-A6A6-CA4C-B024-9E5FDC089422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E22B-39FD-A64E-9C28-169F59D1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5E999-C112-9044-B9DE-04B929742D3A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B2C6-A2AF-C049-B3F0-F672E7C8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6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FB2C6-A2AF-C049-B3F0-F672E7C849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r>
              <a:rPr lang="en-CA" smtClean="0"/>
              <a:t>Click icon to add chart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</p:spPr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</p:spPr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212"/>
            <a:ext cx="660400" cy="2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fld id="{0843BD99-EA60-EA4C-BAD0-9A0C45545F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23264" y="6421864"/>
            <a:ext cx="234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Updated:  </a:t>
            </a:r>
            <a:r>
              <a:rPr lang="en-CA" sz="1200" dirty="0" smtClean="0"/>
              <a:t>January 6,</a:t>
            </a:r>
            <a:r>
              <a:rPr lang="en-CA" sz="1200" baseline="0" dirty="0" smtClean="0"/>
              <a:t> 2014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CSE 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J. Elder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7/sqg/dads/HTML/stack.html" TargetMode="External"/><Relationship Id="rId7" Type="http://schemas.openxmlformats.org/officeDocument/2006/relationships/hyperlink" Target="http://www.itl.nist.gov/div897/sqg/dads/HTML/tree.html" TargetMode="External"/><Relationship Id="rId2" Type="http://schemas.openxmlformats.org/officeDocument/2006/relationships/hyperlink" Target="http://www.itl.nist.gov/div897/sqg/dads/HTML/queu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l.nist.gov/div897/sqg/dads/HTML/dictionary.html" TargetMode="External"/><Relationship Id="rId5" Type="http://schemas.openxmlformats.org/officeDocument/2006/relationships/hyperlink" Target="http://www.itl.nist.gov/div897/sqg/dads/HTML/heap.html" TargetMode="External"/><Relationship Id="rId4" Type="http://schemas.openxmlformats.org/officeDocument/2006/relationships/hyperlink" Target="http://www.itl.nist.gov/div897/sqg/dads/HTML/linkedList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en.wikipedia.org/wiki/Muhammad_ibn_M%C5%ABs%C4%81_al-Khw%C4%81rizm%C4%AB" TargetMode="External"/><Relationship Id="rId7" Type="http://schemas.openxmlformats.org/officeDocument/2006/relationships/hyperlink" Target="http://en.wikipedia.org/wiki/Hindu-Arabic_numeral_system" TargetMode="External"/><Relationship Id="rId2" Type="http://schemas.openxmlformats.org/officeDocument/2006/relationships/hyperlink" Target="http://en.wikipedia.org/wiki/Ir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rithmetic" TargetMode="External"/><Relationship Id="rId5" Type="http://schemas.openxmlformats.org/officeDocument/2006/relationships/hyperlink" Target="http://en.wikipedia.org/wiki/Algorism" TargetMode="External"/><Relationship Id="rId4" Type="http://schemas.openxmlformats.org/officeDocument/2006/relationships/hyperlink" Target="http://en.wikipedia.org/wiki/Baghda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u.ca/jelder" TargetMode="External"/><Relationship Id="rId2" Type="http://schemas.openxmlformats.org/officeDocument/2006/relationships/hyperlink" Target="mailto:jelder@yorku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ome.hccnet.nl/h.vink/lead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corral@cse.yorku.ca" TargetMode="External"/><Relationship Id="rId2" Type="http://schemas.openxmlformats.org/officeDocument/2006/relationships/hyperlink" Target="mailto:paria.mehrani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011" y="714402"/>
            <a:ext cx="8340228" cy="2602923"/>
          </a:xfrm>
        </p:spPr>
        <p:txBody>
          <a:bodyPr/>
          <a:lstStyle/>
          <a:p>
            <a:r>
              <a:rPr lang="en-US" sz="3600" b="1" dirty="0" smtClean="0"/>
              <a:t>CSE 2011 </a:t>
            </a:r>
            <a:br>
              <a:rPr lang="en-US" sz="3600" b="1" dirty="0" smtClean="0"/>
            </a:br>
            <a:r>
              <a:rPr lang="en-US" sz="3600" b="1" dirty="0" smtClean="0"/>
              <a:t>Fundamentals of Data Structures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416" y="503613"/>
            <a:ext cx="6400800" cy="1752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321" y="3317325"/>
            <a:ext cx="7898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Computer programming is an art, because it applies accumulated knowledge to the world, because it requires skill and ingenuity, and especially because it produces objects of beauty.</a:t>
            </a:r>
          </a:p>
          <a:p>
            <a:endParaRPr lang="en-US" i="1" dirty="0" smtClean="0"/>
          </a:p>
          <a:p>
            <a:r>
              <a:rPr lang="en-US" i="1" u="sng" dirty="0" smtClean="0">
                <a:solidFill>
                  <a:srgbClr val="800000"/>
                </a:solidFill>
              </a:rPr>
              <a:t>- </a:t>
            </a:r>
            <a:r>
              <a:rPr lang="en-US" u="sng" dirty="0" smtClean="0">
                <a:solidFill>
                  <a:srgbClr val="800000"/>
                </a:solidFill>
              </a:rPr>
              <a:t>Donald Knuth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687F4-2388-B141-9936-0DF17BBE4172}" type="slidenum">
              <a:rPr lang="en-US"/>
              <a:pPr/>
              <a:t>10</a:t>
            </a:fld>
            <a:endParaRPr lang="en-US"/>
          </a:p>
        </p:txBody>
      </p:sp>
      <p:sp>
        <p:nvSpPr>
          <p:cNvPr id="984066" name="Freeform 2"/>
          <p:cNvSpPr>
            <a:spLocks/>
          </p:cNvSpPr>
          <p:nvPr/>
        </p:nvSpPr>
        <p:spPr bwMode="auto">
          <a:xfrm>
            <a:off x="6303963" y="3549650"/>
            <a:ext cx="981075" cy="1600200"/>
          </a:xfrm>
          <a:custGeom>
            <a:avLst/>
            <a:gdLst/>
            <a:ahLst/>
            <a:cxnLst>
              <a:cxn ang="0">
                <a:pos x="236" y="0"/>
              </a:cxn>
              <a:cxn ang="0">
                <a:pos x="329" y="0"/>
              </a:cxn>
              <a:cxn ang="0">
                <a:pos x="443" y="17"/>
              </a:cxn>
              <a:cxn ang="0">
                <a:pos x="504" y="70"/>
              </a:cxn>
              <a:cxn ang="0">
                <a:pos x="566" y="169"/>
              </a:cxn>
              <a:cxn ang="0">
                <a:pos x="597" y="241"/>
              </a:cxn>
              <a:cxn ang="0">
                <a:pos x="618" y="329"/>
              </a:cxn>
              <a:cxn ang="0">
                <a:pos x="618" y="437"/>
              </a:cxn>
              <a:cxn ang="0">
                <a:pos x="607" y="544"/>
              </a:cxn>
              <a:cxn ang="0">
                <a:pos x="597" y="659"/>
              </a:cxn>
              <a:cxn ang="0">
                <a:pos x="555" y="802"/>
              </a:cxn>
              <a:cxn ang="0">
                <a:pos x="504" y="900"/>
              </a:cxn>
              <a:cxn ang="0">
                <a:pos x="412" y="980"/>
              </a:cxn>
              <a:cxn ang="0">
                <a:pos x="309" y="1008"/>
              </a:cxn>
              <a:cxn ang="0">
                <a:pos x="195" y="980"/>
              </a:cxn>
              <a:cxn ang="0">
                <a:pos x="124" y="856"/>
              </a:cxn>
              <a:cxn ang="0">
                <a:pos x="71" y="740"/>
              </a:cxn>
              <a:cxn ang="0">
                <a:pos x="40" y="606"/>
              </a:cxn>
              <a:cxn ang="0">
                <a:pos x="0" y="481"/>
              </a:cxn>
              <a:cxn ang="0">
                <a:pos x="0" y="312"/>
              </a:cxn>
              <a:cxn ang="0">
                <a:pos x="31" y="195"/>
              </a:cxn>
              <a:cxn ang="0">
                <a:pos x="71" y="107"/>
              </a:cxn>
              <a:cxn ang="0">
                <a:pos x="124" y="0"/>
              </a:cxn>
              <a:cxn ang="0">
                <a:pos x="236" y="0"/>
              </a:cxn>
            </a:cxnLst>
            <a:rect l="0" t="0" r="r" b="b"/>
            <a:pathLst>
              <a:path w="618" h="1008">
                <a:moveTo>
                  <a:pt x="236" y="0"/>
                </a:moveTo>
                <a:lnTo>
                  <a:pt x="329" y="0"/>
                </a:lnTo>
                <a:lnTo>
                  <a:pt x="443" y="17"/>
                </a:lnTo>
                <a:lnTo>
                  <a:pt x="504" y="70"/>
                </a:lnTo>
                <a:lnTo>
                  <a:pt x="566" y="169"/>
                </a:lnTo>
                <a:lnTo>
                  <a:pt x="597" y="241"/>
                </a:lnTo>
                <a:lnTo>
                  <a:pt x="618" y="329"/>
                </a:lnTo>
                <a:lnTo>
                  <a:pt x="618" y="437"/>
                </a:lnTo>
                <a:lnTo>
                  <a:pt x="607" y="544"/>
                </a:lnTo>
                <a:lnTo>
                  <a:pt x="597" y="659"/>
                </a:lnTo>
                <a:lnTo>
                  <a:pt x="555" y="802"/>
                </a:lnTo>
                <a:lnTo>
                  <a:pt x="504" y="900"/>
                </a:lnTo>
                <a:lnTo>
                  <a:pt x="412" y="980"/>
                </a:lnTo>
                <a:lnTo>
                  <a:pt x="309" y="1008"/>
                </a:lnTo>
                <a:lnTo>
                  <a:pt x="195" y="980"/>
                </a:lnTo>
                <a:lnTo>
                  <a:pt x="124" y="856"/>
                </a:lnTo>
                <a:lnTo>
                  <a:pt x="71" y="740"/>
                </a:lnTo>
                <a:lnTo>
                  <a:pt x="40" y="606"/>
                </a:lnTo>
                <a:lnTo>
                  <a:pt x="0" y="481"/>
                </a:lnTo>
                <a:lnTo>
                  <a:pt x="0" y="312"/>
                </a:lnTo>
                <a:lnTo>
                  <a:pt x="31" y="195"/>
                </a:lnTo>
                <a:lnTo>
                  <a:pt x="71" y="107"/>
                </a:lnTo>
                <a:lnTo>
                  <a:pt x="124" y="0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60975" y="228600"/>
            <a:ext cx="3036888" cy="6627813"/>
            <a:chOff x="3314" y="144"/>
            <a:chExt cx="1913" cy="4175"/>
          </a:xfrm>
        </p:grpSpPr>
        <p:sp>
          <p:nvSpPr>
            <p:cNvPr id="984068" name="Freeform 4"/>
            <p:cNvSpPr>
              <a:spLocks/>
            </p:cNvSpPr>
            <p:nvPr/>
          </p:nvSpPr>
          <p:spPr bwMode="auto">
            <a:xfrm>
              <a:off x="3930" y="1491"/>
              <a:ext cx="571" cy="697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405" y="9"/>
                </a:cxn>
                <a:cxn ang="0">
                  <a:pos x="479" y="45"/>
                </a:cxn>
                <a:cxn ang="0">
                  <a:pos x="525" y="99"/>
                </a:cxn>
                <a:cxn ang="0">
                  <a:pos x="562" y="178"/>
                </a:cxn>
                <a:cxn ang="0">
                  <a:pos x="571" y="314"/>
                </a:cxn>
                <a:cxn ang="0">
                  <a:pos x="544" y="448"/>
                </a:cxn>
                <a:cxn ang="0">
                  <a:pos x="497" y="545"/>
                </a:cxn>
                <a:cxn ang="0">
                  <a:pos x="433" y="626"/>
                </a:cxn>
                <a:cxn ang="0">
                  <a:pos x="368" y="679"/>
                </a:cxn>
                <a:cxn ang="0">
                  <a:pos x="294" y="697"/>
                </a:cxn>
                <a:cxn ang="0">
                  <a:pos x="220" y="688"/>
                </a:cxn>
                <a:cxn ang="0">
                  <a:pos x="183" y="644"/>
                </a:cxn>
                <a:cxn ang="0">
                  <a:pos x="128" y="572"/>
                </a:cxn>
                <a:cxn ang="0">
                  <a:pos x="109" y="438"/>
                </a:cxn>
                <a:cxn ang="0">
                  <a:pos x="114" y="393"/>
                </a:cxn>
                <a:cxn ang="0">
                  <a:pos x="0" y="371"/>
                </a:cxn>
                <a:cxn ang="0">
                  <a:pos x="3" y="327"/>
                </a:cxn>
                <a:cxn ang="0">
                  <a:pos x="114" y="331"/>
                </a:cxn>
                <a:cxn ang="0">
                  <a:pos x="123" y="281"/>
                </a:cxn>
                <a:cxn ang="0">
                  <a:pos x="151" y="210"/>
                </a:cxn>
                <a:cxn ang="0">
                  <a:pos x="183" y="143"/>
                </a:cxn>
                <a:cxn ang="0">
                  <a:pos x="239" y="54"/>
                </a:cxn>
                <a:cxn ang="0">
                  <a:pos x="294" y="19"/>
                </a:cxn>
                <a:cxn ang="0">
                  <a:pos x="331" y="0"/>
                </a:cxn>
              </a:cxnLst>
              <a:rect l="0" t="0" r="r" b="b"/>
              <a:pathLst>
                <a:path w="571" h="697">
                  <a:moveTo>
                    <a:pt x="331" y="0"/>
                  </a:moveTo>
                  <a:lnTo>
                    <a:pt x="405" y="9"/>
                  </a:lnTo>
                  <a:lnTo>
                    <a:pt x="479" y="45"/>
                  </a:lnTo>
                  <a:lnTo>
                    <a:pt x="525" y="99"/>
                  </a:lnTo>
                  <a:lnTo>
                    <a:pt x="562" y="178"/>
                  </a:lnTo>
                  <a:lnTo>
                    <a:pt x="571" y="314"/>
                  </a:lnTo>
                  <a:lnTo>
                    <a:pt x="544" y="448"/>
                  </a:lnTo>
                  <a:lnTo>
                    <a:pt x="497" y="545"/>
                  </a:lnTo>
                  <a:lnTo>
                    <a:pt x="433" y="626"/>
                  </a:lnTo>
                  <a:lnTo>
                    <a:pt x="368" y="679"/>
                  </a:lnTo>
                  <a:lnTo>
                    <a:pt x="294" y="697"/>
                  </a:lnTo>
                  <a:lnTo>
                    <a:pt x="220" y="688"/>
                  </a:lnTo>
                  <a:lnTo>
                    <a:pt x="183" y="644"/>
                  </a:lnTo>
                  <a:lnTo>
                    <a:pt x="128" y="572"/>
                  </a:lnTo>
                  <a:lnTo>
                    <a:pt x="109" y="438"/>
                  </a:lnTo>
                  <a:lnTo>
                    <a:pt x="114" y="393"/>
                  </a:lnTo>
                  <a:lnTo>
                    <a:pt x="0" y="371"/>
                  </a:lnTo>
                  <a:lnTo>
                    <a:pt x="3" y="327"/>
                  </a:lnTo>
                  <a:lnTo>
                    <a:pt x="114" y="331"/>
                  </a:lnTo>
                  <a:lnTo>
                    <a:pt x="123" y="281"/>
                  </a:lnTo>
                  <a:lnTo>
                    <a:pt x="151" y="210"/>
                  </a:lnTo>
                  <a:lnTo>
                    <a:pt x="183" y="143"/>
                  </a:lnTo>
                  <a:lnTo>
                    <a:pt x="239" y="54"/>
                  </a:lnTo>
                  <a:lnTo>
                    <a:pt x="294" y="1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69" name="Freeform 5"/>
            <p:cNvSpPr>
              <a:spLocks/>
            </p:cNvSpPr>
            <p:nvPr/>
          </p:nvSpPr>
          <p:spPr bwMode="auto">
            <a:xfrm>
              <a:off x="4384" y="3101"/>
              <a:ext cx="475" cy="1158"/>
            </a:xfrm>
            <a:custGeom>
              <a:avLst/>
              <a:gdLst/>
              <a:ahLst/>
              <a:cxnLst>
                <a:cxn ang="0">
                  <a:pos x="88" y="134"/>
                </a:cxn>
                <a:cxn ang="0">
                  <a:pos x="26" y="57"/>
                </a:cxn>
                <a:cxn ang="0">
                  <a:pos x="46" y="0"/>
                </a:cxn>
                <a:cxn ang="0">
                  <a:pos x="108" y="0"/>
                </a:cxn>
                <a:cxn ang="0">
                  <a:pos x="181" y="62"/>
                </a:cxn>
                <a:cxn ang="0">
                  <a:pos x="273" y="191"/>
                </a:cxn>
                <a:cxn ang="0">
                  <a:pos x="325" y="314"/>
                </a:cxn>
                <a:cxn ang="0">
                  <a:pos x="372" y="433"/>
                </a:cxn>
                <a:cxn ang="0">
                  <a:pos x="387" y="542"/>
                </a:cxn>
                <a:cxn ang="0">
                  <a:pos x="382" y="599"/>
                </a:cxn>
                <a:cxn ang="0">
                  <a:pos x="336" y="669"/>
                </a:cxn>
                <a:cxn ang="0">
                  <a:pos x="258" y="859"/>
                </a:cxn>
                <a:cxn ang="0">
                  <a:pos x="170" y="968"/>
                </a:cxn>
                <a:cxn ang="0">
                  <a:pos x="150" y="1016"/>
                </a:cxn>
                <a:cxn ang="0">
                  <a:pos x="233" y="1025"/>
                </a:cxn>
                <a:cxn ang="0">
                  <a:pos x="341" y="1025"/>
                </a:cxn>
                <a:cxn ang="0">
                  <a:pos x="475" y="1068"/>
                </a:cxn>
                <a:cxn ang="0">
                  <a:pos x="464" y="1102"/>
                </a:cxn>
                <a:cxn ang="0">
                  <a:pos x="444" y="1140"/>
                </a:cxn>
                <a:cxn ang="0">
                  <a:pos x="402" y="1158"/>
                </a:cxn>
                <a:cxn ang="0">
                  <a:pos x="321" y="1131"/>
                </a:cxn>
                <a:cxn ang="0">
                  <a:pos x="233" y="1088"/>
                </a:cxn>
                <a:cxn ang="0">
                  <a:pos x="108" y="1083"/>
                </a:cxn>
                <a:cxn ang="0">
                  <a:pos x="31" y="1097"/>
                </a:cxn>
                <a:cxn ang="0">
                  <a:pos x="0" y="1073"/>
                </a:cxn>
                <a:cxn ang="0">
                  <a:pos x="0" y="1040"/>
                </a:cxn>
                <a:cxn ang="0">
                  <a:pos x="42" y="1002"/>
                </a:cxn>
                <a:cxn ang="0">
                  <a:pos x="108" y="941"/>
                </a:cxn>
                <a:cxn ang="0">
                  <a:pos x="227" y="784"/>
                </a:cxn>
                <a:cxn ang="0">
                  <a:pos x="279" y="646"/>
                </a:cxn>
                <a:cxn ang="0">
                  <a:pos x="295" y="513"/>
                </a:cxn>
                <a:cxn ang="0">
                  <a:pos x="288" y="442"/>
                </a:cxn>
                <a:cxn ang="0">
                  <a:pos x="248" y="314"/>
                </a:cxn>
                <a:cxn ang="0">
                  <a:pos x="139" y="176"/>
                </a:cxn>
                <a:cxn ang="0">
                  <a:pos x="62" y="105"/>
                </a:cxn>
                <a:cxn ang="0">
                  <a:pos x="88" y="134"/>
                </a:cxn>
              </a:cxnLst>
              <a:rect l="0" t="0" r="r" b="b"/>
              <a:pathLst>
                <a:path w="475" h="1158">
                  <a:moveTo>
                    <a:pt x="88" y="134"/>
                  </a:moveTo>
                  <a:lnTo>
                    <a:pt x="26" y="57"/>
                  </a:lnTo>
                  <a:lnTo>
                    <a:pt x="46" y="0"/>
                  </a:lnTo>
                  <a:lnTo>
                    <a:pt x="108" y="0"/>
                  </a:lnTo>
                  <a:lnTo>
                    <a:pt x="181" y="62"/>
                  </a:lnTo>
                  <a:lnTo>
                    <a:pt x="273" y="191"/>
                  </a:lnTo>
                  <a:lnTo>
                    <a:pt x="325" y="314"/>
                  </a:lnTo>
                  <a:lnTo>
                    <a:pt x="372" y="433"/>
                  </a:lnTo>
                  <a:lnTo>
                    <a:pt x="387" y="542"/>
                  </a:lnTo>
                  <a:lnTo>
                    <a:pt x="382" y="599"/>
                  </a:lnTo>
                  <a:lnTo>
                    <a:pt x="336" y="669"/>
                  </a:lnTo>
                  <a:lnTo>
                    <a:pt x="258" y="859"/>
                  </a:lnTo>
                  <a:lnTo>
                    <a:pt x="170" y="968"/>
                  </a:lnTo>
                  <a:lnTo>
                    <a:pt x="150" y="1016"/>
                  </a:lnTo>
                  <a:lnTo>
                    <a:pt x="233" y="1025"/>
                  </a:lnTo>
                  <a:lnTo>
                    <a:pt x="341" y="1025"/>
                  </a:lnTo>
                  <a:lnTo>
                    <a:pt x="475" y="1068"/>
                  </a:lnTo>
                  <a:lnTo>
                    <a:pt x="464" y="1102"/>
                  </a:lnTo>
                  <a:lnTo>
                    <a:pt x="444" y="1140"/>
                  </a:lnTo>
                  <a:lnTo>
                    <a:pt x="402" y="1158"/>
                  </a:lnTo>
                  <a:lnTo>
                    <a:pt x="321" y="1131"/>
                  </a:lnTo>
                  <a:lnTo>
                    <a:pt x="233" y="1088"/>
                  </a:lnTo>
                  <a:lnTo>
                    <a:pt x="108" y="1083"/>
                  </a:lnTo>
                  <a:lnTo>
                    <a:pt x="31" y="1097"/>
                  </a:lnTo>
                  <a:lnTo>
                    <a:pt x="0" y="1073"/>
                  </a:lnTo>
                  <a:lnTo>
                    <a:pt x="0" y="1040"/>
                  </a:lnTo>
                  <a:lnTo>
                    <a:pt x="42" y="1002"/>
                  </a:lnTo>
                  <a:lnTo>
                    <a:pt x="108" y="941"/>
                  </a:lnTo>
                  <a:lnTo>
                    <a:pt x="227" y="784"/>
                  </a:lnTo>
                  <a:lnTo>
                    <a:pt x="279" y="646"/>
                  </a:lnTo>
                  <a:lnTo>
                    <a:pt x="295" y="513"/>
                  </a:lnTo>
                  <a:lnTo>
                    <a:pt x="288" y="442"/>
                  </a:lnTo>
                  <a:lnTo>
                    <a:pt x="248" y="314"/>
                  </a:lnTo>
                  <a:lnTo>
                    <a:pt x="139" y="176"/>
                  </a:lnTo>
                  <a:lnTo>
                    <a:pt x="62" y="105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0" name="Freeform 6"/>
            <p:cNvSpPr>
              <a:spLocks/>
            </p:cNvSpPr>
            <p:nvPr/>
          </p:nvSpPr>
          <p:spPr bwMode="auto">
            <a:xfrm>
              <a:off x="3754" y="3084"/>
              <a:ext cx="475" cy="1235"/>
            </a:xfrm>
            <a:custGeom>
              <a:avLst/>
              <a:gdLst/>
              <a:ahLst/>
              <a:cxnLst>
                <a:cxn ang="0">
                  <a:pos x="247" y="222"/>
                </a:cxn>
                <a:cxn ang="0">
                  <a:pos x="319" y="97"/>
                </a:cxn>
                <a:cxn ang="0">
                  <a:pos x="388" y="0"/>
                </a:cxn>
                <a:cxn ang="0">
                  <a:pos x="439" y="0"/>
                </a:cxn>
                <a:cxn ang="0">
                  <a:pos x="470" y="40"/>
                </a:cxn>
                <a:cxn ang="0">
                  <a:pos x="475" y="106"/>
                </a:cxn>
                <a:cxn ang="0">
                  <a:pos x="432" y="156"/>
                </a:cxn>
                <a:cxn ang="0">
                  <a:pos x="358" y="217"/>
                </a:cxn>
                <a:cxn ang="0">
                  <a:pos x="298" y="288"/>
                </a:cxn>
                <a:cxn ang="0">
                  <a:pos x="237" y="386"/>
                </a:cxn>
                <a:cxn ang="0">
                  <a:pos x="211" y="453"/>
                </a:cxn>
                <a:cxn ang="0">
                  <a:pos x="187" y="537"/>
                </a:cxn>
                <a:cxn ang="0">
                  <a:pos x="182" y="645"/>
                </a:cxn>
                <a:cxn ang="0">
                  <a:pos x="190" y="742"/>
                </a:cxn>
                <a:cxn ang="0">
                  <a:pos x="220" y="862"/>
                </a:cxn>
                <a:cxn ang="0">
                  <a:pos x="276" y="968"/>
                </a:cxn>
                <a:cxn ang="0">
                  <a:pos x="324" y="1031"/>
                </a:cxn>
                <a:cxn ang="0">
                  <a:pos x="353" y="1075"/>
                </a:cxn>
                <a:cxn ang="0">
                  <a:pos x="358" y="1110"/>
                </a:cxn>
                <a:cxn ang="0">
                  <a:pos x="331" y="1124"/>
                </a:cxn>
                <a:cxn ang="0">
                  <a:pos x="271" y="1132"/>
                </a:cxn>
                <a:cxn ang="0">
                  <a:pos x="182" y="1159"/>
                </a:cxn>
                <a:cxn ang="0">
                  <a:pos x="113" y="1194"/>
                </a:cxn>
                <a:cxn ang="0">
                  <a:pos x="69" y="1235"/>
                </a:cxn>
                <a:cxn ang="0">
                  <a:pos x="31" y="1226"/>
                </a:cxn>
                <a:cxn ang="0">
                  <a:pos x="0" y="1178"/>
                </a:cxn>
                <a:cxn ang="0">
                  <a:pos x="0" y="1137"/>
                </a:cxn>
                <a:cxn ang="0">
                  <a:pos x="69" y="1101"/>
                </a:cxn>
                <a:cxn ang="0">
                  <a:pos x="187" y="1079"/>
                </a:cxn>
                <a:cxn ang="0">
                  <a:pos x="293" y="1066"/>
                </a:cxn>
                <a:cxn ang="0">
                  <a:pos x="247" y="1018"/>
                </a:cxn>
                <a:cxn ang="0">
                  <a:pos x="216" y="955"/>
                </a:cxn>
                <a:cxn ang="0">
                  <a:pos x="177" y="866"/>
                </a:cxn>
                <a:cxn ang="0">
                  <a:pos x="134" y="773"/>
                </a:cxn>
                <a:cxn ang="0">
                  <a:pos x="122" y="658"/>
                </a:cxn>
                <a:cxn ang="0">
                  <a:pos x="117" y="546"/>
                </a:cxn>
                <a:cxn ang="0">
                  <a:pos x="147" y="439"/>
                </a:cxn>
                <a:cxn ang="0">
                  <a:pos x="204" y="297"/>
                </a:cxn>
                <a:cxn ang="0">
                  <a:pos x="247" y="222"/>
                </a:cxn>
              </a:cxnLst>
              <a:rect l="0" t="0" r="r" b="b"/>
              <a:pathLst>
                <a:path w="475" h="1235">
                  <a:moveTo>
                    <a:pt x="247" y="222"/>
                  </a:moveTo>
                  <a:lnTo>
                    <a:pt x="319" y="97"/>
                  </a:lnTo>
                  <a:lnTo>
                    <a:pt x="388" y="0"/>
                  </a:lnTo>
                  <a:lnTo>
                    <a:pt x="439" y="0"/>
                  </a:lnTo>
                  <a:lnTo>
                    <a:pt x="470" y="40"/>
                  </a:lnTo>
                  <a:lnTo>
                    <a:pt x="475" y="106"/>
                  </a:lnTo>
                  <a:lnTo>
                    <a:pt x="432" y="156"/>
                  </a:lnTo>
                  <a:lnTo>
                    <a:pt x="358" y="217"/>
                  </a:lnTo>
                  <a:lnTo>
                    <a:pt x="298" y="288"/>
                  </a:lnTo>
                  <a:lnTo>
                    <a:pt x="237" y="386"/>
                  </a:lnTo>
                  <a:lnTo>
                    <a:pt x="211" y="453"/>
                  </a:lnTo>
                  <a:lnTo>
                    <a:pt x="187" y="537"/>
                  </a:lnTo>
                  <a:lnTo>
                    <a:pt x="182" y="645"/>
                  </a:lnTo>
                  <a:lnTo>
                    <a:pt x="190" y="742"/>
                  </a:lnTo>
                  <a:lnTo>
                    <a:pt x="220" y="862"/>
                  </a:lnTo>
                  <a:lnTo>
                    <a:pt x="276" y="968"/>
                  </a:lnTo>
                  <a:lnTo>
                    <a:pt x="324" y="1031"/>
                  </a:lnTo>
                  <a:lnTo>
                    <a:pt x="353" y="1075"/>
                  </a:lnTo>
                  <a:lnTo>
                    <a:pt x="358" y="1110"/>
                  </a:lnTo>
                  <a:lnTo>
                    <a:pt x="331" y="1124"/>
                  </a:lnTo>
                  <a:lnTo>
                    <a:pt x="271" y="1132"/>
                  </a:lnTo>
                  <a:lnTo>
                    <a:pt x="182" y="1159"/>
                  </a:lnTo>
                  <a:lnTo>
                    <a:pt x="113" y="1194"/>
                  </a:lnTo>
                  <a:lnTo>
                    <a:pt x="69" y="1235"/>
                  </a:lnTo>
                  <a:lnTo>
                    <a:pt x="31" y="1226"/>
                  </a:lnTo>
                  <a:lnTo>
                    <a:pt x="0" y="1178"/>
                  </a:lnTo>
                  <a:lnTo>
                    <a:pt x="0" y="1137"/>
                  </a:lnTo>
                  <a:lnTo>
                    <a:pt x="69" y="1101"/>
                  </a:lnTo>
                  <a:lnTo>
                    <a:pt x="187" y="1079"/>
                  </a:lnTo>
                  <a:lnTo>
                    <a:pt x="293" y="1066"/>
                  </a:lnTo>
                  <a:lnTo>
                    <a:pt x="247" y="1018"/>
                  </a:lnTo>
                  <a:lnTo>
                    <a:pt x="216" y="955"/>
                  </a:lnTo>
                  <a:lnTo>
                    <a:pt x="177" y="866"/>
                  </a:lnTo>
                  <a:lnTo>
                    <a:pt x="134" y="773"/>
                  </a:lnTo>
                  <a:lnTo>
                    <a:pt x="122" y="658"/>
                  </a:lnTo>
                  <a:lnTo>
                    <a:pt x="117" y="546"/>
                  </a:lnTo>
                  <a:lnTo>
                    <a:pt x="147" y="439"/>
                  </a:lnTo>
                  <a:lnTo>
                    <a:pt x="204" y="297"/>
                  </a:lnTo>
                  <a:lnTo>
                    <a:pt x="247" y="2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1" name="Freeform 7"/>
            <p:cNvSpPr>
              <a:spLocks/>
            </p:cNvSpPr>
            <p:nvPr/>
          </p:nvSpPr>
          <p:spPr bwMode="auto">
            <a:xfrm>
              <a:off x="4463" y="144"/>
              <a:ext cx="764" cy="2360"/>
            </a:xfrm>
            <a:custGeom>
              <a:avLst/>
              <a:gdLst/>
              <a:ahLst/>
              <a:cxnLst>
                <a:cxn ang="0">
                  <a:pos x="15" y="1342"/>
                </a:cxn>
                <a:cxn ang="0">
                  <a:pos x="0" y="1283"/>
                </a:cxn>
                <a:cxn ang="0">
                  <a:pos x="24" y="1238"/>
                </a:cxn>
                <a:cxn ang="0">
                  <a:pos x="88" y="1193"/>
                </a:cxn>
                <a:cxn ang="0">
                  <a:pos x="208" y="1108"/>
                </a:cxn>
                <a:cxn ang="0">
                  <a:pos x="353" y="978"/>
                </a:cxn>
                <a:cxn ang="0">
                  <a:pos x="431" y="861"/>
                </a:cxn>
                <a:cxn ang="0">
                  <a:pos x="467" y="797"/>
                </a:cxn>
                <a:cxn ang="0">
                  <a:pos x="504" y="625"/>
                </a:cxn>
                <a:cxn ang="0">
                  <a:pos x="497" y="387"/>
                </a:cxn>
                <a:cxn ang="0">
                  <a:pos x="482" y="270"/>
                </a:cxn>
                <a:cxn ang="0">
                  <a:pos x="473" y="225"/>
                </a:cxn>
                <a:cxn ang="0">
                  <a:pos x="326" y="162"/>
                </a:cxn>
                <a:cxn ang="0">
                  <a:pos x="322" y="139"/>
                </a:cxn>
                <a:cxn ang="0">
                  <a:pos x="337" y="126"/>
                </a:cxn>
                <a:cxn ang="0">
                  <a:pos x="473" y="162"/>
                </a:cxn>
                <a:cxn ang="0">
                  <a:pos x="504" y="153"/>
                </a:cxn>
                <a:cxn ang="0">
                  <a:pos x="420" y="18"/>
                </a:cxn>
                <a:cxn ang="0">
                  <a:pos x="431" y="0"/>
                </a:cxn>
                <a:cxn ang="0">
                  <a:pos x="462" y="5"/>
                </a:cxn>
                <a:cxn ang="0">
                  <a:pos x="539" y="122"/>
                </a:cxn>
                <a:cxn ang="0">
                  <a:pos x="561" y="126"/>
                </a:cxn>
                <a:cxn ang="0">
                  <a:pos x="602" y="5"/>
                </a:cxn>
                <a:cxn ang="0">
                  <a:pos x="628" y="0"/>
                </a:cxn>
                <a:cxn ang="0">
                  <a:pos x="639" y="22"/>
                </a:cxn>
                <a:cxn ang="0">
                  <a:pos x="607" y="153"/>
                </a:cxn>
                <a:cxn ang="0">
                  <a:pos x="618" y="172"/>
                </a:cxn>
                <a:cxn ang="0">
                  <a:pos x="742" y="153"/>
                </a:cxn>
                <a:cxn ang="0">
                  <a:pos x="764" y="162"/>
                </a:cxn>
                <a:cxn ang="0">
                  <a:pos x="758" y="185"/>
                </a:cxn>
                <a:cxn ang="0">
                  <a:pos x="591" y="221"/>
                </a:cxn>
                <a:cxn ang="0">
                  <a:pos x="576" y="239"/>
                </a:cxn>
                <a:cxn ang="0">
                  <a:pos x="561" y="320"/>
                </a:cxn>
                <a:cxn ang="0">
                  <a:pos x="561" y="437"/>
                </a:cxn>
                <a:cxn ang="0">
                  <a:pos x="565" y="608"/>
                </a:cxn>
                <a:cxn ang="0">
                  <a:pos x="561" y="766"/>
                </a:cxn>
                <a:cxn ang="0">
                  <a:pos x="550" y="837"/>
                </a:cxn>
                <a:cxn ang="0">
                  <a:pos x="467" y="950"/>
                </a:cxn>
                <a:cxn ang="0">
                  <a:pos x="374" y="1067"/>
                </a:cxn>
                <a:cxn ang="0">
                  <a:pos x="274" y="1193"/>
                </a:cxn>
                <a:cxn ang="0">
                  <a:pos x="191" y="1314"/>
                </a:cxn>
                <a:cxn ang="0">
                  <a:pos x="134" y="1382"/>
                </a:cxn>
                <a:cxn ang="0">
                  <a:pos x="51" y="1400"/>
                </a:cxn>
                <a:cxn ang="0">
                  <a:pos x="15" y="1342"/>
                </a:cxn>
              </a:cxnLst>
              <a:rect l="0" t="0" r="r" b="b"/>
              <a:pathLst>
                <a:path w="764" h="1400">
                  <a:moveTo>
                    <a:pt x="15" y="1342"/>
                  </a:moveTo>
                  <a:lnTo>
                    <a:pt x="0" y="1283"/>
                  </a:lnTo>
                  <a:lnTo>
                    <a:pt x="24" y="1238"/>
                  </a:lnTo>
                  <a:lnTo>
                    <a:pt x="88" y="1193"/>
                  </a:lnTo>
                  <a:lnTo>
                    <a:pt x="208" y="1108"/>
                  </a:lnTo>
                  <a:lnTo>
                    <a:pt x="353" y="978"/>
                  </a:lnTo>
                  <a:lnTo>
                    <a:pt x="431" y="861"/>
                  </a:lnTo>
                  <a:lnTo>
                    <a:pt x="467" y="797"/>
                  </a:lnTo>
                  <a:lnTo>
                    <a:pt x="504" y="625"/>
                  </a:lnTo>
                  <a:lnTo>
                    <a:pt x="497" y="387"/>
                  </a:lnTo>
                  <a:lnTo>
                    <a:pt x="482" y="270"/>
                  </a:lnTo>
                  <a:lnTo>
                    <a:pt x="473" y="225"/>
                  </a:lnTo>
                  <a:lnTo>
                    <a:pt x="326" y="162"/>
                  </a:lnTo>
                  <a:lnTo>
                    <a:pt x="322" y="139"/>
                  </a:lnTo>
                  <a:lnTo>
                    <a:pt x="337" y="126"/>
                  </a:lnTo>
                  <a:lnTo>
                    <a:pt x="473" y="162"/>
                  </a:lnTo>
                  <a:lnTo>
                    <a:pt x="504" y="153"/>
                  </a:lnTo>
                  <a:lnTo>
                    <a:pt x="420" y="18"/>
                  </a:lnTo>
                  <a:lnTo>
                    <a:pt x="431" y="0"/>
                  </a:lnTo>
                  <a:lnTo>
                    <a:pt x="462" y="5"/>
                  </a:lnTo>
                  <a:lnTo>
                    <a:pt x="539" y="122"/>
                  </a:lnTo>
                  <a:lnTo>
                    <a:pt x="561" y="126"/>
                  </a:lnTo>
                  <a:lnTo>
                    <a:pt x="602" y="5"/>
                  </a:lnTo>
                  <a:lnTo>
                    <a:pt x="628" y="0"/>
                  </a:lnTo>
                  <a:lnTo>
                    <a:pt x="639" y="22"/>
                  </a:lnTo>
                  <a:lnTo>
                    <a:pt x="607" y="153"/>
                  </a:lnTo>
                  <a:lnTo>
                    <a:pt x="618" y="172"/>
                  </a:lnTo>
                  <a:lnTo>
                    <a:pt x="742" y="153"/>
                  </a:lnTo>
                  <a:lnTo>
                    <a:pt x="764" y="162"/>
                  </a:lnTo>
                  <a:lnTo>
                    <a:pt x="758" y="185"/>
                  </a:lnTo>
                  <a:lnTo>
                    <a:pt x="591" y="221"/>
                  </a:lnTo>
                  <a:lnTo>
                    <a:pt x="576" y="239"/>
                  </a:lnTo>
                  <a:lnTo>
                    <a:pt x="561" y="320"/>
                  </a:lnTo>
                  <a:lnTo>
                    <a:pt x="561" y="437"/>
                  </a:lnTo>
                  <a:lnTo>
                    <a:pt x="565" y="608"/>
                  </a:lnTo>
                  <a:lnTo>
                    <a:pt x="561" y="766"/>
                  </a:lnTo>
                  <a:lnTo>
                    <a:pt x="550" y="837"/>
                  </a:lnTo>
                  <a:lnTo>
                    <a:pt x="467" y="950"/>
                  </a:lnTo>
                  <a:lnTo>
                    <a:pt x="374" y="1067"/>
                  </a:lnTo>
                  <a:lnTo>
                    <a:pt x="274" y="1193"/>
                  </a:lnTo>
                  <a:lnTo>
                    <a:pt x="191" y="1314"/>
                  </a:lnTo>
                  <a:lnTo>
                    <a:pt x="134" y="1382"/>
                  </a:lnTo>
                  <a:lnTo>
                    <a:pt x="51" y="1400"/>
                  </a:lnTo>
                  <a:lnTo>
                    <a:pt x="15" y="13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072" name="Freeform 8"/>
            <p:cNvSpPr>
              <a:spLocks/>
            </p:cNvSpPr>
            <p:nvPr/>
          </p:nvSpPr>
          <p:spPr bwMode="auto">
            <a:xfrm>
              <a:off x="3314" y="2262"/>
              <a:ext cx="795" cy="1147"/>
            </a:xfrm>
            <a:custGeom>
              <a:avLst/>
              <a:gdLst/>
              <a:ahLst/>
              <a:cxnLst>
                <a:cxn ang="0">
                  <a:pos x="576" y="112"/>
                </a:cxn>
                <a:cxn ang="0">
                  <a:pos x="659" y="30"/>
                </a:cxn>
                <a:cxn ang="0">
                  <a:pos x="711" y="0"/>
                </a:cxn>
                <a:cxn ang="0">
                  <a:pos x="753" y="5"/>
                </a:cxn>
                <a:cxn ang="0">
                  <a:pos x="795" y="30"/>
                </a:cxn>
                <a:cxn ang="0">
                  <a:pos x="795" y="81"/>
                </a:cxn>
                <a:cxn ang="0">
                  <a:pos x="784" y="152"/>
                </a:cxn>
                <a:cxn ang="0">
                  <a:pos x="753" y="203"/>
                </a:cxn>
                <a:cxn ang="0">
                  <a:pos x="716" y="224"/>
                </a:cxn>
                <a:cxn ang="0">
                  <a:pos x="637" y="255"/>
                </a:cxn>
                <a:cxn ang="0">
                  <a:pos x="539" y="327"/>
                </a:cxn>
                <a:cxn ang="0">
                  <a:pos x="436" y="438"/>
                </a:cxn>
                <a:cxn ang="0">
                  <a:pos x="394" y="529"/>
                </a:cxn>
                <a:cxn ang="0">
                  <a:pos x="337" y="637"/>
                </a:cxn>
                <a:cxn ang="0">
                  <a:pos x="306" y="718"/>
                </a:cxn>
                <a:cxn ang="0">
                  <a:pos x="265" y="820"/>
                </a:cxn>
                <a:cxn ang="0">
                  <a:pos x="248" y="897"/>
                </a:cxn>
                <a:cxn ang="0">
                  <a:pos x="265" y="973"/>
                </a:cxn>
                <a:cxn ang="0">
                  <a:pos x="300" y="1034"/>
                </a:cxn>
                <a:cxn ang="0">
                  <a:pos x="315" y="1054"/>
                </a:cxn>
                <a:cxn ang="0">
                  <a:pos x="306" y="1075"/>
                </a:cxn>
                <a:cxn ang="0">
                  <a:pos x="289" y="1080"/>
                </a:cxn>
                <a:cxn ang="0">
                  <a:pos x="228" y="978"/>
                </a:cxn>
                <a:cxn ang="0">
                  <a:pos x="212" y="988"/>
                </a:cxn>
                <a:cxn ang="0">
                  <a:pos x="228" y="1116"/>
                </a:cxn>
                <a:cxn ang="0">
                  <a:pos x="206" y="1126"/>
                </a:cxn>
                <a:cxn ang="0">
                  <a:pos x="191" y="1110"/>
                </a:cxn>
                <a:cxn ang="0">
                  <a:pos x="181" y="988"/>
                </a:cxn>
                <a:cxn ang="0">
                  <a:pos x="160" y="988"/>
                </a:cxn>
                <a:cxn ang="0">
                  <a:pos x="160" y="1110"/>
                </a:cxn>
                <a:cxn ang="0">
                  <a:pos x="144" y="1147"/>
                </a:cxn>
                <a:cxn ang="0">
                  <a:pos x="118" y="1126"/>
                </a:cxn>
                <a:cxn ang="0">
                  <a:pos x="140" y="937"/>
                </a:cxn>
                <a:cxn ang="0">
                  <a:pos x="129" y="922"/>
                </a:cxn>
                <a:cxn ang="0">
                  <a:pos x="72" y="932"/>
                </a:cxn>
                <a:cxn ang="0">
                  <a:pos x="9" y="922"/>
                </a:cxn>
                <a:cxn ang="0">
                  <a:pos x="0" y="892"/>
                </a:cxn>
                <a:cxn ang="0">
                  <a:pos x="46" y="897"/>
                </a:cxn>
                <a:cxn ang="0">
                  <a:pos x="107" y="892"/>
                </a:cxn>
                <a:cxn ang="0">
                  <a:pos x="171" y="850"/>
                </a:cxn>
                <a:cxn ang="0">
                  <a:pos x="265" y="667"/>
                </a:cxn>
                <a:cxn ang="0">
                  <a:pos x="322" y="519"/>
                </a:cxn>
                <a:cxn ang="0">
                  <a:pos x="372" y="412"/>
                </a:cxn>
                <a:cxn ang="0">
                  <a:pos x="436" y="316"/>
                </a:cxn>
                <a:cxn ang="0">
                  <a:pos x="503" y="213"/>
                </a:cxn>
                <a:cxn ang="0">
                  <a:pos x="545" y="147"/>
                </a:cxn>
                <a:cxn ang="0">
                  <a:pos x="576" y="112"/>
                </a:cxn>
              </a:cxnLst>
              <a:rect l="0" t="0" r="r" b="b"/>
              <a:pathLst>
                <a:path w="795" h="1147">
                  <a:moveTo>
                    <a:pt x="576" y="112"/>
                  </a:moveTo>
                  <a:lnTo>
                    <a:pt x="659" y="30"/>
                  </a:lnTo>
                  <a:lnTo>
                    <a:pt x="711" y="0"/>
                  </a:lnTo>
                  <a:lnTo>
                    <a:pt x="753" y="5"/>
                  </a:lnTo>
                  <a:lnTo>
                    <a:pt x="795" y="30"/>
                  </a:lnTo>
                  <a:lnTo>
                    <a:pt x="795" y="81"/>
                  </a:lnTo>
                  <a:lnTo>
                    <a:pt x="784" y="152"/>
                  </a:lnTo>
                  <a:lnTo>
                    <a:pt x="753" y="203"/>
                  </a:lnTo>
                  <a:lnTo>
                    <a:pt x="716" y="224"/>
                  </a:lnTo>
                  <a:lnTo>
                    <a:pt x="637" y="255"/>
                  </a:lnTo>
                  <a:lnTo>
                    <a:pt x="539" y="327"/>
                  </a:lnTo>
                  <a:lnTo>
                    <a:pt x="436" y="438"/>
                  </a:lnTo>
                  <a:lnTo>
                    <a:pt x="394" y="529"/>
                  </a:lnTo>
                  <a:lnTo>
                    <a:pt x="337" y="637"/>
                  </a:lnTo>
                  <a:lnTo>
                    <a:pt x="306" y="718"/>
                  </a:lnTo>
                  <a:lnTo>
                    <a:pt x="265" y="820"/>
                  </a:lnTo>
                  <a:lnTo>
                    <a:pt x="248" y="897"/>
                  </a:lnTo>
                  <a:lnTo>
                    <a:pt x="265" y="973"/>
                  </a:lnTo>
                  <a:lnTo>
                    <a:pt x="300" y="1034"/>
                  </a:lnTo>
                  <a:lnTo>
                    <a:pt x="315" y="1054"/>
                  </a:lnTo>
                  <a:lnTo>
                    <a:pt x="306" y="1075"/>
                  </a:lnTo>
                  <a:lnTo>
                    <a:pt x="289" y="1080"/>
                  </a:lnTo>
                  <a:lnTo>
                    <a:pt x="228" y="978"/>
                  </a:lnTo>
                  <a:lnTo>
                    <a:pt x="212" y="988"/>
                  </a:lnTo>
                  <a:lnTo>
                    <a:pt x="228" y="1116"/>
                  </a:lnTo>
                  <a:lnTo>
                    <a:pt x="206" y="1126"/>
                  </a:lnTo>
                  <a:lnTo>
                    <a:pt x="191" y="1110"/>
                  </a:lnTo>
                  <a:lnTo>
                    <a:pt x="181" y="988"/>
                  </a:lnTo>
                  <a:lnTo>
                    <a:pt x="160" y="988"/>
                  </a:lnTo>
                  <a:lnTo>
                    <a:pt x="160" y="1110"/>
                  </a:lnTo>
                  <a:lnTo>
                    <a:pt x="144" y="1147"/>
                  </a:lnTo>
                  <a:lnTo>
                    <a:pt x="118" y="1126"/>
                  </a:lnTo>
                  <a:lnTo>
                    <a:pt x="140" y="937"/>
                  </a:lnTo>
                  <a:lnTo>
                    <a:pt x="129" y="922"/>
                  </a:lnTo>
                  <a:lnTo>
                    <a:pt x="72" y="932"/>
                  </a:lnTo>
                  <a:lnTo>
                    <a:pt x="9" y="922"/>
                  </a:lnTo>
                  <a:lnTo>
                    <a:pt x="0" y="892"/>
                  </a:lnTo>
                  <a:lnTo>
                    <a:pt x="46" y="897"/>
                  </a:lnTo>
                  <a:lnTo>
                    <a:pt x="107" y="892"/>
                  </a:lnTo>
                  <a:lnTo>
                    <a:pt x="171" y="850"/>
                  </a:lnTo>
                  <a:lnTo>
                    <a:pt x="265" y="667"/>
                  </a:lnTo>
                  <a:lnTo>
                    <a:pt x="322" y="519"/>
                  </a:lnTo>
                  <a:lnTo>
                    <a:pt x="372" y="412"/>
                  </a:lnTo>
                  <a:lnTo>
                    <a:pt x="436" y="316"/>
                  </a:lnTo>
                  <a:lnTo>
                    <a:pt x="503" y="213"/>
                  </a:lnTo>
                  <a:lnTo>
                    <a:pt x="545" y="147"/>
                  </a:lnTo>
                  <a:lnTo>
                    <a:pt x="576" y="1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4073" name="AutoShape 9"/>
          <p:cNvSpPr>
            <a:spLocks noChangeArrowheads="1"/>
          </p:cNvSpPr>
          <p:nvPr/>
        </p:nvSpPr>
        <p:spPr bwMode="auto">
          <a:xfrm>
            <a:off x="687388" y="1579563"/>
            <a:ext cx="5410200" cy="65087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33" tIns="45717" rIns="91433" bIns="45717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 b="0">
                <a:solidFill>
                  <a:schemeClr val="tx2"/>
                </a:solidFill>
                <a:latin typeface="Comic Sans MS" pitchFamily="-110" charset="0"/>
              </a:rPr>
              <a:t>Please ask questions!</a:t>
            </a:r>
            <a:endParaRPr lang="en-US" sz="2400" b="0">
              <a:solidFill>
                <a:schemeClr val="tx2"/>
              </a:solidFill>
              <a:latin typeface="Arial Rounded MT Bold" pitchFamily="-110" charset="0"/>
            </a:endParaRPr>
          </a:p>
        </p:txBody>
      </p:sp>
      <p:sp>
        <p:nvSpPr>
          <p:cNvPr id="984074" name="Text Box 10"/>
          <p:cNvSpPr txBox="1">
            <a:spLocks noChangeArrowheads="1"/>
          </p:cNvSpPr>
          <p:nvPr/>
        </p:nvSpPr>
        <p:spPr bwMode="auto">
          <a:xfrm>
            <a:off x="588963" y="3275013"/>
            <a:ext cx="4560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Help me know what people </a:t>
            </a:r>
            <a:br>
              <a:rPr lang="en-US" sz="2800" b="0"/>
            </a:br>
            <a:r>
              <a:rPr lang="en-US" sz="2800" b="0"/>
              <a:t>   are not understanding!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  </a:t>
            </a:r>
            <a:endParaRPr lang="en-US" dirty="0"/>
          </a:p>
        </p:txBody>
      </p:sp>
      <p:sp>
        <p:nvSpPr>
          <p:cNvPr id="1033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Object-Oriented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 smtClean="0"/>
              <a:t>Abstract Data Types &amp; Interfaces</a:t>
            </a:r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 smtClean="0"/>
              <a:t>Pseudo-Code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 smtClean="0"/>
              <a:t>Interfaces</a:t>
            </a:r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 smtClean="0"/>
              <a:t>Pseudo</a:t>
            </a:r>
            <a:r>
              <a:rPr lang="en-US" dirty="0"/>
              <a:t>-Code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Programs = Data Structures + Algorithms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Object 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consist of objects.</a:t>
            </a:r>
          </a:p>
          <a:p>
            <a:r>
              <a:rPr lang="en-US" dirty="0" smtClean="0"/>
              <a:t>Objects consist of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Algorithms to construct, access and modify these structures.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An organization of information, usually in memory, such as a </a:t>
            </a:r>
            <a:r>
              <a:rPr lang="en-US" i="1" dirty="0" smtClean="0">
                <a:hlinkClick r:id="rId2"/>
              </a:rPr>
              <a:t>queue</a:t>
            </a:r>
            <a:r>
              <a:rPr lang="en-US" dirty="0" smtClean="0"/>
              <a:t>, </a:t>
            </a:r>
            <a:r>
              <a:rPr lang="en-US" i="1" dirty="0" smtClean="0">
                <a:hlinkClick r:id="rId3"/>
              </a:rPr>
              <a:t>stack</a:t>
            </a:r>
            <a:r>
              <a:rPr lang="en-US" dirty="0" smtClean="0"/>
              <a:t>, </a:t>
            </a:r>
            <a:r>
              <a:rPr lang="en-US" i="1" dirty="0" smtClean="0">
                <a:hlinkClick r:id="rId4"/>
              </a:rPr>
              <a:t>linked list</a:t>
            </a:r>
            <a:r>
              <a:rPr lang="en-US" dirty="0" smtClean="0"/>
              <a:t>, </a:t>
            </a:r>
            <a:r>
              <a:rPr lang="en-US" i="1" dirty="0" smtClean="0">
                <a:hlinkClick r:id="rId5"/>
              </a:rPr>
              <a:t>heap</a:t>
            </a:r>
            <a:r>
              <a:rPr lang="en-US" dirty="0" smtClean="0"/>
              <a:t>, </a:t>
            </a:r>
            <a:r>
              <a:rPr lang="en-US" i="1" dirty="0" smtClean="0">
                <a:hlinkClick r:id="rId6"/>
              </a:rPr>
              <a:t>dictionary</a:t>
            </a:r>
            <a:r>
              <a:rPr lang="en-US" dirty="0" smtClean="0"/>
              <a:t>, or </a:t>
            </a:r>
            <a:r>
              <a:rPr lang="en-US" i="1" dirty="0" smtClean="0">
                <a:hlinkClick r:id="rId7"/>
              </a:rPr>
              <a:t>tree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02" y="1236530"/>
            <a:ext cx="6517084" cy="4889634"/>
          </a:xfrm>
        </p:spPr>
        <p:txBody>
          <a:bodyPr/>
          <a:lstStyle/>
          <a:p>
            <a:r>
              <a:rPr lang="en-US" sz="2000" b="1" dirty="0" smtClean="0"/>
              <a:t>Definition:</a:t>
            </a:r>
            <a:r>
              <a:rPr lang="en-US" sz="2000" dirty="0" smtClean="0"/>
              <a:t>  A finite set of unambiguous instructions performed in a prescribed sequence to achieve a goal, especially a mathematical rule or procedure used to compute a desired result.</a:t>
            </a:r>
          </a:p>
          <a:p>
            <a:pPr lvl="1"/>
            <a:r>
              <a:rPr lang="en-US" sz="1800" dirty="0" smtClean="0"/>
              <a:t>The word </a:t>
            </a:r>
            <a:r>
              <a:rPr lang="en-US" sz="1800" i="1" dirty="0" smtClean="0"/>
              <a:t>algorithm</a:t>
            </a:r>
            <a:r>
              <a:rPr lang="en-US" sz="1800" dirty="0" smtClean="0"/>
              <a:t> comes from the name of the 9th century </a:t>
            </a:r>
            <a:r>
              <a:rPr lang="en-US" sz="1800" dirty="0" smtClean="0">
                <a:hlinkClick r:id="rId2" tooltip="Iran"/>
              </a:rPr>
              <a:t>Persian</a:t>
            </a:r>
            <a:r>
              <a:rPr lang="en-US" sz="1800" dirty="0" smtClean="0"/>
              <a:t> mathematician </a:t>
            </a:r>
            <a:r>
              <a:rPr lang="en-US" sz="1800" dirty="0" smtClean="0">
                <a:hlinkClick r:id="rId3" tooltip="Muhammad ibn Mūsā al-Khwārizmī"/>
              </a:rPr>
              <a:t>Muhammad ibn Mūsā al-Khwārizmī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He worked in </a:t>
            </a:r>
            <a:r>
              <a:rPr lang="en-US" sz="1800" dirty="0" smtClean="0">
                <a:hlinkClick r:id="rId4" tooltip="Baghdad"/>
              </a:rPr>
              <a:t>Baghdad</a:t>
            </a:r>
            <a:r>
              <a:rPr lang="en-US" sz="1800" dirty="0" smtClean="0"/>
              <a:t> at the time when it was the centre of scientific studies and trade. </a:t>
            </a:r>
          </a:p>
          <a:p>
            <a:pPr lvl="1"/>
            <a:r>
              <a:rPr lang="en-US" sz="1800" dirty="0" smtClean="0"/>
              <a:t>The word </a:t>
            </a:r>
            <a:r>
              <a:rPr lang="en-US" sz="1800" i="1" dirty="0" smtClean="0">
                <a:hlinkClick r:id="rId5" tooltip="Algorism"/>
              </a:rPr>
              <a:t>algorism</a:t>
            </a:r>
            <a:r>
              <a:rPr lang="en-US" sz="1800" dirty="0" smtClean="0"/>
              <a:t> originally referred only to the rules of performing </a:t>
            </a:r>
            <a:r>
              <a:rPr lang="en-US" sz="1800" dirty="0" smtClean="0">
                <a:hlinkClick r:id="rId6" tooltip="Arithmetic"/>
              </a:rPr>
              <a:t>arithmetic</a:t>
            </a:r>
            <a:r>
              <a:rPr lang="en-US" sz="1800" dirty="0" smtClean="0"/>
              <a:t> using </a:t>
            </a:r>
            <a:r>
              <a:rPr lang="en-US" sz="1800" dirty="0" smtClean="0">
                <a:hlinkClick r:id="rId7" tooltip="Hindu-Arabic numeral system"/>
              </a:rPr>
              <a:t>Arabic numerals</a:t>
            </a:r>
            <a:r>
              <a:rPr lang="en-US" sz="1800" dirty="0" smtClean="0"/>
              <a:t> but evolved via European Latin translation of al-Khwarizmi's name into </a:t>
            </a:r>
            <a:r>
              <a:rPr lang="en-US" sz="1800" i="1" dirty="0" smtClean="0"/>
              <a:t>algorithm</a:t>
            </a:r>
            <a:r>
              <a:rPr lang="en-US" sz="1800" dirty="0" smtClean="0"/>
              <a:t> by the 18th century. </a:t>
            </a:r>
          </a:p>
          <a:p>
            <a:pPr lvl="1"/>
            <a:r>
              <a:rPr lang="en-US" sz="1800" dirty="0" smtClean="0"/>
              <a:t>The word evolved to include all definite procedures for solving problems or performing tasks.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rcRect l="14501" b="17147"/>
          <a:stretch>
            <a:fillRect/>
          </a:stretch>
        </p:blipFill>
        <p:spPr>
          <a:xfrm>
            <a:off x="6974284" y="2695856"/>
            <a:ext cx="1882896" cy="34303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626"/>
          </a:xfrm>
        </p:spPr>
        <p:txBody>
          <a:bodyPr/>
          <a:lstStyle/>
          <a:p>
            <a:r>
              <a:rPr lang="en-US" dirty="0" smtClean="0"/>
              <a:t>Data Structures We Will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252"/>
            <a:ext cx="8229600" cy="4932911"/>
          </a:xfrm>
        </p:spPr>
        <p:txBody>
          <a:bodyPr/>
          <a:lstStyle/>
          <a:p>
            <a:r>
              <a:rPr lang="en-US" sz="1600" dirty="0" smtClean="0"/>
              <a:t>Linear Data Structures</a:t>
            </a:r>
          </a:p>
          <a:p>
            <a:pPr lvl="1"/>
            <a:r>
              <a:rPr lang="en-US" sz="1400" dirty="0" smtClean="0"/>
              <a:t>Arrays</a:t>
            </a:r>
          </a:p>
          <a:p>
            <a:pPr lvl="1"/>
            <a:r>
              <a:rPr lang="en-US" sz="1400" dirty="0" smtClean="0"/>
              <a:t>Linked Lists</a:t>
            </a:r>
          </a:p>
          <a:p>
            <a:pPr lvl="1"/>
            <a:r>
              <a:rPr lang="en-US" sz="1400" dirty="0" smtClean="0"/>
              <a:t>Stacks</a:t>
            </a:r>
          </a:p>
          <a:p>
            <a:pPr lvl="1"/>
            <a:r>
              <a:rPr lang="en-US" sz="1400" dirty="0" smtClean="0"/>
              <a:t>Queues</a:t>
            </a:r>
          </a:p>
          <a:p>
            <a:pPr lvl="1"/>
            <a:r>
              <a:rPr lang="en-US" sz="1400" dirty="0" smtClean="0"/>
              <a:t>Priority Queues</a:t>
            </a:r>
          </a:p>
          <a:p>
            <a:r>
              <a:rPr lang="en-US" sz="1600" dirty="0" smtClean="0"/>
              <a:t>Non-Linear Data Structures</a:t>
            </a:r>
          </a:p>
          <a:p>
            <a:pPr lvl="1"/>
            <a:r>
              <a:rPr lang="en-US" sz="1400" dirty="0" smtClean="0"/>
              <a:t>Trees</a:t>
            </a:r>
          </a:p>
          <a:p>
            <a:pPr lvl="1"/>
            <a:r>
              <a:rPr lang="en-US" sz="1400" dirty="0" smtClean="0"/>
              <a:t>Heaps</a:t>
            </a:r>
          </a:p>
          <a:p>
            <a:pPr lvl="1"/>
            <a:r>
              <a:rPr lang="en-US" sz="1400" dirty="0" smtClean="0"/>
              <a:t>Hash Tables</a:t>
            </a:r>
          </a:p>
          <a:p>
            <a:pPr lvl="1"/>
            <a:r>
              <a:rPr lang="en-US" sz="1400" dirty="0" smtClean="0"/>
              <a:t>Search Trees</a:t>
            </a:r>
          </a:p>
          <a:p>
            <a:r>
              <a:rPr lang="en-US" sz="1600" dirty="0" smtClean="0"/>
              <a:t>Graphs</a:t>
            </a:r>
          </a:p>
          <a:p>
            <a:pPr lvl="1"/>
            <a:r>
              <a:rPr lang="en-US" sz="1400" dirty="0" smtClean="0"/>
              <a:t>Directed Graphs</a:t>
            </a:r>
          </a:p>
          <a:p>
            <a:pPr lvl="1"/>
            <a:r>
              <a:rPr lang="en-US" sz="1400" dirty="0" smtClean="0"/>
              <a:t>Weighted Graphs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01" y="274638"/>
            <a:ext cx="8788127" cy="1143000"/>
          </a:xfrm>
        </p:spPr>
        <p:txBody>
          <a:bodyPr/>
          <a:lstStyle/>
          <a:p>
            <a:r>
              <a:rPr lang="en-US" sz="2800" dirty="0" smtClean="0"/>
              <a:t>Some Algorithms We Will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</a:p>
          <a:p>
            <a:r>
              <a:rPr lang="en-US" dirty="0" smtClean="0"/>
              <a:t>Sorting</a:t>
            </a:r>
          </a:p>
          <a:p>
            <a:r>
              <a:rPr lang="en-US" dirty="0" smtClean="0"/>
              <a:t>Graph Search</a:t>
            </a:r>
          </a:p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827" y="4669333"/>
            <a:ext cx="743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see syllabus posted on website for detailed schedule (tentative).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Slawomir Kmiec</a:t>
            </a:r>
          </a:p>
          <a:p>
            <a:pPr lvl="1"/>
            <a:r>
              <a:rPr lang="en-US" dirty="0" smtClean="0"/>
              <a:t>email: </a:t>
            </a:r>
            <a:r>
              <a:rPr lang="en-US" u="sng" dirty="0" smtClean="0">
                <a:hlinkClick r:id="rId2"/>
              </a:rPr>
              <a:t>skmiec@cse.yorku.ca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website: </a:t>
            </a:r>
            <a:r>
              <a:rPr lang="en-US" u="sng" dirty="0" smtClean="0">
                <a:hlinkClick r:id="rId3"/>
              </a:rPr>
              <a:t>www.cse.yorku.ca/~skmiec</a:t>
            </a:r>
            <a:endParaRPr lang="en-US" dirty="0" smtClean="0"/>
          </a:p>
          <a:p>
            <a:pPr lvl="1"/>
            <a:r>
              <a:rPr lang="en-US" dirty="0" smtClean="0"/>
              <a:t>Office Hour</a:t>
            </a:r>
            <a:r>
              <a:rPr lang="en-US" smtClean="0"/>
              <a:t>:  LSB103 </a:t>
            </a:r>
            <a:r>
              <a:rPr lang="en-US" dirty="0" smtClean="0"/>
              <a:t>Wednesdays 6:00 PM - 7:00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template for a software solution that can be applied to a variety of situations.</a:t>
            </a:r>
          </a:p>
          <a:p>
            <a:r>
              <a:rPr lang="en-US" dirty="0" smtClean="0"/>
              <a:t>Main elements of solution are described in the abstract.</a:t>
            </a:r>
          </a:p>
          <a:p>
            <a:r>
              <a:rPr lang="en-US" dirty="0" smtClean="0"/>
              <a:t>Can be specialized to meet specific circumstances.</a:t>
            </a:r>
          </a:p>
          <a:p>
            <a:r>
              <a:rPr lang="en-US" dirty="0" smtClean="0"/>
              <a:t>Example algorithm design patterns:</a:t>
            </a:r>
          </a:p>
          <a:p>
            <a:pPr lvl="1"/>
            <a:r>
              <a:rPr lang="en-US" dirty="0" smtClean="0"/>
              <a:t>Recursion</a:t>
            </a:r>
          </a:p>
          <a:p>
            <a:pPr lvl="1"/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94"/>
          </a:xfrm>
        </p:spPr>
        <p:txBody>
          <a:bodyPr/>
          <a:lstStyle/>
          <a:p>
            <a:r>
              <a:rPr lang="en-US" dirty="0" smtClean="0"/>
              <a:t>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03" y="1013731"/>
            <a:ext cx="8634298" cy="4708525"/>
          </a:xfrm>
        </p:spPr>
        <p:txBody>
          <a:bodyPr/>
          <a:lstStyle/>
          <a:p>
            <a:r>
              <a:rPr lang="en-US" sz="2000" dirty="0" smtClean="0"/>
              <a:t>Software must be: </a:t>
            </a:r>
          </a:p>
          <a:p>
            <a:pPr lvl="1"/>
            <a:r>
              <a:rPr lang="en-US" sz="1800" dirty="0" smtClean="0"/>
              <a:t>Readable and understandable </a:t>
            </a:r>
          </a:p>
          <a:p>
            <a:pPr lvl="2"/>
            <a:r>
              <a:rPr lang="en-US" sz="1600" dirty="0" smtClean="0"/>
              <a:t>Allows correctness to be verified, and software to be easily updated. </a:t>
            </a:r>
          </a:p>
          <a:p>
            <a:pPr lvl="1"/>
            <a:r>
              <a:rPr lang="en-US" sz="1800" dirty="0" smtClean="0"/>
              <a:t>Correct and complete </a:t>
            </a:r>
          </a:p>
          <a:p>
            <a:pPr lvl="2"/>
            <a:r>
              <a:rPr lang="en-US" sz="1600" dirty="0" smtClean="0"/>
              <a:t>Works correctly for all expected inputs</a:t>
            </a:r>
          </a:p>
          <a:p>
            <a:pPr lvl="1"/>
            <a:r>
              <a:rPr lang="en-US" sz="1800" dirty="0" smtClean="0"/>
              <a:t>Robust</a:t>
            </a:r>
          </a:p>
          <a:p>
            <a:pPr lvl="2"/>
            <a:r>
              <a:rPr lang="en-US" sz="1600" dirty="0" smtClean="0"/>
              <a:t>Capable of handling unexpected inputs.</a:t>
            </a:r>
          </a:p>
          <a:p>
            <a:pPr lvl="1"/>
            <a:r>
              <a:rPr lang="en-US" sz="1800" dirty="0" err="1" smtClean="0"/>
              <a:t>Adaptible</a:t>
            </a:r>
            <a:endParaRPr lang="en-US" sz="1800" dirty="0" smtClean="0"/>
          </a:p>
          <a:p>
            <a:pPr lvl="2"/>
            <a:r>
              <a:rPr lang="en-US" sz="1600" dirty="0" smtClean="0"/>
              <a:t>All programs evolve over time.  Programs should be designed so that re-use, generalization and modification is easy.</a:t>
            </a:r>
          </a:p>
          <a:p>
            <a:pPr lvl="1"/>
            <a:r>
              <a:rPr lang="en-US" sz="1800" dirty="0" smtClean="0"/>
              <a:t>Portable</a:t>
            </a:r>
          </a:p>
          <a:p>
            <a:pPr lvl="2"/>
            <a:r>
              <a:rPr lang="en-US" sz="1600" dirty="0" smtClean="0"/>
              <a:t>Easily ported to new hardware or operating system platforms.</a:t>
            </a:r>
          </a:p>
          <a:p>
            <a:pPr lvl="1"/>
            <a:r>
              <a:rPr lang="en-US" sz="1800" dirty="0" smtClean="0"/>
              <a:t>Efficient</a:t>
            </a:r>
          </a:p>
          <a:p>
            <a:pPr lvl="2"/>
            <a:r>
              <a:rPr lang="en-US" sz="1600" dirty="0" smtClean="0"/>
              <a:t>Makes reasonable use of time and memory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Premature optimization is the root of all evil.</a:t>
            </a:r>
          </a:p>
          <a:p>
            <a:pPr lvl="1"/>
            <a:r>
              <a:rPr lang="en-US" u="sng" dirty="0" smtClean="0">
                <a:solidFill>
                  <a:srgbClr val="800000"/>
                </a:solidFill>
              </a:rPr>
              <a:t>Donald Knuth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we want programs to be efficient.  But:</a:t>
            </a:r>
          </a:p>
          <a:p>
            <a:pPr lvl="1"/>
            <a:r>
              <a:rPr lang="en-US" dirty="0" smtClean="0"/>
              <a:t>Obviously it is more important that they be correct.</a:t>
            </a:r>
          </a:p>
          <a:p>
            <a:pPr lvl="1"/>
            <a:r>
              <a:rPr lang="en-US" dirty="0" smtClean="0"/>
              <a:t>It is often more important that they be</a:t>
            </a:r>
          </a:p>
          <a:p>
            <a:pPr lvl="2"/>
            <a:r>
              <a:rPr lang="en-US" dirty="0" smtClean="0"/>
              <a:t>Understandable</a:t>
            </a:r>
          </a:p>
          <a:p>
            <a:pPr lvl="2"/>
            <a:r>
              <a:rPr lang="en-US" dirty="0" smtClean="0"/>
              <a:t>Easily adapted</a:t>
            </a:r>
          </a:p>
          <a:p>
            <a:pPr lvl="1"/>
            <a:r>
              <a:rPr lang="en-US" dirty="0" smtClean="0"/>
              <a:t>In striving for efficiency, it is easy to:</a:t>
            </a:r>
          </a:p>
          <a:p>
            <a:pPr lvl="2"/>
            <a:r>
              <a:rPr lang="en-US" dirty="0" smtClean="0"/>
              <a:t>Introduce bugs</a:t>
            </a:r>
          </a:p>
          <a:p>
            <a:pPr lvl="2"/>
            <a:r>
              <a:rPr lang="en-US" dirty="0" smtClean="0"/>
              <a:t>Make the program incomprehensible</a:t>
            </a:r>
          </a:p>
          <a:p>
            <a:pPr lvl="2"/>
            <a:r>
              <a:rPr lang="en-US" dirty="0" smtClean="0"/>
              <a:t>Make the program very specific to a particular application, and thus hard to adapt or generalize.</a:t>
            </a:r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Asymptotic analysis is a general method for categorizing the efficiency of algorithms.</a:t>
            </a:r>
          </a:p>
          <a:p>
            <a:r>
              <a:rPr lang="en-US" dirty="0" smtClean="0"/>
              <a:t>Asymptotic analysis helps to distinguish efficiencies that are important from those that may be </a:t>
            </a:r>
            <a:r>
              <a:rPr lang="en-US" dirty="0" err="1" smtClean="0"/>
              <a:t>negligable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will help us to balance the goal of efficiency with other goals of good design.</a:t>
            </a:r>
          </a:p>
          <a:p>
            <a:r>
              <a:rPr lang="en-US" dirty="0" smtClean="0"/>
              <a:t>This will be the topic of </a:t>
            </a:r>
            <a:r>
              <a:rPr lang="en-US" b="1" dirty="0" smtClean="0">
                <a:solidFill>
                  <a:srgbClr val="800000"/>
                </a:solidFill>
              </a:rPr>
              <a:t>Lecture 2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Object 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oriented design facilitates: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Comprehensibility</a:t>
            </a:r>
          </a:p>
          <a:p>
            <a:pPr lvl="1"/>
            <a:r>
              <a:rPr lang="en-US" dirty="0" smtClean="0"/>
              <a:t>Software re-use</a:t>
            </a:r>
          </a:p>
          <a:p>
            <a:pPr lvl="1"/>
            <a:r>
              <a:rPr lang="en-US" dirty="0" smtClean="0"/>
              <a:t>Adaptation (to new scenarios)</a:t>
            </a:r>
          </a:p>
          <a:p>
            <a:pPr lvl="1"/>
            <a:r>
              <a:rPr lang="en-US" dirty="0" smtClean="0"/>
              <a:t>Generalization (to handle many scenarios simultaneously)</a:t>
            </a:r>
          </a:p>
          <a:p>
            <a:pPr lvl="1"/>
            <a:r>
              <a:rPr lang="en-US" dirty="0" smtClean="0"/>
              <a:t>Portability (to new operating systems or hardware)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</a:p>
          <a:p>
            <a:r>
              <a:rPr lang="en-US" dirty="0" smtClean="0"/>
              <a:t>Encapsulation</a:t>
            </a:r>
          </a:p>
          <a:p>
            <a:r>
              <a:rPr lang="en-US" dirty="0" smtClean="0"/>
              <a:t>Modularity</a:t>
            </a:r>
          </a:p>
          <a:p>
            <a:r>
              <a:rPr lang="en-US" dirty="0" smtClean="0"/>
              <a:t>Hierarchical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091" y="2450504"/>
            <a:ext cx="5243543" cy="3932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088"/>
            <a:ext cx="8229600" cy="4525963"/>
          </a:xfrm>
        </p:spPr>
        <p:txBody>
          <a:bodyPr/>
          <a:lstStyle/>
          <a:p>
            <a:r>
              <a:rPr lang="en-US" i="1" dirty="0" smtClean="0"/>
              <a:t>The psychological profiling of a programmer is mostly the ability to shift levels of abstraction, from low level to high level. To see something in the small and to see something in the large.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hlinkClick r:id="rId2"/>
              </a:rPr>
              <a:t>Donald Knuth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7C695"/>
              </a:clrFrom>
              <a:clrTo>
                <a:srgbClr val="C7C69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1533" y="2644751"/>
            <a:ext cx="2895600" cy="316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9041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Wassily</a:t>
            </a:r>
            <a:r>
              <a:rPr lang="en-US" sz="1200" dirty="0" smtClean="0"/>
              <a:t> Kandinsky (Russian, 1866-1944)</a:t>
            </a:r>
          </a:p>
          <a:p>
            <a:pPr algn="ctr"/>
            <a:r>
              <a:rPr lang="en-US" sz="1200" dirty="0" smtClean="0"/>
              <a:t>Abstraction, 1922, Lithograph from the fourth Bauhaus portfolio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40766" cy="1842787"/>
          </a:xfrm>
        </p:spPr>
        <p:txBody>
          <a:bodyPr/>
          <a:lstStyle/>
          <a:p>
            <a:r>
              <a:rPr lang="en-US" dirty="0" smtClean="0"/>
              <a:t>Each object reveals only what other objects need to see.</a:t>
            </a:r>
          </a:p>
          <a:p>
            <a:r>
              <a:rPr lang="en-US" dirty="0" smtClean="0"/>
              <a:t>Internal details are kept private.</a:t>
            </a:r>
          </a:p>
          <a:p>
            <a:r>
              <a:rPr lang="en-US" dirty="0" smtClean="0"/>
              <a:t>This allows the programmer to implement the object as she or he wishes, as long as the requirements of the abstract interface are satisfied.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104" y="3404701"/>
            <a:ext cx="4965696" cy="33015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Assistants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1771"/>
            <a:ext cx="8606483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TBD</a:t>
            </a:r>
          </a:p>
          <a:p>
            <a:pPr lvl="1"/>
            <a:r>
              <a:rPr lang="de-DE" dirty="0" smtClean="0"/>
              <a:t>Email</a:t>
            </a:r>
            <a:r>
              <a:rPr lang="de-DE" dirty="0"/>
              <a:t>: </a:t>
            </a:r>
            <a:r>
              <a:rPr lang="de-DE" dirty="0" smtClean="0">
                <a:hlinkClick r:id="rId2"/>
              </a:rPr>
              <a:t>tbd@gmail.com</a:t>
            </a:r>
            <a:endParaRPr lang="de-DE" dirty="0"/>
          </a:p>
          <a:p>
            <a:pPr lvl="1"/>
            <a:r>
              <a:rPr lang="de-DE" dirty="0"/>
              <a:t>Office Hour:  </a:t>
            </a:r>
            <a:r>
              <a:rPr lang="en-CA" dirty="0" smtClean="0"/>
              <a:t>B</a:t>
            </a:r>
            <a:r>
              <a:rPr lang="en-US" dirty="0" smtClean="0"/>
              <a:t>y </a:t>
            </a:r>
            <a:r>
              <a:rPr lang="en-US" dirty="0"/>
              <a:t>appointment </a:t>
            </a:r>
            <a:endParaRPr lang="en-US" dirty="0" smtClean="0"/>
          </a:p>
          <a:p>
            <a:r>
              <a:rPr lang="en-US" dirty="0" smtClean="0"/>
              <a:t>TBD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u="sng" dirty="0" smtClean="0">
                <a:hlinkClick r:id="rId3"/>
              </a:rPr>
              <a:t>tbd@cse.yorku.ca</a:t>
            </a:r>
            <a:r>
              <a:rPr lang="en-US" dirty="0" smtClean="0"/>
              <a:t>   </a:t>
            </a:r>
            <a:endParaRPr lang="en-US" dirty="0"/>
          </a:p>
          <a:p>
            <a:pPr lvl="1"/>
            <a:r>
              <a:rPr lang="en-US" dirty="0"/>
              <a:t>Office Hour:  By appointment 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689957" cy="2285192"/>
          </a:xfrm>
        </p:spPr>
        <p:txBody>
          <a:bodyPr/>
          <a:lstStyle/>
          <a:p>
            <a:r>
              <a:rPr lang="en-US" dirty="0" smtClean="0"/>
              <a:t>Complex software systems are hard to conceptualize and maintain.</a:t>
            </a:r>
          </a:p>
          <a:p>
            <a:r>
              <a:rPr lang="en-US" dirty="0" smtClean="0"/>
              <a:t>This is greatly facilitated by breaking the system up into distinct modules.</a:t>
            </a:r>
          </a:p>
          <a:p>
            <a:r>
              <a:rPr lang="en-US" dirty="0" smtClean="0"/>
              <a:t>Each module has a well-specified job.</a:t>
            </a:r>
          </a:p>
          <a:p>
            <a:r>
              <a:rPr lang="en-US" dirty="0" smtClean="0"/>
              <a:t>Modules communicate through well-specified interfaces.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0" t="18067" r="5858"/>
          <a:stretch>
            <a:fillRect/>
          </a:stretch>
        </p:blipFill>
        <p:spPr>
          <a:xfrm>
            <a:off x="5314271" y="1600201"/>
            <a:ext cx="3372529" cy="4243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94"/>
          </a:xfrm>
        </p:spPr>
        <p:txBody>
          <a:bodyPr/>
          <a:lstStyle/>
          <a:p>
            <a:r>
              <a:rPr lang="en-US" dirty="0" smtClean="0"/>
              <a:t>Hierarchical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5994" cy="4525963"/>
          </a:xfrm>
        </p:spPr>
        <p:txBody>
          <a:bodyPr/>
          <a:lstStyle/>
          <a:p>
            <a:r>
              <a:rPr lang="en-US" dirty="0" smtClean="0"/>
              <a:t>Hierarchical class definitions allows efficient re-use of software over different contexts.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989" y="984832"/>
            <a:ext cx="3852011" cy="52767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rot="16200000" flipV="1">
            <a:off x="4556808" y="2929742"/>
            <a:ext cx="2473057" cy="10026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191556" y="3284555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 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813"/>
          </a:xfrm>
        </p:spPr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390"/>
            <a:ext cx="8229600" cy="4900774"/>
          </a:xfrm>
        </p:spPr>
        <p:txBody>
          <a:bodyPr/>
          <a:lstStyle/>
          <a:p>
            <a:r>
              <a:rPr lang="en-US" dirty="0" smtClean="0"/>
              <a:t>Object-oriented design provides for hierarchical classes through the concept of </a:t>
            </a:r>
            <a:r>
              <a:rPr lang="en-US" b="1" dirty="0" smtClean="0">
                <a:solidFill>
                  <a:srgbClr val="800000"/>
                </a:solidFill>
              </a:rPr>
              <a:t>inheritance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800000"/>
                </a:solidFill>
              </a:rPr>
              <a:t>subclass specializes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800000"/>
                </a:solidFill>
              </a:rPr>
              <a:t>extends </a:t>
            </a:r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800000"/>
                </a:solidFill>
              </a:rPr>
              <a:t>superclass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so doing, the subclass </a:t>
            </a:r>
            <a:r>
              <a:rPr lang="en-US" b="1" dirty="0" smtClean="0">
                <a:solidFill>
                  <a:srgbClr val="800000"/>
                </a:solidFill>
              </a:rPr>
              <a:t>inherits </a:t>
            </a:r>
            <a:r>
              <a:rPr lang="en-US" dirty="0" smtClean="0"/>
              <a:t>the variables and methods of the </a:t>
            </a:r>
            <a:r>
              <a:rPr lang="en-US" dirty="0" err="1" smtClean="0"/>
              <a:t>superclass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subclass may </a:t>
            </a:r>
            <a:r>
              <a:rPr lang="en-US" b="1" dirty="0" smtClean="0">
                <a:solidFill>
                  <a:srgbClr val="800000"/>
                </a:solidFill>
              </a:rPr>
              <a:t>override </a:t>
            </a:r>
            <a:r>
              <a:rPr lang="en-US" dirty="0" smtClean="0"/>
              <a:t>certain </a:t>
            </a:r>
            <a:r>
              <a:rPr lang="en-US" dirty="0" err="1" smtClean="0"/>
              <a:t>superclass</a:t>
            </a:r>
            <a:r>
              <a:rPr lang="en-US" dirty="0" smtClean="0"/>
              <a:t> methods, </a:t>
            </a:r>
            <a:r>
              <a:rPr lang="en-US" b="1" dirty="0" smtClean="0">
                <a:solidFill>
                  <a:srgbClr val="800000"/>
                </a:solidFill>
              </a:rPr>
              <a:t>specializing </a:t>
            </a:r>
            <a:r>
              <a:rPr lang="en-US" dirty="0" smtClean="0"/>
              <a:t>them for its particular purpose.</a:t>
            </a:r>
          </a:p>
          <a:p>
            <a:r>
              <a:rPr lang="en-US" dirty="0" smtClean="0"/>
              <a:t>The subclass may also define additional variables and methods that </a:t>
            </a:r>
            <a:r>
              <a:rPr lang="en-US" b="1" dirty="0" smtClean="0">
                <a:solidFill>
                  <a:srgbClr val="800000"/>
                </a:solidFill>
              </a:rPr>
              <a:t>extend </a:t>
            </a:r>
            <a:r>
              <a:rPr lang="en-US" dirty="0" smtClean="0"/>
              <a:t>the definition of the </a:t>
            </a:r>
            <a:r>
              <a:rPr lang="en-US" dirty="0" err="1" smtClean="0"/>
              <a:t>superclass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Method Overriding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methods of a subclass </a:t>
            </a:r>
            <a:r>
              <a:rPr lang="en-US" b="1" dirty="0" smtClean="0">
                <a:solidFill>
                  <a:srgbClr val="800000"/>
                </a:solidFill>
              </a:rPr>
              <a:t>replace </a:t>
            </a:r>
            <a:r>
              <a:rPr lang="en-US" dirty="0" err="1" smtClean="0"/>
              <a:t>superclass</a:t>
            </a:r>
            <a:r>
              <a:rPr lang="en-US" dirty="0" smtClean="0"/>
              <a:t> methods.</a:t>
            </a:r>
          </a:p>
          <a:p>
            <a:r>
              <a:rPr lang="en-US" dirty="0" smtClean="0"/>
              <a:t>An exception is </a:t>
            </a:r>
            <a:r>
              <a:rPr lang="en-US" b="1" dirty="0" smtClean="0">
                <a:solidFill>
                  <a:srgbClr val="800000"/>
                </a:solidFill>
              </a:rPr>
              <a:t>constructor </a:t>
            </a:r>
            <a:r>
              <a:rPr lang="en-US" dirty="0" smtClean="0"/>
              <a:t>methods, which do not replace, but </a:t>
            </a:r>
            <a:r>
              <a:rPr lang="en-US" b="1" dirty="0" smtClean="0">
                <a:solidFill>
                  <a:srgbClr val="800000"/>
                </a:solidFill>
              </a:rPr>
              <a:t>refine </a:t>
            </a:r>
            <a:r>
              <a:rPr lang="en-US" dirty="0" err="1" smtClean="0"/>
              <a:t>superclass</a:t>
            </a:r>
            <a:r>
              <a:rPr lang="en-US" dirty="0" smtClean="0"/>
              <a:t> constructor methods.</a:t>
            </a:r>
          </a:p>
          <a:p>
            <a:r>
              <a:rPr lang="en-US" dirty="0" smtClean="0"/>
              <a:t>Thus invocation of a constructor method starts with the highest-level class, and proceeds down the hierarchy to the subclass of the object being instantiated.</a:t>
            </a:r>
          </a:p>
          <a:p>
            <a:r>
              <a:rPr lang="en-US" dirty="0" smtClean="0"/>
              <a:t>This is either accomplished implicitly, or explicitly with the </a:t>
            </a:r>
            <a:r>
              <a:rPr lang="en-US" b="1" dirty="0" smtClean="0">
                <a:solidFill>
                  <a:schemeClr val="tx2"/>
                </a:solidFill>
              </a:rPr>
              <a:t>super </a:t>
            </a:r>
            <a:r>
              <a:rPr lang="en-US" dirty="0" smtClean="0"/>
              <a:t>keyword.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532319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8805" y="5402547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8"/>
            <a:ext cx="8229600" cy="457200"/>
          </a:xfrm>
        </p:spPr>
        <p:txBody>
          <a:bodyPr/>
          <a:lstStyle/>
          <a:p>
            <a:r>
              <a:rPr lang="en-US" dirty="0" smtClean="0"/>
              <a:t>Refinement Overriding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635564"/>
            <a:ext cx="5950237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smtClean="0"/>
              <a:t>Camera 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mk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mdl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make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model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4" y="3516166"/>
            <a:ext cx="5950236" cy="224676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 smtClean="0">
                <a:solidFill>
                  <a:srgbClr val="000000"/>
                </a:solidFill>
              </a:rPr>
              <a:t>DigitalCamera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smtClean="0"/>
              <a:t>Camera{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 smtClean="0">
                <a:solidFill>
                  <a:srgbClr val="000000"/>
                </a:solidFill>
              </a:rPr>
              <a:t>(mk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mdl</a:t>
            </a:r>
            <a:r>
              <a:rPr lang="en-US" sz="1400" dirty="0" smtClean="0">
                <a:solidFill>
                  <a:srgbClr val="000000"/>
                </a:solidFill>
              </a:rPr>
              <a:t>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764" y="5969448"/>
            <a:ext cx="5950236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DigitalCamera</a:t>
            </a:r>
            <a:r>
              <a:rPr lang="en-US" sz="1400" dirty="0" smtClean="0"/>
              <a:t>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DigitalCamera(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"Nikon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", "D90", 12000000</a:t>
            </a:r>
            <a:r>
              <a:rPr lang="en-US" sz="1400" dirty="0" smtClean="0"/>
              <a:t>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07782" y="2806187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0293" y="4905401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32319" y="1165022"/>
            <a:ext cx="1181108" cy="1181108"/>
            <a:chOff x="6126507" y="767090"/>
            <a:chExt cx="1181108" cy="1181108"/>
          </a:xfrm>
        </p:grpSpPr>
        <p:sp>
          <p:nvSpPr>
            <p:cNvPr id="15" name="Oval 14"/>
            <p:cNvSpPr/>
            <p:nvPr/>
          </p:nvSpPr>
          <p:spPr bwMode="auto">
            <a:xfrm>
              <a:off x="6126507" y="767090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2344" y="1093911"/>
              <a:ext cx="107279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Superclass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Camera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3497" y="3644891"/>
            <a:ext cx="1322109" cy="1181108"/>
            <a:chOff x="6057685" y="3246959"/>
            <a:chExt cx="1322109" cy="1181108"/>
          </a:xfrm>
        </p:grpSpPr>
        <p:sp>
          <p:nvSpPr>
            <p:cNvPr id="16" name="Oval 15"/>
            <p:cNvSpPr/>
            <p:nvPr/>
          </p:nvSpPr>
          <p:spPr bwMode="auto">
            <a:xfrm>
              <a:off x="6126507" y="3246959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685" y="3528847"/>
              <a:ext cx="132210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Sublass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23026" y="5615227"/>
            <a:ext cx="80304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bject </a:t>
            </a:r>
          </a:p>
          <a:p>
            <a:pPr algn="ctr"/>
            <a:r>
              <a:rPr lang="en-US" sz="1400" dirty="0" err="1" smtClean="0"/>
              <a:t>myCam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473493" y="2995510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 rot="16200000" flipH="1">
            <a:off x="6898110" y="5049969"/>
            <a:ext cx="448733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66067" y="4780004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extends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2802467" y="5012267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62638" y="3742113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refines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 flipV="1">
            <a:off x="3299038" y="3974376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126507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28" y="5274733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8"/>
            <a:ext cx="8229600" cy="457200"/>
          </a:xfrm>
        </p:spPr>
        <p:txBody>
          <a:bodyPr/>
          <a:lstStyle/>
          <a:p>
            <a:r>
              <a:rPr lang="en-US" dirty="0" smtClean="0"/>
              <a:t>Refinement Overriding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635564"/>
            <a:ext cx="565390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smtClean="0"/>
              <a:t>Camera 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mk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mdl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make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model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4" y="3516166"/>
            <a:ext cx="5653902" cy="224676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 smtClean="0">
                <a:solidFill>
                  <a:srgbClr val="000000"/>
                </a:solidFill>
              </a:rPr>
              <a:t>DigitalCamera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smtClean="0"/>
              <a:t>Camera{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 smtClean="0">
                <a:solidFill>
                  <a:srgbClr val="000000"/>
                </a:solidFill>
              </a:rPr>
              <a:t>(mk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mdl</a:t>
            </a:r>
            <a:r>
              <a:rPr lang="en-US" sz="1400" dirty="0" smtClean="0">
                <a:solidFill>
                  <a:srgbClr val="000000"/>
                </a:solidFill>
              </a:rPr>
              <a:t>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/>
              <a:t>0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763" y="5969448"/>
            <a:ext cx="5653903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DigitalCamera</a:t>
            </a:r>
            <a:r>
              <a:rPr lang="en-US" sz="1400" dirty="0" smtClean="0"/>
              <a:t>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DigitalCamera(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"Nikon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", "D90”</a:t>
            </a:r>
            <a:r>
              <a:rPr lang="en-US" sz="1400" dirty="0" smtClean="0"/>
              <a:t>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01970" y="2806187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4481" y="4905401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6126507" y="1165022"/>
            <a:ext cx="1181108" cy="1181108"/>
            <a:chOff x="6126507" y="767090"/>
            <a:chExt cx="1181108" cy="1181108"/>
          </a:xfrm>
        </p:grpSpPr>
        <p:sp>
          <p:nvSpPr>
            <p:cNvPr id="15" name="Oval 14"/>
            <p:cNvSpPr/>
            <p:nvPr/>
          </p:nvSpPr>
          <p:spPr bwMode="auto">
            <a:xfrm>
              <a:off x="6126507" y="767090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2344" y="1093911"/>
              <a:ext cx="107279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Superclass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Camera</a:t>
              </a:r>
              <a:endParaRPr lang="en-US" sz="14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057685" y="3644891"/>
            <a:ext cx="1322109" cy="1181108"/>
            <a:chOff x="6057685" y="3246959"/>
            <a:chExt cx="1322109" cy="1181108"/>
          </a:xfrm>
        </p:grpSpPr>
        <p:sp>
          <p:nvSpPr>
            <p:cNvPr id="16" name="Oval 15"/>
            <p:cNvSpPr/>
            <p:nvPr/>
          </p:nvSpPr>
          <p:spPr bwMode="auto">
            <a:xfrm>
              <a:off x="6126507" y="3246959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685" y="3528847"/>
              <a:ext cx="132210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Sublass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17214" y="5615227"/>
            <a:ext cx="80304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bject </a:t>
            </a:r>
          </a:p>
          <a:p>
            <a:pPr algn="ctr"/>
            <a:r>
              <a:rPr lang="en-US" sz="1400" dirty="0" err="1" smtClean="0"/>
              <a:t>myCam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067681" y="2995510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 rot="16200000" flipH="1">
            <a:off x="6492298" y="5049969"/>
            <a:ext cx="448733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66067" y="4780004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extends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2802467" y="5012267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162638" y="3742113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refines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3299038" y="3974376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126507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28" y="5274733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8"/>
            <a:ext cx="8229600" cy="457200"/>
          </a:xfrm>
        </p:spPr>
        <p:txBody>
          <a:bodyPr/>
          <a:lstStyle/>
          <a:p>
            <a:r>
              <a:rPr lang="en-US" dirty="0" smtClean="0"/>
              <a:t>Refinement Overriding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635564"/>
            <a:ext cx="565390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smtClean="0"/>
              <a:t>Camera 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Camera()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D35B1F"/>
                </a:solidFill>
              </a:rPr>
              <a:t>“Unknown make”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D35B1F"/>
                </a:solidFill>
              </a:rPr>
              <a:t>“Unknown model”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make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model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4" y="3516166"/>
            <a:ext cx="5653902" cy="20313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 smtClean="0">
                <a:solidFill>
                  <a:srgbClr val="000000"/>
                </a:solidFill>
              </a:rPr>
              <a:t>DigitalCamera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smtClean="0"/>
              <a:t>Camera{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DigitalCamera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/>
              <a:t>0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763" y="5969448"/>
            <a:ext cx="5653903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DigitalCamera</a:t>
            </a:r>
            <a:r>
              <a:rPr lang="en-US" sz="1400" dirty="0" smtClean="0"/>
              <a:t>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DigitalCamera</a:t>
            </a:r>
            <a:r>
              <a:rPr lang="en-US" sz="1400" dirty="0" smtClean="0"/>
              <a:t>();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01970" y="2806187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4481" y="4905401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6126507" y="1165022"/>
            <a:ext cx="1181108" cy="1181108"/>
            <a:chOff x="6126507" y="767090"/>
            <a:chExt cx="1181108" cy="1181108"/>
          </a:xfrm>
        </p:grpSpPr>
        <p:sp>
          <p:nvSpPr>
            <p:cNvPr id="15" name="Oval 14"/>
            <p:cNvSpPr/>
            <p:nvPr/>
          </p:nvSpPr>
          <p:spPr bwMode="auto">
            <a:xfrm>
              <a:off x="6126507" y="767090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2344" y="1093911"/>
              <a:ext cx="107279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Superclass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Camera</a:t>
              </a:r>
              <a:endParaRPr lang="en-US" sz="14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057685" y="3644891"/>
            <a:ext cx="1322109" cy="1181108"/>
            <a:chOff x="6057685" y="3246959"/>
            <a:chExt cx="1322109" cy="1181108"/>
          </a:xfrm>
        </p:grpSpPr>
        <p:sp>
          <p:nvSpPr>
            <p:cNvPr id="16" name="Oval 15"/>
            <p:cNvSpPr/>
            <p:nvPr/>
          </p:nvSpPr>
          <p:spPr bwMode="auto">
            <a:xfrm>
              <a:off x="6126507" y="3246959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685" y="3528847"/>
              <a:ext cx="132210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Sublass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17214" y="5615227"/>
            <a:ext cx="80304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bject </a:t>
            </a:r>
          </a:p>
          <a:p>
            <a:pPr algn="ctr"/>
            <a:r>
              <a:rPr lang="en-US" sz="1400" dirty="0" err="1" smtClean="0"/>
              <a:t>myCam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067681" y="2995510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 rot="16200000" flipH="1">
            <a:off x="6492298" y="5049969"/>
            <a:ext cx="448733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66067" y="4593736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extends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2802467" y="4825999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194965" y="3879182"/>
            <a:ext cx="224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refines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(implicit </a:t>
            </a:r>
            <a:r>
              <a:rPr lang="en-US" dirty="0" smtClean="0">
                <a:solidFill>
                  <a:schemeClr val="accent3"/>
                </a:solidFill>
              </a:rPr>
              <a:t>super</a:t>
            </a:r>
            <a:r>
              <a:rPr lang="en-US" dirty="0" smtClean="0"/>
              <a:t>()</a:t>
            </a:r>
            <a:r>
              <a:rPr lang="en-US" dirty="0" smtClean="0">
                <a:solidFill>
                  <a:schemeClr val="tx2"/>
                </a:solidFill>
              </a:rPr>
              <a:t> call)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3028176" y="4111445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620820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393" y="5274733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8"/>
            <a:ext cx="8229600" cy="457200"/>
          </a:xfrm>
        </p:spPr>
        <p:txBody>
          <a:bodyPr/>
          <a:lstStyle/>
          <a:p>
            <a:r>
              <a:rPr lang="en-US" dirty="0" smtClean="0"/>
              <a:t>Replacement Overriding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635564"/>
            <a:ext cx="6267410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>
                <a:solidFill>
                  <a:srgbClr val="000000"/>
                </a:solidFill>
              </a:rPr>
              <a:t>DigitalCamera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smtClean="0"/>
              <a:t>Camera{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>
                <a:solidFill>
                  <a:srgbClr val="000000"/>
                </a:solidFill>
              </a:rPr>
              <a:t>(mk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mdl</a:t>
            </a:r>
            <a:r>
              <a:rPr lang="en-US" sz="1400" dirty="0">
                <a:solidFill>
                  <a:srgbClr val="000000"/>
                </a:solidFill>
              </a:rPr>
              <a:t>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byte</a:t>
            </a:r>
            <a:r>
              <a:rPr lang="en-US" sz="1400" dirty="0" smtClean="0"/>
              <a:t>[][][]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getDigitalImage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0000"/>
                </a:solidFill>
              </a:rPr>
              <a:t>takeDigitalPhoto</a:t>
            </a:r>
            <a:r>
              <a:rPr lang="en-US" sz="1400" dirty="0" smtClean="0">
                <a:solidFill>
                  <a:srgbClr val="000000"/>
                </a:solidFill>
              </a:rPr>
              <a:t>()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3" y="3175519"/>
            <a:ext cx="6267410" cy="246221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 smtClean="0">
                <a:solidFill>
                  <a:srgbClr val="000000"/>
                </a:solidFill>
              </a:rPr>
              <a:t>AutoDigitalCamera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err="1" smtClean="0">
                <a:solidFill>
                  <a:srgbClr val="000000"/>
                </a:solidFill>
              </a:rPr>
              <a:t>DigitalCamera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</a:t>
            </a:r>
            <a:r>
              <a:rPr lang="en-US" sz="1400" dirty="0" err="1" smtClean="0"/>
              <a:t>AutoDigitalCamera(String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>
                <a:solidFill>
                  <a:srgbClr val="000000"/>
                </a:solidFill>
              </a:rPr>
              <a:t>(mk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mdl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r>
              <a:rPr lang="en-US" sz="1400" dirty="0">
                <a:solidFill>
                  <a:srgbClr val="000000"/>
                </a:solidFill>
              </a:rPr>
              <a:t>;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/>
              <a:t>   }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public byte[][][] </a:t>
            </a:r>
            <a:r>
              <a:rPr lang="en-US" sz="1400" b="1" dirty="0" err="1" smtClean="0"/>
              <a:t>getDigitalImage</a:t>
            </a:r>
            <a:r>
              <a:rPr lang="en-US" sz="1400" dirty="0" smtClean="0"/>
              <a:t>() {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</a:rPr>
              <a:t>autoFocus</a:t>
            </a:r>
            <a:r>
              <a:rPr lang="en-US" sz="1400" dirty="0" smtClean="0">
                <a:solidFill>
                  <a:srgbClr val="000000"/>
                </a:solidFill>
              </a:rPr>
              <a:t>()</a:t>
            </a:r>
            <a:r>
              <a:rPr lang="en-US" sz="1400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   return </a:t>
            </a:r>
            <a:r>
              <a:rPr lang="en-US" sz="1400" dirty="0" err="1" smtClean="0">
                <a:solidFill>
                  <a:srgbClr val="000000"/>
                </a:solidFill>
              </a:rPr>
              <a:t>takeDigitalPhoto</a:t>
            </a:r>
            <a:r>
              <a:rPr lang="en-US" sz="1400" dirty="0">
                <a:solidFill>
                  <a:srgbClr val="000000"/>
                </a:solidFill>
              </a:rPr>
              <a:t>()</a:t>
            </a:r>
            <a:r>
              <a:rPr lang="en-US" sz="1400" dirty="0" smtClean="0"/>
              <a:t>; </a:t>
            </a:r>
          </a:p>
          <a:p>
            <a:r>
              <a:rPr lang="en-US" sz="1400" dirty="0" smtClean="0"/>
              <a:t>  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72763" y="5730869"/>
            <a:ext cx="6267410" cy="523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DigitalCamera</a:t>
            </a:r>
            <a:r>
              <a:rPr lang="en-US" sz="1400" dirty="0" smtClean="0"/>
              <a:t>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AutoDigitalCamera(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"Nikon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", "D90", 12000000</a:t>
            </a:r>
            <a:r>
              <a:rPr lang="en-US" sz="1400" dirty="0" smtClean="0"/>
              <a:t>);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byte</a:t>
            </a:r>
            <a:r>
              <a:rPr lang="en-US" sz="1400" dirty="0" smtClean="0"/>
              <a:t>[][][] </a:t>
            </a:r>
            <a:r>
              <a:rPr lang="en-US" sz="1400" dirty="0" err="1" smtClean="0"/>
              <a:t>myImage</a:t>
            </a:r>
            <a:r>
              <a:rPr lang="en-US" sz="1400" dirty="0" smtClean="0"/>
              <a:t> = </a:t>
            </a:r>
            <a:r>
              <a:rPr lang="en-US" sz="1400" dirty="0" err="1" smtClean="0"/>
              <a:t>myCam.getDigitalImage</a:t>
            </a:r>
            <a:r>
              <a:rPr lang="en-US" sz="1400" dirty="0" smtClean="0"/>
              <a:t>();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6283" y="2806187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8794" y="4905401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6551999" y="1165022"/>
            <a:ext cx="1322109" cy="1181108"/>
            <a:chOff x="6057686" y="767090"/>
            <a:chExt cx="1322109" cy="1181108"/>
          </a:xfrm>
        </p:grpSpPr>
        <p:sp>
          <p:nvSpPr>
            <p:cNvPr id="15" name="Oval 14"/>
            <p:cNvSpPr/>
            <p:nvPr/>
          </p:nvSpPr>
          <p:spPr bwMode="auto">
            <a:xfrm>
              <a:off x="6126507" y="767090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57686" y="1093911"/>
              <a:ext cx="132210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Superclass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560466" y="3644891"/>
            <a:ext cx="1322109" cy="1181108"/>
            <a:chOff x="6066153" y="3246959"/>
            <a:chExt cx="1322109" cy="1181108"/>
          </a:xfrm>
        </p:grpSpPr>
        <p:sp>
          <p:nvSpPr>
            <p:cNvPr id="16" name="Oval 15"/>
            <p:cNvSpPr/>
            <p:nvPr/>
          </p:nvSpPr>
          <p:spPr bwMode="auto">
            <a:xfrm>
              <a:off x="6126507" y="3246959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66153" y="3359507"/>
              <a:ext cx="1322109" cy="738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Subclass</a:t>
              </a:r>
            </a:p>
            <a:p>
              <a:pPr algn="ctr"/>
              <a:r>
                <a:rPr lang="en-US" sz="1400" dirty="0" smtClean="0"/>
                <a:t>Auto-</a:t>
              </a:r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11527" y="5615227"/>
            <a:ext cx="80304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bject </a:t>
            </a:r>
          </a:p>
          <a:p>
            <a:pPr algn="ctr"/>
            <a:r>
              <a:rPr lang="en-US" sz="1400" dirty="0" err="1" smtClean="0"/>
              <a:t>myCam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561994" y="2995510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 rot="16200000" flipH="1">
            <a:off x="6986611" y="5049969"/>
            <a:ext cx="448733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318000" y="4219338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replaces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3454400" y="4451601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86199" y="6442673"/>
            <a:ext cx="16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polymorphism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3191933" y="6328028"/>
            <a:ext cx="694266" cy="346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Polymorphism = “many forms”</a:t>
            </a:r>
          </a:p>
          <a:p>
            <a:r>
              <a:rPr lang="en-US" dirty="0" smtClean="0"/>
              <a:t>Polymorphism allows an object variable to take different forms, depending upon the specific class of the object it refers to.</a:t>
            </a:r>
          </a:p>
          <a:p>
            <a:r>
              <a:rPr lang="en-US" dirty="0" smtClean="0"/>
              <a:t>Suppose an object </a:t>
            </a:r>
            <a:r>
              <a:rPr lang="en-US" b="1" dirty="0" err="1" smtClean="0">
                <a:solidFill>
                  <a:schemeClr val="tx2"/>
                </a:solidFill>
              </a:rPr>
              <a:t>o</a:t>
            </a:r>
            <a:r>
              <a:rPr lang="en-US" dirty="0" smtClean="0"/>
              <a:t> is defined to be of class </a:t>
            </a:r>
            <a:r>
              <a:rPr lang="en-US" b="1" dirty="0" smtClean="0">
                <a:solidFill>
                  <a:srgbClr val="800000"/>
                </a:solidFill>
              </a:rPr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now valid to instantiate </a:t>
            </a:r>
            <a:r>
              <a:rPr lang="en-US" b="1" dirty="0" err="1" smtClean="0">
                <a:solidFill>
                  <a:schemeClr val="tx2"/>
                </a:solidFill>
              </a:rPr>
              <a:t>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as an object of any type </a:t>
            </a:r>
            <a:r>
              <a:rPr lang="en-US" b="1" dirty="0" smtClean="0">
                <a:solidFill>
                  <a:srgbClr val="800000"/>
                </a:solidFill>
              </a:rPr>
              <a:t>T</a:t>
            </a:r>
            <a:r>
              <a:rPr lang="en-US" dirty="0" smtClean="0"/>
              <a:t> that extends </a:t>
            </a:r>
            <a:r>
              <a:rPr lang="en-US" b="1" dirty="0" smtClean="0">
                <a:solidFill>
                  <a:srgbClr val="800000"/>
                </a:solidFill>
              </a:rPr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 </a:t>
            </a:r>
            <a:r>
              <a:rPr lang="en-US" b="1" dirty="0" err="1" smtClean="0">
                <a:solidFill>
                  <a:srgbClr val="800000"/>
                </a:solidFill>
              </a:rPr>
              <a:t>o</a:t>
            </a:r>
            <a:r>
              <a:rPr lang="en-US" dirty="0" smtClean="0"/>
              <a:t> can potentially refer to a broad variety of objects.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www.cse.yorku.ca/course/2011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620820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393" y="5274733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8"/>
            <a:ext cx="8229600" cy="457200"/>
          </a:xfrm>
        </p:spPr>
        <p:txBody>
          <a:bodyPr/>
          <a:lstStyle/>
          <a:p>
            <a:r>
              <a:rPr lang="en-US" dirty="0" smtClean="0"/>
              <a:t>Replacement Overriding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635564"/>
            <a:ext cx="6267410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>
                <a:solidFill>
                  <a:srgbClr val="000000"/>
                </a:solidFill>
              </a:rPr>
              <a:t>DigitalCamera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smtClean="0"/>
              <a:t>Camera{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>
                <a:solidFill>
                  <a:srgbClr val="000000"/>
                </a:solidFill>
              </a:rPr>
              <a:t>(mk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mdl</a:t>
            </a:r>
            <a:r>
              <a:rPr lang="en-US" sz="1400" dirty="0">
                <a:solidFill>
                  <a:srgbClr val="000000"/>
                </a:solidFill>
              </a:rPr>
              <a:t>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byte</a:t>
            </a:r>
            <a:r>
              <a:rPr lang="en-US" sz="1400" dirty="0" smtClean="0"/>
              <a:t>[][][]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getDigitalImage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0000"/>
                </a:solidFill>
              </a:rPr>
              <a:t>takeDigitalPhoto</a:t>
            </a:r>
            <a:r>
              <a:rPr lang="en-US" sz="1400" dirty="0" smtClean="0">
                <a:solidFill>
                  <a:srgbClr val="000000"/>
                </a:solidFill>
              </a:rPr>
              <a:t>()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3" y="3175519"/>
            <a:ext cx="6267410" cy="246221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err="1" smtClean="0">
                <a:solidFill>
                  <a:srgbClr val="000000"/>
                </a:solidFill>
              </a:rPr>
              <a:t>AutoDigitalCamera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extends </a:t>
            </a:r>
            <a:r>
              <a:rPr lang="en-US" sz="1400" dirty="0" err="1" smtClean="0">
                <a:solidFill>
                  <a:srgbClr val="000000"/>
                </a:solidFill>
              </a:rPr>
              <a:t>DigitalCamera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</a:t>
            </a:r>
            <a:r>
              <a:rPr lang="en-US" sz="1400" dirty="0" err="1" smtClean="0"/>
              <a:t>AutoDigitalCamera(String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chemeClr val="accent3"/>
                </a:solidFill>
              </a:rPr>
              <a:t>super</a:t>
            </a:r>
            <a:r>
              <a:rPr lang="en-US" sz="1400" dirty="0" err="1">
                <a:solidFill>
                  <a:srgbClr val="000000"/>
                </a:solidFill>
              </a:rPr>
              <a:t>(mk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mdl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r>
              <a:rPr lang="en-US" sz="1400" dirty="0">
                <a:solidFill>
                  <a:srgbClr val="000000"/>
                </a:solidFill>
              </a:rPr>
              <a:t>;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/>
              <a:t>   }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public byte[][][] </a:t>
            </a:r>
            <a:r>
              <a:rPr lang="en-US" sz="1400" b="1" dirty="0" err="1" smtClean="0"/>
              <a:t>getDigitalImage</a:t>
            </a:r>
            <a:r>
              <a:rPr lang="en-US" sz="1400" dirty="0" smtClean="0"/>
              <a:t>() {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</a:rPr>
              <a:t>autoFocus</a:t>
            </a:r>
            <a:r>
              <a:rPr lang="en-US" sz="1400" dirty="0" smtClean="0">
                <a:solidFill>
                  <a:srgbClr val="000000"/>
                </a:solidFill>
              </a:rPr>
              <a:t>()</a:t>
            </a:r>
            <a:r>
              <a:rPr lang="en-US" sz="1400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   return </a:t>
            </a:r>
            <a:r>
              <a:rPr lang="en-US" sz="1400" dirty="0" err="1" smtClean="0">
                <a:solidFill>
                  <a:srgbClr val="000000"/>
                </a:solidFill>
              </a:rPr>
              <a:t>takeDigitalPhoto</a:t>
            </a:r>
            <a:r>
              <a:rPr lang="en-US" sz="1400" dirty="0">
                <a:solidFill>
                  <a:srgbClr val="000000"/>
                </a:solidFill>
              </a:rPr>
              <a:t>()</a:t>
            </a:r>
            <a:r>
              <a:rPr lang="en-US" sz="1400" dirty="0" smtClean="0"/>
              <a:t>; </a:t>
            </a:r>
          </a:p>
          <a:p>
            <a:r>
              <a:rPr lang="en-US" sz="1400" dirty="0" smtClean="0"/>
              <a:t>  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72763" y="5730869"/>
            <a:ext cx="6267410" cy="523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DigitalCamera</a:t>
            </a:r>
            <a:r>
              <a:rPr lang="en-US" sz="1400" dirty="0" smtClean="0"/>
              <a:t>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AutoDigitalCamera(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"Nikon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", "D90", 12000000</a:t>
            </a:r>
            <a:r>
              <a:rPr lang="en-US" sz="1400" dirty="0" smtClean="0"/>
              <a:t>);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byte</a:t>
            </a:r>
            <a:r>
              <a:rPr lang="en-US" sz="1400" dirty="0" smtClean="0"/>
              <a:t>[][][] </a:t>
            </a:r>
            <a:r>
              <a:rPr lang="en-US" sz="1400" dirty="0" err="1" smtClean="0"/>
              <a:t>myImage</a:t>
            </a:r>
            <a:r>
              <a:rPr lang="en-US" sz="1400" dirty="0" smtClean="0"/>
              <a:t> = </a:t>
            </a:r>
            <a:r>
              <a:rPr lang="en-US" sz="1400" dirty="0" err="1" smtClean="0"/>
              <a:t>myCam.getDigitalImage</a:t>
            </a:r>
            <a:r>
              <a:rPr lang="en-US" sz="1400" dirty="0" smtClean="0"/>
              <a:t>();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6283" y="2806187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8794" y="4905401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6551999" y="1165022"/>
            <a:ext cx="1322109" cy="1181108"/>
            <a:chOff x="6057686" y="767090"/>
            <a:chExt cx="1322109" cy="1181108"/>
          </a:xfrm>
        </p:grpSpPr>
        <p:sp>
          <p:nvSpPr>
            <p:cNvPr id="15" name="Oval 14"/>
            <p:cNvSpPr/>
            <p:nvPr/>
          </p:nvSpPr>
          <p:spPr bwMode="auto">
            <a:xfrm>
              <a:off x="6126507" y="767090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57686" y="1093911"/>
              <a:ext cx="132210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Superclass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560466" y="3644891"/>
            <a:ext cx="1322109" cy="1181108"/>
            <a:chOff x="6066153" y="3246959"/>
            <a:chExt cx="1322109" cy="1181108"/>
          </a:xfrm>
        </p:grpSpPr>
        <p:sp>
          <p:nvSpPr>
            <p:cNvPr id="16" name="Oval 15"/>
            <p:cNvSpPr/>
            <p:nvPr/>
          </p:nvSpPr>
          <p:spPr bwMode="auto">
            <a:xfrm>
              <a:off x="6126507" y="3246959"/>
              <a:ext cx="1181108" cy="118110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66153" y="3359507"/>
              <a:ext cx="1322109" cy="738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Subclass</a:t>
              </a:r>
            </a:p>
            <a:p>
              <a:pPr algn="ctr"/>
              <a:r>
                <a:rPr lang="en-US" sz="1400" dirty="0" smtClean="0"/>
                <a:t>Auto-</a:t>
              </a:r>
            </a:p>
            <a:p>
              <a:pPr algn="ctr"/>
              <a:r>
                <a:rPr lang="en-US" sz="1400" dirty="0" err="1" smtClean="0"/>
                <a:t>DigitalCamera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11527" y="5615227"/>
            <a:ext cx="80304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bject </a:t>
            </a:r>
          </a:p>
          <a:p>
            <a:pPr algn="ctr"/>
            <a:r>
              <a:rPr lang="en-US" sz="1400" dirty="0" err="1" smtClean="0"/>
              <a:t>myCam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6561994" y="2995510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 rot="16200000" flipH="1">
            <a:off x="6986611" y="5049969"/>
            <a:ext cx="448733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318000" y="4219338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replaces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3454400" y="4451601"/>
            <a:ext cx="863600" cy="183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86199" y="6442673"/>
            <a:ext cx="16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polymorphism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3191933" y="6328028"/>
            <a:ext cx="694266" cy="346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b="1" dirty="0">
                <a:solidFill>
                  <a:srgbClr val="800000"/>
                </a:solidFill>
              </a:rPr>
              <a:t>Abstract Data Types &amp; Interfaces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data values and associated operations that are precisely specified independent of any particular implementation. </a:t>
            </a:r>
          </a:p>
          <a:p>
            <a:r>
              <a:rPr lang="en-US" dirty="0" err="1" smtClean="0"/>
              <a:t>ADTs</a:t>
            </a:r>
            <a:r>
              <a:rPr lang="en-US" dirty="0" smtClean="0"/>
              <a:t> specify what each operation does, but not how it does it.</a:t>
            </a:r>
          </a:p>
          <a:p>
            <a:r>
              <a:rPr lang="en-US" dirty="0" err="1" smtClean="0"/>
              <a:t>ADTs</a:t>
            </a:r>
            <a:r>
              <a:rPr lang="en-US" dirty="0" smtClean="0"/>
              <a:t> simplify the design of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Java, an ADT </a:t>
            </a:r>
          </a:p>
          <a:p>
            <a:pPr lvl="1"/>
            <a:r>
              <a:rPr lang="en-US" dirty="0" smtClean="0"/>
              <a:t>can be expressed by an </a:t>
            </a:r>
            <a:r>
              <a:rPr lang="en-US" b="1" dirty="0" smtClean="0">
                <a:solidFill>
                  <a:schemeClr val="tx2"/>
                </a:solidFill>
              </a:rPr>
              <a:t>interface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realized as a complete data structure by a </a:t>
            </a:r>
            <a:r>
              <a:rPr lang="en-US" b="1" dirty="0" smtClean="0">
                <a:solidFill>
                  <a:srgbClr val="800000"/>
                </a:solidFill>
              </a:rPr>
              <a:t>class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instantiated as an </a:t>
            </a:r>
            <a:r>
              <a:rPr lang="en-US" b="1" dirty="0" smtClean="0">
                <a:solidFill>
                  <a:srgbClr val="800000"/>
                </a:solidFill>
              </a:rPr>
              <a:t>object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Programming Interfaces (APIs)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800000"/>
                </a:solidFill>
              </a:rPr>
              <a:t>interface </a:t>
            </a:r>
            <a:r>
              <a:rPr lang="en-US" dirty="0" smtClean="0"/>
              <a:t>for an ADT specifies:</a:t>
            </a:r>
          </a:p>
          <a:p>
            <a:pPr lvl="1"/>
            <a:r>
              <a:rPr lang="en-US" dirty="0" smtClean="0"/>
              <a:t>A type definition</a:t>
            </a:r>
          </a:p>
          <a:p>
            <a:pPr lvl="1"/>
            <a:r>
              <a:rPr lang="en-US" dirty="0" smtClean="0"/>
              <a:t>A collection of methods for this type</a:t>
            </a:r>
          </a:p>
          <a:p>
            <a:pPr lvl="1"/>
            <a:r>
              <a:rPr lang="en-US" dirty="0" smtClean="0"/>
              <a:t>Each method is specified by its </a:t>
            </a:r>
            <a:r>
              <a:rPr lang="en-US" b="1" dirty="0" smtClean="0">
                <a:solidFill>
                  <a:srgbClr val="800000"/>
                </a:solidFill>
              </a:rPr>
              <a:t>signature</a:t>
            </a:r>
            <a:r>
              <a:rPr lang="en-US" dirty="0" smtClean="0"/>
              <a:t>, comprising</a:t>
            </a:r>
          </a:p>
          <a:p>
            <a:pPr lvl="2"/>
            <a:r>
              <a:rPr lang="en-US" dirty="0" smtClean="0"/>
              <a:t>The name of the method</a:t>
            </a:r>
          </a:p>
          <a:p>
            <a:pPr lvl="2"/>
            <a:r>
              <a:rPr lang="en-US" dirty="0" smtClean="0"/>
              <a:t>The number and type of the arguments for each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6126507" y="5274733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26507" y="3246959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126507" y="767090"/>
            <a:ext cx="1181108" cy="118110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28" y="5274733"/>
            <a:ext cx="1147338" cy="10532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2452"/>
          </a:xfrm>
        </p:spPr>
        <p:txBody>
          <a:bodyPr/>
          <a:lstStyle/>
          <a:p>
            <a:r>
              <a:rPr lang="en-US" dirty="0" smtClean="0"/>
              <a:t>ADT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763" y="886415"/>
            <a:ext cx="513743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public interface </a:t>
            </a:r>
            <a:r>
              <a:rPr lang="en-US" sz="1400" b="1" dirty="0" smtClean="0"/>
              <a:t>Device 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make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model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2764" y="2003745"/>
            <a:ext cx="5137436" cy="35394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 class </a:t>
            </a:r>
            <a:r>
              <a:rPr lang="en-US" sz="1400" b="1" dirty="0" smtClean="0"/>
              <a:t>Camera </a:t>
            </a:r>
            <a:r>
              <a:rPr lang="en-US" sz="1400" dirty="0" smtClean="0">
                <a:solidFill>
                  <a:srgbClr val="0000FF"/>
                </a:solidFill>
              </a:rPr>
              <a:t>implements </a:t>
            </a:r>
            <a:r>
              <a:rPr lang="en-US" sz="1400" dirty="0" smtClean="0"/>
              <a:t>Device {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smtClean="0"/>
              <a:t>String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private </a:t>
            </a:r>
            <a:r>
              <a:rPr lang="en-US" sz="1400" dirty="0" err="1" smtClean="0">
                <a:solidFill>
                  <a:schemeClr val="accent3"/>
                </a:solidFill>
              </a:rPr>
              <a:t>int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Camera(String</a:t>
            </a:r>
            <a:r>
              <a:rPr lang="en-US" sz="1400" dirty="0" smtClean="0"/>
              <a:t> </a:t>
            </a:r>
            <a:r>
              <a:rPr lang="en-US" sz="1400" dirty="0" err="1" smtClean="0"/>
              <a:t>mk</a:t>
            </a:r>
            <a:r>
              <a:rPr lang="en-US" sz="1400" dirty="0" smtClean="0"/>
              <a:t>, String </a:t>
            </a:r>
            <a:r>
              <a:rPr lang="en-US" sz="1400" dirty="0" err="1" smtClean="0"/>
              <a:t>mdl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/>
              <a:t>n</a:t>
            </a:r>
            <a:r>
              <a:rPr lang="en-US" sz="1400" dirty="0" smtClean="0"/>
              <a:t>) {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//constructor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mk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mdl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}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make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cameraMake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smtClean="0"/>
              <a:t>String </a:t>
            </a:r>
            <a:r>
              <a:rPr lang="en-US" sz="1400" b="1" dirty="0" smtClean="0"/>
              <a:t>model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cameraModel</a:t>
            </a:r>
            <a:r>
              <a:rPr lang="en-US" sz="1400" dirty="0" smtClean="0"/>
              <a:t>; }</a:t>
            </a:r>
          </a:p>
          <a:p>
            <a:r>
              <a:rPr lang="en-US" sz="1400" dirty="0" smtClean="0"/>
              <a:t>    </a:t>
            </a:r>
            <a:r>
              <a:rPr lang="en-US" sz="1400" dirty="0" smtClean="0">
                <a:solidFill>
                  <a:srgbClr val="0000FF"/>
                </a:solidFill>
              </a:rPr>
              <a:t>public </a:t>
            </a:r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/>
              <a:t>numberOfPixels</a:t>
            </a:r>
            <a:r>
              <a:rPr lang="en-US" sz="1400" dirty="0" smtClean="0"/>
              <a:t>() { </a:t>
            </a:r>
            <a:r>
              <a:rPr lang="en-US" sz="1400" dirty="0" smtClean="0">
                <a:solidFill>
                  <a:srgbClr val="0000FF"/>
                </a:solidFill>
              </a:rPr>
              <a:t>return </a:t>
            </a:r>
            <a:r>
              <a:rPr lang="en-US" sz="1400" dirty="0" err="1" smtClean="0">
                <a:solidFill>
                  <a:srgbClr val="008000"/>
                </a:solidFill>
              </a:rPr>
              <a:t>numPix</a:t>
            </a:r>
            <a:r>
              <a:rPr lang="en-US" sz="1400" dirty="0" smtClean="0"/>
              <a:t>;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764" y="5716768"/>
            <a:ext cx="5137436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    Camera </a:t>
            </a:r>
            <a:r>
              <a:rPr lang="en-US" sz="1400" dirty="0" err="1" smtClean="0"/>
              <a:t>myCam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smtClean="0"/>
              <a:t>Camera(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"Nikon", "D90", 12000000</a:t>
            </a:r>
            <a:r>
              <a:rPr lang="en-US" sz="1400" dirty="0" smtClean="0"/>
              <a:t>);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01970" y="2436855"/>
            <a:ext cx="136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4481" y="4582066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instantiates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7309" y="1040303"/>
            <a:ext cx="1082861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nterface </a:t>
            </a:r>
          </a:p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15912" y="3461111"/>
            <a:ext cx="1005654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lass </a:t>
            </a:r>
          </a:p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8874" y="5547491"/>
            <a:ext cx="97973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bject </a:t>
            </a:r>
          </a:p>
          <a:p>
            <a:pPr algn="ctr"/>
            <a:r>
              <a:rPr lang="en-US" dirty="0" err="1" smtClean="0"/>
              <a:t>myCam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5" idx="4"/>
            <a:endCxn id="16" idx="0"/>
          </p:cNvCxnSpPr>
          <p:nvPr/>
        </p:nvCxnSpPr>
        <p:spPr bwMode="auto">
          <a:xfrm rot="5400000">
            <a:off x="6067681" y="2597578"/>
            <a:ext cx="129876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stCxn id="16" idx="4"/>
            <a:endCxn id="17" idx="0"/>
          </p:cNvCxnSpPr>
          <p:nvPr/>
        </p:nvCxnSpPr>
        <p:spPr bwMode="auto">
          <a:xfrm rot="5400000">
            <a:off x="6293728" y="4851400"/>
            <a:ext cx="84666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1733" cy="4525963"/>
          </a:xfrm>
        </p:spPr>
        <p:txBody>
          <a:bodyPr/>
          <a:lstStyle/>
          <a:p>
            <a:r>
              <a:rPr lang="en-US" dirty="0" smtClean="0"/>
              <a:t>In Java, a class can have at most one direct parent class. </a:t>
            </a:r>
          </a:p>
          <a:p>
            <a:r>
              <a:rPr lang="en-US" dirty="0" smtClean="0"/>
              <a:t>Thus classes must form trees.</a:t>
            </a:r>
          </a:p>
          <a:p>
            <a:r>
              <a:rPr lang="en-US" dirty="0" smtClean="0"/>
              <a:t>This avoids the ambiguity that would arise if two parents defined methods with the same signature.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4380" y="1830401"/>
            <a:ext cx="890238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evice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3420" y="3413667"/>
            <a:ext cx="1005654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2218" y="3413667"/>
            <a:ext cx="1057138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ctuator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857" y="4789732"/>
            <a:ext cx="1005654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igital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9627" y="4789732"/>
            <a:ext cx="1005654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nalog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4996" y="4789732"/>
            <a:ext cx="1095936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tepping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otor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 bwMode="auto">
          <a:xfrm rot="16200000" flipH="1">
            <a:off x="6588176" y="2341056"/>
            <a:ext cx="1213934" cy="931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 bwMode="auto">
          <a:xfrm rot="5400000">
            <a:off x="5700906" y="2385074"/>
            <a:ext cx="1213934" cy="8432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 rot="5400000">
            <a:off x="5084782" y="4013902"/>
            <a:ext cx="1006733" cy="544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 bwMode="auto">
          <a:xfrm rot="16200000" flipH="1">
            <a:off x="5650984" y="4018261"/>
            <a:ext cx="1006733" cy="536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 bwMode="auto">
          <a:xfrm rot="16200000" flipH="1">
            <a:off x="7463509" y="3980276"/>
            <a:ext cx="1006733" cy="612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467"/>
            <a:ext cx="8229600" cy="495829"/>
          </a:xfrm>
        </p:spPr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800"/>
            <a:ext cx="4428067" cy="4509031"/>
          </a:xfrm>
        </p:spPr>
        <p:txBody>
          <a:bodyPr/>
          <a:lstStyle/>
          <a:p>
            <a:r>
              <a:rPr lang="en-US" sz="2000" dirty="0" smtClean="0"/>
              <a:t>However, </a:t>
            </a:r>
            <a:r>
              <a:rPr lang="en-US" sz="2000" b="1" dirty="0" smtClean="0">
                <a:solidFill>
                  <a:srgbClr val="800000"/>
                </a:solidFill>
              </a:rPr>
              <a:t>interfaces </a:t>
            </a:r>
            <a:r>
              <a:rPr lang="en-US" sz="2000" dirty="0" smtClean="0"/>
              <a:t>can have more than one direct parent.</a:t>
            </a:r>
          </a:p>
          <a:p>
            <a:r>
              <a:rPr lang="en-US" sz="2000" dirty="0" smtClean="0"/>
              <a:t>Thus interfaces do not necessarily form trees, but </a:t>
            </a:r>
            <a:r>
              <a:rPr lang="en-US" sz="2000" b="1" dirty="0" smtClean="0">
                <a:solidFill>
                  <a:srgbClr val="800000"/>
                </a:solidFill>
              </a:rPr>
              <a:t>directed </a:t>
            </a:r>
            <a:r>
              <a:rPr lang="en-US" sz="2000" b="1" dirty="0" err="1" smtClean="0">
                <a:solidFill>
                  <a:srgbClr val="800000"/>
                </a:solidFill>
              </a:rPr>
              <a:t>acylic</a:t>
            </a:r>
            <a:r>
              <a:rPr lang="en-US" sz="2000" b="1" dirty="0" smtClean="0">
                <a:solidFill>
                  <a:srgbClr val="800000"/>
                </a:solidFill>
              </a:rPr>
              <a:t> graphs (</a:t>
            </a:r>
            <a:r>
              <a:rPr lang="en-US" sz="2000" b="1" dirty="0" err="1" smtClean="0">
                <a:solidFill>
                  <a:srgbClr val="800000"/>
                </a:solidFill>
              </a:rPr>
              <a:t>DAGs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No ambiguity can arise, since methods with the same signature can be considered as one.</a:t>
            </a:r>
          </a:p>
          <a:p>
            <a:r>
              <a:rPr lang="en-US" sz="2000" dirty="0" smtClean="0"/>
              <a:t>This allows </a:t>
            </a:r>
            <a:r>
              <a:rPr lang="en-US" sz="2000" b="1" dirty="0" err="1" smtClean="0">
                <a:solidFill>
                  <a:schemeClr val="tx2"/>
                </a:solidFill>
              </a:rPr>
              <a:t>mixin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of unrelated interfaces to form more complex </a:t>
            </a:r>
            <a:r>
              <a:rPr lang="en-US" sz="2000" dirty="0" err="1" smtClean="0"/>
              <a:t>ADTs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09781" y="1461069"/>
            <a:ext cx="890238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evice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3420" y="3044335"/>
            <a:ext cx="1005654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2218" y="3044335"/>
            <a:ext cx="1057138" cy="3693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ctuator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723" y="4420400"/>
            <a:ext cx="1612829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an/Tilt/Zoom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amera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 bwMode="auto">
          <a:xfrm rot="16200000" flipH="1">
            <a:off x="6600876" y="1984424"/>
            <a:ext cx="1213934" cy="905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 rot="5400000">
            <a:off x="5713607" y="2003042"/>
            <a:ext cx="1213934" cy="86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 bwMode="auto">
          <a:xfrm rot="16200000" flipH="1">
            <a:off x="5820326" y="3479587"/>
            <a:ext cx="1006733" cy="874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 bwMode="auto">
          <a:xfrm rot="5400000">
            <a:off x="6707597" y="3467209"/>
            <a:ext cx="1006733" cy="899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198015" y="5387499"/>
            <a:ext cx="5137437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public interface </a:t>
            </a:r>
            <a:r>
              <a:rPr lang="en-US" sz="1400" b="1" dirty="0" err="1" smtClean="0"/>
              <a:t>PTZCamera</a:t>
            </a:r>
            <a:r>
              <a:rPr lang="en-US" sz="1400" b="1" dirty="0" smtClean="0"/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extends </a:t>
            </a:r>
            <a:r>
              <a:rPr lang="en-US" sz="1400" dirty="0" smtClean="0"/>
              <a:t>Camera, Actuator {</a:t>
            </a:r>
          </a:p>
          <a:p>
            <a:r>
              <a:rPr lang="en-US" sz="1400" dirty="0" smtClean="0"/>
              <a:t>	…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Casting may involve either a </a:t>
            </a:r>
            <a:r>
              <a:rPr lang="en-US" b="1" dirty="0" smtClean="0">
                <a:solidFill>
                  <a:srgbClr val="800000"/>
                </a:solidFill>
              </a:rPr>
              <a:t>widening </a:t>
            </a:r>
            <a:r>
              <a:rPr lang="en-US" dirty="0" smtClean="0"/>
              <a:t>or a </a:t>
            </a:r>
            <a:r>
              <a:rPr lang="en-US" b="1" dirty="0" smtClean="0">
                <a:solidFill>
                  <a:srgbClr val="800000"/>
                </a:solidFill>
              </a:rPr>
              <a:t>narrowing </a:t>
            </a:r>
            <a:r>
              <a:rPr lang="en-US" dirty="0" smtClean="0"/>
              <a:t>type conversion.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800000"/>
                </a:solidFill>
              </a:rPr>
              <a:t>widening conversion </a:t>
            </a:r>
            <a:r>
              <a:rPr lang="en-US" dirty="0" smtClean="0"/>
              <a:t>occurs when a type T is converted into a ‘wider’ type U.</a:t>
            </a:r>
          </a:p>
          <a:p>
            <a:pPr lvl="1"/>
            <a:r>
              <a:rPr lang="en-US" dirty="0" smtClean="0"/>
              <a:t>Widening conversions are performed automatically.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800000"/>
                </a:solidFill>
              </a:rPr>
              <a:t>narrowing conversion </a:t>
            </a:r>
            <a:r>
              <a:rPr lang="en-US" dirty="0" smtClean="0"/>
              <a:t>occurs when a type T is converted into a ‘narrower’ type U.</a:t>
            </a:r>
          </a:p>
          <a:p>
            <a:pPr lvl="1"/>
            <a:r>
              <a:rPr lang="en-US" dirty="0" smtClean="0"/>
              <a:t>Narrowing conversions require an explicit cast.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129"/>
            <a:ext cx="8229600" cy="4525963"/>
          </a:xfrm>
        </p:spPr>
        <p:txBody>
          <a:bodyPr/>
          <a:lstStyle/>
          <a:p>
            <a:r>
              <a:rPr lang="en-US" dirty="0" smtClean="0"/>
              <a:t>Goodrich, M.T. &amp; Tamassia R. (2014).  </a:t>
            </a:r>
            <a:r>
              <a:rPr lang="en-US" i="1" dirty="0" smtClean="0"/>
              <a:t>Data Structures and Algorithms in Java (6</a:t>
            </a:r>
            <a:r>
              <a:rPr lang="en-US" i="1" baseline="30000" dirty="0" smtClean="0"/>
              <a:t>th</a:t>
            </a:r>
            <a:r>
              <a:rPr lang="en-US" i="1" dirty="0" smtClean="0"/>
              <a:t> ed.)</a:t>
            </a:r>
            <a:r>
              <a:rPr lang="en-US" dirty="0" smtClean="0"/>
              <a:t>  John Wiley &amp; Sons.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399" y="1786467"/>
            <a:ext cx="879686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DigitalCamera</a:t>
            </a:r>
            <a:r>
              <a:rPr lang="en-US" dirty="0" smtClean="0"/>
              <a:t> myCam1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DigitalCamera(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"Nikon","D90"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DigitalCamera</a:t>
            </a:r>
            <a:r>
              <a:rPr lang="en-US" dirty="0" smtClean="0"/>
              <a:t> myCam2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AutoDigitalCamera(</a:t>
            </a:r>
            <a:r>
              <a:rPr lang="en-US" dirty="0" smtClean="0">
                <a:solidFill>
                  <a:srgbClr val="D35B1F"/>
                </a:solidFill>
              </a:rPr>
              <a:t>"Olympus","E30",12000000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AutoDigitalCamera</a:t>
            </a:r>
            <a:r>
              <a:rPr lang="en-US" dirty="0" smtClean="0"/>
              <a:t> myCam3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AutoDigitalCamera(</a:t>
            </a:r>
            <a:r>
              <a:rPr lang="en-US" dirty="0" smtClean="0">
                <a:solidFill>
                  <a:srgbClr val="D35B1F"/>
                </a:solidFill>
              </a:rPr>
              <a:t>"Sony","A550",14000000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myCam1 = myCam3;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//widening conversion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myCam1; </a:t>
            </a:r>
            <a:r>
              <a:rPr lang="en-US" dirty="0" smtClean="0">
                <a:solidFill>
                  <a:srgbClr val="4B4B4B"/>
                </a:solidFill>
              </a:rPr>
              <a:t>//compiler error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myCam2; </a:t>
            </a:r>
            <a:r>
              <a:rPr lang="en-US" dirty="0" smtClean="0">
                <a:solidFill>
                  <a:srgbClr val="4B4B4B"/>
                </a:solidFill>
              </a:rPr>
              <a:t>//compiler error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(</a:t>
            </a:r>
            <a:r>
              <a:rPr lang="en-US" dirty="0" err="1" smtClean="0"/>
              <a:t>AutoDigitalCamera</a:t>
            </a:r>
            <a:r>
              <a:rPr lang="en-US" dirty="0" smtClean="0"/>
              <a:t>) myCam1; </a:t>
            </a:r>
            <a:r>
              <a:rPr lang="en-US" dirty="0" smtClean="0">
                <a:solidFill>
                  <a:srgbClr val="4B4B4B"/>
                </a:solidFill>
              </a:rPr>
              <a:t>//run-time exception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(</a:t>
            </a:r>
            <a:r>
              <a:rPr lang="en-US" dirty="0" err="1" smtClean="0"/>
              <a:t>AutoDigitalCamera</a:t>
            </a:r>
            <a:r>
              <a:rPr lang="en-US" dirty="0" smtClean="0"/>
              <a:t>) myCam2</a:t>
            </a:r>
            <a:r>
              <a:rPr lang="en-US" dirty="0" smtClean="0">
                <a:solidFill>
                  <a:srgbClr val="4B4B4B"/>
                </a:solidFill>
              </a:rPr>
              <a:t>; // valid narrowing conversion</a:t>
            </a:r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3930" y="3504174"/>
            <a:ext cx="2376715" cy="461665"/>
            <a:chOff x="2403930" y="3504174"/>
            <a:chExt cx="2376715" cy="461665"/>
          </a:xfrm>
        </p:grpSpPr>
        <p:sp>
          <p:nvSpPr>
            <p:cNvPr id="5" name="Cloud 4"/>
            <p:cNvSpPr/>
            <p:nvPr/>
          </p:nvSpPr>
          <p:spPr bwMode="auto">
            <a:xfrm>
              <a:off x="2403930" y="3510645"/>
              <a:ext cx="2376715" cy="4445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38072" y="35041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76716" y="3887406"/>
            <a:ext cx="2376715" cy="461665"/>
            <a:chOff x="2403930" y="3504174"/>
            <a:chExt cx="2376715" cy="461665"/>
          </a:xfrm>
        </p:grpSpPr>
        <p:sp>
          <p:nvSpPr>
            <p:cNvPr id="9" name="Cloud 8"/>
            <p:cNvSpPr/>
            <p:nvPr/>
          </p:nvSpPr>
          <p:spPr bwMode="auto">
            <a:xfrm>
              <a:off x="2403930" y="3510645"/>
              <a:ext cx="2376715" cy="4445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8072" y="35041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76716" y="4324091"/>
            <a:ext cx="2376715" cy="461665"/>
            <a:chOff x="2403930" y="3504174"/>
            <a:chExt cx="2376715" cy="461665"/>
          </a:xfrm>
        </p:grpSpPr>
        <p:sp>
          <p:nvSpPr>
            <p:cNvPr id="12" name="Cloud 11"/>
            <p:cNvSpPr/>
            <p:nvPr/>
          </p:nvSpPr>
          <p:spPr bwMode="auto">
            <a:xfrm>
              <a:off x="2403930" y="3510645"/>
              <a:ext cx="2376715" cy="4445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8072" y="35041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7616" y="4708860"/>
            <a:ext cx="2376715" cy="461665"/>
            <a:chOff x="2403930" y="3504174"/>
            <a:chExt cx="2376715" cy="461665"/>
          </a:xfrm>
        </p:grpSpPr>
        <p:sp>
          <p:nvSpPr>
            <p:cNvPr id="15" name="Cloud 14"/>
            <p:cNvSpPr/>
            <p:nvPr/>
          </p:nvSpPr>
          <p:spPr bwMode="auto">
            <a:xfrm>
              <a:off x="2403930" y="3510645"/>
              <a:ext cx="2376715" cy="4445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8072" y="35041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0406" y="5142608"/>
            <a:ext cx="3194954" cy="461665"/>
            <a:chOff x="2403930" y="3504174"/>
            <a:chExt cx="2376715" cy="461665"/>
          </a:xfrm>
        </p:grpSpPr>
        <p:sp>
          <p:nvSpPr>
            <p:cNvPr id="18" name="Cloud 17"/>
            <p:cNvSpPr/>
            <p:nvPr/>
          </p:nvSpPr>
          <p:spPr bwMode="auto">
            <a:xfrm>
              <a:off x="2403930" y="3510645"/>
              <a:ext cx="2376715" cy="4445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38072" y="350417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399" y="1786467"/>
            <a:ext cx="879686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DigitalCamera</a:t>
            </a:r>
            <a:r>
              <a:rPr lang="en-US" dirty="0" smtClean="0"/>
              <a:t> myCam1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DigitalCamera(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"Nikon","D90"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DigitalCamera</a:t>
            </a:r>
            <a:r>
              <a:rPr lang="en-US" dirty="0" smtClean="0"/>
              <a:t> myCam2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AutoDigitalCamera(</a:t>
            </a:r>
            <a:r>
              <a:rPr lang="en-US" dirty="0" smtClean="0">
                <a:solidFill>
                  <a:srgbClr val="D35B1F"/>
                </a:solidFill>
              </a:rPr>
              <a:t>"Olympus","E30",12000000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AutoDigitalCamera</a:t>
            </a:r>
            <a:r>
              <a:rPr lang="en-US" dirty="0" smtClean="0"/>
              <a:t> myCam3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AutoDigitalCamera(</a:t>
            </a:r>
            <a:r>
              <a:rPr lang="en-US" dirty="0" smtClean="0">
                <a:solidFill>
                  <a:srgbClr val="D35B1F"/>
                </a:solidFill>
              </a:rPr>
              <a:t>"Sony","A550",14000000</a:t>
            </a:r>
            <a:r>
              <a:rPr lang="en-US" dirty="0" smtClean="0"/>
              <a:t>);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myCam1 = myCam3;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//widening conversion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myCam1; </a:t>
            </a:r>
            <a:r>
              <a:rPr lang="en-US" dirty="0" smtClean="0">
                <a:solidFill>
                  <a:srgbClr val="4B4B4B"/>
                </a:solidFill>
              </a:rPr>
              <a:t>//compiler error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myCam2; </a:t>
            </a:r>
            <a:r>
              <a:rPr lang="en-US" dirty="0" smtClean="0">
                <a:solidFill>
                  <a:srgbClr val="4B4B4B"/>
                </a:solidFill>
              </a:rPr>
              <a:t>//compiler error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(</a:t>
            </a:r>
            <a:r>
              <a:rPr lang="en-US" dirty="0" err="1" smtClean="0"/>
              <a:t>AutoDigitalCamera</a:t>
            </a:r>
            <a:r>
              <a:rPr lang="en-US" dirty="0" smtClean="0"/>
              <a:t>) myCam1; </a:t>
            </a:r>
            <a:r>
              <a:rPr lang="en-US" dirty="0" smtClean="0">
                <a:solidFill>
                  <a:srgbClr val="4B4B4B"/>
                </a:solidFill>
              </a:rPr>
              <a:t>//run-time exception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myCam3 = (</a:t>
            </a:r>
            <a:r>
              <a:rPr lang="en-US" dirty="0" err="1" smtClean="0"/>
              <a:t>AutoDigitalCamera</a:t>
            </a:r>
            <a:r>
              <a:rPr lang="en-US" dirty="0" smtClean="0"/>
              <a:t>) myCam2</a:t>
            </a:r>
            <a:r>
              <a:rPr lang="en-US" dirty="0" smtClean="0">
                <a:solidFill>
                  <a:srgbClr val="4B4B4B"/>
                </a:solidFill>
              </a:rPr>
              <a:t>; // valid narrowing conversion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dirty="0" smtClean="0"/>
              <a:t>Casting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800000"/>
                </a:solidFill>
              </a:rPr>
              <a:t>generic type </a:t>
            </a:r>
            <a:r>
              <a:rPr lang="en-US" dirty="0" smtClean="0"/>
              <a:t>is a type that is not defined at compilation time.</a:t>
            </a:r>
          </a:p>
          <a:p>
            <a:r>
              <a:rPr lang="en-US" dirty="0" smtClean="0"/>
              <a:t>A generic type becomes fully defined only </a:t>
            </a:r>
            <a:r>
              <a:rPr lang="en-US" b="1" dirty="0">
                <a:solidFill>
                  <a:srgbClr val="800000"/>
                </a:solidFill>
              </a:rPr>
              <a:t>when instantiated as a </a:t>
            </a:r>
            <a:r>
              <a:rPr lang="en-US" b="1" dirty="0" smtClean="0">
                <a:solidFill>
                  <a:srgbClr val="800000"/>
                </a:solidFill>
              </a:rPr>
              <a:t>variable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allows us to define a class in terms of a set of </a:t>
            </a:r>
            <a:r>
              <a:rPr lang="en-US" b="1" dirty="0" smtClean="0">
                <a:solidFill>
                  <a:srgbClr val="800000"/>
                </a:solidFill>
              </a:rPr>
              <a:t>formal type parameters</a:t>
            </a:r>
            <a:r>
              <a:rPr lang="en-US" dirty="0" smtClean="0"/>
              <a:t>, that can be used to abstract certain variables.</a:t>
            </a:r>
          </a:p>
          <a:p>
            <a:r>
              <a:rPr lang="en-US" dirty="0" smtClean="0"/>
              <a:t>Only when instantiating the object, do we specify the </a:t>
            </a:r>
            <a:r>
              <a:rPr lang="en-US" b="1" dirty="0" smtClean="0">
                <a:solidFill>
                  <a:srgbClr val="800000"/>
                </a:solidFill>
              </a:rPr>
              <a:t>actual type parameters </a:t>
            </a:r>
            <a:r>
              <a:rPr lang="en-US" dirty="0" smtClean="0"/>
              <a:t>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512762"/>
          </a:xfrm>
        </p:spPr>
        <p:txBody>
          <a:bodyPr/>
          <a:lstStyle/>
          <a:p>
            <a:r>
              <a:rPr lang="en-US" dirty="0" smtClean="0"/>
              <a:t>Generics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132" y="719669"/>
            <a:ext cx="8085667" cy="2862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B4B4B"/>
                </a:solidFill>
              </a:rPr>
              <a:t>/** Creates a coupling between two objects */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public class </a:t>
            </a:r>
            <a:r>
              <a:rPr lang="en-US" b="1" dirty="0" smtClean="0"/>
              <a:t>Couple</a:t>
            </a:r>
            <a:r>
              <a:rPr lang="en-US" dirty="0" smtClean="0"/>
              <a:t>&lt;A, B&gt; {</a:t>
            </a:r>
          </a:p>
          <a:p>
            <a:r>
              <a:rPr lang="en-US" dirty="0" smtClean="0"/>
              <a:t>   A </a:t>
            </a:r>
            <a:r>
              <a:rPr lang="en-US" dirty="0" smtClean="0">
                <a:solidFill>
                  <a:srgbClr val="008000"/>
                </a:solidFill>
              </a:rPr>
              <a:t>obj1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B </a:t>
            </a:r>
            <a:r>
              <a:rPr lang="en-US" dirty="0" smtClean="0">
                <a:solidFill>
                  <a:srgbClr val="008000"/>
                </a:solidFill>
              </a:rPr>
              <a:t>obj2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   public void </a:t>
            </a:r>
            <a:r>
              <a:rPr lang="en-US" b="1" dirty="0" err="1" smtClean="0"/>
              <a:t>set</a:t>
            </a:r>
            <a:r>
              <a:rPr lang="en-US" dirty="0" err="1" smtClean="0"/>
              <a:t>(A</a:t>
            </a:r>
            <a:r>
              <a:rPr lang="en-US" dirty="0" smtClean="0"/>
              <a:t> o1, B o2) {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008000"/>
                </a:solidFill>
              </a:rPr>
              <a:t>obj1 </a:t>
            </a:r>
            <a:r>
              <a:rPr lang="en-US" dirty="0" smtClean="0"/>
              <a:t>= o1;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008000"/>
                </a:solidFill>
              </a:rPr>
              <a:t>obj2 </a:t>
            </a:r>
            <a:r>
              <a:rPr lang="en-US" dirty="0" smtClean="0"/>
              <a:t>= o2;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133" y="3816742"/>
            <a:ext cx="8085667" cy="175432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Camera myCam1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DigitalCamera("Nikon","D90”,12000000);</a:t>
            </a:r>
          </a:p>
          <a:p>
            <a:r>
              <a:rPr lang="en-US" dirty="0" smtClean="0"/>
              <a:t>Camera myCam2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AutoDigitalCamera("Olympus","E30",12000000);</a:t>
            </a:r>
          </a:p>
          <a:p>
            <a:endParaRPr lang="en-US" dirty="0" smtClean="0"/>
          </a:p>
          <a:p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 </a:t>
            </a:r>
            <a:r>
              <a:rPr lang="en-US" dirty="0" err="1" smtClean="0"/>
              <a:t>stereoCamera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&gt;();</a:t>
            </a:r>
          </a:p>
          <a:p>
            <a:endParaRPr lang="en-US" dirty="0" smtClean="0"/>
          </a:p>
          <a:p>
            <a:r>
              <a:rPr lang="en-US" dirty="0" smtClean="0"/>
              <a:t>stereoCamera.set(myCam1, myCam2);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39120" y="5094011"/>
            <a:ext cx="2868280" cy="1234016"/>
            <a:chOff x="5539120" y="5094011"/>
            <a:chExt cx="2868280" cy="123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39120" y="5094011"/>
              <a:ext cx="1348512" cy="12340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0062" y="5170214"/>
              <a:ext cx="1147338" cy="10532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34"/>
            <a:ext cx="8229600" cy="531436"/>
          </a:xfrm>
        </p:spPr>
        <p:txBody>
          <a:bodyPr/>
          <a:lstStyle/>
          <a:p>
            <a:r>
              <a:rPr lang="en-US" dirty="0" smtClean="0"/>
              <a:t>Generics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two things are happening here: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variable </a:t>
            </a:r>
            <a:r>
              <a:rPr lang="en-US" dirty="0" err="1" smtClean="0"/>
              <a:t>stereoCamera</a:t>
            </a:r>
            <a:r>
              <a:rPr lang="en-US" dirty="0" smtClean="0"/>
              <a:t> is being defined of type Couple&lt;Camera, Camera&gt;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 object of type Couple&lt;Camera, Camera&gt; is created and </a:t>
            </a:r>
            <a:r>
              <a:rPr lang="en-US" dirty="0" err="1" smtClean="0"/>
              <a:t>stereoCamera</a:t>
            </a:r>
            <a:r>
              <a:rPr lang="en-US" dirty="0" smtClean="0"/>
              <a:t> is updated to refer to that object.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133" y="956911"/>
            <a:ext cx="808566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 </a:t>
            </a:r>
            <a:r>
              <a:rPr lang="en-US" dirty="0" err="1" smtClean="0"/>
              <a:t>stereoCamera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&gt;();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9120" y="5094011"/>
            <a:ext cx="2868280" cy="1234016"/>
            <a:chOff x="5539120" y="5094011"/>
            <a:chExt cx="2868280" cy="123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39120" y="5094011"/>
              <a:ext cx="1348512" cy="12340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0062" y="5170214"/>
              <a:ext cx="1147338" cy="10532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34"/>
            <a:ext cx="8229600" cy="531436"/>
          </a:xfrm>
        </p:spPr>
        <p:txBody>
          <a:bodyPr/>
          <a:lstStyle/>
          <a:p>
            <a:r>
              <a:rPr lang="en-US" dirty="0" smtClean="0"/>
              <a:t>Inheritance with 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8" y="1600200"/>
            <a:ext cx="8229600" cy="2146873"/>
          </a:xfrm>
        </p:spPr>
        <p:txBody>
          <a:bodyPr/>
          <a:lstStyle/>
          <a:p>
            <a:r>
              <a:rPr lang="en-US" sz="2000" dirty="0" smtClean="0"/>
              <a:t>Generic classes can serve as </a:t>
            </a:r>
            <a:r>
              <a:rPr lang="en-US" sz="2000" dirty="0" err="1" smtClean="0"/>
              <a:t>superclasses</a:t>
            </a:r>
            <a:r>
              <a:rPr lang="en-US" sz="2000" dirty="0" smtClean="0"/>
              <a:t> or subclasses of other generic and non-generic classes.</a:t>
            </a:r>
          </a:p>
          <a:p>
            <a:r>
              <a:rPr lang="en-US" sz="2000" dirty="0" smtClean="0"/>
              <a:t>Thus, for example, if a class </a:t>
            </a:r>
            <a:r>
              <a:rPr lang="en-US" sz="2000" b="1" dirty="0" err="1" smtClean="0">
                <a:solidFill>
                  <a:srgbClr val="800000"/>
                </a:solidFill>
              </a:rPr>
              <a:t>CloselyCouple</a:t>
            </a:r>
            <a:r>
              <a:rPr lang="en-US" sz="2000" b="1" dirty="0" smtClean="0">
                <a:solidFill>
                  <a:srgbClr val="800000"/>
                </a:solidFill>
              </a:rPr>
              <a:t>&lt;T, T&gt; </a:t>
            </a:r>
            <a:r>
              <a:rPr lang="en-US" sz="2000" dirty="0" smtClean="0"/>
              <a:t>is defined to extend Couple&lt;T, T&gt;, then it would be valid to instantiate </a:t>
            </a:r>
            <a:r>
              <a:rPr lang="en-US" sz="2000" dirty="0" err="1" smtClean="0"/>
              <a:t>stereoCamera</a:t>
            </a:r>
            <a:r>
              <a:rPr lang="en-US" sz="2000" dirty="0" smtClean="0"/>
              <a:t> as: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078" y="956911"/>
            <a:ext cx="808566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 </a:t>
            </a:r>
            <a:r>
              <a:rPr lang="en-US" dirty="0" err="1" smtClean="0"/>
              <a:t>stereoCamera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&gt;();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9120" y="5094011"/>
            <a:ext cx="2868280" cy="1234016"/>
            <a:chOff x="5539120" y="5094011"/>
            <a:chExt cx="2868280" cy="123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39120" y="5094011"/>
              <a:ext cx="1348512" cy="12340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0062" y="5170214"/>
              <a:ext cx="1147338" cy="10532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189078" y="3747073"/>
            <a:ext cx="8837835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Couple&lt;</a:t>
            </a:r>
            <a:r>
              <a:rPr lang="en-US" dirty="0" err="1" smtClean="0"/>
              <a:t>Camera,Camera</a:t>
            </a:r>
            <a:r>
              <a:rPr lang="en-US" dirty="0" smtClean="0"/>
              <a:t>&gt; </a:t>
            </a:r>
            <a:r>
              <a:rPr lang="en-US" dirty="0" err="1" smtClean="0"/>
              <a:t>stereoCamera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err="1" smtClean="0"/>
              <a:t>CloselyCouple</a:t>
            </a:r>
            <a:r>
              <a:rPr lang="en-US" dirty="0" smtClean="0"/>
              <a:t>&lt;</a:t>
            </a:r>
            <a:r>
              <a:rPr lang="en-US" dirty="0" err="1" smtClean="0"/>
              <a:t>Camera,Camera</a:t>
            </a:r>
            <a:r>
              <a:rPr lang="en-US" dirty="0" smtClean="0"/>
              <a:t>&gt;();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34"/>
            <a:ext cx="8229600" cy="531436"/>
          </a:xfrm>
        </p:spPr>
        <p:txBody>
          <a:bodyPr/>
          <a:lstStyle/>
          <a:p>
            <a:r>
              <a:rPr lang="en-US" dirty="0" smtClean="0"/>
              <a:t>But be careful…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8" y="1600201"/>
            <a:ext cx="8229600" cy="1734364"/>
          </a:xfrm>
        </p:spPr>
        <p:txBody>
          <a:bodyPr/>
          <a:lstStyle/>
          <a:p>
            <a:r>
              <a:rPr lang="en-US" sz="2000" dirty="0" err="1" smtClean="0"/>
              <a:t>DigitalCamera</a:t>
            </a:r>
            <a:r>
              <a:rPr lang="en-US" sz="2000" dirty="0" smtClean="0"/>
              <a:t> is a subclass of Camera.</a:t>
            </a:r>
          </a:p>
          <a:p>
            <a:r>
              <a:rPr lang="en-US" sz="2000" dirty="0" smtClean="0"/>
              <a:t>This does </a:t>
            </a:r>
            <a:r>
              <a:rPr lang="en-US" sz="2000" b="1" dirty="0" smtClean="0">
                <a:solidFill>
                  <a:srgbClr val="800000"/>
                </a:solidFill>
              </a:rPr>
              <a:t>NOT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mean that Couple&lt;</a:t>
            </a:r>
            <a:r>
              <a:rPr lang="en-US" sz="2000" dirty="0" err="1" smtClean="0"/>
              <a:t>DigitalCamera</a:t>
            </a:r>
            <a:r>
              <a:rPr lang="en-US" sz="2000" dirty="0" smtClean="0"/>
              <a:t>, </a:t>
            </a:r>
            <a:r>
              <a:rPr lang="en-US" sz="2000" dirty="0" err="1" smtClean="0"/>
              <a:t>DigitalCamera</a:t>
            </a:r>
            <a:r>
              <a:rPr lang="en-US" sz="2000" dirty="0" smtClean="0"/>
              <a:t>&gt; is a subclass of Couple&lt;Camera, Camera&gt;.</a:t>
            </a:r>
          </a:p>
          <a:p>
            <a:r>
              <a:rPr lang="en-US" sz="2000" dirty="0" smtClean="0"/>
              <a:t>Thus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generate compile errors.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9120" y="5094011"/>
            <a:ext cx="2868280" cy="1234016"/>
            <a:chOff x="5539120" y="5094011"/>
            <a:chExt cx="2868280" cy="123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39120" y="5094011"/>
              <a:ext cx="1348512" cy="12340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0062" y="5170214"/>
              <a:ext cx="1147338" cy="10532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671027" y="3323742"/>
            <a:ext cx="8349229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Couple&lt;</a:t>
            </a:r>
            <a:r>
              <a:rPr lang="en-US" sz="1400" dirty="0" err="1" smtClean="0"/>
              <a:t>Camera,Camera</a:t>
            </a:r>
            <a:r>
              <a:rPr lang="en-US" sz="1400" dirty="0" smtClean="0"/>
              <a:t>&gt; </a:t>
            </a:r>
            <a:r>
              <a:rPr lang="en-US" sz="1400" dirty="0" err="1" smtClean="0"/>
              <a:t>stereoCamera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smtClean="0"/>
              <a:t>Couple&lt;</a:t>
            </a:r>
            <a:r>
              <a:rPr lang="en-US" sz="1400" dirty="0" err="1" smtClean="0"/>
              <a:t>DigitalCamera,DigitalCamera</a:t>
            </a:r>
            <a:r>
              <a:rPr lang="en-US" sz="1400" dirty="0" smtClean="0"/>
              <a:t>&gt;();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027" y="4238139"/>
            <a:ext cx="8349229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Couple&lt;</a:t>
            </a:r>
            <a:r>
              <a:rPr lang="en-US" sz="1400" dirty="0" err="1" smtClean="0"/>
              <a:t>Camera,Camera</a:t>
            </a:r>
            <a:r>
              <a:rPr lang="en-US" sz="1400" dirty="0" smtClean="0"/>
              <a:t>&gt; </a:t>
            </a:r>
            <a:r>
              <a:rPr lang="en-US" sz="1400" dirty="0" err="1" smtClean="0"/>
              <a:t>stereoCamera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000FF"/>
                </a:solidFill>
              </a:rPr>
              <a:t>new </a:t>
            </a:r>
            <a:r>
              <a:rPr lang="en-US" sz="1400" dirty="0" err="1" smtClean="0"/>
              <a:t>CloselyCouple</a:t>
            </a:r>
            <a:r>
              <a:rPr lang="en-US" sz="1400" dirty="0" smtClean="0"/>
              <a:t>&lt;</a:t>
            </a:r>
            <a:r>
              <a:rPr lang="en-US" sz="1400" dirty="0" err="1" smtClean="0"/>
              <a:t>DigitalCamera,DigitalCamera</a:t>
            </a:r>
            <a:r>
              <a:rPr lang="en-US" sz="1400" dirty="0" smtClean="0"/>
              <a:t>&gt;();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34"/>
            <a:ext cx="8229600" cy="531436"/>
          </a:xfrm>
        </p:spPr>
        <p:txBody>
          <a:bodyPr/>
          <a:lstStyle/>
          <a:p>
            <a:r>
              <a:rPr lang="en-US" dirty="0" smtClean="0"/>
              <a:t>Subtyping with 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8" y="1482967"/>
            <a:ext cx="8229600" cy="1734364"/>
          </a:xfrm>
        </p:spPr>
        <p:txBody>
          <a:bodyPr/>
          <a:lstStyle/>
          <a:p>
            <a:r>
              <a:rPr lang="en-US" sz="2000" dirty="0" smtClean="0"/>
              <a:t>In order to obtain this kind of subtyping with generics, you can use </a:t>
            </a:r>
            <a:r>
              <a:rPr lang="en-US" sz="2000" b="1" dirty="0" smtClean="0">
                <a:solidFill>
                  <a:schemeClr val="tx2"/>
                </a:solidFill>
              </a:rPr>
              <a:t>wildcards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For example: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</a:p>
          <a:p>
            <a:pPr marL="0" indent="0">
              <a:buNone/>
            </a:pPr>
            <a:r>
              <a:rPr lang="en-US" sz="2000" dirty="0" smtClean="0"/>
              <a:t>     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9120" y="5094011"/>
            <a:ext cx="2868280" cy="1234016"/>
            <a:chOff x="5539120" y="5094011"/>
            <a:chExt cx="2868280" cy="123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39120" y="5094011"/>
              <a:ext cx="1348512" cy="12340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0062" y="5170214"/>
              <a:ext cx="1147338" cy="10532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592874" y="2811345"/>
            <a:ext cx="8349229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Couple&lt;? </a:t>
            </a:r>
            <a:r>
              <a:rPr lang="en-US" dirty="0"/>
              <a:t>e</a:t>
            </a:r>
            <a:r>
              <a:rPr lang="en-US" dirty="0" smtClean="0"/>
              <a:t>xtends Camera, ? extends Camera&gt; </a:t>
            </a:r>
            <a:r>
              <a:rPr lang="en-US" dirty="0" err="1" smtClean="0"/>
              <a:t>stereoCamera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smtClean="0"/>
              <a:t>Couple&lt;</a:t>
            </a:r>
            <a:r>
              <a:rPr lang="en-US" dirty="0" err="1" smtClean="0"/>
              <a:t>DigitalCamera,DigitalCamera</a:t>
            </a:r>
            <a:r>
              <a:rPr lang="en-US" dirty="0" smtClean="0"/>
              <a:t>&gt;();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874" y="4287765"/>
            <a:ext cx="8349229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Couple</a:t>
            </a:r>
            <a:r>
              <a:rPr lang="en-US" dirty="0"/>
              <a:t>&lt;? extends Camera, ? extends Camera&gt; </a:t>
            </a:r>
            <a:r>
              <a:rPr lang="en-US" dirty="0" err="1" smtClean="0"/>
              <a:t>stereoCamera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n-US" dirty="0" err="1" smtClean="0"/>
              <a:t>CloselyCouple</a:t>
            </a:r>
            <a:r>
              <a:rPr lang="en-US" dirty="0" smtClean="0"/>
              <a:t>&lt;</a:t>
            </a:r>
            <a:r>
              <a:rPr lang="en-US" dirty="0" err="1" smtClean="0"/>
              <a:t>DigitalCamera,DigitalCamera</a:t>
            </a:r>
            <a:r>
              <a:rPr lang="en-US" dirty="0" smtClean="0"/>
              <a:t>&gt;();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b="1" dirty="0">
                <a:solidFill>
                  <a:srgbClr val="800000"/>
                </a:solidFill>
              </a:rPr>
              <a:t>Pseudo-</a:t>
            </a:r>
            <a:r>
              <a:rPr lang="en-US" b="1" dirty="0" smtClean="0">
                <a:solidFill>
                  <a:srgbClr val="800000"/>
                </a:solidFill>
              </a:rPr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Requirements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25588"/>
              </p:ext>
            </p:extLst>
          </p:nvPr>
        </p:nvGraphicFramePr>
        <p:xfrm>
          <a:off x="1526738" y="193834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 Assignments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Midterm test (closed book)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Final exam (closed book)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6738" y="4300001"/>
            <a:ext cx="71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see syllabus posted on website for more detailed information.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86199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High-level description of an algorithm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More structured than English prose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Less detailed than a program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Preferred notation for describing algorithms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Hides program design issues</a:t>
            </a:r>
          </a:p>
        </p:txBody>
      </p:sp>
      <p:sp>
        <p:nvSpPr>
          <p:cNvPr id="11270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54102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/>
              <a:t>	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43400" y="2509838"/>
            <a:ext cx="4495800" cy="24468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228600"/>
            <a:r>
              <a:rPr lang="en-US" b="1" dirty="0">
                <a:solidFill>
                  <a:srgbClr val="000000"/>
                </a:solidFill>
                <a:latin typeface="+mj-lt"/>
              </a:rPr>
              <a:t>Algorithm</a:t>
            </a:r>
            <a:r>
              <a:rPr lang="en-US" dirty="0">
                <a:latin typeface="+mj-lt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+mj-lt"/>
              </a:rPr>
              <a:t>arrayMax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(</a:t>
            </a:r>
            <a:r>
              <a:rPr lang="en-US" b="1" i="1" dirty="0" err="1">
                <a:solidFill>
                  <a:schemeClr val="tx2"/>
                </a:solidFill>
                <a:latin typeface="+mj-lt"/>
              </a:rPr>
              <a:t>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+mj-lt"/>
              </a:rPr>
              <a:t>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defTabSz="228600"/>
            <a:r>
              <a:rPr lang="en-US" b="1" dirty="0">
                <a:solidFill>
                  <a:schemeClr val="tx2"/>
                </a:solidFill>
                <a:latin typeface="+mj-lt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Input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array </a:t>
            </a:r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of 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n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integers</a:t>
            </a:r>
          </a:p>
          <a:p>
            <a:pPr defTabSz="228600"/>
            <a:r>
              <a:rPr lang="en-US" b="1" dirty="0">
                <a:solidFill>
                  <a:schemeClr val="tx2"/>
                </a:solidFill>
                <a:latin typeface="+mj-lt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Output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maximum element of </a:t>
            </a:r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</a:p>
          <a:p>
            <a:pPr defTabSz="22860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+mj-lt"/>
              </a:rPr>
              <a:t>	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currentMax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dirty="0" smtClean="0">
                <a:solidFill>
                  <a:schemeClr val="tx2"/>
                </a:solidFill>
                <a:latin typeface="+mj-lt"/>
                <a:sym typeface="Symbol" pitchFamily="-110" charset="2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A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[0]</a:t>
            </a:r>
            <a:endParaRPr lang="en-US" dirty="0">
              <a:solidFill>
                <a:schemeClr val="accent2"/>
              </a:solidFill>
              <a:latin typeface="+mj-lt"/>
            </a:endParaRPr>
          </a:p>
          <a:p>
            <a:pPr defTabSz="228600"/>
            <a:r>
              <a:rPr lang="en-US" dirty="0">
                <a:latin typeface="+mj-lt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for</a:t>
            </a:r>
            <a:r>
              <a:rPr lang="en-US" dirty="0">
                <a:latin typeface="+mj-lt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dirty="0" smtClean="0">
                <a:solidFill>
                  <a:schemeClr val="tx2"/>
                </a:solidFill>
                <a:sym typeface="Symbol" pitchFamily="-110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1</a:t>
            </a:r>
            <a:r>
              <a:rPr lang="en-US" dirty="0" smtClean="0">
                <a:latin typeface="+mj-lt"/>
                <a:sym typeface="Symbol" pitchFamily="-110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  <a:sym typeface="Symbol" pitchFamily="-110" charset="2"/>
              </a:rPr>
              <a:t>to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1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  <a:sym typeface="Symbol" pitchFamily="-110" charset="2"/>
              </a:rPr>
              <a:t>do</a:t>
            </a:r>
          </a:p>
          <a:p>
            <a:pPr defTabSz="228600"/>
            <a:r>
              <a:rPr lang="en-US" dirty="0">
                <a:latin typeface="+mj-lt"/>
                <a:sym typeface="Symbol" pitchFamily="-110" charset="2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+mj-lt"/>
                <a:sym typeface="Symbol" pitchFamily="-110" charset="2"/>
              </a:rPr>
              <a:t>if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A</a:t>
            </a:r>
            <a:r>
              <a:rPr lang="en-US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[</a:t>
            </a:r>
            <a:r>
              <a:rPr lang="en-US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i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]</a:t>
            </a:r>
            <a:r>
              <a:rPr lang="en-US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&gt;</a:t>
            </a:r>
            <a:r>
              <a:rPr lang="en-US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currentMax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  <a:sym typeface="Symbol" pitchFamily="-110" charset="2"/>
              </a:rPr>
              <a:t>then</a:t>
            </a:r>
          </a:p>
          <a:p>
            <a:pPr defTabSz="228600"/>
            <a:r>
              <a:rPr lang="en-US" dirty="0">
                <a:latin typeface="+mj-lt"/>
                <a:sym typeface="Symbol" pitchFamily="-110" charset="2"/>
              </a:rPr>
              <a:t>			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currentMax</a:t>
            </a:r>
            <a:r>
              <a:rPr lang="en-US" dirty="0" smtClean="0">
                <a:solidFill>
                  <a:schemeClr val="tx2"/>
                </a:solidFill>
                <a:latin typeface="+mj-lt"/>
                <a:sym typeface="Symbol" pitchFamily="-110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dirty="0" smtClean="0">
                <a:solidFill>
                  <a:schemeClr val="tx2"/>
                </a:solidFill>
                <a:sym typeface="Symbol" pitchFamily="-110" charset="2"/>
              </a:rPr>
              <a:t> </a:t>
            </a:r>
            <a:r>
              <a:rPr lang="en-US" b="1" i="1" dirty="0" err="1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A</a:t>
            </a:r>
            <a:r>
              <a:rPr lang="en-US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[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i</a:t>
            </a:r>
            <a:r>
              <a:rPr lang="en-US" dirty="0">
                <a:solidFill>
                  <a:schemeClr val="accent2"/>
                </a:solidFill>
                <a:latin typeface="+mj-lt"/>
                <a:sym typeface="Symbol" pitchFamily="-110" charset="2"/>
              </a:rPr>
              <a:t>]</a:t>
            </a:r>
          </a:p>
          <a:p>
            <a:pPr defTabSz="228600"/>
            <a:r>
              <a:rPr lang="en-US" dirty="0">
                <a:latin typeface="+mj-lt"/>
                <a:sym typeface="Symbol" pitchFamily="-110" charset="2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+mj-lt"/>
                <a:sym typeface="Symbol" pitchFamily="-110" charset="2"/>
              </a:rPr>
              <a:t>return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+mj-lt"/>
                <a:sym typeface="Symbol" pitchFamily="-110" charset="2"/>
              </a:rPr>
              <a:t>currentMax</a:t>
            </a:r>
            <a:r>
              <a:rPr lang="en-US" dirty="0">
                <a:latin typeface="+mj-lt"/>
                <a:sym typeface="Symbol" pitchFamily="-110" charset="2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343399" y="1752600"/>
            <a:ext cx="4626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Example: find max element of an array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Pseudocode Details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05000"/>
            <a:ext cx="4267200" cy="41148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Control flow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+mj-lt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[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else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…]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+mj-lt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do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+mj-lt"/>
              </a:rPr>
              <a:t>repeat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until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+mj-lt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do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</a:p>
          <a:p>
            <a:pPr lvl="1"/>
            <a:r>
              <a:rPr lang="en-US" sz="1800" dirty="0">
                <a:latin typeface="+mj-lt"/>
              </a:rPr>
              <a:t>Indentation replaces braces </a:t>
            </a:r>
          </a:p>
          <a:p>
            <a:r>
              <a:rPr lang="en-US" sz="2000" dirty="0">
                <a:latin typeface="+mj-lt"/>
              </a:rPr>
              <a:t>Method declaration</a:t>
            </a:r>
          </a:p>
          <a:p>
            <a:pPr lvl="1"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Algorithm </a:t>
            </a:r>
            <a:r>
              <a:rPr lang="en-US" sz="1800" b="1" i="1" dirty="0">
                <a:solidFill>
                  <a:schemeClr val="tx2"/>
                </a:solidFill>
                <a:latin typeface="+mj-lt"/>
              </a:rPr>
              <a:t>method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1800" b="1" i="1" dirty="0" err="1">
                <a:solidFill>
                  <a:schemeClr val="tx2"/>
                </a:solidFill>
                <a:latin typeface="+mj-lt"/>
              </a:rPr>
              <a:t>arg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 [, </a:t>
            </a:r>
            <a:r>
              <a:rPr lang="en-US" sz="1800" b="1" i="1" dirty="0" err="1">
                <a:solidFill>
                  <a:schemeClr val="tx2"/>
                </a:solidFill>
                <a:latin typeface="+mj-lt"/>
              </a:rPr>
              <a:t>arg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…])</a:t>
            </a:r>
          </a:p>
          <a:p>
            <a:pPr lvl="1">
              <a:buFont typeface="Wingdings" pitchFamily="-110" charset="2"/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Input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</a:p>
          <a:p>
            <a:pPr lvl="1">
              <a:buFont typeface="Wingdings" pitchFamily="-110" charset="2"/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Output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…</a:t>
            </a:r>
          </a:p>
        </p:txBody>
      </p:sp>
      <p:sp>
        <p:nvSpPr>
          <p:cNvPr id="13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05000"/>
            <a:ext cx="3657600" cy="4038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Method call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i="1" dirty="0" err="1">
                <a:solidFill>
                  <a:schemeClr val="accent2"/>
                </a:solidFill>
                <a:latin typeface="Times New Roman" pitchFamily="-110" charset="0"/>
              </a:rPr>
              <a:t>var.method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-110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(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-110" charset="0"/>
              </a:rPr>
              <a:t>arg</a:t>
            </a:r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 [,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-110" charset="0"/>
              </a:rPr>
              <a:t>arg</a:t>
            </a:r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…])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Return value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-110" charset="0"/>
              </a:rPr>
              <a:t>return</a:t>
            </a:r>
            <a:r>
              <a:rPr lang="en-US" sz="1800" dirty="0">
                <a:latin typeface="Times New Roman" pitchFamily="-110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-110" charset="0"/>
              </a:rPr>
              <a:t>expression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Expressions</a:t>
            </a:r>
            <a:endParaRPr lang="en-US" sz="2000" dirty="0" smtClean="0"/>
          </a:p>
          <a:p>
            <a:pPr lvl="1">
              <a:buClr>
                <a:srgbClr val="000000"/>
              </a:buClr>
              <a:buSzTx/>
              <a:buNone/>
            </a:pPr>
            <a:r>
              <a:rPr lang="en-US" sz="1800" dirty="0" err="1" smtClean="0"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sz="1800" dirty="0" err="1" smtClean="0">
                <a:sym typeface="Symbol" pitchFamily="-110" charset="2"/>
              </a:rPr>
              <a:t>Assignment</a:t>
            </a:r>
            <a:r>
              <a:rPr lang="en-US" sz="1800" dirty="0">
                <a:sym typeface="Symbol" pitchFamily="-110" charset="2"/>
              </a:rPr>
              <a:t/>
            </a:r>
            <a:br>
              <a:rPr lang="en-US" sz="1800" dirty="0">
                <a:sym typeface="Symbol" pitchFamily="-110" charset="2"/>
              </a:rPr>
            </a:br>
            <a:r>
              <a:rPr lang="en-US" sz="1800" dirty="0">
                <a:sym typeface="Symbol" pitchFamily="-110" charset="2"/>
              </a:rPr>
              <a:t>(like</a:t>
            </a:r>
            <a:r>
              <a:rPr lang="en-US" sz="1800" dirty="0" smtClean="0">
                <a:sym typeface="Symbol" pitchFamily="-110" charset="2"/>
              </a:rPr>
              <a:t> </a:t>
            </a:r>
            <a:r>
              <a:rPr lang="en-US" sz="1800" dirty="0">
                <a:sym typeface="Symbol" pitchFamily="-110" charset="2"/>
              </a:rPr>
              <a:t>=</a:t>
            </a:r>
            <a:r>
              <a:rPr lang="en-US" sz="1800" dirty="0" smtClean="0">
                <a:sym typeface="Symbol" pitchFamily="-110" charset="2"/>
              </a:rPr>
              <a:t> </a:t>
            </a:r>
            <a:r>
              <a:rPr lang="en-US" sz="1800" dirty="0">
                <a:sym typeface="Symbol" pitchFamily="-110" charset="2"/>
              </a:rPr>
              <a:t>in Java)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Symbol" pitchFamily="-110" charset="2"/>
              <a:buChar char="="/>
            </a:pPr>
            <a:r>
              <a:rPr lang="en-US" sz="1800" dirty="0">
                <a:sym typeface="Symbol" pitchFamily="-110" charset="2"/>
              </a:rPr>
              <a:t>Equality testing</a:t>
            </a:r>
            <a:br>
              <a:rPr lang="en-US" sz="1800" dirty="0">
                <a:sym typeface="Symbol" pitchFamily="-110" charset="2"/>
              </a:rPr>
            </a:br>
            <a:r>
              <a:rPr lang="en-US" sz="1800" dirty="0">
                <a:sym typeface="Symbol" pitchFamily="-110" charset="2"/>
              </a:rPr>
              <a:t>(like</a:t>
            </a:r>
            <a:r>
              <a:rPr lang="en-US" sz="1800" dirty="0" smtClean="0">
                <a:sym typeface="Symbol" pitchFamily="-110" charset="2"/>
              </a:rPr>
              <a:t> == </a:t>
            </a:r>
            <a:r>
              <a:rPr lang="en-US" sz="1800" dirty="0">
                <a:sym typeface="Symbol" pitchFamily="-110" charset="2"/>
              </a:rPr>
              <a:t>in Java)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Symbol" pitchFamily="-110" charset="2"/>
              <a:buNone/>
            </a:pPr>
            <a:r>
              <a:rPr lang="en-US" sz="1800" b="1" i="1" dirty="0">
                <a:solidFill>
                  <a:schemeClr val="accent2"/>
                </a:solidFill>
                <a:latin typeface="Times New Roman" pitchFamily="-110" charset="0"/>
                <a:sym typeface="Symbol" pitchFamily="-110" charset="2"/>
              </a:rPr>
              <a:t>n</a:t>
            </a:r>
            <a:r>
              <a:rPr lang="en-US" sz="1800" baseline="30000" dirty="0">
                <a:solidFill>
                  <a:schemeClr val="accent2"/>
                </a:solidFill>
                <a:latin typeface="Times New Roman" pitchFamily="-110" charset="0"/>
                <a:sym typeface="Symbol" pitchFamily="-110" charset="2"/>
              </a:rPr>
              <a:t>2	</a:t>
            </a:r>
            <a:r>
              <a:rPr lang="en-US" sz="1800" dirty="0">
                <a:sym typeface="Symbol" pitchFamily="-110" charset="2"/>
              </a:rPr>
              <a:t>Superscripts and other mathematical formatting allowed</a:t>
            </a:r>
            <a:endParaRPr lang="en-US" sz="1800" baseline="30000" dirty="0">
              <a:sym typeface="Symbol" pitchFamily="-110" charset="2"/>
            </a:endParaRP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&amp; 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105"/>
            <a:ext cx="8229600" cy="45259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Principles of Object-Oriented Design</a:t>
            </a:r>
          </a:p>
          <a:p>
            <a:r>
              <a:rPr lang="en-US" dirty="0" smtClean="0"/>
              <a:t>Hierarchical Design in Java</a:t>
            </a:r>
          </a:p>
          <a:p>
            <a:r>
              <a:rPr lang="en-US" dirty="0"/>
              <a:t>Abstract Data Types &amp; Interfaces</a:t>
            </a:r>
            <a:endParaRPr lang="en-US" dirty="0" smtClean="0"/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Generics</a:t>
            </a:r>
          </a:p>
          <a:p>
            <a:r>
              <a:rPr lang="en-US" dirty="0"/>
              <a:t>Pseudo-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well in this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Attend all of the lectures!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the readings </a:t>
            </a:r>
            <a:r>
              <a:rPr lang="en-US" b="1" dirty="0" smtClean="0">
                <a:solidFill>
                  <a:srgbClr val="800000"/>
                </a:solidFill>
              </a:rPr>
              <a:t>prior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to each lecture.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 hard on each assignment.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Do not leave them to the last moment.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Ask one of the TAs or me if there is something you do not understand.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3143"/>
          </a:xfrm>
        </p:spPr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43857"/>
            <a:ext cx="8229600" cy="600528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Analysis Tools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Recursion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Arrays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, Array Lists &amp; Stacks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Queues &amp; Linked Lists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Trees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Heaps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Priority Queues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Maps, Hash Tables, Dictionaries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Search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Trees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The Java Collections Framework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Graphs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Directed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Graphs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Weighted Graphs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Sorting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Graph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Strings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&amp; Dynamic Programming</a:t>
            </a:r>
          </a:p>
          <a:p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3BD99-EA60-EA4C-BAD0-9A0C45545F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A67D1-2FE5-2F48-A42B-139B0089256C}" type="slidenum">
              <a:rPr lang="en-US"/>
              <a:pPr/>
              <a:t>9</a:t>
            </a:fld>
            <a:endParaRPr lang="en-US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slides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slides:</a:t>
            </a:r>
            <a:endParaRPr lang="en-US" dirty="0" smtClean="0"/>
          </a:p>
          <a:p>
            <a:pPr lvl="1"/>
            <a:r>
              <a:rPr lang="en-US" dirty="0" smtClean="0"/>
              <a:t>are posted on the course website.</a:t>
            </a:r>
          </a:p>
          <a:p>
            <a:pPr lvl="1"/>
            <a:r>
              <a:rPr lang="en-US" dirty="0"/>
              <a:t>may change up to the last minute as I polish the lecture.</a:t>
            </a:r>
            <a:endParaRPr lang="en-US" dirty="0" smtClean="0"/>
          </a:p>
          <a:p>
            <a:pPr lvl="1"/>
            <a:r>
              <a:rPr lang="en-US" dirty="0" smtClean="0"/>
              <a:t>Incorporate slides produced by the textbook authors (Goodrich &amp; Tamassia).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2011.potx</Template>
  <TotalTime>9091</TotalTime>
  <Words>3138</Words>
  <Application>Microsoft Office PowerPoint</Application>
  <PresentationFormat>On-screen Show (4:3)</PresentationFormat>
  <Paragraphs>711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Arial</vt:lpstr>
      <vt:lpstr>Arial Rounded MT Bold</vt:lpstr>
      <vt:lpstr>Calibri</vt:lpstr>
      <vt:lpstr>Comic Sans MS</vt:lpstr>
      <vt:lpstr>Symbol</vt:lpstr>
      <vt:lpstr>Times New Roman</vt:lpstr>
      <vt:lpstr>Wingdings</vt:lpstr>
      <vt:lpstr>3101</vt:lpstr>
      <vt:lpstr>CSE 2011  Fundamentals of Data Structures</vt:lpstr>
      <vt:lpstr>Instructor</vt:lpstr>
      <vt:lpstr>Teaching Assistants</vt:lpstr>
      <vt:lpstr>Course Website</vt:lpstr>
      <vt:lpstr>Textbook</vt:lpstr>
      <vt:lpstr>Summary of Requirements</vt:lpstr>
      <vt:lpstr>How to do well in this course</vt:lpstr>
      <vt:lpstr>Course Outline</vt:lpstr>
      <vt:lpstr>On the slides</vt:lpstr>
      <vt:lpstr>PowerPoint Presentation</vt:lpstr>
      <vt:lpstr>Lecture 1  </vt:lpstr>
      <vt:lpstr>Data Structures &amp; Object-Oriented Design</vt:lpstr>
      <vt:lpstr>Data Structures &amp; Object-Oriented Design</vt:lpstr>
      <vt:lpstr>Programs = Data Structures + Algorithms</vt:lpstr>
      <vt:lpstr>Principles of Object Oriented Design</vt:lpstr>
      <vt:lpstr>Data Structure</vt:lpstr>
      <vt:lpstr>Algorithm</vt:lpstr>
      <vt:lpstr>Data Structures We Will Study</vt:lpstr>
      <vt:lpstr>Some Algorithms We Will Study</vt:lpstr>
      <vt:lpstr>Design Patterns</vt:lpstr>
      <vt:lpstr>Data Structures &amp; Object-Oriented Design</vt:lpstr>
      <vt:lpstr>Software Engineering</vt:lpstr>
      <vt:lpstr>Premature Optimization</vt:lpstr>
      <vt:lpstr>Premature Optimization</vt:lpstr>
      <vt:lpstr>Asymptotic Analysis</vt:lpstr>
      <vt:lpstr>Principles of Object Oriented Design</vt:lpstr>
      <vt:lpstr>Principles of Object-Oriented Design</vt:lpstr>
      <vt:lpstr>Abstraction</vt:lpstr>
      <vt:lpstr>Encapsulation</vt:lpstr>
      <vt:lpstr>Modularity</vt:lpstr>
      <vt:lpstr>Hierarchical Design</vt:lpstr>
      <vt:lpstr>Data Structures &amp; Object-Oriented Design</vt:lpstr>
      <vt:lpstr>Inheritance</vt:lpstr>
      <vt:lpstr>Types of Method Overriding</vt:lpstr>
      <vt:lpstr>Refinement Overriding</vt:lpstr>
      <vt:lpstr>Refinement Overriding</vt:lpstr>
      <vt:lpstr>Refinement Overriding</vt:lpstr>
      <vt:lpstr>Replacement Overriding</vt:lpstr>
      <vt:lpstr>Polymorphism</vt:lpstr>
      <vt:lpstr>Replacement Overriding</vt:lpstr>
      <vt:lpstr>Data Structures &amp; Object-Oriented Design</vt:lpstr>
      <vt:lpstr>Abstract Data Type (ADT)</vt:lpstr>
      <vt:lpstr>Abstract Data Type (ADT)</vt:lpstr>
      <vt:lpstr>Application Programming Interfaces (APIs)</vt:lpstr>
      <vt:lpstr>ADT Example</vt:lpstr>
      <vt:lpstr>Multiple Inheritance</vt:lpstr>
      <vt:lpstr>Multiple Inheritance</vt:lpstr>
      <vt:lpstr>Data Structures &amp; Object-Oriented Design</vt:lpstr>
      <vt:lpstr>Casting</vt:lpstr>
      <vt:lpstr>Casting Examples</vt:lpstr>
      <vt:lpstr>Casting Examples</vt:lpstr>
      <vt:lpstr>Data Structures &amp; Object-Oriented Design</vt:lpstr>
      <vt:lpstr>Generics</vt:lpstr>
      <vt:lpstr>Generics Example</vt:lpstr>
      <vt:lpstr>Generics Example</vt:lpstr>
      <vt:lpstr>Inheritance with Generics</vt:lpstr>
      <vt:lpstr>But be careful…</vt:lpstr>
      <vt:lpstr>Subtyping with Wildcards</vt:lpstr>
      <vt:lpstr>Data Structures &amp; Object-Oriented Design</vt:lpstr>
      <vt:lpstr>Pseudocode </vt:lpstr>
      <vt:lpstr>Pseudocode Details</vt:lpstr>
      <vt:lpstr>Data Structures &amp; Object-Oriented 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2011 Fundamentals of Data Structures</dc:title>
  <dc:creator>James Elder</dc:creator>
  <cp:lastModifiedBy>Microsoft account</cp:lastModifiedBy>
  <cp:revision>99</cp:revision>
  <dcterms:created xsi:type="dcterms:W3CDTF">2010-01-06T20:54:46Z</dcterms:created>
  <dcterms:modified xsi:type="dcterms:W3CDTF">2014-07-23T18:27:21Z</dcterms:modified>
</cp:coreProperties>
</file>