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7"/>
  </p:notesMasterIdLst>
  <p:sldIdLst>
    <p:sldId id="717" r:id="rId2"/>
    <p:sldId id="718" r:id="rId3"/>
    <p:sldId id="719" r:id="rId4"/>
    <p:sldId id="720" r:id="rId5"/>
    <p:sldId id="721" r:id="rId6"/>
    <p:sldId id="722" r:id="rId7"/>
    <p:sldId id="723" r:id="rId8"/>
    <p:sldId id="724" r:id="rId9"/>
    <p:sldId id="725" r:id="rId10"/>
    <p:sldId id="726" r:id="rId11"/>
    <p:sldId id="727" r:id="rId12"/>
    <p:sldId id="728" r:id="rId13"/>
    <p:sldId id="729" r:id="rId14"/>
    <p:sldId id="730" r:id="rId15"/>
    <p:sldId id="731" r:id="rId16"/>
    <p:sldId id="732" r:id="rId17"/>
    <p:sldId id="733" r:id="rId18"/>
    <p:sldId id="734" r:id="rId19"/>
    <p:sldId id="735" r:id="rId20"/>
    <p:sldId id="736" r:id="rId21"/>
    <p:sldId id="737" r:id="rId22"/>
    <p:sldId id="740" r:id="rId23"/>
    <p:sldId id="738" r:id="rId24"/>
    <p:sldId id="739" r:id="rId25"/>
    <p:sldId id="74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CCFFFF"/>
    <a:srgbClr val="00FF00"/>
    <a:srgbClr val="FF99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525" autoAdjust="0"/>
    <p:restoredTop sz="83425" autoAdjust="0"/>
  </p:normalViewPr>
  <p:slideViewPr>
    <p:cSldViewPr showGuides="1">
      <p:cViewPr varScale="1">
        <p:scale>
          <a:sx n="111" d="100"/>
          <a:sy n="111" d="100"/>
        </p:scale>
        <p:origin x="-1614" y="-84"/>
      </p:cViewPr>
      <p:guideLst>
        <p:guide orient="horz" pos="2448"/>
        <p:guide orient="horz" pos="3888"/>
        <p:guide orient="horz" pos="2218"/>
        <p:guide orient="horz" pos="3658"/>
        <p:guide pos="2880"/>
        <p:guide pos="4608"/>
        <p:guide pos="403"/>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notesViewPr>
    <p:cSldViewPr showGuides="1">
      <p:cViewPr varScale="1">
        <p:scale>
          <a:sx n="60" d="100"/>
          <a:sy n="60" d="100"/>
        </p:scale>
        <p:origin x="-2490" y="-78"/>
      </p:cViewPr>
      <p:guideLst>
        <p:guide orient="horz" pos="2880"/>
        <p:guide pos="216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023F731-F0E2-4B56-AEF5-3B1D860A324D}" type="datetimeFigureOut">
              <a:rPr lang="en-US"/>
              <a:pPr>
                <a:defRPr/>
              </a:pPr>
              <a:t>3/31/2014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CEFC0F5-D01E-4BDB-B97A-321AEBCBFAD2}" type="slidenum">
              <a:rPr lang="en-US"/>
              <a:pPr>
                <a:defRPr/>
              </a:pPr>
              <a:t>‹#›</a:t>
            </a:fld>
            <a:endParaRPr lang="en-US"/>
          </a:p>
        </p:txBody>
      </p:sp>
    </p:spTree>
    <p:extLst>
      <p:ext uri="{BB962C8B-B14F-4D97-AF65-F5344CB8AC3E}">
        <p14:creationId xmlns:p14="http://schemas.microsoft.com/office/powerpoint/2010/main" val="19905147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smtClean="0"/>
            </a:lvl1pPr>
          </a:lstStyle>
          <a:p>
            <a:pPr>
              <a:defRPr/>
            </a:pPr>
            <a:fld id="{1C9536B7-5070-4FE8-8969-96735BFF711A}" type="datetime1">
              <a:rPr lang="en-US"/>
              <a:pPr>
                <a:defRPr/>
              </a:pPr>
              <a:t>3/31/2014</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6AAEB637-46E5-474B-87A8-943D007D30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88CDCCB0-8948-4C41-B7E6-A3A4F76E09E4}"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5CF428A-EF57-4F2A-AB0B-941B912035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2A03FC54-1274-43A8-805D-F033DB330547}" type="datetime1">
              <a:rPr lang="en-US"/>
              <a:pPr>
                <a:defRPr/>
              </a:pPr>
              <a:t>3/31/2014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44923C02-62DE-4DA5-8AA3-D7441D3D8E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DE2FFB24-9DAC-4841-9FE5-9988D4FE5952}" type="datetime1">
              <a:rPr lang="en-US"/>
              <a:pPr>
                <a:defRPr/>
              </a:pPr>
              <a:t>3/31/2014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42C408E4-A589-4D68-B66B-E485EEE8F0C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75B897D-065A-495B-A693-41F7384657E0}"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D450F3F-66DB-4760-95B4-53ADBD9730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28746BD-5C2D-45F8-9643-80DD6C93D1A0}" type="datetime1">
              <a:rPr lang="en-US"/>
              <a:pPr>
                <a:defRPr/>
              </a:pPr>
              <a:t>3/31/2014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F790C0F-7E92-4B1C-96AF-477F17E619C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D60C416E-7B5F-4D60-9E88-C94EE6ABD4FF}"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CED1E88-C2A3-4ED1-9995-44157ED0F0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631EB4B-7C51-46AC-932D-D67EEE298808}"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A7ACB01-8358-4A41-B4CD-DA7053A8D8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de">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88CDCCB0-8948-4C41-B7E6-A3A4F76E09E4}"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5CF428A-EF57-4F2A-AB0B-941B9120354B}" type="slidenum">
              <a:rPr lang="en-US"/>
              <a:pPr>
                <a:defRPr/>
              </a:pPr>
              <a:t>‹#›</a:t>
            </a:fld>
            <a:endParaRPr lang="en-US"/>
          </a:p>
        </p:txBody>
      </p:sp>
      <p:sp>
        <p:nvSpPr>
          <p:cNvPr id="7" name="Content Placeholder 7"/>
          <p:cNvSpPr>
            <a:spLocks noGrp="1"/>
          </p:cNvSpPr>
          <p:nvPr>
            <p:ph sz="quarter" idx="1"/>
          </p:nvPr>
        </p:nvSpPr>
        <p:spPr>
          <a:xfrm>
            <a:off x="457200" y="304800"/>
            <a:ext cx="8229600" cy="58521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ldCode">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304800"/>
            <a:ext cx="8229600" cy="58521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631EB4B-7C51-46AC-932D-D67EEE298808}" type="datetime1">
              <a:rPr lang="en-US"/>
              <a:pPr>
                <a:defRPr/>
              </a:pPr>
              <a:t>3/31/2014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A7ACB01-8358-4A41-B4CD-DA7053A8D8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281F7532-5D15-4FCC-B2F5-45C5FC98F937}" type="datetime1">
              <a:rPr lang="en-US"/>
              <a:pPr>
                <a:defRPr/>
              </a:pPr>
              <a:t>3/31/2014</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03391AF7-1F67-417D-B218-313F66B353E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9A87031-85B5-447A-AFFF-5502068A3AC8}" type="datetime1">
              <a:rPr lang="en-US"/>
              <a:pPr>
                <a:defRPr/>
              </a:pPr>
              <a:t>3/31/2014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18C7A35-55DD-4689-9207-B6A0BCF974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161C0ECB-A482-4196-A1C8-9F809A8156DA}" type="datetime1">
              <a:rPr lang="en-US"/>
              <a:pPr>
                <a:defRPr/>
              </a:pPr>
              <a:t>3/31/2014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8340DA4-EA63-4CFD-B7EF-F315DAE493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7143054A-8BB6-490A-84E7-58FA1248DA5A}" type="datetime1">
              <a:rPr lang="en-US"/>
              <a:pPr>
                <a:defRPr/>
              </a:pPr>
              <a:t>3/31/2014</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6ABFF73-B986-4246-9C14-D7B598317B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6DCFA8FA-C0F0-4F08-B839-A82F484E3877}" type="datetime1">
              <a:rPr lang="en-US"/>
              <a:pPr>
                <a:defRPr/>
              </a:pPr>
              <a:t>3/31/2014</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383A1FFE-2D20-4A07-A7DB-C412A0550C3D}"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021" r:id="rId1"/>
    <p:sldLayoutId id="2147484016" r:id="rId2"/>
    <p:sldLayoutId id="2147484017" r:id="rId3"/>
    <p:sldLayoutId id="2147484029" r:id="rId4"/>
    <p:sldLayoutId id="2147484028" r:id="rId5"/>
    <p:sldLayoutId id="2147484022" r:id="rId6"/>
    <p:sldLayoutId id="2147484018" r:id="rId7"/>
    <p:sldLayoutId id="2147484019" r:id="rId8"/>
    <p:sldLayoutId id="2147484023" r:id="rId9"/>
    <p:sldLayoutId id="2147484024" r:id="rId10"/>
    <p:sldLayoutId id="2147484025" r:id="rId11"/>
    <p:sldLayoutId id="2147484026" r:id="rId12"/>
    <p:sldLayoutId id="2147484020" r:id="rId13"/>
    <p:sldLayoutId id="2147484027" r:id="rId14"/>
  </p:sldLayoutIdLst>
  <p:hf hdr="0" ftr="0" dt="0"/>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libri" pitchFamily="34" charset="0"/>
        </a:defRPr>
      </a:lvl2pPr>
      <a:lvl3pPr algn="l" rtl="0" fontAlgn="base">
        <a:spcBef>
          <a:spcPct val="0"/>
        </a:spcBef>
        <a:spcAft>
          <a:spcPct val="0"/>
        </a:spcAft>
        <a:defRPr sz="3200">
          <a:solidFill>
            <a:schemeClr val="tx2"/>
          </a:solidFill>
          <a:latin typeface="Calibri" pitchFamily="34" charset="0"/>
        </a:defRPr>
      </a:lvl3pPr>
      <a:lvl4pPr algn="l" rtl="0" fontAlgn="base">
        <a:spcBef>
          <a:spcPct val="0"/>
        </a:spcBef>
        <a:spcAft>
          <a:spcPct val="0"/>
        </a:spcAft>
        <a:defRPr sz="3200">
          <a:solidFill>
            <a:schemeClr val="tx2"/>
          </a:solidFill>
          <a:latin typeface="Calibri" pitchFamily="34" charset="0"/>
        </a:defRPr>
      </a:lvl4pPr>
      <a:lvl5pPr algn="l" rtl="0" fontAlgn="base">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18.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34.png"/><Relationship Id="rId7" Type="http://schemas.openxmlformats.org/officeDocument/2006/relationships/image" Target="../media/image58.png"/><Relationship Id="rId2"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57.png"/><Relationship Id="rId5" Type="http://schemas.openxmlformats.org/officeDocument/2006/relationships/image" Target="../media/image36.png"/><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1.png"/><Relationship Id="rId7" Type="http://schemas.openxmlformats.org/officeDocument/2006/relationships/image" Target="../media/image65.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 Id="rId9" Type="http://schemas.openxmlformats.org/officeDocument/2006/relationships/image" Target="../media/image6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69.png"/><Relationship Id="rId4" Type="http://schemas.openxmlformats.org/officeDocument/2006/relationships/image" Target="../media/image68.png"/></Relationships>
</file>

<file path=ppt/slides/_rels/slide21.xml.rels><?xml version="1.0" encoding="UTF-8" standalone="yes"?>
<Relationships xmlns="http://schemas.openxmlformats.org/package/2006/relationships"><Relationship Id="rId3" Type="http://schemas.openxmlformats.org/officeDocument/2006/relationships/image" Target="../media/image71.png"/><Relationship Id="rId2" Type="http://schemas.openxmlformats.org/officeDocument/2006/relationships/image" Target="../media/image70.png"/><Relationship Id="rId1" Type="http://schemas.openxmlformats.org/officeDocument/2006/relationships/slideLayout" Target="../slideLayouts/slideLayout2.xml"/><Relationship Id="rId5" Type="http://schemas.openxmlformats.org/officeDocument/2006/relationships/image" Target="../media/image73.png"/><Relationship Id="rId4" Type="http://schemas.openxmlformats.org/officeDocument/2006/relationships/image" Target="../media/image72.png"/></Relationships>
</file>

<file path=ppt/slides/_rels/slide22.xml.rels><?xml version="1.0" encoding="UTF-8" standalone="yes"?>
<Relationships xmlns="http://schemas.openxmlformats.org/package/2006/relationships"><Relationship Id="rId2" Type="http://schemas.openxmlformats.org/officeDocument/2006/relationships/image" Target="../media/image7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4.png"/><Relationship Id="rId7" Type="http://schemas.openxmlformats.org/officeDocument/2006/relationships/image" Target="../media/image40.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5.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49.png"/><Relationship Id="rId4" Type="http://schemas.openxmlformats.org/officeDocument/2006/relationships/image" Target="../media/image48.png"/></Relationships>
</file>

<file path=ppt/slides/_rels/slide7.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 Id="rId6" Type="http://schemas.openxmlformats.org/officeDocument/2006/relationships/image" Target="../media/image54.png"/><Relationship Id="rId5" Type="http://schemas.openxmlformats.org/officeDocument/2006/relationships/image" Target="../media/image53.png"/><Relationship Id="rId4" Type="http://schemas.openxmlformats.org/officeDocument/2006/relationships/image" Target="../media/image5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56.png"/><Relationship Id="rId4" Type="http://schemas.openxmlformats.org/officeDocument/2006/relationships/image" Target="../media/image5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Ordinary differential equations</a:t>
            </a:r>
            <a:endParaRPr lang="en-US" dirty="0"/>
          </a:p>
        </p:txBody>
      </p:sp>
      <p:sp>
        <p:nvSpPr>
          <p:cNvPr id="5" name="Subtitle 4"/>
          <p:cNvSpPr>
            <a:spLocks noGrp="1"/>
          </p:cNvSpPr>
          <p:nvPr>
            <p:ph type="subTitle" idx="1"/>
          </p:nvPr>
        </p:nvSpPr>
        <p:spPr/>
        <p:txBody>
          <a:bodyPr/>
          <a:lstStyle/>
          <a:p>
            <a:endParaRPr lang="en-US"/>
          </a:p>
        </p:txBody>
      </p:sp>
      <p:sp>
        <p:nvSpPr>
          <p:cNvPr id="3" name="Slide Number Placeholder 2"/>
          <p:cNvSpPr>
            <a:spLocks noGrp="1"/>
          </p:cNvSpPr>
          <p:nvPr>
            <p:ph type="sldNum" sz="quarter" idx="12"/>
          </p:nvPr>
        </p:nvSpPr>
        <p:spPr/>
        <p:txBody>
          <a:bodyPr/>
          <a:lstStyle/>
          <a:p>
            <a:pPr>
              <a:defRPr/>
            </a:pPr>
            <a:fld id="{96ABFF73-B986-4246-9C14-D7B598317BEB}" type="slidenum">
              <a:rPr lang="en-US" smtClean="0"/>
              <a:pPr>
                <a:defRPr/>
              </a:pPr>
              <a:t>1</a:t>
            </a:fld>
            <a:endParaRPr lang="en-US"/>
          </a:p>
        </p:txBody>
      </p:sp>
    </p:spTree>
    <p:extLst>
      <p:ext uri="{BB962C8B-B14F-4D97-AF65-F5344CB8AC3E}">
        <p14:creationId xmlns:p14="http://schemas.microsoft.com/office/powerpoint/2010/main" val="934165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10</a:t>
            </a:fld>
            <a:endParaRPr lang="en-US"/>
          </a:p>
        </p:txBody>
      </p:sp>
      <p:sp>
        <p:nvSpPr>
          <p:cNvPr id="5" name="Content Placeholder 4"/>
          <p:cNvSpPr>
            <a:spLocks noGrp="1"/>
          </p:cNvSpPr>
          <p:nvPr>
            <p:ph sz="quarter" idx="1"/>
          </p:nvPr>
        </p:nvSpPr>
        <p:spPr/>
        <p:txBody>
          <a:bodyPr>
            <a:normAutofit/>
          </a:bodyPr>
          <a:lstStyle/>
          <a:p>
            <a:r>
              <a:rPr lang="en-US" sz="1600" dirty="0">
                <a:solidFill>
                  <a:srgbClr val="0000FF"/>
                </a:solidFill>
                <a:latin typeface="Courier New"/>
              </a:rPr>
              <a:t>function</a:t>
            </a:r>
            <a:r>
              <a:rPr lang="en-US" sz="1600" dirty="0">
                <a:solidFill>
                  <a:srgbClr val="000000"/>
                </a:solidFill>
                <a:latin typeface="Courier New"/>
              </a:rPr>
              <a:t> [x, y, </a:t>
            </a:r>
            <a:r>
              <a:rPr lang="en-US" sz="1600" dirty="0" err="1">
                <a:solidFill>
                  <a:srgbClr val="000000"/>
                </a:solidFill>
                <a:latin typeface="Courier New"/>
              </a:rPr>
              <a:t>vx</a:t>
            </a:r>
            <a:r>
              <a:rPr lang="en-US" sz="1600" dirty="0">
                <a:solidFill>
                  <a:srgbClr val="000000"/>
                </a:solidFill>
                <a:latin typeface="Courier New"/>
              </a:rPr>
              <a:t>, </a:t>
            </a:r>
            <a:r>
              <a:rPr lang="en-US" sz="1600" dirty="0" err="1">
                <a:solidFill>
                  <a:srgbClr val="000000"/>
                </a:solidFill>
                <a:latin typeface="Courier New"/>
              </a:rPr>
              <a:t>vy</a:t>
            </a:r>
            <a:r>
              <a:rPr lang="en-US" sz="1600" dirty="0">
                <a:solidFill>
                  <a:srgbClr val="000000"/>
                </a:solidFill>
                <a:latin typeface="Courier New"/>
              </a:rPr>
              <a:t>, t] = </a:t>
            </a:r>
            <a:r>
              <a:rPr lang="en-US" sz="1600" dirty="0" err="1">
                <a:solidFill>
                  <a:srgbClr val="000000"/>
                </a:solidFill>
                <a:latin typeface="Courier New"/>
              </a:rPr>
              <a:t>solveproj</a:t>
            </a:r>
            <a:r>
              <a:rPr lang="en-US" sz="1600" dirty="0">
                <a:solidFill>
                  <a:srgbClr val="000000"/>
                </a:solidFill>
                <a:latin typeface="Courier New"/>
              </a:rPr>
              <a:t>(</a:t>
            </a:r>
            <a:r>
              <a:rPr lang="en-US" sz="1600" dirty="0" err="1">
                <a:solidFill>
                  <a:srgbClr val="000000"/>
                </a:solidFill>
                <a:latin typeface="Courier New"/>
              </a:rPr>
              <a:t>tf</a:t>
            </a:r>
            <a:r>
              <a:rPr lang="en-US" sz="1600" dirty="0">
                <a:solidFill>
                  <a:srgbClr val="000000"/>
                </a:solidFill>
                <a:latin typeface="Courier New"/>
              </a:rPr>
              <a:t>, </a:t>
            </a:r>
            <a:r>
              <a:rPr lang="en-US" sz="1600" dirty="0" err="1">
                <a:solidFill>
                  <a:srgbClr val="000000"/>
                </a:solidFill>
                <a:latin typeface="Courier New"/>
              </a:rPr>
              <a:t>dt</a:t>
            </a:r>
            <a:r>
              <a:rPr lang="en-US" sz="1600" dirty="0">
                <a:solidFill>
                  <a:srgbClr val="000000"/>
                </a:solidFill>
                <a:latin typeface="Courier New"/>
              </a:rPr>
              <a:t>, x0, y0, vx0, vy0)</a:t>
            </a:r>
          </a:p>
          <a:p>
            <a:r>
              <a:rPr lang="en-US" sz="1600" dirty="0">
                <a:solidFill>
                  <a:srgbClr val="228B22"/>
                </a:solidFill>
                <a:latin typeface="Courier New"/>
              </a:rPr>
              <a:t>%SOLVEPROJ Numerical solution for projectile motion</a:t>
            </a:r>
          </a:p>
          <a:p>
            <a:r>
              <a:rPr lang="en-US" sz="1600" dirty="0">
                <a:solidFill>
                  <a:srgbClr val="228B22"/>
                </a:solidFill>
                <a:latin typeface="Courier New"/>
              </a:rPr>
              <a:t>%   [X, Y, VX, VY, T] = SOLVEPROJ(TF, DT, X0, Y0, VX0, VY0)</a:t>
            </a:r>
          </a:p>
          <a:p>
            <a:r>
              <a:rPr lang="en-US" sz="1600" dirty="0">
                <a:solidFill>
                  <a:srgbClr val="228B22"/>
                </a:solidFill>
                <a:latin typeface="Courier New"/>
              </a:rPr>
              <a:t>%   solves the projectile motion problem for a projectile</a:t>
            </a:r>
          </a:p>
          <a:p>
            <a:r>
              <a:rPr lang="en-US" sz="1600" dirty="0">
                <a:solidFill>
                  <a:srgbClr val="228B22"/>
                </a:solidFill>
                <a:latin typeface="Courier New"/>
              </a:rPr>
              <a:t>%   having initial location (X0, Y0) moving with initial</a:t>
            </a:r>
          </a:p>
          <a:p>
            <a:r>
              <a:rPr lang="en-US" sz="1600" dirty="0">
                <a:solidFill>
                  <a:srgbClr val="228B22"/>
                </a:solidFill>
                <a:latin typeface="Courier New"/>
              </a:rPr>
              <a:t>%   velocity (VX0, VY0) over the time period [0, TF] in</a:t>
            </a:r>
          </a:p>
          <a:p>
            <a:r>
              <a:rPr lang="en-US" sz="1600" dirty="0">
                <a:solidFill>
                  <a:srgbClr val="228B22"/>
                </a:solidFill>
                <a:latin typeface="Courier New"/>
              </a:rPr>
              <a:t>%   time steps of DT.</a:t>
            </a:r>
          </a:p>
          <a:p>
            <a:r>
              <a:rPr lang="en-US" sz="1600" dirty="0">
                <a:solidFill>
                  <a:srgbClr val="228B22"/>
                </a:solidFill>
                <a:latin typeface="Courier New"/>
              </a:rPr>
              <a:t>%</a:t>
            </a:r>
          </a:p>
          <a:p>
            <a:r>
              <a:rPr lang="en-US" sz="1600" dirty="0">
                <a:solidFill>
                  <a:srgbClr val="228B22"/>
                </a:solidFill>
                <a:latin typeface="Courier New"/>
              </a:rPr>
              <a:t>%   The position (X, Y) and velocity (VX, VY) of the</a:t>
            </a:r>
          </a:p>
          <a:p>
            <a:r>
              <a:rPr lang="en-US" sz="1600" dirty="0">
                <a:solidFill>
                  <a:srgbClr val="228B22"/>
                </a:solidFill>
                <a:latin typeface="Courier New"/>
              </a:rPr>
              <a:t>%   projectile is evaluated at times T.</a:t>
            </a:r>
          </a:p>
          <a:p>
            <a:r>
              <a:rPr lang="en-US" sz="1600" dirty="0">
                <a:solidFill>
                  <a:srgbClr val="228B22"/>
                </a:solidFill>
                <a:latin typeface="Courier New"/>
              </a:rPr>
              <a:t> </a:t>
            </a:r>
          </a:p>
          <a:p>
            <a:r>
              <a:rPr lang="en-US" sz="1600" dirty="0">
                <a:solidFill>
                  <a:srgbClr val="000000"/>
                </a:solidFill>
                <a:latin typeface="Courier New"/>
              </a:rPr>
              <a:t>t = 0:dt:tf;</a:t>
            </a:r>
          </a:p>
          <a:p>
            <a:r>
              <a:rPr lang="en-US" sz="1600" dirty="0">
                <a:solidFill>
                  <a:srgbClr val="228B22"/>
                </a:solidFill>
                <a:latin typeface="Courier New"/>
              </a:rPr>
              <a:t>% make sure </a:t>
            </a:r>
            <a:r>
              <a:rPr lang="en-US" sz="1600" dirty="0" err="1">
                <a:solidFill>
                  <a:srgbClr val="228B22"/>
                </a:solidFill>
                <a:latin typeface="Courier New"/>
              </a:rPr>
              <a:t>tf</a:t>
            </a:r>
            <a:r>
              <a:rPr lang="en-US" sz="1600" dirty="0">
                <a:solidFill>
                  <a:srgbClr val="228B22"/>
                </a:solidFill>
                <a:latin typeface="Courier New"/>
              </a:rPr>
              <a:t> is at the end of t</a:t>
            </a:r>
          </a:p>
          <a:p>
            <a:r>
              <a:rPr lang="en-US" sz="1600" dirty="0">
                <a:solidFill>
                  <a:srgbClr val="0000FF"/>
                </a:solidFill>
                <a:latin typeface="Courier New"/>
              </a:rPr>
              <a:t>if</a:t>
            </a:r>
            <a:r>
              <a:rPr lang="en-US" sz="1600" dirty="0">
                <a:solidFill>
                  <a:srgbClr val="000000"/>
                </a:solidFill>
                <a:latin typeface="Courier New"/>
              </a:rPr>
              <a:t> t(end) ~= </a:t>
            </a:r>
            <a:r>
              <a:rPr lang="en-US" sz="1600" dirty="0" err="1">
                <a:solidFill>
                  <a:srgbClr val="000000"/>
                </a:solidFill>
                <a:latin typeface="Courier New"/>
              </a:rPr>
              <a:t>tf</a:t>
            </a:r>
            <a:endParaRPr lang="en-US" sz="1600" dirty="0">
              <a:solidFill>
                <a:srgbClr val="000000"/>
              </a:solidFill>
              <a:latin typeface="Courier New"/>
            </a:endParaRPr>
          </a:p>
          <a:p>
            <a:r>
              <a:rPr lang="en-US" sz="1600" dirty="0">
                <a:solidFill>
                  <a:srgbClr val="000000"/>
                </a:solidFill>
                <a:latin typeface="Courier New"/>
              </a:rPr>
              <a:t>    t = [t </a:t>
            </a:r>
            <a:r>
              <a:rPr lang="en-US" sz="1600" dirty="0" err="1">
                <a:solidFill>
                  <a:srgbClr val="000000"/>
                </a:solidFill>
                <a:latin typeface="Courier New"/>
              </a:rPr>
              <a:t>tf</a:t>
            </a:r>
            <a:r>
              <a:rPr lang="en-US" sz="1600" dirty="0">
                <a:solidFill>
                  <a:srgbClr val="000000"/>
                </a:solidFill>
                <a:latin typeface="Courier New"/>
              </a:rPr>
              <a:t>];</a:t>
            </a:r>
          </a:p>
          <a:p>
            <a:r>
              <a:rPr lang="en-US" sz="1600" dirty="0">
                <a:solidFill>
                  <a:srgbClr val="0000FF"/>
                </a:solidFill>
                <a:latin typeface="Courier New"/>
              </a:rPr>
              <a:t>end</a:t>
            </a:r>
          </a:p>
          <a:p>
            <a:r>
              <a:rPr lang="en-US" sz="1600" dirty="0">
                <a:solidFill>
                  <a:srgbClr val="000000"/>
                </a:solidFill>
                <a:latin typeface="Courier New"/>
              </a:rPr>
              <a:t>n = length(t);</a:t>
            </a:r>
          </a:p>
          <a:p>
            <a:endParaRPr lang="en-US" dirty="0"/>
          </a:p>
        </p:txBody>
      </p:sp>
      <p:sp>
        <p:nvSpPr>
          <p:cNvPr id="6" name="TextBox 5"/>
          <p:cNvSpPr txBox="1"/>
          <p:nvPr/>
        </p:nvSpPr>
        <p:spPr>
          <a:xfrm>
            <a:off x="6217902" y="5880622"/>
            <a:ext cx="2517420" cy="369332"/>
          </a:xfrm>
          <a:prstGeom prst="rect">
            <a:avLst/>
          </a:prstGeom>
          <a:noFill/>
        </p:spPr>
        <p:txBody>
          <a:bodyPr wrap="none" rtlCol="0">
            <a:spAutoFit/>
          </a:bodyPr>
          <a:lstStyle/>
          <a:p>
            <a:r>
              <a:rPr lang="en-US" dirty="0" smtClean="0">
                <a:latin typeface="+mn-lt"/>
              </a:rPr>
              <a:t>continued on next slide</a:t>
            </a:r>
            <a:endParaRPr lang="en-US" dirty="0">
              <a:latin typeface="+mn-lt"/>
            </a:endParaRPr>
          </a:p>
        </p:txBody>
      </p:sp>
    </p:spTree>
    <p:extLst>
      <p:ext uri="{BB962C8B-B14F-4D97-AF65-F5344CB8AC3E}">
        <p14:creationId xmlns:p14="http://schemas.microsoft.com/office/powerpoint/2010/main" val="206371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11</a:t>
            </a:fld>
            <a:endParaRPr lang="en-US"/>
          </a:p>
        </p:txBody>
      </p:sp>
      <p:sp>
        <p:nvSpPr>
          <p:cNvPr id="3" name="Content Placeholder 2"/>
          <p:cNvSpPr>
            <a:spLocks noGrp="1"/>
          </p:cNvSpPr>
          <p:nvPr>
            <p:ph sz="quarter" idx="1"/>
          </p:nvPr>
        </p:nvSpPr>
        <p:spPr/>
        <p:txBody>
          <a:bodyPr/>
          <a:lstStyle/>
          <a:p>
            <a:endParaRPr lang="en-US" sz="1600" dirty="0" smtClean="0">
              <a:solidFill>
                <a:srgbClr val="000000"/>
              </a:solidFill>
              <a:latin typeface="Courier New"/>
            </a:endParaRPr>
          </a:p>
          <a:p>
            <a:r>
              <a:rPr lang="en-US" sz="1600" dirty="0">
                <a:solidFill>
                  <a:srgbClr val="228B22"/>
                </a:solidFill>
                <a:latin typeface="Courier New"/>
              </a:rPr>
              <a:t>% estimated position and </a:t>
            </a:r>
            <a:r>
              <a:rPr lang="en-US" sz="1600" dirty="0" smtClean="0">
                <a:solidFill>
                  <a:srgbClr val="228B22"/>
                </a:solidFill>
                <a:latin typeface="Courier New"/>
              </a:rPr>
              <a:t>velocity</a:t>
            </a:r>
            <a:endParaRPr lang="en-US" sz="1600" dirty="0" smtClean="0">
              <a:solidFill>
                <a:srgbClr val="000000"/>
              </a:solidFill>
              <a:latin typeface="Courier New"/>
            </a:endParaRPr>
          </a:p>
          <a:p>
            <a:r>
              <a:rPr lang="en-US" sz="1600" dirty="0" smtClean="0">
                <a:solidFill>
                  <a:srgbClr val="000000"/>
                </a:solidFill>
                <a:latin typeface="Courier New"/>
              </a:rPr>
              <a:t>x </a:t>
            </a:r>
            <a:r>
              <a:rPr lang="en-US" sz="1600" dirty="0">
                <a:solidFill>
                  <a:srgbClr val="000000"/>
                </a:solidFill>
                <a:latin typeface="Courier New"/>
              </a:rPr>
              <a:t>= zeros(size(t));</a:t>
            </a:r>
          </a:p>
          <a:p>
            <a:r>
              <a:rPr lang="en-US" sz="1600" dirty="0">
                <a:solidFill>
                  <a:srgbClr val="000000"/>
                </a:solidFill>
                <a:latin typeface="Courier New"/>
              </a:rPr>
              <a:t>y = zeros(size(t));</a:t>
            </a:r>
          </a:p>
          <a:p>
            <a:r>
              <a:rPr lang="en-US" sz="1600" dirty="0" err="1">
                <a:solidFill>
                  <a:srgbClr val="000000"/>
                </a:solidFill>
                <a:latin typeface="Courier New"/>
              </a:rPr>
              <a:t>vx</a:t>
            </a:r>
            <a:r>
              <a:rPr lang="en-US" sz="1600" dirty="0">
                <a:solidFill>
                  <a:srgbClr val="000000"/>
                </a:solidFill>
                <a:latin typeface="Courier New"/>
              </a:rPr>
              <a:t> = zeros(size(t));</a:t>
            </a:r>
          </a:p>
          <a:p>
            <a:r>
              <a:rPr lang="en-US" sz="1600" dirty="0" err="1">
                <a:solidFill>
                  <a:srgbClr val="000000"/>
                </a:solidFill>
                <a:latin typeface="Courier New"/>
              </a:rPr>
              <a:t>vy</a:t>
            </a:r>
            <a:r>
              <a:rPr lang="en-US" sz="1600" dirty="0">
                <a:solidFill>
                  <a:srgbClr val="000000"/>
                </a:solidFill>
                <a:latin typeface="Courier New"/>
              </a:rPr>
              <a:t> = zeros(size(t));</a:t>
            </a:r>
          </a:p>
          <a:p>
            <a:r>
              <a:rPr lang="en-US" sz="1600" dirty="0">
                <a:solidFill>
                  <a:srgbClr val="000000"/>
                </a:solidFill>
                <a:latin typeface="Courier New"/>
              </a:rPr>
              <a:t>x(1) = x0;</a:t>
            </a:r>
          </a:p>
          <a:p>
            <a:r>
              <a:rPr lang="en-US" sz="1600" dirty="0">
                <a:solidFill>
                  <a:srgbClr val="000000"/>
                </a:solidFill>
                <a:latin typeface="Courier New"/>
              </a:rPr>
              <a:t>y(1) = y0;</a:t>
            </a:r>
          </a:p>
          <a:p>
            <a:r>
              <a:rPr lang="en-US" sz="1600" dirty="0" err="1">
                <a:solidFill>
                  <a:srgbClr val="000000"/>
                </a:solidFill>
                <a:latin typeface="Courier New"/>
              </a:rPr>
              <a:t>vx</a:t>
            </a:r>
            <a:r>
              <a:rPr lang="en-US" sz="1600" dirty="0">
                <a:solidFill>
                  <a:srgbClr val="000000"/>
                </a:solidFill>
                <a:latin typeface="Courier New"/>
              </a:rPr>
              <a:t>(1) = vx0;</a:t>
            </a:r>
          </a:p>
          <a:p>
            <a:r>
              <a:rPr lang="en-US" sz="1600" dirty="0" err="1">
                <a:solidFill>
                  <a:srgbClr val="000000"/>
                </a:solidFill>
                <a:latin typeface="Courier New"/>
              </a:rPr>
              <a:t>vy</a:t>
            </a:r>
            <a:r>
              <a:rPr lang="en-US" sz="1600" dirty="0">
                <a:solidFill>
                  <a:srgbClr val="000000"/>
                </a:solidFill>
                <a:latin typeface="Courier New"/>
              </a:rPr>
              <a:t>(1) = vy0;</a:t>
            </a:r>
          </a:p>
          <a:p>
            <a:r>
              <a:rPr lang="en-US" sz="1600" dirty="0">
                <a:solidFill>
                  <a:srgbClr val="0000FF"/>
                </a:solidFill>
                <a:latin typeface="Courier New"/>
              </a:rPr>
              <a:t>for</a:t>
            </a:r>
            <a:r>
              <a:rPr lang="en-US" sz="1600" dirty="0">
                <a:solidFill>
                  <a:srgbClr val="000000"/>
                </a:solidFill>
                <a:latin typeface="Courier New"/>
              </a:rPr>
              <a:t> </a:t>
            </a:r>
            <a:r>
              <a:rPr lang="en-US" sz="1600" dirty="0" err="1">
                <a:solidFill>
                  <a:srgbClr val="000000"/>
                </a:solidFill>
                <a:latin typeface="Courier New"/>
              </a:rPr>
              <a:t>i</a:t>
            </a:r>
            <a:r>
              <a:rPr lang="en-US" sz="1600" dirty="0">
                <a:solidFill>
                  <a:srgbClr val="000000"/>
                </a:solidFill>
                <a:latin typeface="Courier New"/>
              </a:rPr>
              <a:t> = 2:n</a:t>
            </a:r>
          </a:p>
          <a:p>
            <a:r>
              <a:rPr lang="nn-NO" sz="1600" dirty="0">
                <a:solidFill>
                  <a:srgbClr val="000000"/>
                </a:solidFill>
                <a:latin typeface="Courier New"/>
              </a:rPr>
              <a:t>    x(i) = x(i - 1) + vx(i - 1) * dt;</a:t>
            </a:r>
          </a:p>
          <a:p>
            <a:r>
              <a:rPr lang="nn-NO" sz="1600" dirty="0">
                <a:solidFill>
                  <a:srgbClr val="000000"/>
                </a:solidFill>
                <a:latin typeface="Courier New"/>
              </a:rPr>
              <a:t>    y(i) = y(i - 1) + vy(i - 1) * dt;</a:t>
            </a:r>
          </a:p>
          <a:p>
            <a:r>
              <a:rPr lang="en-US" sz="1600" dirty="0">
                <a:solidFill>
                  <a:srgbClr val="000000"/>
                </a:solidFill>
                <a:latin typeface="Courier New"/>
              </a:rPr>
              <a:t>    </a:t>
            </a:r>
            <a:r>
              <a:rPr lang="en-US" sz="1600" dirty="0" err="1">
                <a:solidFill>
                  <a:srgbClr val="000000"/>
                </a:solidFill>
                <a:latin typeface="Courier New"/>
              </a:rPr>
              <a:t>vx</a:t>
            </a:r>
            <a:r>
              <a:rPr lang="en-US" sz="1600" dirty="0">
                <a:solidFill>
                  <a:srgbClr val="000000"/>
                </a:solidFill>
                <a:latin typeface="Courier New"/>
              </a:rPr>
              <a:t>(</a:t>
            </a:r>
            <a:r>
              <a:rPr lang="en-US" sz="1600" dirty="0" err="1">
                <a:solidFill>
                  <a:srgbClr val="000000"/>
                </a:solidFill>
                <a:latin typeface="Courier New"/>
              </a:rPr>
              <a:t>i</a:t>
            </a:r>
            <a:r>
              <a:rPr lang="en-US" sz="1600" dirty="0">
                <a:solidFill>
                  <a:srgbClr val="000000"/>
                </a:solidFill>
                <a:latin typeface="Courier New"/>
              </a:rPr>
              <a:t>) = </a:t>
            </a:r>
            <a:r>
              <a:rPr lang="en-US" sz="1600" dirty="0" err="1">
                <a:solidFill>
                  <a:srgbClr val="000000"/>
                </a:solidFill>
                <a:latin typeface="Courier New"/>
              </a:rPr>
              <a:t>vx</a:t>
            </a:r>
            <a:r>
              <a:rPr lang="en-US" sz="1600" dirty="0">
                <a:solidFill>
                  <a:srgbClr val="000000"/>
                </a:solidFill>
                <a:latin typeface="Courier New"/>
              </a:rPr>
              <a:t>(</a:t>
            </a:r>
            <a:r>
              <a:rPr lang="en-US" sz="1600" dirty="0" err="1">
                <a:solidFill>
                  <a:srgbClr val="000000"/>
                </a:solidFill>
                <a:latin typeface="Courier New"/>
              </a:rPr>
              <a:t>i</a:t>
            </a:r>
            <a:r>
              <a:rPr lang="en-US" sz="1600" dirty="0">
                <a:solidFill>
                  <a:srgbClr val="000000"/>
                </a:solidFill>
                <a:latin typeface="Courier New"/>
              </a:rPr>
              <a:t> - 1);</a:t>
            </a:r>
          </a:p>
          <a:p>
            <a:r>
              <a:rPr lang="nn-NO" sz="1600" dirty="0">
                <a:solidFill>
                  <a:srgbClr val="000000"/>
                </a:solidFill>
                <a:latin typeface="Courier New"/>
              </a:rPr>
              <a:t>    vy(i) = vy(i - 1) - 9.81 * dt;</a:t>
            </a:r>
          </a:p>
          <a:p>
            <a:r>
              <a:rPr lang="en-US" sz="1600" dirty="0">
                <a:solidFill>
                  <a:srgbClr val="0000FF"/>
                </a:solidFill>
                <a:latin typeface="Courier New"/>
              </a:rPr>
              <a:t>end</a:t>
            </a:r>
          </a:p>
          <a:p>
            <a:endParaRPr lang="en-US" dirty="0"/>
          </a:p>
        </p:txBody>
      </p:sp>
    </p:spTree>
    <p:extLst>
      <p:ext uri="{BB962C8B-B14F-4D97-AF65-F5344CB8AC3E}">
        <p14:creationId xmlns:p14="http://schemas.microsoft.com/office/powerpoint/2010/main" val="3475684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 problem</a:t>
            </a:r>
            <a:endParaRPr lang="en-US" dirty="0"/>
          </a:p>
        </p:txBody>
      </p:sp>
      <p:sp>
        <p:nvSpPr>
          <p:cNvPr id="5" name="Content Placeholder 4"/>
          <p:cNvSpPr>
            <a:spLocks noGrp="1"/>
          </p:cNvSpPr>
          <p:nvPr>
            <p:ph sz="quarter" idx="1"/>
          </p:nvPr>
        </p:nvSpPr>
        <p:spPr/>
        <p:txBody>
          <a:bodyPr/>
          <a:lstStyle/>
          <a:p>
            <a:r>
              <a:rPr lang="en-US" dirty="0" smtClean="0"/>
              <a:t>see </a:t>
            </a:r>
            <a:r>
              <a:rPr lang="en-US" b="1" dirty="0" smtClean="0">
                <a:latin typeface="Courier New" panose="02070309020205020404" pitchFamily="49" charset="0"/>
                <a:cs typeface="Courier New" panose="02070309020205020404" pitchFamily="49" charset="0"/>
              </a:rPr>
              <a:t>day23.m</a:t>
            </a:r>
            <a:r>
              <a:rPr lang="en-US" dirty="0" smtClean="0"/>
              <a:t> </a:t>
            </a:r>
            <a:endParaRPr lang="en-US" dirty="0"/>
          </a:p>
        </p:txBody>
      </p:sp>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12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9253" y="2037645"/>
            <a:ext cx="5485947" cy="4114460"/>
          </a:xfrm>
          <a:prstGeom prst="rect">
            <a:avLst/>
          </a:prstGeom>
        </p:spPr>
      </p:pic>
    </p:spTree>
    <p:extLst>
      <p:ext uri="{BB962C8B-B14F-4D97-AF65-F5344CB8AC3E}">
        <p14:creationId xmlns:p14="http://schemas.microsoft.com/office/powerpoint/2010/main" val="449787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making </a:t>
                </a:r>
                <a14:m>
                  <m:oMath xmlns:m="http://schemas.openxmlformats.org/officeDocument/2006/math">
                    <m:r>
                      <a:rPr lang="en-US" i="1" smtClean="0">
                        <a:latin typeface="Cambria Math"/>
                        <a:ea typeface="Cambria Math"/>
                      </a:rPr>
                      <m:t>∆</m:t>
                    </m:r>
                    <m:r>
                      <a:rPr lang="en-US" b="0" i="1" smtClean="0">
                        <a:latin typeface="Cambria Math"/>
                        <a:ea typeface="Cambria Math"/>
                      </a:rPr>
                      <m:t>𝑡</m:t>
                    </m:r>
                  </m:oMath>
                </a14:m>
                <a:r>
                  <a:rPr lang="en-US" dirty="0" smtClean="0"/>
                  <a:t> small enough yields a solution that closely matches the textbook solution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9253" y="2047058"/>
            <a:ext cx="5485947" cy="4114460"/>
          </a:xfrm>
          <a:prstGeom prst="rect">
            <a:avLst/>
          </a:prstGeom>
        </p:spPr>
      </p:pic>
    </p:spTree>
    <p:extLst>
      <p:ext uri="{BB962C8B-B14F-4D97-AF65-F5344CB8AC3E}">
        <p14:creationId xmlns:p14="http://schemas.microsoft.com/office/powerpoint/2010/main" val="129795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3" name="Content Placeholder 2"/>
          <p:cNvSpPr>
            <a:spLocks noGrp="1"/>
          </p:cNvSpPr>
          <p:nvPr>
            <p:ph sz="quarter" idx="1"/>
          </p:nvPr>
        </p:nvSpPr>
        <p:spPr/>
        <p:txBody>
          <a:bodyPr/>
          <a:lstStyle/>
          <a:p>
            <a:r>
              <a:rPr lang="en-US" dirty="0" smtClean="0"/>
              <a:t>our numerical solution is actually performing numerical integration using a variation of the rectangle rule</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14</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2686932" y="2606049"/>
                <a:ext cx="4461286" cy="7477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𝑖</m:t>
                          </m:r>
                        </m:sub>
                      </m:sSub>
                      <m:r>
                        <a:rPr lang="en-US" b="0" i="1" smtClean="0">
                          <a:latin typeface="Cambria Math"/>
                          <a:ea typeface="Cambria Math"/>
                        </a:rPr>
                        <m:t>=</m:t>
                      </m:r>
                      <m:sSub>
                        <m:sSubPr>
                          <m:ctrlPr>
                            <a:rPr lang="en-US" i="1">
                              <a:latin typeface="Cambria Math"/>
                            </a:rPr>
                          </m:ctrlPr>
                        </m:sSubPr>
                        <m:e>
                          <m:r>
                            <a:rPr lang="en-US" i="1">
                              <a:latin typeface="Cambria Math"/>
                            </a:rPr>
                            <m:t>𝑥</m:t>
                          </m:r>
                        </m:e>
                        <m:sub>
                          <m:r>
                            <a:rPr lang="en-US" b="0" i="1" smtClean="0">
                              <a:latin typeface="Cambria Math"/>
                            </a:rPr>
                            <m:t>𝑖</m:t>
                          </m:r>
                          <m:r>
                            <a:rPr lang="en-US" b="0" i="1" smtClean="0">
                              <a:latin typeface="Cambria Math"/>
                            </a:rPr>
                            <m:t>−1</m:t>
                          </m:r>
                        </m:sub>
                      </m:sSub>
                      <m:r>
                        <a:rPr lang="en-US" i="1">
                          <a:latin typeface="Cambria Math"/>
                        </a:rPr>
                        <m:t>+</m:t>
                      </m:r>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r>
                            <a:rPr lang="en-US" b="0" i="1" smtClean="0">
                              <a:latin typeface="Cambria Math"/>
                            </a:rPr>
                            <m:t>−1</m:t>
                          </m:r>
                        </m:sub>
                      </m:sSub>
                      <m:r>
                        <a:rPr lang="en-US" i="1">
                          <a:latin typeface="Cambria Math"/>
                          <a:ea typeface="Cambria Math"/>
                        </a:rPr>
                        <m:t>∆</m:t>
                      </m:r>
                      <m:r>
                        <a:rPr lang="en-US" i="1">
                          <a:latin typeface="Cambria Math"/>
                          <a:ea typeface="Cambria Math"/>
                        </a:rPr>
                        <m:t>𝑡</m:t>
                      </m:r>
                      <m:r>
                        <a:rPr lang="en-US" i="1" smtClean="0">
                          <a:latin typeface="Cambria Math"/>
                          <a:ea typeface="Cambria Math"/>
                        </a:rPr>
                        <m:t>≈</m:t>
                      </m:r>
                      <m:sSub>
                        <m:sSubPr>
                          <m:ctrlPr>
                            <a:rPr lang="en-US" i="1">
                              <a:latin typeface="Cambria Math"/>
                            </a:rPr>
                          </m:ctrlPr>
                        </m:sSubPr>
                        <m:e>
                          <m:r>
                            <a:rPr lang="en-US" i="1">
                              <a:latin typeface="Cambria Math"/>
                            </a:rPr>
                            <m:t>𝑥</m:t>
                          </m:r>
                        </m:e>
                        <m:sub>
                          <m:r>
                            <a:rPr lang="en-US" i="1">
                              <a:latin typeface="Cambria Math"/>
                            </a:rPr>
                            <m:t>𝑖</m:t>
                          </m:r>
                          <m:r>
                            <a:rPr lang="en-US" i="1">
                              <a:latin typeface="Cambria Math"/>
                            </a:rPr>
                            <m:t>−1</m:t>
                          </m:r>
                        </m:sub>
                      </m:sSub>
                      <m:r>
                        <a:rPr lang="en-US" i="1">
                          <a:latin typeface="Cambria Math"/>
                        </a:rPr>
                        <m:t>+</m:t>
                      </m:r>
                      <m:nary>
                        <m:naryPr>
                          <m:ctrlPr>
                            <a:rPr lang="en-US" i="1">
                              <a:latin typeface="Cambria Math"/>
                              <a:ea typeface="Cambria Math"/>
                            </a:rPr>
                          </m:ctrlPr>
                        </m:naryPr>
                        <m:sub>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r>
                                <a:rPr lang="en-US" i="1">
                                  <a:latin typeface="Cambria Math"/>
                                  <a:ea typeface="Cambria Math"/>
                                </a:rPr>
                                <m:t>−1</m:t>
                              </m:r>
                            </m:sub>
                          </m:sSub>
                        </m:sub>
                        <m:sup>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sub>
                          </m:sSub>
                        </m:sup>
                        <m:e>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𝑥</m:t>
                              </m:r>
                              <m:r>
                                <a:rPr lang="en-US" i="1">
                                  <a:latin typeface="Cambria Math"/>
                                  <a:ea typeface="Cambria Math"/>
                                </a:rPr>
                                <m:t>,</m:t>
                              </m:r>
                              <m:r>
                                <a:rPr lang="en-US" i="1">
                                  <a:latin typeface="Cambria Math"/>
                                  <a:ea typeface="Cambria Math"/>
                                </a:rPr>
                                <m:t>𝑖</m:t>
                              </m:r>
                              <m:r>
                                <a:rPr lang="en-US" i="1">
                                  <a:latin typeface="Cambria Math"/>
                                  <a:ea typeface="Cambria Math"/>
                                </a:rPr>
                                <m:t>−1</m:t>
                              </m:r>
                            </m:sub>
                          </m:sSub>
                        </m:e>
                      </m:nary>
                      <m:r>
                        <a:rPr lang="en-US" i="1">
                          <a:latin typeface="Cambria Math"/>
                          <a:ea typeface="Cambria Math"/>
                        </a:rPr>
                        <m:t>𝑑𝑡</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2686932" y="2606049"/>
                <a:ext cx="4461286" cy="747705"/>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686932" y="3412807"/>
                <a:ext cx="4570290" cy="7477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𝑦</m:t>
                          </m:r>
                        </m:e>
                        <m:sub>
                          <m:r>
                            <a:rPr lang="en-US" b="0" i="1" smtClean="0">
                              <a:latin typeface="Cambria Math"/>
                            </a:rPr>
                            <m:t>𝑖</m:t>
                          </m:r>
                        </m:sub>
                      </m:sSub>
                      <m:r>
                        <a:rPr lang="en-US" b="0" i="1" smtClean="0">
                          <a:latin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r>
                        <a:rPr lang="en-US" b="0" i="1" smtClean="0">
                          <a:latin typeface="Cambria Math"/>
                          <a:ea typeface="Cambria Math"/>
                        </a:rPr>
                        <m:t>𝑡</m:t>
                      </m:r>
                      <m:r>
                        <a:rPr lang="en-US" b="0" i="1" smtClean="0">
                          <a:latin typeface="Cambria Math"/>
                          <a:ea typeface="Cambria Math"/>
                        </a:rPr>
                        <m:t>≈</m:t>
                      </m:r>
                      <m:sSub>
                        <m:sSubPr>
                          <m:ctrlPr>
                            <a:rPr lang="en-US" i="1">
                              <a:latin typeface="Cambria Math"/>
                            </a:rPr>
                          </m:ctrlPr>
                        </m:sSubPr>
                        <m:e>
                          <m:r>
                            <a:rPr lang="en-US" b="0" i="1" smtClean="0">
                              <a:latin typeface="Cambria Math"/>
                            </a:rPr>
                            <m:t>𝑦</m:t>
                          </m:r>
                        </m:e>
                        <m:sub>
                          <m:r>
                            <a:rPr lang="en-US" i="1">
                              <a:latin typeface="Cambria Math"/>
                            </a:rPr>
                            <m:t>𝑖</m:t>
                          </m:r>
                          <m:r>
                            <a:rPr lang="en-US" i="1">
                              <a:latin typeface="Cambria Math"/>
                            </a:rPr>
                            <m:t>−1</m:t>
                          </m:r>
                        </m:sub>
                      </m:sSub>
                      <m:r>
                        <a:rPr lang="en-US" i="1">
                          <a:latin typeface="Cambria Math"/>
                        </a:rPr>
                        <m:t>+</m:t>
                      </m:r>
                      <m:nary>
                        <m:naryPr>
                          <m:ctrlPr>
                            <a:rPr lang="en-US" i="1">
                              <a:latin typeface="Cambria Math"/>
                              <a:ea typeface="Cambria Math"/>
                            </a:rPr>
                          </m:ctrlPr>
                        </m:naryPr>
                        <m:sub>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r>
                                <a:rPr lang="en-US" i="1">
                                  <a:latin typeface="Cambria Math"/>
                                  <a:ea typeface="Cambria Math"/>
                                </a:rPr>
                                <m:t>−1</m:t>
                              </m:r>
                            </m:sub>
                          </m:sSub>
                        </m:sub>
                        <m:sup>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sub>
                          </m:sSub>
                        </m:sup>
                        <m:e>
                          <m:sSub>
                            <m:sSubPr>
                              <m:ctrlPr>
                                <a:rPr lang="en-US" i="1">
                                  <a:latin typeface="Cambria Math"/>
                                  <a:ea typeface="Cambria Math"/>
                                </a:rPr>
                              </m:ctrlPr>
                            </m:sSubPr>
                            <m:e>
                              <m:r>
                                <a:rPr lang="en-US" i="1">
                                  <a:latin typeface="Cambria Math"/>
                                  <a:ea typeface="Cambria Math"/>
                                </a:rPr>
                                <m:t>𝑣</m:t>
                              </m:r>
                            </m:e>
                            <m:sub>
                              <m:r>
                                <a:rPr lang="en-US" b="0" i="1" smtClean="0">
                                  <a:latin typeface="Cambria Math"/>
                                  <a:ea typeface="Cambria Math"/>
                                </a:rPr>
                                <m:t>𝑦</m:t>
                              </m:r>
                              <m:r>
                                <a:rPr lang="en-US" i="1">
                                  <a:latin typeface="Cambria Math"/>
                                  <a:ea typeface="Cambria Math"/>
                                </a:rPr>
                                <m:t>,</m:t>
                              </m:r>
                              <m:r>
                                <a:rPr lang="en-US" i="1">
                                  <a:latin typeface="Cambria Math"/>
                                  <a:ea typeface="Cambria Math"/>
                                </a:rPr>
                                <m:t>𝑖</m:t>
                              </m:r>
                              <m:r>
                                <a:rPr lang="en-US" i="1">
                                  <a:latin typeface="Cambria Math"/>
                                  <a:ea typeface="Cambria Math"/>
                                </a:rPr>
                                <m:t>−1</m:t>
                              </m:r>
                            </m:sub>
                          </m:sSub>
                        </m:e>
                      </m:nary>
                      <m:r>
                        <a:rPr lang="en-US" i="1">
                          <a:latin typeface="Cambria Math"/>
                          <a:ea typeface="Cambria Math"/>
                        </a:rPr>
                        <m:t>𝑑𝑡</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2686932" y="3412807"/>
                <a:ext cx="4570290" cy="74770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2686932" y="4235758"/>
                <a:ext cx="3472168" cy="7477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r>
                            <a:rPr lang="en-US" b="0" i="1" smtClean="0">
                              <a:latin typeface="Cambria Math"/>
                            </a:rPr>
                            <m:t>−1</m:t>
                          </m:r>
                        </m:sub>
                      </m:sSub>
                      <m:r>
                        <a:rPr lang="en-US" b="0" i="1" smtClean="0">
                          <a:latin typeface="Cambria Math"/>
                          <a:ea typeface="Cambria Math"/>
                        </a:rPr>
                        <m:t>≈</m:t>
                      </m:r>
                      <m:sSub>
                        <m:sSubPr>
                          <m:ctrlPr>
                            <a:rPr lang="en-US" i="1">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i="1">
                              <a:latin typeface="Cambria Math"/>
                            </a:rPr>
                            <m:t>𝑖</m:t>
                          </m:r>
                          <m:r>
                            <a:rPr lang="en-US" i="1">
                              <a:latin typeface="Cambria Math"/>
                            </a:rPr>
                            <m:t>−1</m:t>
                          </m:r>
                        </m:sub>
                      </m:sSub>
                      <m:r>
                        <a:rPr lang="en-US" i="1">
                          <a:latin typeface="Cambria Math"/>
                        </a:rPr>
                        <m:t>+</m:t>
                      </m:r>
                      <m:nary>
                        <m:naryPr>
                          <m:ctrlPr>
                            <a:rPr lang="en-US" i="1">
                              <a:latin typeface="Cambria Math"/>
                              <a:ea typeface="Cambria Math"/>
                            </a:rPr>
                          </m:ctrlPr>
                        </m:naryPr>
                        <m:sub>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r>
                                <a:rPr lang="en-US" i="1">
                                  <a:latin typeface="Cambria Math"/>
                                  <a:ea typeface="Cambria Math"/>
                                </a:rPr>
                                <m:t>−1</m:t>
                              </m:r>
                            </m:sub>
                          </m:sSub>
                        </m:sub>
                        <m:sup>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sub>
                          </m:sSub>
                        </m:sup>
                        <m:e>
                          <m:r>
                            <a:rPr lang="en-US" b="0" i="1" smtClean="0">
                              <a:latin typeface="Cambria Math"/>
                              <a:ea typeface="Cambria Math"/>
                            </a:rPr>
                            <m:t>0</m:t>
                          </m:r>
                        </m:e>
                      </m:nary>
                      <m:r>
                        <a:rPr lang="en-US" i="1">
                          <a:latin typeface="Cambria Math"/>
                          <a:ea typeface="Cambria Math"/>
                        </a:rPr>
                        <m:t>𝑑𝑡</m:t>
                      </m:r>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2686932" y="4235758"/>
                <a:ext cx="3472168" cy="747705"/>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2686932" y="5059370"/>
                <a:ext cx="4150688" cy="7477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m:t>
                          </m:r>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m:t>
                          </m:r>
                          <m:r>
                            <a:rPr lang="en-US" b="0" i="1" smtClean="0">
                              <a:latin typeface="Cambria Math"/>
                            </a:rPr>
                            <m:t>𝑖</m:t>
                          </m:r>
                          <m:r>
                            <a:rPr lang="en-US" b="0" i="1" smtClean="0">
                              <a:latin typeface="Cambria Math"/>
                            </a:rPr>
                            <m:t>−1</m:t>
                          </m:r>
                        </m:sub>
                      </m:sSub>
                      <m:r>
                        <a:rPr lang="en-US" b="0" i="1" smtClean="0">
                          <a:latin typeface="Cambria Math"/>
                        </a:rPr>
                        <m:t>−</m:t>
                      </m:r>
                      <m:r>
                        <a:rPr lang="en-US" b="0" i="1" smtClean="0">
                          <a:latin typeface="Cambria Math"/>
                        </a:rPr>
                        <m:t>𝑔</m:t>
                      </m:r>
                      <m:r>
                        <a:rPr lang="en-US" b="0" i="1" smtClean="0">
                          <a:latin typeface="Cambria Math"/>
                          <a:ea typeface="Cambria Math"/>
                        </a:rPr>
                        <m:t>∆</m:t>
                      </m:r>
                      <m:r>
                        <a:rPr lang="en-US" b="0" i="1" smtClean="0">
                          <a:latin typeface="Cambria Math"/>
                          <a:ea typeface="Cambria Math"/>
                        </a:rPr>
                        <m:t>𝑡</m:t>
                      </m:r>
                      <m:sSub>
                        <m:sSubPr>
                          <m:ctrlPr>
                            <a:rPr lang="en-US" i="1">
                              <a:latin typeface="Cambria Math"/>
                            </a:rPr>
                          </m:ctrlPr>
                        </m:sSubPr>
                        <m:e>
                          <m:r>
                            <a:rPr lang="en-US" i="1" smtClean="0">
                              <a:latin typeface="Cambria Math"/>
                              <a:ea typeface="Cambria Math"/>
                            </a:rPr>
                            <m:t>≈</m:t>
                          </m:r>
                          <m:r>
                            <a:rPr lang="en-US" i="1">
                              <a:latin typeface="Cambria Math"/>
                            </a:rPr>
                            <m:t>𝑣</m:t>
                          </m:r>
                        </m:e>
                        <m:sub>
                          <m:r>
                            <a:rPr lang="en-US" b="0" i="1" smtClean="0">
                              <a:latin typeface="Cambria Math"/>
                            </a:rPr>
                            <m:t>𝑦</m:t>
                          </m:r>
                          <m:r>
                            <a:rPr lang="en-US" i="1">
                              <a:latin typeface="Cambria Math"/>
                            </a:rPr>
                            <m:t>,</m:t>
                          </m:r>
                          <m:r>
                            <a:rPr lang="en-US" i="1">
                              <a:latin typeface="Cambria Math"/>
                            </a:rPr>
                            <m:t>𝑖</m:t>
                          </m:r>
                          <m:r>
                            <a:rPr lang="en-US" i="1">
                              <a:latin typeface="Cambria Math"/>
                            </a:rPr>
                            <m:t>−1</m:t>
                          </m:r>
                        </m:sub>
                      </m:sSub>
                      <m:r>
                        <a:rPr lang="en-US" b="0" i="1" smtClean="0">
                          <a:latin typeface="Cambria Math"/>
                        </a:rPr>
                        <m:t>−</m:t>
                      </m:r>
                      <m:nary>
                        <m:naryPr>
                          <m:ctrlPr>
                            <a:rPr lang="en-US" i="1">
                              <a:latin typeface="Cambria Math"/>
                              <a:ea typeface="Cambria Math"/>
                            </a:rPr>
                          </m:ctrlPr>
                        </m:naryPr>
                        <m:sub>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r>
                                <a:rPr lang="en-US" i="1">
                                  <a:latin typeface="Cambria Math"/>
                                  <a:ea typeface="Cambria Math"/>
                                </a:rPr>
                                <m:t>−1</m:t>
                              </m:r>
                            </m:sub>
                          </m:sSub>
                        </m:sub>
                        <m:sup>
                          <m:sSub>
                            <m:sSubPr>
                              <m:ctrlPr>
                                <a:rPr lang="en-US" i="1">
                                  <a:latin typeface="Cambria Math"/>
                                  <a:ea typeface="Cambria Math"/>
                                </a:rPr>
                              </m:ctrlPr>
                            </m:sSubPr>
                            <m:e>
                              <m:r>
                                <a:rPr lang="en-US" i="1">
                                  <a:latin typeface="Cambria Math"/>
                                  <a:ea typeface="Cambria Math"/>
                                </a:rPr>
                                <m:t>𝑡</m:t>
                              </m:r>
                            </m:e>
                            <m:sub>
                              <m:r>
                                <a:rPr lang="en-US" i="1">
                                  <a:latin typeface="Cambria Math"/>
                                  <a:ea typeface="Cambria Math"/>
                                </a:rPr>
                                <m:t>𝑖</m:t>
                              </m:r>
                            </m:sub>
                          </m:sSub>
                        </m:sup>
                        <m:e>
                          <m:r>
                            <a:rPr lang="en-US" b="0" i="1" smtClean="0">
                              <a:latin typeface="Cambria Math"/>
                              <a:ea typeface="Cambria Math"/>
                            </a:rPr>
                            <m:t>𝑔</m:t>
                          </m:r>
                        </m:e>
                      </m:nary>
                      <m:r>
                        <a:rPr lang="en-US" i="1">
                          <a:latin typeface="Cambria Math"/>
                          <a:ea typeface="Cambria Math"/>
                        </a:rPr>
                        <m:t>𝑑𝑡</m:t>
                      </m:r>
                    </m:oMath>
                  </m:oMathPara>
                </a14:m>
                <a:endParaRPr lang="en-US" dirty="0"/>
              </a:p>
            </p:txBody>
          </p:sp>
        </mc:Choice>
        <mc:Fallback xmlns="">
          <p:sp>
            <p:nvSpPr>
              <p:cNvPr id="15" name="TextBox 14"/>
              <p:cNvSpPr txBox="1">
                <a:spLocks noRot="1" noChangeAspect="1" noMove="1" noResize="1" noEditPoints="1" noAdjustHandles="1" noChangeArrowheads="1" noChangeShapeType="1" noTextEdit="1"/>
              </p:cNvSpPr>
              <p:nvPr/>
            </p:nvSpPr>
            <p:spPr>
              <a:xfrm>
                <a:off x="2686932" y="5059370"/>
                <a:ext cx="4150688" cy="747705"/>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464732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5146064" y="2423171"/>
            <a:ext cx="1883336" cy="3844014"/>
          </a:xfrm>
          <a:prstGeom prst="rect">
            <a:avLst/>
          </a:prstGeom>
          <a:solidFill>
            <a:srgbClr val="CCFFFF"/>
          </a:solidFill>
        </p:spPr>
        <p:txBody>
          <a:bodyPr wrap="none" rtlCol="0">
            <a:noAutofit/>
          </a:bodyPr>
          <a:lstStyle/>
          <a:p>
            <a:endParaRPr lang="en-US" dirty="0" smtClean="0">
              <a:latin typeface="+mn-lt"/>
            </a:endParaRPr>
          </a:p>
          <a:p>
            <a:endParaRPr lang="en-US" dirty="0">
              <a:latin typeface="+mn-lt"/>
            </a:endParaRPr>
          </a:p>
          <a:p>
            <a:endParaRPr lang="en-US" dirty="0" smtClean="0">
              <a:latin typeface="+mn-lt"/>
            </a:endParaRPr>
          </a:p>
          <a:p>
            <a:endParaRPr lang="en-US" dirty="0">
              <a:latin typeface="+mn-lt"/>
            </a:endParaRPr>
          </a:p>
          <a:p>
            <a:endParaRPr lang="en-US" dirty="0" smtClean="0">
              <a:latin typeface="+mn-lt"/>
            </a:endParaRPr>
          </a:p>
          <a:p>
            <a:endParaRPr lang="en-US" dirty="0">
              <a:latin typeface="+mn-lt"/>
            </a:endParaRPr>
          </a:p>
          <a:p>
            <a:endParaRPr lang="en-US" dirty="0" smtClean="0">
              <a:latin typeface="+mn-lt"/>
            </a:endParaRPr>
          </a:p>
          <a:p>
            <a:endParaRPr lang="en-US" dirty="0">
              <a:latin typeface="+mn-lt"/>
            </a:endParaRPr>
          </a:p>
          <a:p>
            <a:endParaRPr lang="en-US" dirty="0" smtClean="0">
              <a:latin typeface="+mn-lt"/>
            </a:endParaRPr>
          </a:p>
          <a:p>
            <a:endParaRPr lang="en-US" dirty="0">
              <a:latin typeface="+mn-lt"/>
            </a:endParaRPr>
          </a:p>
          <a:p>
            <a:endParaRPr lang="en-US" dirty="0" smtClean="0">
              <a:latin typeface="+mn-lt"/>
            </a:endParaRPr>
          </a:p>
          <a:p>
            <a:endParaRPr lang="en-US" dirty="0">
              <a:latin typeface="+mn-lt"/>
            </a:endParaRPr>
          </a:p>
          <a:p>
            <a:r>
              <a:rPr lang="en-US" dirty="0" smtClean="0">
                <a:latin typeface="+mn-lt"/>
              </a:rPr>
              <a:t>initial conditions</a:t>
            </a:r>
            <a:endParaRPr lang="en-US" dirty="0">
              <a:latin typeface="+mn-lt"/>
            </a:endParaRPr>
          </a:p>
        </p:txBody>
      </p:sp>
      <p:sp>
        <p:nvSpPr>
          <p:cNvPr id="2" name="Title 1"/>
          <p:cNvSpPr>
            <a:spLocks noGrp="1"/>
          </p:cNvSpPr>
          <p:nvPr>
            <p:ph type="title"/>
          </p:nvPr>
        </p:nvSpPr>
        <p:spPr/>
        <p:txBody>
          <a:bodyPr/>
          <a:lstStyle/>
          <a:p>
            <a:r>
              <a:rPr lang="en-US" dirty="0" smtClean="0"/>
              <a:t>Example problem</a:t>
            </a:r>
            <a:endParaRPr lang="en-US" dirty="0"/>
          </a:p>
        </p:txBody>
      </p:sp>
      <p:sp>
        <p:nvSpPr>
          <p:cNvPr id="3" name="Content Placeholder 2"/>
          <p:cNvSpPr>
            <a:spLocks noGrp="1"/>
          </p:cNvSpPr>
          <p:nvPr>
            <p:ph sz="quarter" idx="1"/>
          </p:nvPr>
        </p:nvSpPr>
        <p:spPr/>
        <p:txBody>
          <a:bodyPr/>
          <a:lstStyle/>
          <a:p>
            <a:r>
              <a:rPr lang="en-US" dirty="0" smtClean="0"/>
              <a:t>another way to view the problem is that we are trying to solve the following set of equations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15</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1971647" y="2528871"/>
                <a:ext cx="103855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𝑑𝑥</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1971647" y="2528871"/>
                <a:ext cx="1038553" cy="618246"/>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1971647" y="3351822"/>
                <a:ext cx="104958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𝑑𝑦</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1971647" y="3351822"/>
                <a:ext cx="1049583" cy="61824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1871155" y="4174773"/>
                <a:ext cx="1043684"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num>
                        <m:den>
                          <m:r>
                            <a:rPr lang="en-US" b="0" i="1" smtClean="0">
                              <a:latin typeface="Cambria Math"/>
                            </a:rPr>
                            <m:t>𝑑𝑡</m:t>
                          </m:r>
                        </m:den>
                      </m:f>
                      <m:r>
                        <a:rPr lang="en-US" b="0" i="1" smtClean="0">
                          <a:latin typeface="Cambria Math"/>
                        </a:rPr>
                        <m:t>=0</m:t>
                      </m:r>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1871155" y="4174773"/>
                <a:ext cx="1043684" cy="61824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1867739" y="4997724"/>
                <a:ext cx="1241237" cy="62581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num>
                        <m:den>
                          <m:r>
                            <a:rPr lang="en-US" b="0" i="1" smtClean="0">
                              <a:latin typeface="Cambria Math"/>
                            </a:rPr>
                            <m:t>𝑑𝑡</m:t>
                          </m:r>
                        </m:den>
                      </m:f>
                      <m:r>
                        <a:rPr lang="en-US" b="0" i="1" smtClean="0">
                          <a:latin typeface="Cambria Math"/>
                        </a:rPr>
                        <m:t>=−</m:t>
                      </m:r>
                      <m:r>
                        <a:rPr lang="en-US" b="0" i="1" smtClean="0">
                          <a:latin typeface="Cambria Math"/>
                        </a:rPr>
                        <m:t>𝑔</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1867739" y="4997724"/>
                <a:ext cx="1241237" cy="625812"/>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5634277" y="2653328"/>
                <a:ext cx="906915"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𝑥</m:t>
                          </m:r>
                        </m:e>
                        <m:sub>
                          <m:r>
                            <a:rPr lang="en-US" b="0" i="1" smtClean="0">
                              <a:latin typeface="Cambria Math"/>
                            </a:rPr>
                            <m:t>0</m:t>
                          </m:r>
                        </m:sub>
                      </m:sSub>
                      <m:r>
                        <a:rPr lang="en-US" b="0" i="1" smtClean="0">
                          <a:latin typeface="Cambria Math"/>
                        </a:rPr>
                        <m:t>=0</m:t>
                      </m:r>
                    </m:oMath>
                  </m:oMathPara>
                </a14:m>
                <a:endParaRPr lang="en-US" dirty="0"/>
              </a:p>
            </p:txBody>
          </p:sp>
        </mc:Choice>
        <mc:Fallback>
          <p:sp>
            <p:nvSpPr>
              <p:cNvPr id="9" name="TextBox 8"/>
              <p:cNvSpPr txBox="1">
                <a:spLocks noRot="1" noChangeAspect="1" noMove="1" noResize="1" noEditPoints="1" noAdjustHandles="1" noChangeArrowheads="1" noChangeShapeType="1" noTextEdit="1"/>
              </p:cNvSpPr>
              <p:nvPr/>
            </p:nvSpPr>
            <p:spPr>
              <a:xfrm>
                <a:off x="5634277" y="2653328"/>
                <a:ext cx="906915"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5634276" y="3476279"/>
                <a:ext cx="906915"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𝑦</m:t>
                          </m:r>
                        </m:e>
                        <m:sub>
                          <m:r>
                            <a:rPr lang="en-US" b="0" i="1" smtClean="0">
                              <a:latin typeface="Cambria Math"/>
                            </a:rPr>
                            <m:t>0</m:t>
                          </m:r>
                        </m:sub>
                      </m:sSub>
                      <m:r>
                        <a:rPr lang="en-US" b="0" i="1" smtClean="0">
                          <a:latin typeface="Cambria Math"/>
                        </a:rPr>
                        <m:t>=0</m:t>
                      </m:r>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5634276" y="3476279"/>
                <a:ext cx="906915" cy="369332"/>
              </a:xfrm>
              <a:prstGeom prst="rect">
                <a:avLst/>
              </a:prstGeom>
              <a:blipFill rotWithShape="1">
                <a:blip r:embed="rId7"/>
                <a:stretch>
                  <a:fillRect b="-65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p:cNvSpPr txBox="1"/>
              <p:nvPr/>
            </p:nvSpPr>
            <p:spPr>
              <a:xfrm>
                <a:off x="5245100" y="4293138"/>
                <a:ext cx="1685269" cy="38151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,0</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0</m:t>
                          </m:r>
                        </m:sub>
                      </m:sSub>
                      <m:func>
                        <m:funcPr>
                          <m:ctrlPr>
                            <a:rPr lang="en-US" b="0" i="1" smtClean="0">
                              <a:latin typeface="Cambria Math"/>
                            </a:rPr>
                          </m:ctrlPr>
                        </m:funcPr>
                        <m:fName>
                          <m:r>
                            <m:rPr>
                              <m:sty m:val="p"/>
                            </m:rPr>
                            <a:rPr lang="en-US" b="0" i="0" smtClean="0">
                              <a:latin typeface="Cambria Math"/>
                            </a:rPr>
                            <m:t>cos</m:t>
                          </m:r>
                        </m:fName>
                        <m:e>
                          <m:r>
                            <a:rPr lang="en-US" b="0" i="1" smtClean="0">
                              <a:latin typeface="Cambria Math"/>
                              <a:ea typeface="Cambria Math"/>
                            </a:rPr>
                            <m:t>𝜃</m:t>
                          </m:r>
                        </m:e>
                      </m:func>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5245100" y="4293138"/>
                <a:ext cx="1685269" cy="381515"/>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5256511" y="5114999"/>
                <a:ext cx="1662443" cy="39126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,0</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0</m:t>
                          </m:r>
                        </m:sub>
                      </m:sSub>
                      <m:func>
                        <m:funcPr>
                          <m:ctrlPr>
                            <a:rPr lang="en-US" b="0" i="1" smtClean="0">
                              <a:latin typeface="Cambria Math"/>
                            </a:rPr>
                          </m:ctrlPr>
                        </m:funcPr>
                        <m:fName>
                          <m:r>
                            <m:rPr>
                              <m:sty m:val="p"/>
                            </m:rPr>
                            <a:rPr lang="en-US" b="0" i="0" smtClean="0">
                              <a:latin typeface="Cambria Math"/>
                            </a:rPr>
                            <m:t>sin</m:t>
                          </m:r>
                        </m:fName>
                        <m:e>
                          <m:r>
                            <a:rPr lang="en-US" b="0" i="1" smtClean="0">
                              <a:latin typeface="Cambria Math"/>
                              <a:ea typeface="Cambria Math"/>
                            </a:rPr>
                            <m:t>𝜃</m:t>
                          </m:r>
                        </m:e>
                      </m:func>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5256511" y="5114999"/>
                <a:ext cx="1662443" cy="391261"/>
              </a:xfrm>
              <a:prstGeom prst="rect">
                <a:avLst/>
              </a:prstGeom>
              <a:blipFill rotWithShape="1">
                <a:blip r:embed="rId9"/>
                <a:stretch>
                  <a:fillRect b="-3125"/>
                </a:stretch>
              </a:blipFill>
            </p:spPr>
            <p:txBody>
              <a:bodyPr/>
              <a:lstStyle/>
              <a:p>
                <a:r>
                  <a:rPr lang="en-US">
                    <a:noFill/>
                  </a:rPr>
                  <a:t> </a:t>
                </a:r>
              </a:p>
            </p:txBody>
          </p:sp>
        </mc:Fallback>
      </mc:AlternateContent>
    </p:spTree>
    <p:extLst>
      <p:ext uri="{BB962C8B-B14F-4D97-AF65-F5344CB8AC3E}">
        <p14:creationId xmlns:p14="http://schemas.microsoft.com/office/powerpoint/2010/main" val="4270328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3" name="Content Placeholder 2"/>
          <p:cNvSpPr>
            <a:spLocks noGrp="1"/>
          </p:cNvSpPr>
          <p:nvPr>
            <p:ph sz="quarter" idx="1"/>
          </p:nvPr>
        </p:nvSpPr>
        <p:spPr/>
        <p:txBody>
          <a:bodyPr/>
          <a:lstStyle/>
          <a:p>
            <a:r>
              <a:rPr lang="en-US" dirty="0" smtClean="0"/>
              <a:t>replacing the derivatives with a finite forward difference yields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16</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2238027" y="2528871"/>
                <a:ext cx="4667945"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𝑑𝑥</m:t>
                          </m:r>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sSub>
                        <m:sSubPr>
                          <m:ctrlPr>
                            <a:rPr lang="en-US" b="0" i="1" smtClean="0">
                              <a:latin typeface="Cambria Math"/>
                            </a:rPr>
                          </m:ctrlPr>
                        </m:sSubPr>
                        <m:e>
                          <m:r>
                            <a:rPr lang="en-US" b="0" i="1" smtClean="0">
                              <a:latin typeface="Cambria Math"/>
                            </a:rPr>
                            <m:t>=</m:t>
                          </m:r>
                          <m:r>
                            <a:rPr lang="en-US" b="0" i="1" smtClean="0">
                              <a:latin typeface="Cambria Math"/>
                            </a:rPr>
                            <m:t>𝑣</m:t>
                          </m:r>
                        </m:e>
                        <m:sub>
                          <m:r>
                            <a:rPr lang="en-US" b="0" i="1" smtClean="0">
                              <a:latin typeface="Cambria Math"/>
                            </a:rPr>
                            <m:t>𝑥</m:t>
                          </m:r>
                        </m:sub>
                      </m:sSub>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2238027" y="2528871"/>
                <a:ext cx="4667945" cy="618246"/>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266977" y="3337561"/>
                <a:ext cx="4610045" cy="63658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𝑑𝑦</m:t>
                          </m:r>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sSub>
                        <m:sSubPr>
                          <m:ctrlPr>
                            <a:rPr lang="en-US" b="0" i="1" smtClean="0">
                              <a:latin typeface="Cambria Math"/>
                            </a:rPr>
                          </m:ctrlPr>
                        </m:sSubPr>
                        <m:e>
                          <m:r>
                            <a:rPr lang="en-US" b="0" i="1" smtClean="0">
                              <a:latin typeface="Cambria Math"/>
                            </a:rPr>
                            <m:t>=</m:t>
                          </m:r>
                          <m:r>
                            <a:rPr lang="en-US" b="0" i="1" smtClean="0">
                              <a:latin typeface="Cambria Math"/>
                            </a:rPr>
                            <m:t>𝑣</m:t>
                          </m:r>
                        </m:e>
                        <m:sub>
                          <m:r>
                            <a:rPr lang="en-US" b="0" i="1" smtClean="0">
                              <a:latin typeface="Cambria Math"/>
                            </a:rPr>
                            <m:t>𝑦</m:t>
                          </m:r>
                        </m:sub>
                      </m:sSub>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2266977" y="3337561"/>
                <a:ext cx="4610045" cy="63658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2278181" y="4251951"/>
                <a:ext cx="4412939"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r>
                        <a:rPr lang="en-US" b="0" i="1" smtClean="0">
                          <a:latin typeface="Cambria Math"/>
                          <a:ea typeface="Cambria Math"/>
                        </a:rPr>
                        <m:t>=0</m:t>
                      </m:r>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2278181" y="4251951"/>
                <a:ext cx="4412939" cy="61824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2266977" y="5056511"/>
                <a:ext cx="5296642" cy="62581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r>
                        <a:rPr lang="en-US" b="0" i="1" smtClean="0">
                          <a:latin typeface="Cambria Math"/>
                          <a:ea typeface="Cambria Math"/>
                        </a:rPr>
                        <m:t>=−</m:t>
                      </m:r>
                      <m:r>
                        <a:rPr lang="en-US" b="0" i="1" smtClean="0">
                          <a:latin typeface="Cambria Math"/>
                          <a:ea typeface="Cambria Math"/>
                        </a:rPr>
                        <m:t>𝑔</m:t>
                      </m:r>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r>
                        <a:rPr lang="en-US" b="0" i="1" smtClean="0">
                          <a:latin typeface="Cambria Math"/>
                          <a:ea typeface="Cambria Math"/>
                        </a:rPr>
                        <m:t>𝑔</m:t>
                      </m:r>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2266977" y="5056511"/>
                <a:ext cx="5296642" cy="625812"/>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04435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Ordinary differential equations</a:t>
            </a:r>
            <a:endParaRPr lang="en-US" dirty="0"/>
          </a:p>
        </p:txBody>
      </p:sp>
      <p:sp>
        <p:nvSpPr>
          <p:cNvPr id="3" name="Content Placeholder 2"/>
          <p:cNvSpPr>
            <a:spLocks noGrp="1"/>
          </p:cNvSpPr>
          <p:nvPr>
            <p:ph sz="quarter" idx="1"/>
          </p:nvPr>
        </p:nvSpPr>
        <p:spPr/>
        <p:txBody>
          <a:bodyPr/>
          <a:lstStyle/>
          <a:p>
            <a:r>
              <a:rPr lang="en-US" dirty="0" smtClean="0"/>
              <a:t>equations written in terms of ordinary (not partial) derivatives are called </a:t>
            </a:r>
            <a:r>
              <a:rPr lang="en-US" i="1" dirty="0" smtClean="0"/>
              <a:t>ordinary differential equations</a:t>
            </a:r>
            <a:r>
              <a:rPr lang="en-US" dirty="0" smtClean="0"/>
              <a:t> </a:t>
            </a:r>
          </a:p>
          <a:p>
            <a:endParaRPr lang="en-US" dirty="0"/>
          </a:p>
          <a:p>
            <a:endParaRPr lang="en-US" dirty="0" smtClean="0"/>
          </a:p>
          <a:p>
            <a:endParaRPr lang="en-US" dirty="0"/>
          </a:p>
          <a:p>
            <a:endParaRPr lang="en-US" dirty="0" smtClean="0"/>
          </a:p>
          <a:p>
            <a:r>
              <a:rPr lang="en-US" dirty="0" smtClean="0"/>
              <a:t>solving an ordinary differential equation by replacing the derivative with a forward finite difference is called the </a:t>
            </a:r>
            <a:r>
              <a:rPr lang="en-US" i="1" dirty="0" smtClean="0"/>
              <a:t>Euler method</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17</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1727713" y="2423171"/>
                <a:ext cx="103855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𝑑𝑥</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1727713" y="2423171"/>
                <a:ext cx="1038553" cy="618246"/>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244300" y="2423171"/>
                <a:ext cx="104958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𝑑𝑦</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3244300" y="2423171"/>
                <a:ext cx="1049583" cy="61824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4702348" y="2423171"/>
                <a:ext cx="1043684"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num>
                        <m:den>
                          <m:r>
                            <a:rPr lang="en-US" b="0" i="1" smtClean="0">
                              <a:latin typeface="Cambria Math"/>
                            </a:rPr>
                            <m:t>𝑑𝑡</m:t>
                          </m:r>
                        </m:den>
                      </m:f>
                      <m:r>
                        <a:rPr lang="en-US" b="0" i="1" smtClean="0">
                          <a:latin typeface="Cambria Math"/>
                        </a:rPr>
                        <m:t>=0</m:t>
                      </m:r>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4702348" y="2423171"/>
                <a:ext cx="1043684" cy="61824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6165372" y="2423171"/>
                <a:ext cx="1241237" cy="62581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num>
                        <m:den>
                          <m:r>
                            <a:rPr lang="en-US" b="0" i="1" smtClean="0">
                              <a:latin typeface="Cambria Math"/>
                            </a:rPr>
                            <m:t>𝑑𝑡</m:t>
                          </m:r>
                        </m:den>
                      </m:f>
                      <m:r>
                        <a:rPr lang="en-US" b="0" i="1" smtClean="0">
                          <a:latin typeface="Cambria Math"/>
                        </a:rPr>
                        <m:t>=−</m:t>
                      </m:r>
                      <m:r>
                        <a:rPr lang="en-US" b="0" i="1" smtClean="0">
                          <a:latin typeface="Cambria Math"/>
                        </a:rPr>
                        <m:t>𝑔</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6165372" y="2423171"/>
                <a:ext cx="1241237" cy="625812"/>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1953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 with drag</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en-US" dirty="0" smtClean="0"/>
                  <a:t>one model of air resistance (drag) for ball-like objects states that the magnitude </a:t>
                </a:r>
                <a14:m>
                  <m:oMath xmlns:m="http://schemas.openxmlformats.org/officeDocument/2006/math">
                    <m:r>
                      <a:rPr lang="en-US" b="0" i="1" smtClean="0">
                        <a:latin typeface="Cambria Math"/>
                      </a:rPr>
                      <m:t>𝑓</m:t>
                    </m:r>
                  </m:oMath>
                </a14:m>
                <a:r>
                  <a:rPr lang="en-US" dirty="0" smtClean="0"/>
                  <a:t> of the air drag force is approximately proportional to the square of the projectile speed, and the direction of the air drag force is opposite to the instantaneous velocity of the projectile</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r="-96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18</a:t>
            </a:fld>
            <a:endParaRPr lang="en-US"/>
          </a:p>
        </p:txBody>
      </p:sp>
      <p:cxnSp>
        <p:nvCxnSpPr>
          <p:cNvPr id="7" name="Straight Arrow Connector 6"/>
          <p:cNvCxnSpPr/>
          <p:nvPr/>
        </p:nvCxnSpPr>
        <p:spPr>
          <a:xfrm>
            <a:off x="3002741" y="4800585"/>
            <a:ext cx="0" cy="73151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088351" y="4804055"/>
            <a:ext cx="914390" cy="822951"/>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459936" y="3981101"/>
            <a:ext cx="457195" cy="411477"/>
          </a:xfrm>
          <a:prstGeom prst="straightConnector1">
            <a:avLst/>
          </a:prstGeom>
          <a:ln w="28575">
            <a:solidFill>
              <a:srgbClr val="00B0F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2911302" y="4712616"/>
            <a:ext cx="182878" cy="1828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2" name="TextBox 11"/>
              <p:cNvSpPr txBox="1"/>
              <p:nvPr/>
            </p:nvSpPr>
            <p:spPr>
              <a:xfrm>
                <a:off x="2708846" y="5627006"/>
                <a:ext cx="587790"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a:rPr>
                        <m:t>𝑚𝑔</m:t>
                      </m:r>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2708846" y="5627006"/>
                <a:ext cx="587790" cy="369332"/>
              </a:xfrm>
              <a:prstGeom prst="rect">
                <a:avLst/>
              </a:prstGeom>
              <a:blipFill rotWithShape="1">
                <a:blip r:embed="rId3"/>
                <a:stretch>
                  <a:fillRect b="-65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p:cNvSpPr txBox="1"/>
              <p:nvPr/>
            </p:nvSpPr>
            <p:spPr>
              <a:xfrm>
                <a:off x="1631156" y="5634306"/>
                <a:ext cx="800989"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solidFill>
                            <a:srgbClr val="00B050"/>
                          </a:solidFill>
                          <a:latin typeface="Cambria Math"/>
                        </a:rPr>
                        <m:t>𝐷</m:t>
                      </m:r>
                      <m:sSup>
                        <m:sSupPr>
                          <m:ctrlPr>
                            <a:rPr lang="en-US" b="0" i="1" smtClean="0">
                              <a:solidFill>
                                <a:srgbClr val="00B050"/>
                              </a:solidFill>
                              <a:latin typeface="Cambria Math"/>
                            </a:rPr>
                          </m:ctrlPr>
                        </m:sSupPr>
                        <m:e>
                          <m:d>
                            <m:dPr>
                              <m:begChr m:val="|"/>
                              <m:endChr m:val="|"/>
                              <m:ctrlPr>
                                <a:rPr lang="en-US" b="0" i="1" smtClean="0">
                                  <a:solidFill>
                                    <a:srgbClr val="00B050"/>
                                  </a:solidFill>
                                  <a:latin typeface="Cambria Math"/>
                                </a:rPr>
                              </m:ctrlPr>
                            </m:dPr>
                            <m:e>
                              <m:r>
                                <a:rPr lang="en-US" b="0" i="1" smtClean="0">
                                  <a:solidFill>
                                    <a:srgbClr val="00B050"/>
                                  </a:solidFill>
                                  <a:latin typeface="Cambria Math"/>
                                </a:rPr>
                                <m:t>𝑣</m:t>
                              </m:r>
                            </m:e>
                          </m:d>
                        </m:e>
                        <m:sup>
                          <m:r>
                            <a:rPr lang="en-US" b="0" i="1" smtClean="0">
                              <a:solidFill>
                                <a:srgbClr val="00B050"/>
                              </a:solidFill>
                              <a:latin typeface="Cambria Math"/>
                            </a:rPr>
                            <m:t>2</m:t>
                          </m:r>
                        </m:sup>
                      </m:sSup>
                    </m:oMath>
                  </m:oMathPara>
                </a14:m>
                <a:endParaRPr lang="en-US" dirty="0"/>
              </a:p>
            </p:txBody>
          </p:sp>
        </mc:Choice>
        <mc:Fallback>
          <p:sp>
            <p:nvSpPr>
              <p:cNvPr id="13" name="TextBox 12"/>
              <p:cNvSpPr txBox="1">
                <a:spLocks noRot="1" noChangeAspect="1" noMove="1" noResize="1" noEditPoints="1" noAdjustHandles="1" noChangeArrowheads="1" noChangeShapeType="1" noTextEdit="1"/>
              </p:cNvSpPr>
              <p:nvPr/>
            </p:nvSpPr>
            <p:spPr>
              <a:xfrm>
                <a:off x="1631156" y="5634306"/>
                <a:ext cx="800989" cy="36933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p:cNvSpPr txBox="1"/>
              <p:nvPr/>
            </p:nvSpPr>
            <p:spPr>
              <a:xfrm>
                <a:off x="3917131" y="3606405"/>
                <a:ext cx="380552"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solidFill>
                            <a:srgbClr val="00B0F0"/>
                          </a:solidFill>
                          <a:latin typeface="Cambria Math"/>
                        </a:rPr>
                        <m:t>𝑣</m:t>
                      </m:r>
                    </m:oMath>
                  </m:oMathPara>
                </a14:m>
                <a:endParaRPr lang="en-US" dirty="0"/>
              </a:p>
            </p:txBody>
          </p:sp>
        </mc:Choice>
        <mc:Fallback>
          <p:sp>
            <p:nvSpPr>
              <p:cNvPr id="14" name="TextBox 13"/>
              <p:cNvSpPr txBox="1">
                <a:spLocks noRot="1" noChangeAspect="1" noMove="1" noResize="1" noEditPoints="1" noAdjustHandles="1" noChangeArrowheads="1" noChangeShapeType="1" noTextEdit="1"/>
              </p:cNvSpPr>
              <p:nvPr/>
            </p:nvSpPr>
            <p:spPr>
              <a:xfrm>
                <a:off x="3917131" y="3606405"/>
                <a:ext cx="380552" cy="369332"/>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p:cNvSpPr txBox="1"/>
              <p:nvPr/>
            </p:nvSpPr>
            <p:spPr>
              <a:xfrm>
                <a:off x="4974484" y="4160512"/>
                <a:ext cx="1900970" cy="47763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solidFill>
                                <a:srgbClr val="00CC00"/>
                              </a:solidFill>
                              <a:latin typeface="Cambria Math"/>
                            </a:rPr>
                          </m:ctrlPr>
                        </m:sSubPr>
                        <m:e>
                          <m:acc>
                            <m:accPr>
                              <m:chr m:val="⃗"/>
                              <m:ctrlPr>
                                <a:rPr lang="en-US" b="0" i="1" smtClean="0">
                                  <a:solidFill>
                                    <a:srgbClr val="00CC00"/>
                                  </a:solidFill>
                                  <a:latin typeface="Cambria Math"/>
                                </a:rPr>
                              </m:ctrlPr>
                            </m:accPr>
                            <m:e>
                              <m:r>
                                <a:rPr lang="en-US" b="0" i="1" smtClean="0">
                                  <a:solidFill>
                                    <a:srgbClr val="00CC00"/>
                                  </a:solidFill>
                                  <a:latin typeface="Cambria Math"/>
                                </a:rPr>
                                <m:t>𝐹</m:t>
                              </m:r>
                            </m:e>
                          </m:acc>
                        </m:e>
                        <m:sub>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acc>
                        <m:accPr>
                          <m:chr m:val="⃗"/>
                          <m:ctrlPr>
                            <a:rPr lang="en-US" b="0" i="1" smtClean="0">
                              <a:solidFill>
                                <a:srgbClr val="00CC00"/>
                              </a:solidFill>
                              <a:latin typeface="Cambria Math"/>
                            </a:rPr>
                          </m:ctrlPr>
                        </m:accPr>
                        <m:e>
                          <m:r>
                            <a:rPr lang="en-US" b="0" i="1" smtClean="0">
                              <a:solidFill>
                                <a:srgbClr val="00CC00"/>
                              </a:solidFill>
                              <a:latin typeface="Cambria Math"/>
                            </a:rPr>
                            <m:t>𝑣</m:t>
                          </m:r>
                        </m:e>
                      </m:acc>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4974484" y="4160512"/>
                <a:ext cx="1900970" cy="477631"/>
              </a:xfrm>
              <a:prstGeom prst="rect">
                <a:avLst/>
              </a:prstGeom>
              <a:blipFill rotWithShape="1">
                <a:blip r:embed="rId6"/>
                <a:stretch>
                  <a:fillRect t="-17722" r="-13141" b="-1012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p:cNvSpPr txBox="1"/>
              <p:nvPr/>
            </p:nvSpPr>
            <p:spPr>
              <a:xfrm>
                <a:off x="4933870" y="4728657"/>
                <a:ext cx="2198422" cy="43768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i="1" smtClean="0">
                              <a:solidFill>
                                <a:srgbClr val="00CC00"/>
                              </a:solidFill>
                              <a:latin typeface="Cambria Math"/>
                            </a:rPr>
                          </m:ctrlPr>
                        </m:sSubPr>
                        <m:e>
                          <m:r>
                            <a:rPr lang="en-US" b="0" i="1" smtClean="0">
                              <a:solidFill>
                                <a:srgbClr val="00CC00"/>
                              </a:solidFill>
                              <a:latin typeface="Cambria Math"/>
                            </a:rPr>
                            <m:t>𝐹</m:t>
                          </m:r>
                        </m:e>
                        <m:sub>
                          <m:r>
                            <a:rPr lang="en-US" b="0" i="1" smtClean="0">
                              <a:solidFill>
                                <a:srgbClr val="00CC00"/>
                              </a:solidFill>
                              <a:latin typeface="Cambria Math"/>
                            </a:rPr>
                            <m:t>𝑥</m:t>
                          </m:r>
                          <m:r>
                            <a:rPr lang="en-US" b="0" i="1" smtClean="0">
                              <a:solidFill>
                                <a:srgbClr val="00CC00"/>
                              </a:solidFill>
                              <a:latin typeface="Cambria Math"/>
                            </a:rPr>
                            <m:t>,</m:t>
                          </m:r>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sSub>
                        <m:sSubPr>
                          <m:ctrlPr>
                            <a:rPr lang="en-US" b="0" i="1" smtClean="0">
                              <a:solidFill>
                                <a:srgbClr val="00CC00"/>
                              </a:solidFill>
                              <a:latin typeface="Cambria Math"/>
                            </a:rPr>
                          </m:ctrlPr>
                        </m:sSubPr>
                        <m:e>
                          <m:r>
                            <a:rPr lang="en-US" b="0" i="1" smtClean="0">
                              <a:solidFill>
                                <a:srgbClr val="00CC00"/>
                              </a:solidFill>
                              <a:latin typeface="Cambria Math"/>
                            </a:rPr>
                            <m:t>𝑣</m:t>
                          </m:r>
                        </m:e>
                        <m:sub>
                          <m:r>
                            <a:rPr lang="en-US" b="0" i="1" smtClean="0">
                              <a:solidFill>
                                <a:srgbClr val="00CC00"/>
                              </a:solidFill>
                              <a:latin typeface="Cambria Math"/>
                            </a:rPr>
                            <m:t>𝑥</m:t>
                          </m:r>
                        </m:sub>
                      </m:sSub>
                    </m:oMath>
                  </m:oMathPara>
                </a14:m>
                <a:endParaRPr lang="en-US" dirty="0"/>
              </a:p>
            </p:txBody>
          </p:sp>
        </mc:Choice>
        <mc:Fallback>
          <p:sp>
            <p:nvSpPr>
              <p:cNvPr id="16" name="TextBox 15"/>
              <p:cNvSpPr txBox="1">
                <a:spLocks noRot="1" noChangeAspect="1" noMove="1" noResize="1" noEditPoints="1" noAdjustHandles="1" noChangeArrowheads="1" noChangeShapeType="1" noTextEdit="1"/>
              </p:cNvSpPr>
              <p:nvPr/>
            </p:nvSpPr>
            <p:spPr>
              <a:xfrm>
                <a:off x="4933870" y="4728657"/>
                <a:ext cx="2198422" cy="437684"/>
              </a:xfrm>
              <a:prstGeom prst="rect">
                <a:avLst/>
              </a:prstGeom>
              <a:blipFill rotWithShape="1">
                <a:blip r:embed="rId7"/>
                <a:stretch>
                  <a:fillRect b="-1408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4937756" y="5277291"/>
                <a:ext cx="2206053" cy="43768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i="1" smtClean="0">
                              <a:solidFill>
                                <a:srgbClr val="00CC00"/>
                              </a:solidFill>
                              <a:latin typeface="Cambria Math"/>
                            </a:rPr>
                          </m:ctrlPr>
                        </m:sSubPr>
                        <m:e>
                          <m:r>
                            <a:rPr lang="en-US" b="0" i="1" smtClean="0">
                              <a:solidFill>
                                <a:srgbClr val="00CC00"/>
                              </a:solidFill>
                              <a:latin typeface="Cambria Math"/>
                            </a:rPr>
                            <m:t>𝐹</m:t>
                          </m:r>
                        </m:e>
                        <m:sub>
                          <m:r>
                            <a:rPr lang="en-US" b="0" i="1" smtClean="0">
                              <a:solidFill>
                                <a:srgbClr val="00CC00"/>
                              </a:solidFill>
                              <a:latin typeface="Cambria Math"/>
                            </a:rPr>
                            <m:t>𝑦</m:t>
                          </m:r>
                          <m:r>
                            <a:rPr lang="en-US" b="0" i="1" smtClean="0">
                              <a:solidFill>
                                <a:srgbClr val="00CC00"/>
                              </a:solidFill>
                              <a:latin typeface="Cambria Math"/>
                            </a:rPr>
                            <m:t>,</m:t>
                          </m:r>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sSub>
                        <m:sSubPr>
                          <m:ctrlPr>
                            <a:rPr lang="en-US" b="0" i="1" smtClean="0">
                              <a:solidFill>
                                <a:srgbClr val="00CC00"/>
                              </a:solidFill>
                              <a:latin typeface="Cambria Math"/>
                            </a:rPr>
                          </m:ctrlPr>
                        </m:sSubPr>
                        <m:e>
                          <m:r>
                            <a:rPr lang="en-US" b="0" i="1" smtClean="0">
                              <a:solidFill>
                                <a:srgbClr val="00CC00"/>
                              </a:solidFill>
                              <a:latin typeface="Cambria Math"/>
                            </a:rPr>
                            <m:t>𝑣</m:t>
                          </m:r>
                        </m:e>
                        <m:sub>
                          <m:r>
                            <a:rPr lang="en-US" b="0" i="1" smtClean="0">
                              <a:solidFill>
                                <a:srgbClr val="00CC00"/>
                              </a:solidFill>
                              <a:latin typeface="Cambria Math"/>
                            </a:rPr>
                            <m:t>𝑦</m:t>
                          </m:r>
                        </m:sub>
                      </m:sSub>
                    </m:oMath>
                  </m:oMathPara>
                </a14:m>
                <a:endParaRPr lang="en-US" dirty="0"/>
              </a:p>
            </p:txBody>
          </p:sp>
        </mc:Choice>
        <mc:Fallback>
          <p:sp>
            <p:nvSpPr>
              <p:cNvPr id="17" name="TextBox 16"/>
              <p:cNvSpPr txBox="1">
                <a:spLocks noRot="1" noChangeAspect="1" noMove="1" noResize="1" noEditPoints="1" noAdjustHandles="1" noChangeArrowheads="1" noChangeShapeType="1" noTextEdit="1"/>
              </p:cNvSpPr>
              <p:nvPr/>
            </p:nvSpPr>
            <p:spPr>
              <a:xfrm>
                <a:off x="4937756" y="5277291"/>
                <a:ext cx="2206053" cy="437684"/>
              </a:xfrm>
              <a:prstGeom prst="rect">
                <a:avLst/>
              </a:prstGeom>
              <a:blipFill rotWithShape="1">
                <a:blip r:embed="rId8"/>
                <a:stretch>
                  <a:fillRect b="-14085"/>
                </a:stretch>
              </a:blipFill>
            </p:spPr>
            <p:txBody>
              <a:bodyPr/>
              <a:lstStyle/>
              <a:p>
                <a:r>
                  <a:rPr lang="en-US">
                    <a:noFill/>
                  </a:rPr>
                  <a:t> </a:t>
                </a:r>
              </a:p>
            </p:txBody>
          </p:sp>
        </mc:Fallback>
      </mc:AlternateContent>
    </p:spTree>
    <p:extLst>
      <p:ext uri="{BB962C8B-B14F-4D97-AF65-F5344CB8AC3E}">
        <p14:creationId xmlns:p14="http://schemas.microsoft.com/office/powerpoint/2010/main" val="2263618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 with drag</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19</a:t>
            </a:fld>
            <a:endParaRPr lang="en-US"/>
          </a:p>
        </p:txBody>
      </p:sp>
      <p:cxnSp>
        <p:nvCxnSpPr>
          <p:cNvPr id="5" name="Straight Arrow Connector 4"/>
          <p:cNvCxnSpPr/>
          <p:nvPr/>
        </p:nvCxnSpPr>
        <p:spPr>
          <a:xfrm>
            <a:off x="3002741" y="2520083"/>
            <a:ext cx="0" cy="73151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2088351" y="2523553"/>
            <a:ext cx="914390" cy="822951"/>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459936" y="1700599"/>
            <a:ext cx="457195" cy="411477"/>
          </a:xfrm>
          <a:prstGeom prst="straightConnector1">
            <a:avLst/>
          </a:prstGeom>
          <a:ln w="28575">
            <a:solidFill>
              <a:srgbClr val="00B0F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911302" y="2432114"/>
            <a:ext cx="182878" cy="1828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9" name="TextBox 8"/>
              <p:cNvSpPr txBox="1"/>
              <p:nvPr/>
            </p:nvSpPr>
            <p:spPr>
              <a:xfrm>
                <a:off x="2708846" y="3346504"/>
                <a:ext cx="587790"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a:rPr>
                        <m:t>𝑚𝑔</m:t>
                      </m:r>
                    </m:oMath>
                  </m:oMathPara>
                </a14:m>
                <a:endParaRPr lang="en-US" dirty="0"/>
              </a:p>
            </p:txBody>
          </p:sp>
        </mc:Choice>
        <mc:Fallback>
          <p:sp>
            <p:nvSpPr>
              <p:cNvPr id="9" name="TextBox 8"/>
              <p:cNvSpPr txBox="1">
                <a:spLocks noRot="1" noChangeAspect="1" noMove="1" noResize="1" noEditPoints="1" noAdjustHandles="1" noChangeArrowheads="1" noChangeShapeType="1" noTextEdit="1"/>
              </p:cNvSpPr>
              <p:nvPr/>
            </p:nvSpPr>
            <p:spPr>
              <a:xfrm>
                <a:off x="2708846" y="3346504"/>
                <a:ext cx="587790" cy="369332"/>
              </a:xfrm>
              <a:prstGeom prst="rect">
                <a:avLst/>
              </a:prstGeom>
              <a:blipFill rotWithShape="1">
                <a:blip r:embed="rId2"/>
                <a:stretch>
                  <a:fillRect b="-655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1631156" y="3353804"/>
                <a:ext cx="800989"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solidFill>
                            <a:srgbClr val="00B050"/>
                          </a:solidFill>
                          <a:latin typeface="Cambria Math"/>
                        </a:rPr>
                        <m:t>𝐷</m:t>
                      </m:r>
                      <m:sSup>
                        <m:sSupPr>
                          <m:ctrlPr>
                            <a:rPr lang="en-US" b="0" i="1" smtClean="0">
                              <a:solidFill>
                                <a:srgbClr val="00B050"/>
                              </a:solidFill>
                              <a:latin typeface="Cambria Math"/>
                            </a:rPr>
                          </m:ctrlPr>
                        </m:sSupPr>
                        <m:e>
                          <m:d>
                            <m:dPr>
                              <m:begChr m:val="|"/>
                              <m:endChr m:val="|"/>
                              <m:ctrlPr>
                                <a:rPr lang="en-US" b="0" i="1" smtClean="0">
                                  <a:solidFill>
                                    <a:srgbClr val="00B050"/>
                                  </a:solidFill>
                                  <a:latin typeface="Cambria Math"/>
                                </a:rPr>
                              </m:ctrlPr>
                            </m:dPr>
                            <m:e>
                              <m:r>
                                <a:rPr lang="en-US" b="0" i="1" smtClean="0">
                                  <a:solidFill>
                                    <a:srgbClr val="00B050"/>
                                  </a:solidFill>
                                  <a:latin typeface="Cambria Math"/>
                                </a:rPr>
                                <m:t>𝑣</m:t>
                              </m:r>
                            </m:e>
                          </m:d>
                        </m:e>
                        <m:sup>
                          <m:r>
                            <a:rPr lang="en-US" b="0" i="1" smtClean="0">
                              <a:solidFill>
                                <a:srgbClr val="00B050"/>
                              </a:solidFill>
                              <a:latin typeface="Cambria Math"/>
                            </a:rPr>
                            <m:t>2</m:t>
                          </m:r>
                        </m:sup>
                      </m:sSup>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1631156" y="3353804"/>
                <a:ext cx="800989" cy="369332"/>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p:cNvSpPr txBox="1"/>
              <p:nvPr/>
            </p:nvSpPr>
            <p:spPr>
              <a:xfrm>
                <a:off x="3917131" y="1325903"/>
                <a:ext cx="380552"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b="0" i="1" smtClean="0">
                          <a:solidFill>
                            <a:srgbClr val="00B0F0"/>
                          </a:solidFill>
                          <a:latin typeface="Cambria Math"/>
                        </a:rPr>
                        <m:t>𝑣</m:t>
                      </m:r>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3917131" y="1325903"/>
                <a:ext cx="380552" cy="36933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4974484" y="1880010"/>
                <a:ext cx="1900970" cy="47763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b="0" i="1" smtClean="0">
                              <a:solidFill>
                                <a:srgbClr val="00CC00"/>
                              </a:solidFill>
                              <a:latin typeface="Cambria Math"/>
                            </a:rPr>
                          </m:ctrlPr>
                        </m:sSubPr>
                        <m:e>
                          <m:acc>
                            <m:accPr>
                              <m:chr m:val="⃗"/>
                              <m:ctrlPr>
                                <a:rPr lang="en-US" b="0" i="1" smtClean="0">
                                  <a:solidFill>
                                    <a:srgbClr val="00CC00"/>
                                  </a:solidFill>
                                  <a:latin typeface="Cambria Math"/>
                                </a:rPr>
                              </m:ctrlPr>
                            </m:accPr>
                            <m:e>
                              <m:r>
                                <a:rPr lang="en-US" b="0" i="1" smtClean="0">
                                  <a:solidFill>
                                    <a:srgbClr val="00CC00"/>
                                  </a:solidFill>
                                  <a:latin typeface="Cambria Math"/>
                                </a:rPr>
                                <m:t>𝐹</m:t>
                              </m:r>
                            </m:e>
                          </m:acc>
                        </m:e>
                        <m:sub>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acc>
                        <m:accPr>
                          <m:chr m:val="⃗"/>
                          <m:ctrlPr>
                            <a:rPr lang="en-US" b="0" i="1" smtClean="0">
                              <a:solidFill>
                                <a:srgbClr val="00CC00"/>
                              </a:solidFill>
                              <a:latin typeface="Cambria Math"/>
                            </a:rPr>
                          </m:ctrlPr>
                        </m:accPr>
                        <m:e>
                          <m:r>
                            <a:rPr lang="en-US" b="0" i="1" smtClean="0">
                              <a:solidFill>
                                <a:srgbClr val="00CC00"/>
                              </a:solidFill>
                              <a:latin typeface="Cambria Math"/>
                            </a:rPr>
                            <m:t>𝑣</m:t>
                          </m:r>
                        </m:e>
                      </m:acc>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4974484" y="1880010"/>
                <a:ext cx="1900970" cy="477631"/>
              </a:xfrm>
              <a:prstGeom prst="rect">
                <a:avLst/>
              </a:prstGeom>
              <a:blipFill rotWithShape="1">
                <a:blip r:embed="rId5"/>
                <a:stretch>
                  <a:fillRect t="-17722" r="-13141" b="-1012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p:cNvSpPr txBox="1"/>
              <p:nvPr/>
            </p:nvSpPr>
            <p:spPr>
              <a:xfrm>
                <a:off x="4933870" y="2448155"/>
                <a:ext cx="2198422" cy="43768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i="1" smtClean="0">
                              <a:solidFill>
                                <a:srgbClr val="00CC00"/>
                              </a:solidFill>
                              <a:latin typeface="Cambria Math"/>
                            </a:rPr>
                          </m:ctrlPr>
                        </m:sSubPr>
                        <m:e>
                          <m:r>
                            <a:rPr lang="en-US" b="0" i="1" smtClean="0">
                              <a:solidFill>
                                <a:srgbClr val="00CC00"/>
                              </a:solidFill>
                              <a:latin typeface="Cambria Math"/>
                            </a:rPr>
                            <m:t>𝐹</m:t>
                          </m:r>
                        </m:e>
                        <m:sub>
                          <m:r>
                            <a:rPr lang="en-US" b="0" i="1" smtClean="0">
                              <a:solidFill>
                                <a:srgbClr val="00CC00"/>
                              </a:solidFill>
                              <a:latin typeface="Cambria Math"/>
                            </a:rPr>
                            <m:t>𝑥</m:t>
                          </m:r>
                          <m:r>
                            <a:rPr lang="en-US" b="0" i="1" smtClean="0">
                              <a:solidFill>
                                <a:srgbClr val="00CC00"/>
                              </a:solidFill>
                              <a:latin typeface="Cambria Math"/>
                            </a:rPr>
                            <m:t>,</m:t>
                          </m:r>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sSub>
                        <m:sSubPr>
                          <m:ctrlPr>
                            <a:rPr lang="en-US" b="0" i="1" smtClean="0">
                              <a:solidFill>
                                <a:srgbClr val="00CC00"/>
                              </a:solidFill>
                              <a:latin typeface="Cambria Math"/>
                            </a:rPr>
                          </m:ctrlPr>
                        </m:sSubPr>
                        <m:e>
                          <m:r>
                            <a:rPr lang="en-US" b="0" i="1" smtClean="0">
                              <a:solidFill>
                                <a:srgbClr val="00CC00"/>
                              </a:solidFill>
                              <a:latin typeface="Cambria Math"/>
                            </a:rPr>
                            <m:t>𝑣</m:t>
                          </m:r>
                        </m:e>
                        <m:sub>
                          <m:r>
                            <a:rPr lang="en-US" b="0" i="1" smtClean="0">
                              <a:solidFill>
                                <a:srgbClr val="00CC00"/>
                              </a:solidFill>
                              <a:latin typeface="Cambria Math"/>
                            </a:rPr>
                            <m:t>𝑥</m:t>
                          </m:r>
                        </m:sub>
                      </m:sSub>
                    </m:oMath>
                  </m:oMathPara>
                </a14:m>
                <a:endParaRPr lang="en-US" dirty="0"/>
              </a:p>
            </p:txBody>
          </p:sp>
        </mc:Choice>
        <mc:Fallback>
          <p:sp>
            <p:nvSpPr>
              <p:cNvPr id="13" name="TextBox 12"/>
              <p:cNvSpPr txBox="1">
                <a:spLocks noRot="1" noChangeAspect="1" noMove="1" noResize="1" noEditPoints="1" noAdjustHandles="1" noChangeArrowheads="1" noChangeShapeType="1" noTextEdit="1"/>
              </p:cNvSpPr>
              <p:nvPr/>
            </p:nvSpPr>
            <p:spPr>
              <a:xfrm>
                <a:off x="4933870" y="2448155"/>
                <a:ext cx="2198422" cy="437684"/>
              </a:xfrm>
              <a:prstGeom prst="rect">
                <a:avLst/>
              </a:prstGeom>
              <a:blipFill rotWithShape="1">
                <a:blip r:embed="rId6"/>
                <a:stretch>
                  <a:fillRect b="-1408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Box 13"/>
              <p:cNvSpPr txBox="1"/>
              <p:nvPr/>
            </p:nvSpPr>
            <p:spPr>
              <a:xfrm>
                <a:off x="4937756" y="2996789"/>
                <a:ext cx="2206053" cy="43768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en-US" i="1" smtClean="0">
                              <a:solidFill>
                                <a:srgbClr val="00CC00"/>
                              </a:solidFill>
                              <a:latin typeface="Cambria Math"/>
                            </a:rPr>
                          </m:ctrlPr>
                        </m:sSubPr>
                        <m:e>
                          <m:r>
                            <a:rPr lang="en-US" b="0" i="1" smtClean="0">
                              <a:solidFill>
                                <a:srgbClr val="00CC00"/>
                              </a:solidFill>
                              <a:latin typeface="Cambria Math"/>
                            </a:rPr>
                            <m:t>𝐹</m:t>
                          </m:r>
                        </m:e>
                        <m:sub>
                          <m:r>
                            <a:rPr lang="en-US" b="0" i="1" smtClean="0">
                              <a:solidFill>
                                <a:srgbClr val="00CC00"/>
                              </a:solidFill>
                              <a:latin typeface="Cambria Math"/>
                            </a:rPr>
                            <m:t>𝑦</m:t>
                          </m:r>
                          <m:r>
                            <a:rPr lang="en-US" b="0" i="1" smtClean="0">
                              <a:solidFill>
                                <a:srgbClr val="00CC00"/>
                              </a:solidFill>
                              <a:latin typeface="Cambria Math"/>
                            </a:rPr>
                            <m:t>,</m:t>
                          </m:r>
                          <m:r>
                            <m:rPr>
                              <m:nor/>
                            </m:rPr>
                            <a:rPr lang="en-US" b="0" i="0" smtClean="0">
                              <a:solidFill>
                                <a:srgbClr val="00CC00"/>
                              </a:solidFill>
                              <a:latin typeface="Cambria Math"/>
                            </a:rPr>
                            <m:t>drag</m:t>
                          </m:r>
                        </m:sub>
                      </m:sSub>
                      <m:r>
                        <a:rPr lang="en-US" b="0" i="1" smtClean="0">
                          <a:solidFill>
                            <a:srgbClr val="00CC00"/>
                          </a:solidFill>
                          <a:latin typeface="Cambria Math"/>
                        </a:rPr>
                        <m:t>=−</m:t>
                      </m:r>
                      <m:r>
                        <a:rPr lang="en-US" b="0" i="1" smtClean="0">
                          <a:solidFill>
                            <a:srgbClr val="00CC00"/>
                          </a:solidFill>
                          <a:latin typeface="Cambria Math"/>
                        </a:rPr>
                        <m:t>𝐷</m:t>
                      </m:r>
                      <m:d>
                        <m:dPr>
                          <m:begChr m:val="|"/>
                          <m:endChr m:val="|"/>
                          <m:ctrlPr>
                            <a:rPr lang="en-US" b="0" i="1" smtClean="0">
                              <a:solidFill>
                                <a:srgbClr val="00CC00"/>
                              </a:solidFill>
                              <a:latin typeface="Cambria Math"/>
                            </a:rPr>
                          </m:ctrlPr>
                        </m:dPr>
                        <m:e>
                          <m:r>
                            <a:rPr lang="en-US" b="0" i="1" smtClean="0">
                              <a:solidFill>
                                <a:srgbClr val="00CC00"/>
                              </a:solidFill>
                              <a:latin typeface="Cambria Math"/>
                            </a:rPr>
                            <m:t>𝑣</m:t>
                          </m:r>
                        </m:e>
                      </m:d>
                      <m:sSub>
                        <m:sSubPr>
                          <m:ctrlPr>
                            <a:rPr lang="en-US" b="0" i="1" smtClean="0">
                              <a:solidFill>
                                <a:srgbClr val="00CC00"/>
                              </a:solidFill>
                              <a:latin typeface="Cambria Math"/>
                            </a:rPr>
                          </m:ctrlPr>
                        </m:sSubPr>
                        <m:e>
                          <m:r>
                            <a:rPr lang="en-US" b="0" i="1" smtClean="0">
                              <a:solidFill>
                                <a:srgbClr val="00CC00"/>
                              </a:solidFill>
                              <a:latin typeface="Cambria Math"/>
                            </a:rPr>
                            <m:t>𝑣</m:t>
                          </m:r>
                        </m:e>
                        <m:sub>
                          <m:r>
                            <a:rPr lang="en-US" b="0" i="1" smtClean="0">
                              <a:solidFill>
                                <a:srgbClr val="00CC00"/>
                              </a:solidFill>
                              <a:latin typeface="Cambria Math"/>
                            </a:rPr>
                            <m:t>𝑦</m:t>
                          </m:r>
                        </m:sub>
                      </m:sSub>
                    </m:oMath>
                  </m:oMathPara>
                </a14:m>
                <a:endParaRPr lang="en-US" dirty="0"/>
              </a:p>
            </p:txBody>
          </p:sp>
        </mc:Choice>
        <mc:Fallback>
          <p:sp>
            <p:nvSpPr>
              <p:cNvPr id="14" name="TextBox 13"/>
              <p:cNvSpPr txBox="1">
                <a:spLocks noRot="1" noChangeAspect="1" noMove="1" noResize="1" noEditPoints="1" noAdjustHandles="1" noChangeArrowheads="1" noChangeShapeType="1" noTextEdit="1"/>
              </p:cNvSpPr>
              <p:nvPr/>
            </p:nvSpPr>
            <p:spPr>
              <a:xfrm>
                <a:off x="4937756" y="2996789"/>
                <a:ext cx="2206053" cy="437684"/>
              </a:xfrm>
              <a:prstGeom prst="rect">
                <a:avLst/>
              </a:prstGeom>
              <a:blipFill rotWithShape="1">
                <a:blip r:embed="rId7"/>
                <a:stretch>
                  <a:fillRect b="-1408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p:cNvSpPr txBox="1"/>
              <p:nvPr/>
            </p:nvSpPr>
            <p:spPr>
              <a:xfrm>
                <a:off x="2232097" y="4343390"/>
                <a:ext cx="4679806" cy="76591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a:rPr lang="en-US" b="0" i="1" smtClean="0">
                                  <a:latin typeface="Cambria Math"/>
                                </a:rPr>
                                <m:t>𝐹</m:t>
                              </m:r>
                            </m:e>
                            <m:sub>
                              <m:r>
                                <a:rPr lang="en-US" b="0" i="1" smtClean="0">
                                  <a:latin typeface="Cambria Math"/>
                                </a:rPr>
                                <m:t>𝑥</m:t>
                              </m:r>
                            </m:sub>
                          </m:sSub>
                        </m:e>
                      </m:nary>
                      <m:r>
                        <a:rPr lang="en-US" b="0" i="1" smtClean="0">
                          <a:latin typeface="Cambria Math"/>
                        </a:rPr>
                        <m:t>=</m:t>
                      </m:r>
                      <m:r>
                        <a:rPr lang="en-US" b="0" i="1" smtClean="0">
                          <a:latin typeface="Cambria Math"/>
                        </a:rPr>
                        <m:t>𝑚</m:t>
                      </m:r>
                      <m:sSub>
                        <m:sSubPr>
                          <m:ctrlPr>
                            <a:rPr lang="en-US" b="0" i="1" smtClean="0">
                              <a:latin typeface="Cambria Math"/>
                            </a:rPr>
                          </m:ctrlPr>
                        </m:sSubPr>
                        <m:e>
                          <m:r>
                            <a:rPr lang="en-US" b="0" i="1" smtClean="0">
                              <a:latin typeface="Cambria Math"/>
                            </a:rPr>
                            <m:t>𝑎</m:t>
                          </m:r>
                        </m:e>
                        <m:sub>
                          <m:r>
                            <a:rPr lang="en-US" b="0" i="1" smtClean="0">
                              <a:latin typeface="Cambria Math"/>
                            </a:rPr>
                            <m:t>𝑥</m:t>
                          </m:r>
                        </m:sub>
                      </m:sSub>
                      <m:r>
                        <a:rPr lang="en-US" b="0" i="1" smtClean="0">
                          <a:latin typeface="Cambria Math"/>
                        </a:rPr>
                        <m:t>=−</m:t>
                      </m:r>
                      <m:r>
                        <a:rPr lang="en-US" b="0" i="1" smtClean="0">
                          <a:latin typeface="Cambria Math"/>
                        </a:rPr>
                        <m:t>𝐷</m:t>
                      </m:r>
                      <m:d>
                        <m:dPr>
                          <m:begChr m:val="|"/>
                          <m:endChr m:val="|"/>
                          <m:ctrlPr>
                            <a:rPr lang="en-US" b="0" i="1" smtClean="0">
                              <a:latin typeface="Cambria Math"/>
                            </a:rPr>
                          </m:ctrlPr>
                        </m:dPr>
                        <m:e>
                          <m:r>
                            <a:rPr lang="en-US" b="0" i="1" smtClean="0">
                              <a:latin typeface="Cambria Math"/>
                            </a:rPr>
                            <m:t>𝑣</m:t>
                          </m:r>
                        </m:e>
                      </m:d>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r>
                        <a:rPr lang="en-US" b="0" i="1" smtClean="0">
                          <a:latin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𝑎</m:t>
                          </m:r>
                        </m:e>
                        <m:sub>
                          <m:r>
                            <a:rPr lang="en-US" b="0" i="1" smtClean="0">
                              <a:latin typeface="Cambria Math"/>
                              <a:ea typeface="Cambria Math"/>
                            </a:rPr>
                            <m:t>𝑥</m:t>
                          </m:r>
                        </m:sub>
                      </m:sSub>
                      <m:r>
                        <a:rPr lang="en-US" b="0" i="1" smtClean="0">
                          <a:latin typeface="Cambria Math"/>
                          <a:ea typeface="Cambria Math"/>
                        </a:rPr>
                        <m:t>=</m:t>
                      </m:r>
                      <m:f>
                        <m:fPr>
                          <m:ctrlPr>
                            <a:rPr lang="en-US" b="0" i="1" smtClean="0">
                              <a:latin typeface="Cambria Math"/>
                              <a:ea typeface="Cambria Math"/>
                            </a:rPr>
                          </m:ctrlPr>
                        </m:fPr>
                        <m:num>
                          <m:r>
                            <a:rPr lang="en-US" b="0" i="1" smtClean="0">
                              <a:latin typeface="Cambria Math"/>
                              <a:ea typeface="Cambria Math"/>
                            </a:rPr>
                            <m:t>−</m:t>
                          </m:r>
                          <m:r>
                            <a:rPr lang="en-US" b="0" i="1" smtClean="0">
                              <a:latin typeface="Cambria Math"/>
                              <a:ea typeface="Cambria Math"/>
                            </a:rPr>
                            <m:t>𝐷</m:t>
                          </m:r>
                          <m:d>
                            <m:dPr>
                              <m:begChr m:val="|"/>
                              <m:endChr m:val="|"/>
                              <m:ctrlPr>
                                <a:rPr lang="en-US" b="0" i="1" smtClean="0">
                                  <a:latin typeface="Cambria Math"/>
                                  <a:ea typeface="Cambria Math"/>
                                </a:rPr>
                              </m:ctrlPr>
                            </m:dPr>
                            <m:e>
                              <m:r>
                                <a:rPr lang="en-US" b="0" i="1" smtClean="0">
                                  <a:latin typeface="Cambria Math"/>
                                  <a:ea typeface="Cambria Math"/>
                                </a:rPr>
                                <m:t>𝑣</m:t>
                              </m:r>
                            </m:e>
                          </m:d>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sub>
                          </m:sSub>
                        </m:num>
                        <m:den>
                          <m:r>
                            <a:rPr lang="en-US" b="0" i="1" smtClean="0">
                              <a:latin typeface="Cambria Math"/>
                              <a:ea typeface="Cambria Math"/>
                            </a:rPr>
                            <m:t>𝑚</m:t>
                          </m:r>
                        </m:den>
                      </m:f>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2232097" y="4343390"/>
                <a:ext cx="4679806" cy="765915"/>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p:cNvSpPr txBox="1"/>
              <p:nvPr/>
            </p:nvSpPr>
            <p:spPr>
              <a:xfrm>
                <a:off x="2232097" y="5166341"/>
                <a:ext cx="5753435" cy="77348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a:rPr lang="en-US" b="0" i="1" smtClean="0">
                                  <a:latin typeface="Cambria Math"/>
                                </a:rPr>
                                <m:t>𝐹</m:t>
                              </m:r>
                            </m:e>
                            <m:sub>
                              <m:r>
                                <a:rPr lang="en-US" b="0" i="1" smtClean="0">
                                  <a:latin typeface="Cambria Math"/>
                                </a:rPr>
                                <m:t>𝑦</m:t>
                              </m:r>
                            </m:sub>
                          </m:sSub>
                        </m:e>
                      </m:nary>
                      <m:r>
                        <a:rPr lang="en-US" b="0" i="1" smtClean="0">
                          <a:latin typeface="Cambria Math"/>
                        </a:rPr>
                        <m:t>=</m:t>
                      </m:r>
                      <m:r>
                        <a:rPr lang="en-US" b="0" i="1" smtClean="0">
                          <a:latin typeface="Cambria Math"/>
                        </a:rPr>
                        <m:t>𝑚</m:t>
                      </m:r>
                      <m:sSub>
                        <m:sSubPr>
                          <m:ctrlPr>
                            <a:rPr lang="en-US" b="0" i="1" smtClean="0">
                              <a:latin typeface="Cambria Math"/>
                            </a:rPr>
                          </m:ctrlPr>
                        </m:sSubPr>
                        <m:e>
                          <m:r>
                            <a:rPr lang="en-US" b="0" i="1" smtClean="0">
                              <a:latin typeface="Cambria Math"/>
                            </a:rPr>
                            <m:t>𝑎</m:t>
                          </m:r>
                        </m:e>
                        <m:sub>
                          <m:r>
                            <a:rPr lang="en-US" b="0" i="1" smtClean="0">
                              <a:latin typeface="Cambria Math"/>
                            </a:rPr>
                            <m:t>𝑦</m:t>
                          </m:r>
                        </m:sub>
                      </m:sSub>
                      <m:r>
                        <a:rPr lang="en-US" b="0" i="1" smtClean="0">
                          <a:latin typeface="Cambria Math"/>
                        </a:rPr>
                        <m:t>=−</m:t>
                      </m:r>
                      <m:r>
                        <a:rPr lang="en-US" b="0" i="1" smtClean="0">
                          <a:latin typeface="Cambria Math"/>
                        </a:rPr>
                        <m:t>𝐷</m:t>
                      </m:r>
                      <m:d>
                        <m:dPr>
                          <m:begChr m:val="|"/>
                          <m:endChr m:val="|"/>
                          <m:ctrlPr>
                            <a:rPr lang="en-US" b="0" i="1" smtClean="0">
                              <a:latin typeface="Cambria Math"/>
                            </a:rPr>
                          </m:ctrlPr>
                        </m:dPr>
                        <m:e>
                          <m:r>
                            <a:rPr lang="en-US" b="0" i="1" smtClean="0">
                              <a:latin typeface="Cambria Math"/>
                            </a:rPr>
                            <m:t>𝑣</m:t>
                          </m:r>
                        </m:e>
                      </m:d>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r>
                        <a:rPr lang="en-US" b="0" i="1" smtClean="0">
                          <a:latin typeface="Cambria Math"/>
                        </a:rPr>
                        <m:t>−</m:t>
                      </m:r>
                      <m:r>
                        <a:rPr lang="en-US" b="0" i="1" smtClean="0">
                          <a:latin typeface="Cambria Math"/>
                        </a:rPr>
                        <m:t>𝑚𝑔</m:t>
                      </m:r>
                      <m:r>
                        <a:rPr lang="en-US" b="0" i="1" smtClean="0">
                          <a:latin typeface="Cambria Math"/>
                        </a:rPr>
                        <m:t>  ⟹  </m:t>
                      </m:r>
                      <m:sSub>
                        <m:sSubPr>
                          <m:ctrlPr>
                            <a:rPr lang="en-US" b="0" i="1" smtClean="0">
                              <a:latin typeface="Cambria Math"/>
                              <a:ea typeface="Cambria Math"/>
                            </a:rPr>
                          </m:ctrlPr>
                        </m:sSubPr>
                        <m:e>
                          <m:r>
                            <a:rPr lang="en-US" b="0" i="1" smtClean="0">
                              <a:latin typeface="Cambria Math"/>
                              <a:ea typeface="Cambria Math"/>
                            </a:rPr>
                            <m:t>𝑎</m:t>
                          </m:r>
                        </m:e>
                        <m:sub>
                          <m:r>
                            <a:rPr lang="en-US" b="0" i="1" smtClean="0">
                              <a:latin typeface="Cambria Math"/>
                              <a:ea typeface="Cambria Math"/>
                            </a:rPr>
                            <m:t>𝑦</m:t>
                          </m:r>
                        </m:sub>
                      </m:sSub>
                      <m:r>
                        <a:rPr lang="en-US" b="0" i="1" smtClean="0">
                          <a:latin typeface="Cambria Math"/>
                          <a:ea typeface="Cambria Math"/>
                        </a:rPr>
                        <m:t>=</m:t>
                      </m:r>
                      <m:f>
                        <m:fPr>
                          <m:ctrlPr>
                            <a:rPr lang="en-US" b="0" i="1" smtClean="0">
                              <a:latin typeface="Cambria Math"/>
                              <a:ea typeface="Cambria Math"/>
                            </a:rPr>
                          </m:ctrlPr>
                        </m:fPr>
                        <m:num>
                          <m:r>
                            <a:rPr lang="en-US" b="0" i="1" smtClean="0">
                              <a:latin typeface="Cambria Math"/>
                              <a:ea typeface="Cambria Math"/>
                            </a:rPr>
                            <m:t>−</m:t>
                          </m:r>
                          <m:r>
                            <a:rPr lang="en-US" b="0" i="1" smtClean="0">
                              <a:latin typeface="Cambria Math"/>
                              <a:ea typeface="Cambria Math"/>
                            </a:rPr>
                            <m:t>𝐷</m:t>
                          </m:r>
                          <m:d>
                            <m:dPr>
                              <m:begChr m:val="|"/>
                              <m:endChr m:val="|"/>
                              <m:ctrlPr>
                                <a:rPr lang="en-US" b="0" i="1" smtClean="0">
                                  <a:latin typeface="Cambria Math"/>
                                  <a:ea typeface="Cambria Math"/>
                                </a:rPr>
                              </m:ctrlPr>
                            </m:dPr>
                            <m:e>
                              <m:r>
                                <a:rPr lang="en-US" b="0" i="1" smtClean="0">
                                  <a:latin typeface="Cambria Math"/>
                                  <a:ea typeface="Cambria Math"/>
                                </a:rPr>
                                <m:t>𝑣</m:t>
                              </m:r>
                            </m:e>
                          </m:d>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sub>
                          </m:sSub>
                        </m:num>
                        <m:den>
                          <m:r>
                            <a:rPr lang="en-US" b="0" i="1" smtClean="0">
                              <a:latin typeface="Cambria Math"/>
                              <a:ea typeface="Cambria Math"/>
                            </a:rPr>
                            <m:t>𝑚</m:t>
                          </m:r>
                        </m:den>
                      </m:f>
                      <m:r>
                        <a:rPr lang="en-US" b="0" i="1" smtClean="0">
                          <a:latin typeface="Cambria Math"/>
                          <a:ea typeface="Cambria Math"/>
                        </a:rPr>
                        <m:t>−</m:t>
                      </m:r>
                      <m:r>
                        <a:rPr lang="en-US" b="0" i="1" smtClean="0">
                          <a:latin typeface="Cambria Math"/>
                          <a:ea typeface="Cambria Math"/>
                        </a:rPr>
                        <m:t>𝑔</m:t>
                      </m:r>
                    </m:oMath>
                  </m:oMathPara>
                </a14:m>
                <a:endParaRPr lang="en-US" dirty="0"/>
              </a:p>
            </p:txBody>
          </p:sp>
        </mc:Choice>
        <mc:Fallback>
          <p:sp>
            <p:nvSpPr>
              <p:cNvPr id="16" name="TextBox 15"/>
              <p:cNvSpPr txBox="1">
                <a:spLocks noRot="1" noChangeAspect="1" noMove="1" noResize="1" noEditPoints="1" noAdjustHandles="1" noChangeArrowheads="1" noChangeShapeType="1" noTextEdit="1"/>
              </p:cNvSpPr>
              <p:nvPr/>
            </p:nvSpPr>
            <p:spPr>
              <a:xfrm>
                <a:off x="2232097" y="5166341"/>
                <a:ext cx="5753435" cy="773481"/>
              </a:xfrm>
              <a:prstGeom prst="rect">
                <a:avLst/>
              </a:prstGeom>
              <a:blipFill rotWithShape="1">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84493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3" name="Content Placeholder 2"/>
          <p:cNvSpPr>
            <a:spLocks noGrp="1"/>
          </p:cNvSpPr>
          <p:nvPr>
            <p:ph sz="quarter" idx="1"/>
          </p:nvPr>
        </p:nvSpPr>
        <p:spPr/>
        <p:txBody>
          <a:bodyPr/>
          <a:lstStyle/>
          <a:p>
            <a:r>
              <a:rPr lang="en-US" dirty="0" smtClean="0"/>
              <a:t>consider the no-drag projectile motion problem</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a:t>
            </a:fld>
            <a:endParaRPr lang="en-US"/>
          </a:p>
        </p:txBody>
      </p:sp>
      <p:cxnSp>
        <p:nvCxnSpPr>
          <p:cNvPr id="11" name="Straight Arrow Connector 10"/>
          <p:cNvCxnSpPr/>
          <p:nvPr/>
        </p:nvCxnSpPr>
        <p:spPr>
          <a:xfrm flipV="1">
            <a:off x="1828800" y="2315255"/>
            <a:ext cx="0" cy="36283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76400" y="5802751"/>
            <a:ext cx="5486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7211122" y="5618085"/>
                <a:ext cx="3792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𝑥</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7211122" y="5618085"/>
                <a:ext cx="379206"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637498" y="1869113"/>
                <a:ext cx="3826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𝑦</m:t>
                      </m:r>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1637498" y="1869113"/>
                <a:ext cx="382604" cy="369332"/>
              </a:xfrm>
              <a:prstGeom prst="rect">
                <a:avLst/>
              </a:prstGeom>
              <a:blipFill rotWithShape="1">
                <a:blip r:embed="rId3"/>
                <a:stretch>
                  <a:fillRect b="-8333"/>
                </a:stretch>
              </a:blipFill>
            </p:spPr>
            <p:txBody>
              <a:bodyPr/>
              <a:lstStyle/>
              <a:p>
                <a:r>
                  <a:rPr lang="en-US">
                    <a:noFill/>
                  </a:rPr>
                  <a:t> </a:t>
                </a:r>
              </a:p>
            </p:txBody>
          </p:sp>
        </mc:Fallback>
      </mc:AlternateContent>
      <p:sp>
        <p:nvSpPr>
          <p:cNvPr id="29" name="Oval 28"/>
          <p:cNvSpPr/>
          <p:nvPr/>
        </p:nvSpPr>
        <p:spPr>
          <a:xfrm>
            <a:off x="1751990" y="5720823"/>
            <a:ext cx="153620" cy="1536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flipV="1">
            <a:off x="1828800" y="4197100"/>
            <a:ext cx="861355" cy="1605651"/>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2542668" y="3789363"/>
                <a:ext cx="1952522" cy="369332"/>
              </a:xfrm>
              <a:prstGeom prst="rect">
                <a:avLst/>
              </a:prstGeom>
              <a:noFill/>
            </p:spPr>
            <p:txBody>
              <a:bodyPr wrap="none" rtlCol="0">
                <a:spAutoFit/>
              </a:bodyPr>
              <a:lstStyle/>
              <a:p>
                <a14:m>
                  <m:oMath xmlns:m="http://schemas.openxmlformats.org/officeDocument/2006/math">
                    <m:sSub>
                      <m:sSubPr>
                        <m:ctrlPr>
                          <a:rPr lang="en-US" i="1" smtClean="0">
                            <a:solidFill>
                              <a:srgbClr val="0070C0"/>
                            </a:solidFill>
                            <a:latin typeface="Cambria Math"/>
                          </a:rPr>
                        </m:ctrlPr>
                      </m:sSubPr>
                      <m:e>
                        <m:r>
                          <a:rPr lang="en-US" b="0" i="1" smtClean="0">
                            <a:solidFill>
                              <a:srgbClr val="0070C0"/>
                            </a:solidFill>
                            <a:latin typeface="Cambria Math"/>
                          </a:rPr>
                          <m:t>𝑣</m:t>
                        </m:r>
                      </m:e>
                      <m:sub>
                        <m:r>
                          <a:rPr lang="en-US" b="0" i="1" smtClean="0">
                            <a:solidFill>
                              <a:srgbClr val="0070C0"/>
                            </a:solidFill>
                            <a:latin typeface="Cambria Math"/>
                          </a:rPr>
                          <m:t>0</m:t>
                        </m:r>
                      </m:sub>
                    </m:sSub>
                  </m:oMath>
                </a14:m>
                <a:r>
                  <a:rPr lang="en-US" dirty="0" smtClean="0">
                    <a:solidFill>
                      <a:srgbClr val="0070C0"/>
                    </a:solidFill>
                  </a:rPr>
                  <a:t>  </a:t>
                </a:r>
                <a:r>
                  <a:rPr lang="en-US" dirty="0" smtClean="0">
                    <a:solidFill>
                      <a:srgbClr val="0070C0"/>
                    </a:solidFill>
                    <a:latin typeface="+mn-lt"/>
                  </a:rPr>
                  <a:t>initial velocity</a:t>
                </a:r>
                <a:endParaRPr lang="en-US" dirty="0">
                  <a:solidFill>
                    <a:srgbClr val="0070C0"/>
                  </a:solidFill>
                  <a:latin typeface="+mn-lt"/>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2542668" y="3789363"/>
                <a:ext cx="1952522" cy="369332"/>
              </a:xfrm>
              <a:prstGeom prst="rect">
                <a:avLst/>
              </a:prstGeom>
              <a:blipFill rotWithShape="1">
                <a:blip r:embed="rId4"/>
                <a:stretch>
                  <a:fillRect t="-8333" r="-25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384385" y="5886920"/>
                <a:ext cx="2513124" cy="369332"/>
              </a:xfrm>
              <a:prstGeom prst="rect">
                <a:avLst/>
              </a:prstGeom>
              <a:noFill/>
            </p:spPr>
            <p:txBody>
              <a:bodyPr wrap="none" rtlCol="0">
                <a:spAutoFit/>
              </a:bodyPr>
              <a:lstStyle/>
              <a:p>
                <a14:m>
                  <m:oMath xmlns:m="http://schemas.openxmlformats.org/officeDocument/2006/math">
                    <m:d>
                      <m:dPr>
                        <m:ctrlPr>
                          <a:rPr lang="en-US" i="1" smtClean="0">
                            <a:solidFill>
                              <a:schemeClr val="accent4"/>
                            </a:solidFill>
                            <a:latin typeface="Cambria Math"/>
                          </a:rPr>
                        </m:ctrlPr>
                      </m:dPr>
                      <m:e>
                        <m:sSub>
                          <m:sSubPr>
                            <m:ctrlPr>
                              <a:rPr lang="en-US" i="1" smtClean="0">
                                <a:solidFill>
                                  <a:schemeClr val="accent4"/>
                                </a:solidFill>
                                <a:latin typeface="Cambria Math"/>
                              </a:rPr>
                            </m:ctrlPr>
                          </m:sSubPr>
                          <m:e>
                            <m:r>
                              <a:rPr lang="en-US" b="0" i="1" smtClean="0">
                                <a:solidFill>
                                  <a:schemeClr val="accent4"/>
                                </a:solidFill>
                                <a:latin typeface="Cambria Math"/>
                              </a:rPr>
                              <m:t>𝑥</m:t>
                            </m:r>
                          </m:e>
                          <m:sub>
                            <m:r>
                              <a:rPr lang="en-US" b="0" i="1" smtClean="0">
                                <a:solidFill>
                                  <a:schemeClr val="accent4"/>
                                </a:solidFill>
                                <a:latin typeface="Cambria Math"/>
                              </a:rPr>
                              <m:t>0</m:t>
                            </m:r>
                          </m:sub>
                        </m:sSub>
                        <m:r>
                          <a:rPr lang="en-US" b="0" i="1" smtClean="0">
                            <a:solidFill>
                              <a:schemeClr val="accent4"/>
                            </a:solidFill>
                            <a:latin typeface="Cambria Math"/>
                          </a:rPr>
                          <m:t>, </m:t>
                        </m:r>
                        <m:sSub>
                          <m:sSubPr>
                            <m:ctrlPr>
                              <a:rPr lang="en-US" b="0" i="1" smtClean="0">
                                <a:solidFill>
                                  <a:schemeClr val="accent4"/>
                                </a:solidFill>
                                <a:latin typeface="Cambria Math"/>
                              </a:rPr>
                            </m:ctrlPr>
                          </m:sSubPr>
                          <m:e>
                            <m:r>
                              <a:rPr lang="en-US" b="0" i="1" smtClean="0">
                                <a:solidFill>
                                  <a:schemeClr val="accent4"/>
                                </a:solidFill>
                                <a:latin typeface="Cambria Math"/>
                              </a:rPr>
                              <m:t>𝑦</m:t>
                            </m:r>
                          </m:e>
                          <m:sub>
                            <m:r>
                              <a:rPr lang="en-US" b="0" i="1" smtClean="0">
                                <a:solidFill>
                                  <a:schemeClr val="accent4"/>
                                </a:solidFill>
                                <a:latin typeface="Cambria Math"/>
                              </a:rPr>
                              <m:t>0</m:t>
                            </m:r>
                          </m:sub>
                        </m:sSub>
                      </m:e>
                    </m:d>
                  </m:oMath>
                </a14:m>
                <a:r>
                  <a:rPr lang="en-US" dirty="0" smtClean="0">
                    <a:solidFill>
                      <a:schemeClr val="accent4"/>
                    </a:solidFill>
                  </a:rPr>
                  <a:t>  </a:t>
                </a:r>
                <a:r>
                  <a:rPr lang="en-US" dirty="0" smtClean="0">
                    <a:solidFill>
                      <a:schemeClr val="accent4"/>
                    </a:solidFill>
                    <a:latin typeface="+mn-lt"/>
                  </a:rPr>
                  <a:t>initial position</a:t>
                </a:r>
                <a:endParaRPr lang="en-US" dirty="0">
                  <a:solidFill>
                    <a:schemeClr val="accent4"/>
                  </a:solidFill>
                  <a:latin typeface="+mn-lt"/>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384385" y="5886920"/>
                <a:ext cx="2513124" cy="369332"/>
              </a:xfrm>
              <a:prstGeom prst="rect">
                <a:avLst/>
              </a:prstGeom>
              <a:blipFill rotWithShape="1">
                <a:blip r:embed="rId5"/>
                <a:stretch>
                  <a:fillRect t="-8333" r="-1699" b="-26667"/>
                </a:stretch>
              </a:blipFill>
            </p:spPr>
            <p:txBody>
              <a:bodyPr/>
              <a:lstStyle/>
              <a:p>
                <a:r>
                  <a:rPr lang="en-US">
                    <a:noFill/>
                  </a:rPr>
                  <a:t> </a:t>
                </a:r>
              </a:p>
            </p:txBody>
          </p:sp>
        </mc:Fallback>
      </mc:AlternateContent>
      <p:sp>
        <p:nvSpPr>
          <p:cNvPr id="36" name="Arc 35"/>
          <p:cNvSpPr/>
          <p:nvPr/>
        </p:nvSpPr>
        <p:spPr>
          <a:xfrm>
            <a:off x="1554513" y="5532758"/>
            <a:ext cx="548634" cy="548634"/>
          </a:xfrm>
          <a:prstGeom prst="arc">
            <a:avLst>
              <a:gd name="adj1" fmla="val 17895309"/>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7" name="TextBox 36"/>
              <p:cNvSpPr txBox="1"/>
              <p:nvPr/>
            </p:nvSpPr>
            <p:spPr>
              <a:xfrm>
                <a:off x="1992102" y="5437082"/>
                <a:ext cx="38536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solidFill>
                            <a:srgbClr val="0070C0"/>
                          </a:solidFill>
                          <a:latin typeface="Cambria Math"/>
                          <a:ea typeface="Cambria Math"/>
                        </a:rPr>
                        <m:t>𝜃</m:t>
                      </m:r>
                    </m:oMath>
                  </m:oMathPara>
                </a14:m>
                <a:endParaRPr lang="en-US" dirty="0"/>
              </a:p>
            </p:txBody>
          </p:sp>
        </mc:Choice>
        <mc:Fallback xmlns="">
          <p:sp>
            <p:nvSpPr>
              <p:cNvPr id="37" name="TextBox 36"/>
              <p:cNvSpPr txBox="1">
                <a:spLocks noRot="1" noChangeAspect="1" noMove="1" noResize="1" noEditPoints="1" noAdjustHandles="1" noChangeArrowheads="1" noChangeShapeType="1" noTextEdit="1"/>
              </p:cNvSpPr>
              <p:nvPr/>
            </p:nvSpPr>
            <p:spPr>
              <a:xfrm>
                <a:off x="1992102" y="5437082"/>
                <a:ext cx="385362" cy="369332"/>
              </a:xfrm>
              <a:prstGeom prst="rect">
                <a:avLst/>
              </a:prstGeom>
              <a:blipFill rotWithShape="1">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755474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 with drag</a:t>
            </a:r>
            <a:endParaRPr lang="en-US" dirty="0"/>
          </a:p>
        </p:txBody>
      </p:sp>
      <p:sp>
        <p:nvSpPr>
          <p:cNvPr id="3" name="Content Placeholder 2"/>
          <p:cNvSpPr>
            <a:spLocks noGrp="1"/>
          </p:cNvSpPr>
          <p:nvPr>
            <p:ph sz="quarter" idx="1"/>
          </p:nvPr>
        </p:nvSpPr>
        <p:spPr/>
        <p:txBody>
          <a:bodyPr/>
          <a:lstStyle/>
          <a:p>
            <a:r>
              <a:rPr lang="en-US" dirty="0" smtClean="0"/>
              <a:t>our system of differential equations now becomes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20</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1971647" y="2528871"/>
                <a:ext cx="103855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𝑑𝑥</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1971647" y="2528871"/>
                <a:ext cx="1038553" cy="618246"/>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1971647" y="3351822"/>
                <a:ext cx="1049583"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𝑑𝑦</m:t>
                          </m:r>
                        </m:num>
                        <m:den>
                          <m:r>
                            <a:rPr lang="en-US" b="0" i="1" smtClean="0">
                              <a:latin typeface="Cambria Math"/>
                            </a:rPr>
                            <m:t>𝑑𝑡</m:t>
                          </m:r>
                        </m:den>
                      </m:f>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1971647" y="3351822"/>
                <a:ext cx="1049583" cy="61824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1871155" y="4174773"/>
                <a:ext cx="1796839" cy="62780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num>
                        <m:den>
                          <m:r>
                            <a:rPr lang="en-US" b="0" i="1" smtClean="0">
                              <a:latin typeface="Cambria Math"/>
                            </a:rPr>
                            <m:t>𝑑𝑡</m:t>
                          </m:r>
                        </m:den>
                      </m:f>
                      <m:r>
                        <a:rPr lang="en-US" b="0" i="1" smtClean="0">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r>
                                <a:rPr lang="en-US" i="1">
                                  <a:latin typeface="Cambria Math"/>
                                  <a:ea typeface="Cambria Math"/>
                                </a:rPr>
                                <m:t>𝑣</m:t>
                              </m:r>
                            </m:e>
                          </m:d>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𝑥</m:t>
                              </m:r>
                            </m:sub>
                          </m:sSub>
                        </m:num>
                        <m:den>
                          <m:r>
                            <a:rPr lang="en-US" i="1">
                              <a:latin typeface="Cambria Math"/>
                              <a:ea typeface="Cambria Math"/>
                            </a:rPr>
                            <m:t>𝑚</m:t>
                          </m:r>
                        </m:den>
                      </m:f>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1871155" y="4174773"/>
                <a:ext cx="1796839" cy="627801"/>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1867739" y="4997724"/>
                <a:ext cx="2232855" cy="635367"/>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num>
                        <m:den>
                          <m:r>
                            <a:rPr lang="en-US" b="0" i="1" smtClean="0">
                              <a:latin typeface="Cambria Math"/>
                            </a:rPr>
                            <m:t>𝑑𝑡</m:t>
                          </m:r>
                        </m:den>
                      </m:f>
                      <m:r>
                        <a:rPr lang="en-US" b="0" i="1" smtClean="0">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r>
                                <a:rPr lang="en-US" i="1">
                                  <a:latin typeface="Cambria Math"/>
                                  <a:ea typeface="Cambria Math"/>
                                </a:rPr>
                                <m:t>𝑣</m:t>
                              </m:r>
                            </m:e>
                          </m:d>
                          <m:sSub>
                            <m:sSubPr>
                              <m:ctrlPr>
                                <a:rPr lang="en-US" i="1">
                                  <a:latin typeface="Cambria Math"/>
                                  <a:ea typeface="Cambria Math"/>
                                </a:rPr>
                              </m:ctrlPr>
                            </m:sSubPr>
                            <m:e>
                              <m:r>
                                <a:rPr lang="en-US" i="1">
                                  <a:latin typeface="Cambria Math"/>
                                  <a:ea typeface="Cambria Math"/>
                                </a:rPr>
                                <m:t>𝑣</m:t>
                              </m:r>
                            </m:e>
                            <m:sub>
                              <m:r>
                                <a:rPr lang="en-US" b="0" i="1" smtClean="0">
                                  <a:latin typeface="Cambria Math"/>
                                  <a:ea typeface="Cambria Math"/>
                                </a:rPr>
                                <m:t>𝑦</m:t>
                              </m:r>
                            </m:sub>
                          </m:sSub>
                        </m:num>
                        <m:den>
                          <m:r>
                            <a:rPr lang="en-US" i="1">
                              <a:latin typeface="Cambria Math"/>
                              <a:ea typeface="Cambria Math"/>
                            </a:rPr>
                            <m:t>𝑚</m:t>
                          </m:r>
                        </m:den>
                      </m:f>
                      <m:r>
                        <a:rPr lang="en-US" b="0" i="1" smtClean="0">
                          <a:latin typeface="Cambria Math"/>
                        </a:rPr>
                        <m:t>−</m:t>
                      </m:r>
                      <m:r>
                        <a:rPr lang="en-US" b="0" i="1" smtClean="0">
                          <a:latin typeface="Cambria Math"/>
                        </a:rPr>
                        <m:t>𝑔</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1867739" y="4997724"/>
                <a:ext cx="2232855" cy="635367"/>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84749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 with drag</a:t>
            </a:r>
            <a:endParaRPr lang="en-US" dirty="0"/>
          </a:p>
        </p:txBody>
      </p:sp>
      <p:sp>
        <p:nvSpPr>
          <p:cNvPr id="3" name="Content Placeholder 2"/>
          <p:cNvSpPr>
            <a:spLocks noGrp="1"/>
          </p:cNvSpPr>
          <p:nvPr>
            <p:ph sz="quarter" idx="1"/>
          </p:nvPr>
        </p:nvSpPr>
        <p:spPr/>
        <p:txBody>
          <a:bodyPr/>
          <a:lstStyle/>
          <a:p>
            <a:r>
              <a:rPr lang="en-US" dirty="0" smtClean="0"/>
              <a:t>replacing the derivatives with a finite forward difference yields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21</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640123" y="2528871"/>
                <a:ext cx="4667945" cy="61824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𝑑𝑥</m:t>
                          </m:r>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sSub>
                        <m:sSubPr>
                          <m:ctrlPr>
                            <a:rPr lang="en-US" b="0" i="1" smtClean="0">
                              <a:latin typeface="Cambria Math"/>
                            </a:rPr>
                          </m:ctrlPr>
                        </m:sSubPr>
                        <m:e>
                          <m:r>
                            <a:rPr lang="en-US" b="0" i="1" smtClean="0">
                              <a:latin typeface="Cambria Math"/>
                            </a:rPr>
                            <m:t>=</m:t>
                          </m:r>
                          <m:r>
                            <a:rPr lang="en-US" b="0" i="1" smtClean="0">
                              <a:latin typeface="Cambria Math"/>
                            </a:rPr>
                            <m:t>𝑣</m:t>
                          </m:r>
                        </m:e>
                        <m:sub>
                          <m:r>
                            <a:rPr lang="en-US" b="0" i="1" smtClean="0">
                              <a:latin typeface="Cambria Math"/>
                            </a:rPr>
                            <m:t>𝑥</m:t>
                          </m:r>
                        </m:sub>
                      </m:sSub>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𝑥</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640123" y="2528871"/>
                <a:ext cx="4667945" cy="618246"/>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669073" y="3337561"/>
                <a:ext cx="4610045" cy="63658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𝑑𝑦</m:t>
                          </m:r>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sSub>
                        <m:sSubPr>
                          <m:ctrlPr>
                            <a:rPr lang="en-US" b="0" i="1" smtClean="0">
                              <a:latin typeface="Cambria Math"/>
                            </a:rPr>
                          </m:ctrlPr>
                        </m:sSubPr>
                        <m:e>
                          <m:r>
                            <a:rPr lang="en-US" b="0" i="1" smtClean="0">
                              <a:latin typeface="Cambria Math"/>
                            </a:rPr>
                            <m:t>=</m:t>
                          </m:r>
                          <m:r>
                            <a:rPr lang="en-US" b="0" i="1" smtClean="0">
                              <a:latin typeface="Cambria Math"/>
                            </a:rPr>
                            <m:t>𝑣</m:t>
                          </m:r>
                        </m:e>
                        <m:sub>
                          <m:r>
                            <a:rPr lang="en-US" b="0" i="1" smtClean="0">
                              <a:latin typeface="Cambria Math"/>
                            </a:rPr>
                            <m:t>𝑦</m:t>
                          </m:r>
                        </m:sub>
                      </m:sSub>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669073" y="3337561"/>
                <a:ext cx="4610045" cy="63658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680277" y="4251951"/>
                <a:ext cx="6807185" cy="63658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𝑥</m:t>
                              </m:r>
                            </m:sub>
                          </m:sSub>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r>
                        <a:rPr lang="en-US" b="0" i="1" smtClean="0">
                          <a:latin typeface="Cambria Math"/>
                          <a:ea typeface="Cambria Math"/>
                        </a:rPr>
                        <m:t>=</m:t>
                      </m:r>
                      <m:r>
                        <a:rPr lang="en-US" i="1">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r>
                                <a:rPr lang="en-US" i="1">
                                  <a:latin typeface="Cambria Math"/>
                                  <a:ea typeface="Cambria Math"/>
                                </a:rPr>
                                <m:t>𝑣</m:t>
                              </m:r>
                            </m:e>
                          </m:d>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𝑥</m:t>
                              </m:r>
                            </m:sub>
                          </m:sSub>
                        </m:num>
                        <m:den>
                          <m:r>
                            <a:rPr lang="en-US" i="1">
                              <a:latin typeface="Cambria Math"/>
                              <a:ea typeface="Cambria Math"/>
                            </a:rPr>
                            <m:t>𝑚</m:t>
                          </m:r>
                        </m:den>
                      </m:f>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r>
                        <a:rPr lang="en-US" i="1">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𝑖</m:t>
                                  </m:r>
                                  <m:r>
                                    <a:rPr lang="en-US" b="0" i="1" smtClean="0">
                                      <a:latin typeface="Cambria Math"/>
                                      <a:ea typeface="Cambria Math"/>
                                    </a:rPr>
                                    <m:t>−1</m:t>
                                  </m:r>
                                </m:sub>
                              </m:sSub>
                            </m:e>
                          </m:d>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𝑥</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a:latin typeface="Cambria Math"/>
                              <a:ea typeface="Cambria Math"/>
                            </a:rPr>
                            <m:t>𝑚</m:t>
                          </m:r>
                        </m:den>
                      </m:f>
                      <m:r>
                        <a:rPr lang="en-US"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680277" y="4251951"/>
                <a:ext cx="6807185" cy="636585"/>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669073" y="5056511"/>
                <a:ext cx="8090869" cy="64415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𝑑</m:t>
                          </m:r>
                          <m:sSub>
                            <m:sSubPr>
                              <m:ctrlPr>
                                <a:rPr lang="en-US" b="0" i="1" smtClean="0">
                                  <a:latin typeface="Cambria Math"/>
                                </a:rPr>
                              </m:ctrlPr>
                            </m:sSubPr>
                            <m:e>
                              <m:r>
                                <a:rPr lang="en-US" b="0" i="1" smtClean="0">
                                  <a:latin typeface="Cambria Math"/>
                                </a:rPr>
                                <m:t>𝑣</m:t>
                              </m:r>
                            </m:e>
                            <m:sub>
                              <m:r>
                                <a:rPr lang="en-US" b="0" i="1" smtClean="0">
                                  <a:latin typeface="Cambria Math"/>
                                </a:rPr>
                                <m:t>𝑦</m:t>
                              </m:r>
                            </m:sub>
                          </m:sSub>
                        </m:num>
                        <m:den>
                          <m:r>
                            <a:rPr lang="en-US" b="0" i="1" smtClean="0">
                              <a:latin typeface="Cambria Math"/>
                            </a:rPr>
                            <m:t>𝑑𝑡</m:t>
                          </m:r>
                        </m:den>
                      </m:f>
                      <m:r>
                        <a:rPr lang="en-US" i="1">
                          <a:latin typeface="Cambria Math"/>
                          <a:ea typeface="Cambria Math"/>
                        </a:rPr>
                        <m:t>≈</m:t>
                      </m:r>
                      <m:f>
                        <m:fPr>
                          <m:ctrlPr>
                            <a:rPr lang="en-US" i="1" smtClean="0">
                              <a:latin typeface="Cambria Math"/>
                              <a:ea typeface="Cambria Math"/>
                            </a:rPr>
                          </m:ctrlPr>
                        </m:fPr>
                        <m:num>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smtClean="0">
                              <a:latin typeface="Cambria Math"/>
                              <a:ea typeface="Cambria Math"/>
                            </a:rPr>
                            <m:t>∆</m:t>
                          </m:r>
                          <m:r>
                            <a:rPr lang="en-US" b="0" i="1" smtClean="0">
                              <a:latin typeface="Cambria Math"/>
                              <a:ea typeface="Cambria Math"/>
                            </a:rPr>
                            <m:t>𝑡</m:t>
                          </m:r>
                        </m:den>
                      </m:f>
                      <m:r>
                        <a:rPr lang="en-US" b="0" i="1" smtClean="0">
                          <a:latin typeface="Cambria Math"/>
                          <a:ea typeface="Cambria Math"/>
                        </a:rPr>
                        <m:t>=</m:t>
                      </m:r>
                      <m:r>
                        <a:rPr lang="en-US" i="1">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r>
                                <a:rPr lang="en-US" i="1">
                                  <a:latin typeface="Cambria Math"/>
                                  <a:ea typeface="Cambria Math"/>
                                </a:rPr>
                                <m:t>𝑣</m:t>
                              </m:r>
                            </m:e>
                          </m:d>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𝑦</m:t>
                              </m:r>
                            </m:sub>
                          </m:sSub>
                        </m:num>
                        <m:den>
                          <m:r>
                            <a:rPr lang="en-US" i="1">
                              <a:latin typeface="Cambria Math"/>
                              <a:ea typeface="Cambria Math"/>
                            </a:rPr>
                            <m:t>𝑚</m:t>
                          </m:r>
                        </m:den>
                      </m:f>
                      <m:r>
                        <a:rPr lang="en-US" b="0" i="1" smtClean="0">
                          <a:latin typeface="Cambria Math"/>
                          <a:ea typeface="Cambria Math"/>
                        </a:rPr>
                        <m:t>−</m:t>
                      </m:r>
                      <m:r>
                        <a:rPr lang="en-US" b="0" i="1" smtClean="0">
                          <a:latin typeface="Cambria Math"/>
                          <a:ea typeface="Cambria Math"/>
                        </a:rPr>
                        <m:t>𝑔</m:t>
                      </m:r>
                      <m:r>
                        <a:rPr lang="en-US" b="0" i="1" smtClean="0">
                          <a:latin typeface="Cambria Math"/>
                        </a:rPr>
                        <m:t>   </m:t>
                      </m:r>
                      <m:r>
                        <a:rPr lang="en-US" i="1">
                          <a:latin typeface="Cambria Math"/>
                          <a:ea typeface="Cambria Math"/>
                        </a:rPr>
                        <m:t>⟹</m:t>
                      </m:r>
                      <m:r>
                        <a:rPr lang="en-US" b="0" i="1" smtClean="0">
                          <a:latin typeface="Cambria Math"/>
                          <a:ea typeface="Cambria Math"/>
                        </a:rPr>
                        <m:t>  </m:t>
                      </m:r>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r>
                        <a:rPr lang="en-US" i="1">
                          <a:latin typeface="Cambria Math"/>
                        </a:rPr>
                        <m:t>−</m:t>
                      </m:r>
                      <m:f>
                        <m:fPr>
                          <m:ctrlPr>
                            <a:rPr lang="en-US" i="1">
                              <a:latin typeface="Cambria Math"/>
                              <a:ea typeface="Cambria Math"/>
                            </a:rPr>
                          </m:ctrlPr>
                        </m:fPr>
                        <m:num>
                          <m:r>
                            <a:rPr lang="en-US" i="1">
                              <a:latin typeface="Cambria Math"/>
                              <a:ea typeface="Cambria Math"/>
                            </a:rPr>
                            <m:t>𝐷</m:t>
                          </m:r>
                          <m:d>
                            <m:dPr>
                              <m:begChr m:val="|"/>
                              <m:endChr m:val="|"/>
                              <m:ctrlPr>
                                <a:rPr lang="en-US" i="1">
                                  <a:latin typeface="Cambria Math"/>
                                  <a:ea typeface="Cambria Math"/>
                                </a:rPr>
                              </m:ctrlPr>
                            </m:dPr>
                            <m:e>
                              <m:sSub>
                                <m:sSubPr>
                                  <m:ctrlPr>
                                    <a:rPr lang="en-US"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𝑖</m:t>
                                  </m:r>
                                  <m:r>
                                    <a:rPr lang="en-US" b="0" i="1" smtClean="0">
                                      <a:latin typeface="Cambria Math"/>
                                      <a:ea typeface="Cambria Math"/>
                                    </a:rPr>
                                    <m:t>−1</m:t>
                                  </m:r>
                                </m:sub>
                              </m:sSub>
                            </m:e>
                          </m:d>
                          <m:sSub>
                            <m:sSubPr>
                              <m:ctrlPr>
                                <a:rPr lang="en-US" i="1">
                                  <a:latin typeface="Cambria Math"/>
                                  <a:ea typeface="Cambria Math"/>
                                </a:rPr>
                              </m:ctrlPr>
                            </m:sSubPr>
                            <m:e>
                              <m:r>
                                <a:rPr lang="en-US" i="1">
                                  <a:latin typeface="Cambria Math"/>
                                  <a:ea typeface="Cambria Math"/>
                                </a:rPr>
                                <m:t>𝑣</m:t>
                              </m:r>
                            </m:e>
                            <m:sub>
                              <m:r>
                                <a:rPr lang="en-US" i="1">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num>
                        <m:den>
                          <m:r>
                            <a:rPr lang="en-US" i="1">
                              <a:latin typeface="Cambria Math"/>
                              <a:ea typeface="Cambria Math"/>
                            </a:rPr>
                            <m:t>𝑚</m:t>
                          </m:r>
                        </m:den>
                      </m:f>
                      <m:r>
                        <a:rPr lang="en-US" i="1" smtClean="0">
                          <a:latin typeface="Cambria Math"/>
                          <a:ea typeface="Cambria Math"/>
                        </a:rPr>
                        <m:t>∆</m:t>
                      </m:r>
                      <m:r>
                        <a:rPr lang="en-US" b="0" i="1" smtClean="0">
                          <a:latin typeface="Cambria Math"/>
                          <a:ea typeface="Cambria Math"/>
                        </a:rPr>
                        <m:t>𝑡</m:t>
                      </m:r>
                      <m:r>
                        <a:rPr lang="en-US" b="0" i="1" smtClean="0">
                          <a:latin typeface="Cambria Math"/>
                          <a:ea typeface="Cambria Math"/>
                        </a:rPr>
                        <m:t>−</m:t>
                      </m:r>
                      <m:r>
                        <a:rPr lang="en-US" b="0" i="1" smtClean="0">
                          <a:latin typeface="Cambria Math"/>
                          <a:ea typeface="Cambria Math"/>
                        </a:rPr>
                        <m:t>𝑔</m:t>
                      </m:r>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669073" y="5056511"/>
                <a:ext cx="8090869" cy="644151"/>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11870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 with drag</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en-US" dirty="0" smtClean="0"/>
                  <a:t>for a round projectile of radius 5cm an approximate value of </a:t>
                </a:r>
                <a14:m>
                  <m:oMath xmlns:m="http://schemas.openxmlformats.org/officeDocument/2006/math">
                    <m:r>
                      <a:rPr lang="en-US" b="0" i="1" smtClean="0">
                        <a:latin typeface="Cambria Math"/>
                      </a:rPr>
                      <m:t>𝐷</m:t>
                    </m:r>
                  </m:oMath>
                </a14:m>
                <a:r>
                  <a:rPr lang="en-US" dirty="0" smtClean="0"/>
                  <a:t> is </a:t>
                </a:r>
                <a14:m>
                  <m:oMath xmlns:m="http://schemas.openxmlformats.org/officeDocument/2006/math">
                    <m:r>
                      <a:rPr lang="en-US" b="0" i="1" smtClean="0">
                        <a:latin typeface="Cambria Math"/>
                      </a:rPr>
                      <m:t>𝐷</m:t>
                    </m:r>
                    <m:r>
                      <a:rPr lang="en-US" b="0" i="1" smtClean="0">
                        <a:latin typeface="Cambria Math"/>
                      </a:rPr>
                      <m:t>=0.002</m:t>
                    </m:r>
                  </m:oMath>
                </a14:m>
                <a:endParaRPr lang="en-US" dirty="0" smtClean="0"/>
              </a:p>
              <a:p>
                <a:r>
                  <a:rPr lang="en-US" dirty="0" smtClean="0"/>
                  <a:t>the following example uses mass </a:t>
                </a:r>
                <a14:m>
                  <m:oMath xmlns:m="http://schemas.openxmlformats.org/officeDocument/2006/math">
                    <m:r>
                      <a:rPr lang="en-US" b="0" i="1" smtClean="0">
                        <a:latin typeface="Cambria Math"/>
                      </a:rPr>
                      <m:t>𝑚</m:t>
                    </m:r>
                    <m:r>
                      <a:rPr lang="en-US" b="0" i="1" smtClean="0">
                        <a:latin typeface="Cambria Math"/>
                      </a:rPr>
                      <m:t>=0.2</m:t>
                    </m:r>
                  </m:oMath>
                </a14:m>
                <a:r>
                  <a:rPr lang="en-US" dirty="0" smtClean="0"/>
                  <a:t>kg</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22</a:t>
            </a:fld>
            <a:endParaRPr lang="en-US"/>
          </a:p>
        </p:txBody>
      </p:sp>
    </p:spTree>
    <p:extLst>
      <p:ext uri="{BB962C8B-B14F-4D97-AF65-F5344CB8AC3E}">
        <p14:creationId xmlns:p14="http://schemas.microsoft.com/office/powerpoint/2010/main" val="2462956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23</a:t>
            </a:fld>
            <a:endParaRPr lang="en-US"/>
          </a:p>
        </p:txBody>
      </p:sp>
      <p:sp>
        <p:nvSpPr>
          <p:cNvPr id="5" name="Content Placeholder 4"/>
          <p:cNvSpPr>
            <a:spLocks noGrp="1"/>
          </p:cNvSpPr>
          <p:nvPr>
            <p:ph sz="quarter" idx="1"/>
          </p:nvPr>
        </p:nvSpPr>
        <p:spPr>
          <a:xfrm>
            <a:off x="457200" y="304800"/>
            <a:ext cx="8503872" cy="5852160"/>
          </a:xfrm>
        </p:spPr>
        <p:txBody>
          <a:bodyPr>
            <a:normAutofit/>
          </a:bodyPr>
          <a:lstStyle/>
          <a:p>
            <a:r>
              <a:rPr lang="en-US" sz="1600" dirty="0">
                <a:solidFill>
                  <a:srgbClr val="0000FF"/>
                </a:solidFill>
                <a:latin typeface="Courier New"/>
              </a:rPr>
              <a:t>function</a:t>
            </a:r>
            <a:r>
              <a:rPr lang="en-US" sz="1600" dirty="0">
                <a:solidFill>
                  <a:srgbClr val="000000"/>
                </a:solidFill>
                <a:latin typeface="Courier New"/>
              </a:rPr>
              <a:t> [x, y, </a:t>
            </a:r>
            <a:r>
              <a:rPr lang="en-US" sz="1600" dirty="0" err="1">
                <a:solidFill>
                  <a:srgbClr val="000000"/>
                </a:solidFill>
                <a:latin typeface="Courier New"/>
              </a:rPr>
              <a:t>vx</a:t>
            </a:r>
            <a:r>
              <a:rPr lang="en-US" sz="1600" dirty="0">
                <a:solidFill>
                  <a:srgbClr val="000000"/>
                </a:solidFill>
                <a:latin typeface="Courier New"/>
              </a:rPr>
              <a:t>, </a:t>
            </a:r>
            <a:r>
              <a:rPr lang="en-US" sz="1600" dirty="0" err="1">
                <a:solidFill>
                  <a:srgbClr val="000000"/>
                </a:solidFill>
                <a:latin typeface="Courier New"/>
              </a:rPr>
              <a:t>vy</a:t>
            </a:r>
            <a:r>
              <a:rPr lang="en-US" sz="1600" dirty="0">
                <a:solidFill>
                  <a:srgbClr val="000000"/>
                </a:solidFill>
                <a:latin typeface="Courier New"/>
              </a:rPr>
              <a:t>, t] = solveproj2(</a:t>
            </a:r>
            <a:r>
              <a:rPr lang="en-US" sz="1600" dirty="0" err="1">
                <a:solidFill>
                  <a:srgbClr val="000000"/>
                </a:solidFill>
                <a:latin typeface="Courier New"/>
              </a:rPr>
              <a:t>tf</a:t>
            </a:r>
            <a:r>
              <a:rPr lang="en-US" sz="1600" dirty="0">
                <a:solidFill>
                  <a:srgbClr val="000000"/>
                </a:solidFill>
                <a:latin typeface="Courier New"/>
              </a:rPr>
              <a:t>, </a:t>
            </a:r>
            <a:r>
              <a:rPr lang="en-US" sz="1600" dirty="0" err="1">
                <a:solidFill>
                  <a:srgbClr val="000000"/>
                </a:solidFill>
                <a:latin typeface="Courier New"/>
              </a:rPr>
              <a:t>dt</a:t>
            </a:r>
            <a:r>
              <a:rPr lang="en-US" sz="1600" dirty="0">
                <a:solidFill>
                  <a:srgbClr val="000000"/>
                </a:solidFill>
                <a:latin typeface="Courier New"/>
              </a:rPr>
              <a:t>, x0, y0, vx0, vy0)</a:t>
            </a:r>
          </a:p>
          <a:p>
            <a:r>
              <a:rPr lang="en-US" sz="1600" dirty="0">
                <a:solidFill>
                  <a:srgbClr val="228B22"/>
                </a:solidFill>
                <a:latin typeface="Courier New"/>
              </a:rPr>
              <a:t>%SOLVEPROJ2 Numerical solution for projectile motion with drag</a:t>
            </a:r>
          </a:p>
          <a:p>
            <a:r>
              <a:rPr lang="en-US" sz="1600" dirty="0">
                <a:solidFill>
                  <a:srgbClr val="228B22"/>
                </a:solidFill>
                <a:latin typeface="Courier New"/>
              </a:rPr>
              <a:t>%   [X, Y, VX, VY, T] = SOLVEPROJ2(TF, DT, X0, Y0, VX0, VY0)</a:t>
            </a:r>
          </a:p>
          <a:p>
            <a:r>
              <a:rPr lang="en-US" sz="1600" dirty="0">
                <a:solidFill>
                  <a:srgbClr val="228B22"/>
                </a:solidFill>
                <a:latin typeface="Courier New"/>
              </a:rPr>
              <a:t>%   solves the projectile motion problem with drag for a projectile</a:t>
            </a:r>
          </a:p>
          <a:p>
            <a:r>
              <a:rPr lang="en-US" sz="1600" dirty="0">
                <a:solidFill>
                  <a:srgbClr val="228B22"/>
                </a:solidFill>
                <a:latin typeface="Courier New"/>
              </a:rPr>
              <a:t>%   having initial location (X0, Y0) moving with initial</a:t>
            </a:r>
          </a:p>
          <a:p>
            <a:r>
              <a:rPr lang="en-US" sz="1600" dirty="0">
                <a:solidFill>
                  <a:srgbClr val="228B22"/>
                </a:solidFill>
                <a:latin typeface="Courier New"/>
              </a:rPr>
              <a:t>%   velocity (VX0, VY0) over the time period [0, TF] in</a:t>
            </a:r>
          </a:p>
          <a:p>
            <a:r>
              <a:rPr lang="en-US" sz="1600" dirty="0">
                <a:solidFill>
                  <a:srgbClr val="228B22"/>
                </a:solidFill>
                <a:latin typeface="Courier New"/>
              </a:rPr>
              <a:t>%   time steps of DT.</a:t>
            </a:r>
          </a:p>
          <a:p>
            <a:r>
              <a:rPr lang="en-US" sz="1600" dirty="0">
                <a:solidFill>
                  <a:srgbClr val="228B22"/>
                </a:solidFill>
                <a:latin typeface="Courier New"/>
              </a:rPr>
              <a:t>%</a:t>
            </a:r>
          </a:p>
          <a:p>
            <a:r>
              <a:rPr lang="en-US" sz="1600" dirty="0">
                <a:solidFill>
                  <a:srgbClr val="228B22"/>
                </a:solidFill>
                <a:latin typeface="Courier New"/>
              </a:rPr>
              <a:t>%   The position (X, Y) and velocity (VX, VY) of the</a:t>
            </a:r>
          </a:p>
          <a:p>
            <a:r>
              <a:rPr lang="en-US" sz="1600" dirty="0">
                <a:solidFill>
                  <a:srgbClr val="228B22"/>
                </a:solidFill>
                <a:latin typeface="Courier New"/>
              </a:rPr>
              <a:t>%   projectile is evaluated at times T.</a:t>
            </a:r>
          </a:p>
          <a:p>
            <a:r>
              <a:rPr lang="en-US" sz="1600" dirty="0">
                <a:solidFill>
                  <a:srgbClr val="228B22"/>
                </a:solidFill>
                <a:latin typeface="Courier New"/>
              </a:rPr>
              <a:t> </a:t>
            </a:r>
          </a:p>
          <a:p>
            <a:r>
              <a:rPr lang="en-US" sz="1600" dirty="0">
                <a:solidFill>
                  <a:srgbClr val="000000"/>
                </a:solidFill>
                <a:latin typeface="Courier New"/>
              </a:rPr>
              <a:t>t = 0:dt:tf;</a:t>
            </a:r>
          </a:p>
          <a:p>
            <a:r>
              <a:rPr lang="en-US" sz="1600" dirty="0">
                <a:solidFill>
                  <a:srgbClr val="228B22"/>
                </a:solidFill>
                <a:latin typeface="Courier New"/>
              </a:rPr>
              <a:t>% make sure </a:t>
            </a:r>
            <a:r>
              <a:rPr lang="en-US" sz="1600" dirty="0" err="1">
                <a:solidFill>
                  <a:srgbClr val="228B22"/>
                </a:solidFill>
                <a:latin typeface="Courier New"/>
              </a:rPr>
              <a:t>tf</a:t>
            </a:r>
            <a:r>
              <a:rPr lang="en-US" sz="1600" dirty="0">
                <a:solidFill>
                  <a:srgbClr val="228B22"/>
                </a:solidFill>
                <a:latin typeface="Courier New"/>
              </a:rPr>
              <a:t> is at the end of t</a:t>
            </a:r>
          </a:p>
          <a:p>
            <a:r>
              <a:rPr lang="en-US" sz="1600" dirty="0">
                <a:solidFill>
                  <a:srgbClr val="0000FF"/>
                </a:solidFill>
                <a:latin typeface="Courier New"/>
              </a:rPr>
              <a:t>if</a:t>
            </a:r>
            <a:r>
              <a:rPr lang="en-US" sz="1600" dirty="0">
                <a:solidFill>
                  <a:srgbClr val="000000"/>
                </a:solidFill>
                <a:latin typeface="Courier New"/>
              </a:rPr>
              <a:t> t(end) ~= </a:t>
            </a:r>
            <a:r>
              <a:rPr lang="en-US" sz="1600" dirty="0" err="1">
                <a:solidFill>
                  <a:srgbClr val="000000"/>
                </a:solidFill>
                <a:latin typeface="Courier New"/>
              </a:rPr>
              <a:t>tf</a:t>
            </a:r>
            <a:endParaRPr lang="en-US" sz="1600" dirty="0">
              <a:solidFill>
                <a:srgbClr val="000000"/>
              </a:solidFill>
              <a:latin typeface="Courier New"/>
            </a:endParaRPr>
          </a:p>
          <a:p>
            <a:r>
              <a:rPr lang="en-US" sz="1600" dirty="0">
                <a:solidFill>
                  <a:srgbClr val="000000"/>
                </a:solidFill>
                <a:latin typeface="Courier New"/>
              </a:rPr>
              <a:t>    t = [t </a:t>
            </a:r>
            <a:r>
              <a:rPr lang="en-US" sz="1600" dirty="0" err="1">
                <a:solidFill>
                  <a:srgbClr val="000000"/>
                </a:solidFill>
                <a:latin typeface="Courier New"/>
              </a:rPr>
              <a:t>tf</a:t>
            </a:r>
            <a:r>
              <a:rPr lang="en-US" sz="1600" dirty="0">
                <a:solidFill>
                  <a:srgbClr val="000000"/>
                </a:solidFill>
                <a:latin typeface="Courier New"/>
              </a:rPr>
              <a:t>];</a:t>
            </a:r>
          </a:p>
          <a:p>
            <a:r>
              <a:rPr lang="en-US" sz="1600" dirty="0">
                <a:solidFill>
                  <a:srgbClr val="0000FF"/>
                </a:solidFill>
                <a:latin typeface="Courier New"/>
              </a:rPr>
              <a:t>end</a:t>
            </a:r>
          </a:p>
          <a:p>
            <a:r>
              <a:rPr lang="en-US" sz="1600" dirty="0">
                <a:solidFill>
                  <a:srgbClr val="000000"/>
                </a:solidFill>
                <a:latin typeface="Courier New"/>
              </a:rPr>
              <a:t>n = length(t</a:t>
            </a:r>
            <a:r>
              <a:rPr lang="en-US" sz="1600" dirty="0" smtClean="0">
                <a:solidFill>
                  <a:srgbClr val="000000"/>
                </a:solidFill>
                <a:latin typeface="Courier New"/>
              </a:rPr>
              <a:t>);</a:t>
            </a:r>
            <a:endParaRPr lang="en-US" sz="1600" dirty="0">
              <a:solidFill>
                <a:srgbClr val="000000"/>
              </a:solidFill>
              <a:latin typeface="Courier New"/>
            </a:endParaRPr>
          </a:p>
        </p:txBody>
      </p:sp>
    </p:spTree>
    <p:extLst>
      <p:ext uri="{BB962C8B-B14F-4D97-AF65-F5344CB8AC3E}">
        <p14:creationId xmlns:p14="http://schemas.microsoft.com/office/powerpoint/2010/main" val="2755731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24</a:t>
            </a:fld>
            <a:endParaRPr lang="en-US"/>
          </a:p>
        </p:txBody>
      </p:sp>
      <p:sp>
        <p:nvSpPr>
          <p:cNvPr id="3" name="Content Placeholder 2"/>
          <p:cNvSpPr>
            <a:spLocks noGrp="1"/>
          </p:cNvSpPr>
          <p:nvPr>
            <p:ph sz="quarter" idx="1"/>
          </p:nvPr>
        </p:nvSpPr>
        <p:spPr>
          <a:xfrm>
            <a:off x="457200" y="304800"/>
            <a:ext cx="8503872" cy="5852160"/>
          </a:xfrm>
        </p:spPr>
        <p:txBody>
          <a:bodyPr>
            <a:normAutofit fontScale="92500" lnSpcReduction="10000"/>
          </a:bodyPr>
          <a:lstStyle/>
          <a:p>
            <a:r>
              <a:rPr lang="en-US" sz="1700" dirty="0">
                <a:solidFill>
                  <a:srgbClr val="228B22"/>
                </a:solidFill>
                <a:latin typeface="Courier New"/>
              </a:rPr>
              <a:t>% estimated position and velocity</a:t>
            </a:r>
          </a:p>
          <a:p>
            <a:r>
              <a:rPr lang="en-US" sz="1700" dirty="0">
                <a:solidFill>
                  <a:srgbClr val="000000"/>
                </a:solidFill>
                <a:latin typeface="Courier New"/>
              </a:rPr>
              <a:t>x = zeros(size(t));</a:t>
            </a:r>
          </a:p>
          <a:p>
            <a:r>
              <a:rPr lang="en-US" sz="1700" dirty="0">
                <a:solidFill>
                  <a:srgbClr val="000000"/>
                </a:solidFill>
                <a:latin typeface="Courier New"/>
              </a:rPr>
              <a:t>y = zeros(size(t));</a:t>
            </a:r>
          </a:p>
          <a:p>
            <a:r>
              <a:rPr lang="en-US" sz="1700" dirty="0" err="1">
                <a:solidFill>
                  <a:srgbClr val="000000"/>
                </a:solidFill>
                <a:latin typeface="Courier New"/>
              </a:rPr>
              <a:t>vx</a:t>
            </a:r>
            <a:r>
              <a:rPr lang="en-US" sz="1700" dirty="0">
                <a:solidFill>
                  <a:srgbClr val="000000"/>
                </a:solidFill>
                <a:latin typeface="Courier New"/>
              </a:rPr>
              <a:t> = zeros(size(t));</a:t>
            </a:r>
          </a:p>
          <a:p>
            <a:r>
              <a:rPr lang="en-US" sz="1700" dirty="0" err="1">
                <a:solidFill>
                  <a:srgbClr val="000000"/>
                </a:solidFill>
                <a:latin typeface="Courier New"/>
              </a:rPr>
              <a:t>vy</a:t>
            </a:r>
            <a:r>
              <a:rPr lang="en-US" sz="1700" dirty="0">
                <a:solidFill>
                  <a:srgbClr val="000000"/>
                </a:solidFill>
                <a:latin typeface="Courier New"/>
              </a:rPr>
              <a:t> = zeros(size(t));</a:t>
            </a:r>
          </a:p>
          <a:p>
            <a:r>
              <a:rPr lang="en-US" sz="1700" dirty="0">
                <a:solidFill>
                  <a:srgbClr val="000000"/>
                </a:solidFill>
                <a:latin typeface="Courier New"/>
              </a:rPr>
              <a:t>x(1) = x0;</a:t>
            </a:r>
          </a:p>
          <a:p>
            <a:r>
              <a:rPr lang="en-US" sz="1700" dirty="0">
                <a:solidFill>
                  <a:srgbClr val="000000"/>
                </a:solidFill>
                <a:latin typeface="Courier New"/>
              </a:rPr>
              <a:t>y(1) = y0;</a:t>
            </a:r>
          </a:p>
          <a:p>
            <a:r>
              <a:rPr lang="en-US" sz="1700" dirty="0" err="1">
                <a:solidFill>
                  <a:srgbClr val="000000"/>
                </a:solidFill>
                <a:latin typeface="Courier New"/>
              </a:rPr>
              <a:t>vx</a:t>
            </a:r>
            <a:r>
              <a:rPr lang="en-US" sz="1700" dirty="0">
                <a:solidFill>
                  <a:srgbClr val="000000"/>
                </a:solidFill>
                <a:latin typeface="Courier New"/>
              </a:rPr>
              <a:t>(1) = vx0;</a:t>
            </a:r>
          </a:p>
          <a:p>
            <a:r>
              <a:rPr lang="en-US" sz="1700" dirty="0" err="1">
                <a:solidFill>
                  <a:srgbClr val="000000"/>
                </a:solidFill>
                <a:latin typeface="Courier New"/>
              </a:rPr>
              <a:t>vy</a:t>
            </a:r>
            <a:r>
              <a:rPr lang="en-US" sz="1700" dirty="0">
                <a:solidFill>
                  <a:srgbClr val="000000"/>
                </a:solidFill>
                <a:latin typeface="Courier New"/>
              </a:rPr>
              <a:t>(1) = vy0;</a:t>
            </a:r>
          </a:p>
          <a:p>
            <a:r>
              <a:rPr lang="en-US" sz="1700" dirty="0">
                <a:solidFill>
                  <a:srgbClr val="000000"/>
                </a:solidFill>
                <a:latin typeface="Courier New"/>
              </a:rPr>
              <a:t>D = 0.002;</a:t>
            </a:r>
          </a:p>
          <a:p>
            <a:r>
              <a:rPr lang="en-US" sz="1700" dirty="0">
                <a:solidFill>
                  <a:srgbClr val="000000"/>
                </a:solidFill>
                <a:latin typeface="Courier New"/>
              </a:rPr>
              <a:t>m = 0.2;</a:t>
            </a:r>
          </a:p>
          <a:p>
            <a:r>
              <a:rPr lang="en-US" sz="1700" dirty="0">
                <a:solidFill>
                  <a:srgbClr val="0000FF"/>
                </a:solidFill>
                <a:latin typeface="Courier New"/>
              </a:rPr>
              <a:t>for</a:t>
            </a:r>
            <a:r>
              <a:rPr lang="en-US" sz="1700" dirty="0">
                <a:solidFill>
                  <a:srgbClr val="000000"/>
                </a:solidFill>
                <a:latin typeface="Courier New"/>
              </a:rPr>
              <a:t> </a:t>
            </a:r>
            <a:r>
              <a:rPr lang="en-US" sz="1700" dirty="0" err="1">
                <a:solidFill>
                  <a:srgbClr val="000000"/>
                </a:solidFill>
                <a:latin typeface="Courier New"/>
              </a:rPr>
              <a:t>i</a:t>
            </a:r>
            <a:r>
              <a:rPr lang="en-US" sz="1700" dirty="0">
                <a:solidFill>
                  <a:srgbClr val="000000"/>
                </a:solidFill>
                <a:latin typeface="Courier New"/>
              </a:rPr>
              <a:t> = 2:n</a:t>
            </a:r>
          </a:p>
          <a:p>
            <a:r>
              <a:rPr lang="en-US" sz="1700" dirty="0">
                <a:solidFill>
                  <a:srgbClr val="000000"/>
                </a:solidFill>
                <a:latin typeface="Courier New"/>
              </a:rPr>
              <a:t>    </a:t>
            </a:r>
            <a:r>
              <a:rPr lang="en-US" sz="1700" dirty="0">
                <a:solidFill>
                  <a:srgbClr val="228B22"/>
                </a:solidFill>
                <a:latin typeface="Courier New"/>
              </a:rPr>
              <a:t>% velocity magnitude from t(</a:t>
            </a:r>
            <a:r>
              <a:rPr lang="en-US" sz="1700" dirty="0" err="1">
                <a:solidFill>
                  <a:srgbClr val="228B22"/>
                </a:solidFill>
                <a:latin typeface="Courier New"/>
              </a:rPr>
              <a:t>i</a:t>
            </a:r>
            <a:r>
              <a:rPr lang="en-US" sz="1700" dirty="0">
                <a:solidFill>
                  <a:srgbClr val="228B22"/>
                </a:solidFill>
                <a:latin typeface="Courier New"/>
              </a:rPr>
              <a:t> - 1)</a:t>
            </a:r>
          </a:p>
          <a:p>
            <a:r>
              <a:rPr lang="nn-NO" sz="1700" dirty="0">
                <a:solidFill>
                  <a:srgbClr val="000000"/>
                </a:solidFill>
                <a:latin typeface="Courier New"/>
              </a:rPr>
              <a:t>    vmag = norm([vx(i - 1) vy(i - 1)]);</a:t>
            </a:r>
          </a:p>
          <a:p>
            <a:r>
              <a:rPr lang="nn-NO" sz="1700" dirty="0">
                <a:solidFill>
                  <a:srgbClr val="000000"/>
                </a:solidFill>
                <a:latin typeface="Courier New"/>
              </a:rPr>
              <a:t>    x(i) = x(i - 1) + vx(i - 1) * dt;</a:t>
            </a:r>
          </a:p>
          <a:p>
            <a:r>
              <a:rPr lang="nn-NO" sz="1700" dirty="0">
                <a:solidFill>
                  <a:srgbClr val="000000"/>
                </a:solidFill>
                <a:latin typeface="Courier New"/>
              </a:rPr>
              <a:t>    y(i) = y(i - 1) + vy(i - 1) * dt;</a:t>
            </a:r>
          </a:p>
          <a:p>
            <a:r>
              <a:rPr lang="nn-NO" sz="1700" dirty="0">
                <a:solidFill>
                  <a:srgbClr val="000000"/>
                </a:solidFill>
                <a:latin typeface="Courier New"/>
              </a:rPr>
              <a:t>    vx(i) = vx(i - 1) - D * vmag * vx(i - 1) * dt / m;</a:t>
            </a:r>
          </a:p>
          <a:p>
            <a:r>
              <a:rPr lang="nn-NO" sz="1700" dirty="0">
                <a:solidFill>
                  <a:srgbClr val="000000"/>
                </a:solidFill>
                <a:latin typeface="Courier New"/>
              </a:rPr>
              <a:t>    vy(i) = vy(i - 1) - D * vmag * vy(i - 1) * dt / m - 9.81 * dt;</a:t>
            </a:r>
          </a:p>
          <a:p>
            <a:r>
              <a:rPr lang="en-US" sz="1700" dirty="0">
                <a:solidFill>
                  <a:srgbClr val="0000FF"/>
                </a:solidFill>
                <a:latin typeface="Courier New"/>
              </a:rPr>
              <a:t>end</a:t>
            </a:r>
          </a:p>
          <a:p>
            <a:endParaRPr lang="en-US" dirty="0"/>
          </a:p>
        </p:txBody>
      </p:sp>
    </p:spTree>
    <p:extLst>
      <p:ext uri="{BB962C8B-B14F-4D97-AF65-F5344CB8AC3E}">
        <p14:creationId xmlns:p14="http://schemas.microsoft.com/office/powerpoint/2010/main" val="3434868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Projectile motion with drag</a:t>
            </a:r>
            <a:endParaRPr lang="en-US" dirty="0"/>
          </a:p>
        </p:txBody>
      </p:sp>
      <p:sp>
        <p:nvSpPr>
          <p:cNvPr id="5" name="Content Placeholder 4"/>
          <p:cNvSpPr>
            <a:spLocks noGrp="1"/>
          </p:cNvSpPr>
          <p:nvPr>
            <p:ph sz="quarter" idx="1"/>
          </p:nvPr>
        </p:nvSpPr>
        <p:spPr/>
        <p:txBody>
          <a:bodyPr/>
          <a:lstStyle/>
          <a:p>
            <a:r>
              <a:rPr lang="en-US" dirty="0"/>
              <a:t>see </a:t>
            </a:r>
            <a:r>
              <a:rPr lang="en-US" b="1" dirty="0">
                <a:latin typeface="Courier New" panose="02070309020205020404" pitchFamily="49" charset="0"/>
                <a:cs typeface="Courier New" panose="02070309020205020404" pitchFamily="49" charset="0"/>
              </a:rPr>
              <a:t>day23.m</a:t>
            </a:r>
            <a:r>
              <a:rPr lang="en-US" dirty="0"/>
              <a:t> </a:t>
            </a:r>
          </a:p>
          <a:p>
            <a:endParaRPr lang="en-US" dirty="0"/>
          </a:p>
        </p:txBody>
      </p:sp>
      <p:sp>
        <p:nvSpPr>
          <p:cNvPr id="2" name="Slide Number Placeholder 1"/>
          <p:cNvSpPr>
            <a:spLocks noGrp="1"/>
          </p:cNvSpPr>
          <p:nvPr>
            <p:ph type="sldNum" sz="quarter" idx="12"/>
          </p:nvPr>
        </p:nvSpPr>
        <p:spPr/>
        <p:txBody>
          <a:bodyPr/>
          <a:lstStyle/>
          <a:p>
            <a:pPr>
              <a:defRPr/>
            </a:pPr>
            <a:fld id="{05CF428A-EF57-4F2A-AB0B-941B9120354B}" type="slidenum">
              <a:rPr lang="en-US" smtClean="0"/>
              <a:pPr>
                <a:defRPr/>
              </a:pPr>
              <a:t>25</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732" y="2071839"/>
            <a:ext cx="5485947" cy="4114460"/>
          </a:xfrm>
          <a:prstGeom prst="rect">
            <a:avLst/>
          </a:prstGeom>
        </p:spPr>
      </p:pic>
    </p:spTree>
    <p:extLst>
      <p:ext uri="{BB962C8B-B14F-4D97-AF65-F5344CB8AC3E}">
        <p14:creationId xmlns:p14="http://schemas.microsoft.com/office/powerpoint/2010/main" val="1758542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3" name="Content Placeholder 2"/>
          <p:cNvSpPr>
            <a:spLocks noGrp="1"/>
          </p:cNvSpPr>
          <p:nvPr>
            <p:ph sz="quarter" idx="1"/>
          </p:nvPr>
        </p:nvSpPr>
        <p:spPr/>
        <p:txBody>
          <a:bodyPr/>
          <a:lstStyle/>
          <a:p>
            <a:r>
              <a:rPr lang="en-US" dirty="0" smtClean="0"/>
              <a:t>the solution is known to all physics students</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3</a:t>
            </a:fld>
            <a:endParaRPr lang="en-US"/>
          </a:p>
        </p:txBody>
      </p:sp>
      <p:cxnSp>
        <p:nvCxnSpPr>
          <p:cNvPr id="11" name="Straight Arrow Connector 10"/>
          <p:cNvCxnSpPr/>
          <p:nvPr/>
        </p:nvCxnSpPr>
        <p:spPr>
          <a:xfrm flipV="1">
            <a:off x="1828800" y="2315255"/>
            <a:ext cx="0" cy="36283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76400" y="5802751"/>
            <a:ext cx="5486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7211122" y="5618085"/>
                <a:ext cx="3792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𝑥</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7211122" y="5618085"/>
                <a:ext cx="379206"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637498" y="1869113"/>
                <a:ext cx="3826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𝑦</m:t>
                      </m:r>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1637498" y="1869113"/>
                <a:ext cx="382604" cy="369332"/>
              </a:xfrm>
              <a:prstGeom prst="rect">
                <a:avLst/>
              </a:prstGeom>
              <a:blipFill rotWithShape="1">
                <a:blip r:embed="rId3"/>
                <a:stretch>
                  <a:fillRect b="-8333"/>
                </a:stretch>
              </a:blipFill>
            </p:spPr>
            <p:txBody>
              <a:bodyPr/>
              <a:lstStyle/>
              <a:p>
                <a:r>
                  <a:rPr lang="en-US">
                    <a:noFill/>
                  </a:rPr>
                  <a:t> </a:t>
                </a:r>
              </a:p>
            </p:txBody>
          </p:sp>
        </mc:Fallback>
      </mc:AlternateContent>
      <p:sp>
        <p:nvSpPr>
          <p:cNvPr id="29" name="Oval 28"/>
          <p:cNvSpPr/>
          <p:nvPr/>
        </p:nvSpPr>
        <p:spPr>
          <a:xfrm>
            <a:off x="1751990" y="5720823"/>
            <a:ext cx="153620" cy="1536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flipV="1">
            <a:off x="1828800" y="4197100"/>
            <a:ext cx="861355" cy="1605651"/>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2542668" y="3789363"/>
                <a:ext cx="1952522" cy="369332"/>
              </a:xfrm>
              <a:prstGeom prst="rect">
                <a:avLst/>
              </a:prstGeom>
              <a:noFill/>
            </p:spPr>
            <p:txBody>
              <a:bodyPr wrap="none" rtlCol="0">
                <a:spAutoFit/>
              </a:bodyPr>
              <a:lstStyle/>
              <a:p>
                <a14:m>
                  <m:oMath xmlns:m="http://schemas.openxmlformats.org/officeDocument/2006/math">
                    <m:sSub>
                      <m:sSubPr>
                        <m:ctrlPr>
                          <a:rPr lang="en-US" i="1" smtClean="0">
                            <a:solidFill>
                              <a:srgbClr val="0070C0"/>
                            </a:solidFill>
                            <a:latin typeface="Cambria Math"/>
                          </a:rPr>
                        </m:ctrlPr>
                      </m:sSubPr>
                      <m:e>
                        <m:r>
                          <a:rPr lang="en-US" b="0" i="1" smtClean="0">
                            <a:solidFill>
                              <a:srgbClr val="0070C0"/>
                            </a:solidFill>
                            <a:latin typeface="Cambria Math"/>
                          </a:rPr>
                          <m:t>𝑣</m:t>
                        </m:r>
                      </m:e>
                      <m:sub>
                        <m:r>
                          <a:rPr lang="en-US" b="0" i="1" smtClean="0">
                            <a:solidFill>
                              <a:srgbClr val="0070C0"/>
                            </a:solidFill>
                            <a:latin typeface="Cambria Math"/>
                          </a:rPr>
                          <m:t>0</m:t>
                        </m:r>
                      </m:sub>
                    </m:sSub>
                  </m:oMath>
                </a14:m>
                <a:r>
                  <a:rPr lang="en-US" dirty="0" smtClean="0">
                    <a:solidFill>
                      <a:srgbClr val="0070C0"/>
                    </a:solidFill>
                  </a:rPr>
                  <a:t>  </a:t>
                </a:r>
                <a:r>
                  <a:rPr lang="en-US" dirty="0" smtClean="0">
                    <a:solidFill>
                      <a:srgbClr val="0070C0"/>
                    </a:solidFill>
                    <a:latin typeface="+mn-lt"/>
                  </a:rPr>
                  <a:t>initial velocity</a:t>
                </a:r>
                <a:endParaRPr lang="en-US" dirty="0">
                  <a:solidFill>
                    <a:srgbClr val="0070C0"/>
                  </a:solidFill>
                  <a:latin typeface="+mn-lt"/>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2542668" y="3789363"/>
                <a:ext cx="1952522" cy="369332"/>
              </a:xfrm>
              <a:prstGeom prst="rect">
                <a:avLst/>
              </a:prstGeom>
              <a:blipFill rotWithShape="1">
                <a:blip r:embed="rId4"/>
                <a:stretch>
                  <a:fillRect t="-8333" r="-25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384385" y="5886920"/>
                <a:ext cx="3349122" cy="369332"/>
              </a:xfrm>
              <a:prstGeom prst="rect">
                <a:avLst/>
              </a:prstGeom>
              <a:noFill/>
            </p:spPr>
            <p:txBody>
              <a:bodyPr wrap="none" rtlCol="0">
                <a:spAutoFit/>
              </a:bodyPr>
              <a:lstStyle/>
              <a:p>
                <a14:m>
                  <m:oMath xmlns:m="http://schemas.openxmlformats.org/officeDocument/2006/math">
                    <m:d>
                      <m:dPr>
                        <m:ctrlPr>
                          <a:rPr lang="en-US" i="1" smtClean="0">
                            <a:solidFill>
                              <a:schemeClr val="accent4"/>
                            </a:solidFill>
                            <a:latin typeface="Cambria Math"/>
                          </a:rPr>
                        </m:ctrlPr>
                      </m:dPr>
                      <m:e>
                        <m:sSub>
                          <m:sSubPr>
                            <m:ctrlPr>
                              <a:rPr lang="en-US" i="1" smtClean="0">
                                <a:solidFill>
                                  <a:schemeClr val="accent4"/>
                                </a:solidFill>
                                <a:latin typeface="Cambria Math"/>
                              </a:rPr>
                            </m:ctrlPr>
                          </m:sSubPr>
                          <m:e>
                            <m:r>
                              <a:rPr lang="en-US" b="0" i="1" smtClean="0">
                                <a:solidFill>
                                  <a:schemeClr val="accent4"/>
                                </a:solidFill>
                                <a:latin typeface="Cambria Math"/>
                              </a:rPr>
                              <m:t>𝑥</m:t>
                            </m:r>
                          </m:e>
                          <m:sub>
                            <m:r>
                              <a:rPr lang="en-US" b="0" i="1" smtClean="0">
                                <a:solidFill>
                                  <a:schemeClr val="accent4"/>
                                </a:solidFill>
                                <a:latin typeface="Cambria Math"/>
                              </a:rPr>
                              <m:t>0</m:t>
                            </m:r>
                          </m:sub>
                        </m:sSub>
                        <m:r>
                          <a:rPr lang="en-US" b="0" i="1" smtClean="0">
                            <a:solidFill>
                              <a:schemeClr val="accent4"/>
                            </a:solidFill>
                            <a:latin typeface="Cambria Math"/>
                          </a:rPr>
                          <m:t>, </m:t>
                        </m:r>
                        <m:sSub>
                          <m:sSubPr>
                            <m:ctrlPr>
                              <a:rPr lang="en-US" b="0" i="1" smtClean="0">
                                <a:solidFill>
                                  <a:schemeClr val="accent4"/>
                                </a:solidFill>
                                <a:latin typeface="Cambria Math"/>
                              </a:rPr>
                            </m:ctrlPr>
                          </m:sSubPr>
                          <m:e>
                            <m:r>
                              <a:rPr lang="en-US" b="0" i="1" smtClean="0">
                                <a:solidFill>
                                  <a:schemeClr val="accent4"/>
                                </a:solidFill>
                                <a:latin typeface="Cambria Math"/>
                              </a:rPr>
                              <m:t>𝑦</m:t>
                            </m:r>
                          </m:e>
                          <m:sub>
                            <m:r>
                              <a:rPr lang="en-US" b="0" i="1" smtClean="0">
                                <a:solidFill>
                                  <a:schemeClr val="accent4"/>
                                </a:solidFill>
                                <a:latin typeface="Cambria Math"/>
                              </a:rPr>
                              <m:t>0</m:t>
                            </m:r>
                          </m:sub>
                        </m:sSub>
                      </m:e>
                    </m:d>
                    <m:r>
                      <a:rPr lang="en-US" b="0" i="1" smtClean="0">
                        <a:solidFill>
                          <a:schemeClr val="accent4"/>
                        </a:solidFill>
                        <a:latin typeface="Cambria Math"/>
                      </a:rPr>
                      <m:t>=</m:t>
                    </m:r>
                    <m:d>
                      <m:dPr>
                        <m:ctrlPr>
                          <a:rPr lang="en-US" b="0" i="1" smtClean="0">
                            <a:solidFill>
                              <a:schemeClr val="accent4"/>
                            </a:solidFill>
                            <a:latin typeface="Cambria Math"/>
                          </a:rPr>
                        </m:ctrlPr>
                      </m:dPr>
                      <m:e>
                        <m:r>
                          <a:rPr lang="en-US" b="0" i="1" smtClean="0">
                            <a:solidFill>
                              <a:schemeClr val="accent4"/>
                            </a:solidFill>
                            <a:latin typeface="Cambria Math"/>
                          </a:rPr>
                          <m:t>0, 0</m:t>
                        </m:r>
                      </m:e>
                    </m:d>
                  </m:oMath>
                </a14:m>
                <a:r>
                  <a:rPr lang="en-US" dirty="0" smtClean="0">
                    <a:solidFill>
                      <a:schemeClr val="accent4"/>
                    </a:solidFill>
                  </a:rPr>
                  <a:t>  </a:t>
                </a:r>
                <a:r>
                  <a:rPr lang="en-US" dirty="0" smtClean="0">
                    <a:solidFill>
                      <a:schemeClr val="accent4"/>
                    </a:solidFill>
                    <a:latin typeface="+mn-lt"/>
                  </a:rPr>
                  <a:t>initial position</a:t>
                </a:r>
                <a:endParaRPr lang="en-US" dirty="0">
                  <a:solidFill>
                    <a:schemeClr val="accent4"/>
                  </a:solidFill>
                  <a:latin typeface="+mn-lt"/>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384385" y="5886920"/>
                <a:ext cx="3349122" cy="369332"/>
              </a:xfrm>
              <a:prstGeom prst="rect">
                <a:avLst/>
              </a:prstGeom>
              <a:blipFill rotWithShape="1">
                <a:blip r:embed="rId5"/>
                <a:stretch>
                  <a:fillRect t="-8333" r="-1093" b="-26667"/>
                </a:stretch>
              </a:blipFill>
            </p:spPr>
            <p:txBody>
              <a:bodyPr/>
              <a:lstStyle/>
              <a:p>
                <a:r>
                  <a:rPr lang="en-US">
                    <a:noFill/>
                  </a:rPr>
                  <a:t> </a:t>
                </a:r>
              </a:p>
            </p:txBody>
          </p:sp>
        </mc:Fallback>
      </mc:AlternateContent>
      <p:sp>
        <p:nvSpPr>
          <p:cNvPr id="5" name="Freeform 4"/>
          <p:cNvSpPr/>
          <p:nvPr/>
        </p:nvSpPr>
        <p:spPr>
          <a:xfrm>
            <a:off x="1837346" y="2788927"/>
            <a:ext cx="5469308" cy="3013667"/>
          </a:xfrm>
          <a:custGeom>
            <a:avLst/>
            <a:gdLst>
              <a:gd name="connsiteX0" fmla="*/ 0 w 5469308"/>
              <a:gd name="connsiteY0" fmla="*/ 1922803 h 1922803"/>
              <a:gd name="connsiteX1" fmla="*/ 2734654 w 5469308"/>
              <a:gd name="connsiteY1" fmla="*/ 0 h 1922803"/>
              <a:gd name="connsiteX2" fmla="*/ 5469308 w 5469308"/>
              <a:gd name="connsiteY2" fmla="*/ 1922803 h 1922803"/>
            </a:gdLst>
            <a:ahLst/>
            <a:cxnLst>
              <a:cxn ang="0">
                <a:pos x="connsiteX0" y="connsiteY0"/>
              </a:cxn>
              <a:cxn ang="0">
                <a:pos x="connsiteX1" y="connsiteY1"/>
              </a:cxn>
              <a:cxn ang="0">
                <a:pos x="connsiteX2" y="connsiteY2"/>
              </a:cxn>
            </a:cxnLst>
            <a:rect l="l" t="t" r="r" b="b"/>
            <a:pathLst>
              <a:path w="5469308" h="1922803">
                <a:moveTo>
                  <a:pt x="0" y="1922803"/>
                </a:moveTo>
                <a:cubicBezTo>
                  <a:pt x="911551" y="961401"/>
                  <a:pt x="1823103" y="0"/>
                  <a:pt x="2734654" y="0"/>
                </a:cubicBezTo>
                <a:cubicBezTo>
                  <a:pt x="3646205" y="0"/>
                  <a:pt x="4557756" y="961401"/>
                  <a:pt x="5469308" y="192280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p:cNvSpPr/>
          <p:nvPr/>
        </p:nvSpPr>
        <p:spPr>
          <a:xfrm>
            <a:off x="1554513" y="5532758"/>
            <a:ext cx="548634" cy="548634"/>
          </a:xfrm>
          <a:prstGeom prst="arc">
            <a:avLst>
              <a:gd name="adj1" fmla="val 17895309"/>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6" name="TextBox 15"/>
              <p:cNvSpPr txBox="1"/>
              <p:nvPr/>
            </p:nvSpPr>
            <p:spPr>
              <a:xfrm>
                <a:off x="1992102" y="5437082"/>
                <a:ext cx="38536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solidFill>
                            <a:srgbClr val="0070C0"/>
                          </a:solidFill>
                          <a:latin typeface="Cambria Math"/>
                          <a:ea typeface="Cambria Math"/>
                        </a:rPr>
                        <m:t>𝜃</m:t>
                      </m:r>
                    </m:oMath>
                  </m:oMathPara>
                </a14:m>
                <a:endParaRPr lang="en-US" dirty="0"/>
              </a:p>
            </p:txBody>
          </p:sp>
        </mc:Choice>
        <mc:Fallback xmlns="">
          <p:sp>
            <p:nvSpPr>
              <p:cNvPr id="16" name="TextBox 15"/>
              <p:cNvSpPr txBox="1">
                <a:spLocks noRot="1" noChangeAspect="1" noMove="1" noResize="1" noEditPoints="1" noAdjustHandles="1" noChangeArrowheads="1" noChangeShapeType="1" noTextEdit="1"/>
              </p:cNvSpPr>
              <p:nvPr/>
            </p:nvSpPr>
            <p:spPr>
              <a:xfrm>
                <a:off x="1992102" y="5437082"/>
                <a:ext cx="385362"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796553" y="2713387"/>
                <a:ext cx="20236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rPr>
                        <m:t>𝑥</m:t>
                      </m:r>
                      <m:d>
                        <m:dPr>
                          <m:ctrlPr>
                            <a:rPr lang="en-US" b="0" i="1" smtClean="0">
                              <a:solidFill>
                                <a:srgbClr val="FF0000"/>
                              </a:solidFill>
                              <a:latin typeface="Cambria Math"/>
                            </a:rPr>
                          </m:ctrlPr>
                        </m:dPr>
                        <m:e>
                          <m:r>
                            <a:rPr lang="en-US" b="0" i="1" smtClean="0">
                              <a:solidFill>
                                <a:srgbClr val="FF0000"/>
                              </a:solidFill>
                              <a:latin typeface="Cambria Math"/>
                            </a:rPr>
                            <m:t>𝑡</m:t>
                          </m:r>
                        </m:e>
                      </m:d>
                      <m:r>
                        <a:rPr lang="en-US" b="0" i="1" smtClean="0">
                          <a:solidFill>
                            <a:srgbClr val="FF0000"/>
                          </a:solidFill>
                          <a:latin typeface="Cambria Math"/>
                        </a:rPr>
                        <m:t>=</m:t>
                      </m:r>
                      <m:d>
                        <m:dPr>
                          <m:ctrlPr>
                            <a:rPr lang="en-US" b="0" i="1" smtClean="0">
                              <a:solidFill>
                                <a:srgbClr val="FF0000"/>
                              </a:solidFill>
                              <a:latin typeface="Cambria Math"/>
                            </a:rPr>
                          </m:ctrlPr>
                        </m:dPr>
                        <m:e>
                          <m:sSub>
                            <m:sSubPr>
                              <m:ctrlPr>
                                <a:rPr lang="en-US" i="1">
                                  <a:solidFill>
                                    <a:srgbClr val="FF0000"/>
                                  </a:solidFill>
                                  <a:latin typeface="Cambria Math"/>
                                </a:rPr>
                              </m:ctrlPr>
                            </m:sSubPr>
                            <m:e>
                              <m:r>
                                <a:rPr lang="en-US" i="1">
                                  <a:solidFill>
                                    <a:srgbClr val="FF0000"/>
                                  </a:solidFill>
                                  <a:latin typeface="Cambria Math"/>
                                </a:rPr>
                                <m:t>𝑣</m:t>
                              </m:r>
                            </m:e>
                            <m:sub>
                              <m:r>
                                <a:rPr lang="en-US" i="1">
                                  <a:solidFill>
                                    <a:srgbClr val="FF0000"/>
                                  </a:solidFill>
                                  <a:latin typeface="Cambria Math"/>
                                </a:rPr>
                                <m:t>0</m:t>
                              </m:r>
                            </m:sub>
                          </m:sSub>
                          <m:func>
                            <m:funcPr>
                              <m:ctrlPr>
                                <a:rPr lang="en-US" i="1">
                                  <a:solidFill>
                                    <a:srgbClr val="FF0000"/>
                                  </a:solidFill>
                                  <a:latin typeface="Cambria Math"/>
                                </a:rPr>
                              </m:ctrlPr>
                            </m:funcPr>
                            <m:fName>
                              <m:r>
                                <m:rPr>
                                  <m:sty m:val="p"/>
                                </m:rPr>
                                <a:rPr lang="en-US">
                                  <a:solidFill>
                                    <a:srgbClr val="FF0000"/>
                                  </a:solidFill>
                                  <a:latin typeface="Cambria Math"/>
                                </a:rPr>
                                <m:t>cos</m:t>
                              </m:r>
                            </m:fName>
                            <m:e>
                              <m:r>
                                <a:rPr lang="en-US" i="1">
                                  <a:solidFill>
                                    <a:srgbClr val="FF0000"/>
                                  </a:solidFill>
                                  <a:latin typeface="Cambria Math"/>
                                  <a:ea typeface="Cambria Math"/>
                                </a:rPr>
                                <m:t>𝜃</m:t>
                              </m:r>
                            </m:e>
                          </m:func>
                        </m:e>
                      </m:d>
                      <m:r>
                        <a:rPr lang="en-US" b="0" i="1" smtClean="0">
                          <a:solidFill>
                            <a:srgbClr val="FF0000"/>
                          </a:solidFill>
                          <a:latin typeface="Cambria Math"/>
                        </a:rPr>
                        <m:t>𝑡</m:t>
                      </m:r>
                    </m:oMath>
                  </m:oMathPara>
                </a14:m>
                <a:endParaRPr lang="en-US" dirty="0">
                  <a:solidFill>
                    <a:srgbClr val="FF0000"/>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5796553" y="2713387"/>
                <a:ext cx="2023631"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810410" y="3082719"/>
                <a:ext cx="2704779" cy="4150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rPr>
                        <m:t>𝑦</m:t>
                      </m:r>
                      <m:d>
                        <m:dPr>
                          <m:ctrlPr>
                            <a:rPr lang="en-US" b="0" i="1" smtClean="0">
                              <a:solidFill>
                                <a:srgbClr val="FF0000"/>
                              </a:solidFill>
                              <a:latin typeface="Cambria Math"/>
                            </a:rPr>
                          </m:ctrlPr>
                        </m:dPr>
                        <m:e>
                          <m:r>
                            <a:rPr lang="en-US" b="0" i="1" smtClean="0">
                              <a:solidFill>
                                <a:srgbClr val="FF0000"/>
                              </a:solidFill>
                              <a:latin typeface="Cambria Math"/>
                            </a:rPr>
                            <m:t>𝑡</m:t>
                          </m:r>
                        </m:e>
                      </m:d>
                      <m:r>
                        <a:rPr lang="en-US" b="0" i="1" smtClean="0">
                          <a:solidFill>
                            <a:srgbClr val="FF0000"/>
                          </a:solidFill>
                          <a:latin typeface="Cambria Math"/>
                        </a:rPr>
                        <m:t>=</m:t>
                      </m:r>
                      <m:d>
                        <m:dPr>
                          <m:ctrlPr>
                            <a:rPr lang="en-US" b="0" i="1" smtClean="0">
                              <a:solidFill>
                                <a:srgbClr val="FF0000"/>
                              </a:solidFill>
                              <a:latin typeface="Cambria Math"/>
                            </a:rPr>
                          </m:ctrlPr>
                        </m:dPr>
                        <m:e>
                          <m:sSub>
                            <m:sSubPr>
                              <m:ctrlPr>
                                <a:rPr lang="en-US" i="1">
                                  <a:solidFill>
                                    <a:srgbClr val="FF0000"/>
                                  </a:solidFill>
                                  <a:latin typeface="Cambria Math"/>
                                </a:rPr>
                              </m:ctrlPr>
                            </m:sSubPr>
                            <m:e>
                              <m:r>
                                <a:rPr lang="en-US" i="1">
                                  <a:solidFill>
                                    <a:srgbClr val="FF0000"/>
                                  </a:solidFill>
                                  <a:latin typeface="Cambria Math"/>
                                </a:rPr>
                                <m:t>𝑣</m:t>
                              </m:r>
                            </m:e>
                            <m:sub>
                              <m:r>
                                <a:rPr lang="en-US" i="1">
                                  <a:solidFill>
                                    <a:srgbClr val="FF0000"/>
                                  </a:solidFill>
                                  <a:latin typeface="Cambria Math"/>
                                </a:rPr>
                                <m:t>0</m:t>
                              </m:r>
                            </m:sub>
                          </m:sSub>
                          <m:func>
                            <m:funcPr>
                              <m:ctrlPr>
                                <a:rPr lang="en-US" i="1" smtClean="0">
                                  <a:solidFill>
                                    <a:srgbClr val="FF0000"/>
                                  </a:solidFill>
                                  <a:latin typeface="Cambria Math"/>
                                </a:rPr>
                              </m:ctrlPr>
                            </m:funcPr>
                            <m:fName>
                              <m:r>
                                <m:rPr>
                                  <m:sty m:val="p"/>
                                </m:rPr>
                                <a:rPr lang="en-US" i="0" smtClean="0">
                                  <a:solidFill>
                                    <a:srgbClr val="FF0000"/>
                                  </a:solidFill>
                                  <a:latin typeface="Cambria Math"/>
                                </a:rPr>
                                <m:t>sin</m:t>
                              </m:r>
                            </m:fName>
                            <m:e>
                              <m:r>
                                <a:rPr lang="en-US" i="1" smtClean="0">
                                  <a:solidFill>
                                    <a:srgbClr val="FF0000"/>
                                  </a:solidFill>
                                  <a:latin typeface="Cambria Math"/>
                                  <a:ea typeface="Cambria Math"/>
                                </a:rPr>
                                <m:t>𝜃</m:t>
                              </m:r>
                            </m:e>
                          </m:func>
                        </m:e>
                      </m:d>
                      <m:r>
                        <a:rPr lang="en-US" b="0" i="1" smtClean="0">
                          <a:solidFill>
                            <a:srgbClr val="FF0000"/>
                          </a:solidFill>
                          <a:latin typeface="Cambria Math"/>
                        </a:rPr>
                        <m:t>𝑡</m:t>
                      </m:r>
                      <m:r>
                        <a:rPr lang="en-US" b="0" i="1" smtClean="0">
                          <a:solidFill>
                            <a:srgbClr val="FF0000"/>
                          </a:solidFill>
                          <a:latin typeface="Cambria Math"/>
                        </a:rPr>
                        <m:t>−</m:t>
                      </m:r>
                      <m:box>
                        <m:boxPr>
                          <m:ctrlPr>
                            <a:rPr lang="en-US" b="0" i="1" smtClean="0">
                              <a:solidFill>
                                <a:srgbClr val="FF0000"/>
                              </a:solidFill>
                              <a:latin typeface="Cambria Math"/>
                            </a:rPr>
                          </m:ctrlPr>
                        </m:boxPr>
                        <m:e>
                          <m:argPr>
                            <m:argSz m:val="-1"/>
                          </m:argPr>
                          <m:f>
                            <m:fPr>
                              <m:ctrlPr>
                                <a:rPr lang="en-US" b="0" i="1" smtClean="0">
                                  <a:solidFill>
                                    <a:srgbClr val="FF0000"/>
                                  </a:solidFill>
                                  <a:latin typeface="Cambria Math"/>
                                </a:rPr>
                              </m:ctrlPr>
                            </m:fPr>
                            <m:num>
                              <m:r>
                                <a:rPr lang="en-US" b="0" i="1" smtClean="0">
                                  <a:solidFill>
                                    <a:srgbClr val="FF0000"/>
                                  </a:solidFill>
                                  <a:latin typeface="Cambria Math"/>
                                </a:rPr>
                                <m:t>1</m:t>
                              </m:r>
                            </m:num>
                            <m:den>
                              <m:r>
                                <a:rPr lang="en-US" b="0" i="1" smtClean="0">
                                  <a:solidFill>
                                    <a:srgbClr val="FF0000"/>
                                  </a:solidFill>
                                  <a:latin typeface="Cambria Math"/>
                                </a:rPr>
                                <m:t>2</m:t>
                              </m:r>
                            </m:den>
                          </m:f>
                        </m:e>
                      </m:box>
                      <m:r>
                        <a:rPr lang="en-US" b="0" i="1" smtClean="0">
                          <a:solidFill>
                            <a:srgbClr val="FF0000"/>
                          </a:solidFill>
                          <a:latin typeface="Cambria Math"/>
                        </a:rPr>
                        <m:t>𝑔</m:t>
                      </m:r>
                      <m:sSup>
                        <m:sSupPr>
                          <m:ctrlPr>
                            <a:rPr lang="en-US" b="0" i="1" smtClean="0">
                              <a:solidFill>
                                <a:srgbClr val="FF0000"/>
                              </a:solidFill>
                              <a:latin typeface="Cambria Math"/>
                            </a:rPr>
                          </m:ctrlPr>
                        </m:sSupPr>
                        <m:e>
                          <m:r>
                            <a:rPr lang="en-US" b="0" i="1" smtClean="0">
                              <a:solidFill>
                                <a:srgbClr val="FF0000"/>
                              </a:solidFill>
                              <a:latin typeface="Cambria Math"/>
                            </a:rPr>
                            <m:t>𝑡</m:t>
                          </m:r>
                        </m:e>
                        <m:sup>
                          <m:r>
                            <a:rPr lang="en-US" b="0" i="1" smtClean="0">
                              <a:solidFill>
                                <a:srgbClr val="FF0000"/>
                              </a:solidFill>
                              <a:latin typeface="Cambria Math"/>
                            </a:rPr>
                            <m:t>2</m:t>
                          </m:r>
                        </m:sup>
                      </m:sSup>
                    </m:oMath>
                  </m:oMathPara>
                </a14:m>
                <a:endParaRPr lang="en-US" dirty="0">
                  <a:solidFill>
                    <a:srgbClr val="FF0000"/>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810410" y="3082719"/>
                <a:ext cx="2704779" cy="415050"/>
              </a:xfrm>
              <a:prstGeom prst="rect">
                <a:avLst/>
              </a:prstGeom>
              <a:blipFill rotWithShape="1">
                <a:blip r:embed="rId8"/>
                <a:stretch>
                  <a:fillRect b="-2941"/>
                </a:stretch>
              </a:blipFill>
            </p:spPr>
            <p:txBody>
              <a:bodyPr/>
              <a:lstStyle/>
              <a:p>
                <a:r>
                  <a:rPr lang="en-US">
                    <a:noFill/>
                  </a:rPr>
                  <a:t> </a:t>
                </a:r>
              </a:p>
            </p:txBody>
          </p:sp>
        </mc:Fallback>
      </mc:AlternateContent>
    </p:spTree>
    <p:extLst>
      <p:ext uri="{BB962C8B-B14F-4D97-AF65-F5344CB8AC3E}">
        <p14:creationId xmlns:p14="http://schemas.microsoft.com/office/powerpoint/2010/main" val="3035939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if you did not know the solution, could you find an approximate solution using computation?</a:t>
                </a:r>
              </a:p>
              <a:p>
                <a:r>
                  <a:rPr lang="en-US" dirty="0" smtClean="0"/>
                  <a:t>we know that velocity is the first derivative of position with respect to time	</a:t>
                </a:r>
              </a:p>
              <a:p>
                <a:pPr lvl="1"/>
                <a:r>
                  <a:rPr lang="en-US" dirty="0" smtClean="0"/>
                  <a:t>it is tangent to the position curve</a:t>
                </a:r>
              </a:p>
              <a:p>
                <a:pPr lvl="1"/>
                <a:r>
                  <a:rPr lang="en-US" dirty="0" smtClean="0"/>
                  <a:t>if we use the tangent to approximate the actual position curve at time </a:t>
                </a:r>
                <a14:m>
                  <m:oMath xmlns:m="http://schemas.openxmlformats.org/officeDocument/2006/math">
                    <m:sSub>
                      <m:sSubPr>
                        <m:ctrlPr>
                          <a:rPr lang="en-US" b="0" i="1" smtClean="0">
                            <a:latin typeface="Cambria Math"/>
                          </a:rPr>
                        </m:ctrlPr>
                      </m:sSubPr>
                      <m:e>
                        <m:r>
                          <a:rPr lang="en-US" b="0" i="1" smtClean="0">
                            <a:latin typeface="Cambria Math"/>
                          </a:rPr>
                          <m:t>𝑡</m:t>
                        </m:r>
                      </m:e>
                      <m:sub>
                        <m:r>
                          <a:rPr lang="en-US" b="0" i="1" smtClean="0">
                            <a:latin typeface="Cambria Math"/>
                          </a:rPr>
                          <m:t>0</m:t>
                        </m:r>
                      </m:sub>
                    </m:sSub>
                    <m:r>
                      <a:rPr lang="en-US" b="0" i="1" smtClean="0">
                        <a:latin typeface="Cambria Math"/>
                      </a:rPr>
                      <m:t>=0</m:t>
                    </m:r>
                  </m:oMath>
                </a14:m>
                <a:r>
                  <a:rPr lang="en-US" dirty="0" smtClean="0"/>
                  <a:t> we can estimate the position at time </a:t>
                </a:r>
                <a14:m>
                  <m:oMath xmlns:m="http://schemas.openxmlformats.org/officeDocument/2006/math">
                    <m:sSub>
                      <m:sSubPr>
                        <m:ctrlPr>
                          <a:rPr lang="en-US" i="1" smtClean="0">
                            <a:latin typeface="Cambria Math"/>
                          </a:rPr>
                        </m:ctrlPr>
                      </m:sSubPr>
                      <m:e>
                        <m:r>
                          <a:rPr lang="en-US" b="0" i="1" smtClean="0">
                            <a:latin typeface="Cambria Math"/>
                          </a:rPr>
                          <m:t>𝑡</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𝑡</m:t>
                        </m:r>
                      </m:e>
                      <m:sub>
                        <m:r>
                          <a:rPr lang="en-US" b="0" i="1" smtClean="0">
                            <a:latin typeface="Cambria Math"/>
                          </a:rPr>
                          <m:t>0</m:t>
                        </m:r>
                      </m:sub>
                    </m:sSub>
                    <m:r>
                      <a:rPr lang="en-US" b="0" i="1" smtClean="0">
                        <a:latin typeface="Cambria Math"/>
                      </a:rPr>
                      <m:t>+</m:t>
                    </m:r>
                    <m:r>
                      <a:rPr lang="en-US" b="0" i="1" smtClean="0">
                        <a:latin typeface="Cambria Math"/>
                        <a:ea typeface="Cambria Math"/>
                      </a:rPr>
                      <m:t>∆</m:t>
                    </m:r>
                    <m:r>
                      <a:rPr lang="en-US" b="0" i="1" smtClean="0">
                        <a:latin typeface="Cambria Math"/>
                        <a:ea typeface="Cambria Math"/>
                      </a:rPr>
                      <m:t>𝑡</m:t>
                    </m:r>
                  </m:oMath>
                </a14:m>
                <a:r>
                  <a:rPr lang="en-US" dirty="0" smtClean="0"/>
                  <a:t> for some small value of </a:t>
                </a:r>
                <a14:m>
                  <m:oMath xmlns:m="http://schemas.openxmlformats.org/officeDocument/2006/math">
                    <m:r>
                      <a:rPr lang="en-US" i="1" smtClean="0">
                        <a:latin typeface="Cambria Math"/>
                        <a:ea typeface="Cambria Math"/>
                      </a:rPr>
                      <m:t>∆</m:t>
                    </m:r>
                    <m:r>
                      <a:rPr lang="en-US" b="0" i="1" smtClean="0">
                        <a:latin typeface="Cambria Math"/>
                        <a:ea typeface="Cambria Math"/>
                      </a:rPr>
                      <m:t>𝑡</m:t>
                    </m:r>
                  </m:oMath>
                </a14:m>
                <a:endParaRPr lang="en-US" dirty="0" smtClean="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r="-37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4</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2632174" y="4800584"/>
                <a:ext cx="3879652"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𝑥</m:t>
                          </m:r>
                        </m:e>
                        <m:sub>
                          <m:r>
                            <a:rPr lang="en-US" b="0" i="1" smtClean="0">
                              <a:latin typeface="Cambria Math"/>
                            </a:rPr>
                            <m:t>0</m:t>
                          </m:r>
                        </m:sub>
                      </m:sSub>
                      <m:r>
                        <a:rPr lang="en-US" b="0" i="1" smtClean="0">
                          <a:latin typeface="Cambria Math"/>
                        </a:rPr>
                        <m:t>+</m:t>
                      </m:r>
                      <m:d>
                        <m:dPr>
                          <m:ctrlPr>
                            <a:rPr lang="en-US" b="0" i="1" smtClean="0">
                              <a:latin typeface="Cambria Math"/>
                            </a:rPr>
                          </m:ctrlPr>
                        </m:dPr>
                        <m:e>
                          <m:sSub>
                            <m:sSubPr>
                              <m:ctrlPr>
                                <a:rPr lang="en-US" b="0" i="1" smtClean="0">
                                  <a:latin typeface="Cambria Math"/>
                                </a:rPr>
                              </m:ctrlPr>
                            </m:sSubPr>
                            <m:e>
                              <m:r>
                                <a:rPr lang="en-US" b="0" i="1" smtClean="0">
                                  <a:latin typeface="Cambria Math"/>
                                </a:rPr>
                                <m:t>𝑣</m:t>
                              </m:r>
                            </m:e>
                            <m:sub>
                              <m:r>
                                <a:rPr lang="en-US" b="0" i="1" smtClean="0">
                                  <a:latin typeface="Cambria Math"/>
                                </a:rPr>
                                <m:t>0</m:t>
                              </m:r>
                            </m:sub>
                          </m:sSub>
                          <m:func>
                            <m:funcPr>
                              <m:ctrlPr>
                                <a:rPr lang="en-US" b="0" i="1" smtClean="0">
                                  <a:latin typeface="Cambria Math"/>
                                </a:rPr>
                              </m:ctrlPr>
                            </m:funcPr>
                            <m:fName>
                              <m:r>
                                <m:rPr>
                                  <m:sty m:val="p"/>
                                </m:rPr>
                                <a:rPr lang="en-US" b="0" i="0" smtClean="0">
                                  <a:latin typeface="Cambria Math"/>
                                </a:rPr>
                                <m:t>cos</m:t>
                              </m:r>
                            </m:fName>
                            <m:e>
                              <m:r>
                                <a:rPr lang="en-US" b="0" i="1" smtClean="0">
                                  <a:latin typeface="Cambria Math"/>
                                  <a:ea typeface="Cambria Math"/>
                                </a:rPr>
                                <m:t>𝜃</m:t>
                              </m:r>
                            </m:e>
                          </m:func>
                        </m:e>
                      </m:d>
                      <m:r>
                        <a:rPr lang="en-US" b="0" i="1" smtClean="0">
                          <a:latin typeface="Cambria Math"/>
                          <a:ea typeface="Cambria Math"/>
                        </a:rPr>
                        <m:t>∆</m:t>
                      </m:r>
                      <m:r>
                        <a:rPr lang="en-US" b="0" i="1" smtClean="0">
                          <a:latin typeface="Cambria Math"/>
                          <a:ea typeface="Cambria Math"/>
                        </a:rPr>
                        <m:t>𝑡</m:t>
                      </m:r>
                      <m:r>
                        <a:rPr lang="en-US" b="0" i="1" smtClean="0">
                          <a:latin typeface="Cambria Math"/>
                          <a:ea typeface="Cambria Math"/>
                        </a:rPr>
                        <m:t>=</m:t>
                      </m:r>
                      <m:sSub>
                        <m:sSubPr>
                          <m:ctrlPr>
                            <a:rPr lang="en-US" i="1">
                              <a:latin typeface="Cambria Math"/>
                            </a:rPr>
                          </m:ctrlPr>
                        </m:sSubPr>
                        <m:e>
                          <m:r>
                            <a:rPr lang="en-US" i="1">
                              <a:latin typeface="Cambria Math"/>
                            </a:rPr>
                            <m:t>𝑥</m:t>
                          </m:r>
                        </m:e>
                        <m:sub>
                          <m:r>
                            <a:rPr lang="en-US" i="1">
                              <a:latin typeface="Cambria Math"/>
                            </a:rPr>
                            <m:t>0</m:t>
                          </m:r>
                        </m:sub>
                      </m:sSub>
                      <m:r>
                        <a:rPr lang="en-US" i="1">
                          <a:latin typeface="Cambria Math"/>
                        </a:rPr>
                        <m:t>+</m:t>
                      </m:r>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,0</m:t>
                          </m:r>
                        </m:sub>
                      </m:sSub>
                      <m:r>
                        <a:rPr lang="en-US" i="1">
                          <a:latin typeface="Cambria Math"/>
                          <a:ea typeface="Cambria Math"/>
                        </a:rPr>
                        <m:t>∆</m:t>
                      </m:r>
                      <m:r>
                        <a:rPr lang="en-US" i="1">
                          <a:latin typeface="Cambria Math"/>
                          <a:ea typeface="Cambria Math"/>
                        </a:rPr>
                        <m:t>𝑡</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2632174" y="4800584"/>
                <a:ext cx="3879652" cy="38151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632174" y="5349218"/>
                <a:ext cx="3861826"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𝑦</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𝑦</m:t>
                          </m:r>
                        </m:e>
                        <m:sub>
                          <m:r>
                            <a:rPr lang="en-US" b="0" i="1" smtClean="0">
                              <a:latin typeface="Cambria Math"/>
                            </a:rPr>
                            <m:t>0</m:t>
                          </m:r>
                        </m:sub>
                      </m:sSub>
                      <m:r>
                        <a:rPr lang="en-US" b="0" i="1" smtClean="0">
                          <a:latin typeface="Cambria Math"/>
                        </a:rPr>
                        <m:t>+</m:t>
                      </m:r>
                      <m:d>
                        <m:dPr>
                          <m:ctrlPr>
                            <a:rPr lang="en-US" b="0" i="1" smtClean="0">
                              <a:latin typeface="Cambria Math"/>
                            </a:rPr>
                          </m:ctrlPr>
                        </m:dPr>
                        <m:e>
                          <m:sSub>
                            <m:sSubPr>
                              <m:ctrlPr>
                                <a:rPr lang="en-US" b="0" i="1" smtClean="0">
                                  <a:latin typeface="Cambria Math"/>
                                </a:rPr>
                              </m:ctrlPr>
                            </m:sSubPr>
                            <m:e>
                              <m:r>
                                <a:rPr lang="en-US" b="0" i="1" smtClean="0">
                                  <a:latin typeface="Cambria Math"/>
                                </a:rPr>
                                <m:t>𝑣</m:t>
                              </m:r>
                            </m:e>
                            <m:sub>
                              <m:r>
                                <a:rPr lang="en-US" b="0" i="1" smtClean="0">
                                  <a:latin typeface="Cambria Math"/>
                                </a:rPr>
                                <m:t>0</m:t>
                              </m:r>
                            </m:sub>
                          </m:sSub>
                          <m:func>
                            <m:funcPr>
                              <m:ctrlPr>
                                <a:rPr lang="en-US" b="0" i="1" smtClean="0">
                                  <a:latin typeface="Cambria Math"/>
                                </a:rPr>
                              </m:ctrlPr>
                            </m:funcPr>
                            <m:fName>
                              <m:r>
                                <m:rPr>
                                  <m:sty m:val="p"/>
                                </m:rPr>
                                <a:rPr lang="en-US" b="0" i="0" smtClean="0">
                                  <a:latin typeface="Cambria Math"/>
                                </a:rPr>
                                <m:t>sin</m:t>
                              </m:r>
                            </m:fName>
                            <m:e>
                              <m:r>
                                <a:rPr lang="en-US" b="0" i="1" smtClean="0">
                                  <a:latin typeface="Cambria Math"/>
                                  <a:ea typeface="Cambria Math"/>
                                </a:rPr>
                                <m:t>𝜃</m:t>
                              </m:r>
                            </m:e>
                          </m:func>
                        </m:e>
                      </m:d>
                      <m:r>
                        <a:rPr lang="en-US" b="0" i="1" smtClean="0">
                          <a:latin typeface="Cambria Math"/>
                          <a:ea typeface="Cambria Math"/>
                        </a:rPr>
                        <m:t>∆</m:t>
                      </m:r>
                      <m:r>
                        <a:rPr lang="en-US" b="0" i="1" smtClean="0">
                          <a:latin typeface="Cambria Math"/>
                          <a:ea typeface="Cambria Math"/>
                        </a:rPr>
                        <m:t>𝑡</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0</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,0</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2632174" y="5349218"/>
                <a:ext cx="3861826" cy="391261"/>
              </a:xfrm>
              <a:prstGeom prst="rect">
                <a:avLst/>
              </a:prstGeom>
              <a:blipFill rotWithShape="1">
                <a:blip r:embed="rId4"/>
                <a:stretch>
                  <a:fillRect b="-1538"/>
                </a:stretch>
              </a:blipFill>
            </p:spPr>
            <p:txBody>
              <a:bodyPr/>
              <a:lstStyle/>
              <a:p>
                <a:r>
                  <a:rPr lang="en-US">
                    <a:noFill/>
                  </a:rPr>
                  <a:t> </a:t>
                </a:r>
              </a:p>
            </p:txBody>
          </p:sp>
        </mc:Fallback>
      </mc:AlternateContent>
    </p:spTree>
    <p:extLst>
      <p:ext uri="{BB962C8B-B14F-4D97-AF65-F5344CB8AC3E}">
        <p14:creationId xmlns:p14="http://schemas.microsoft.com/office/powerpoint/2010/main" val="214819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the projectile experiences a force downwards equal to its mass times the constant acceleration of gravity</a:t>
                </a:r>
              </a:p>
              <a:p>
                <a:r>
                  <a:rPr lang="en-US" dirty="0" smtClean="0"/>
                  <a:t>acceleration is the first derivative of velocity with respect to time</a:t>
                </a:r>
              </a:p>
              <a:p>
                <a:pPr lvl="1"/>
                <a:r>
                  <a:rPr lang="en-US" dirty="0" smtClean="0"/>
                  <a:t>it is tangent to the velocity curve</a:t>
                </a:r>
              </a:p>
              <a:p>
                <a:pPr lvl="1"/>
                <a:r>
                  <a:rPr lang="en-US" dirty="0"/>
                  <a:t>if we use the tangent to approximate the actual </a:t>
                </a:r>
                <a:r>
                  <a:rPr lang="en-US" dirty="0" smtClean="0"/>
                  <a:t>velocity curve </a:t>
                </a:r>
                <a:r>
                  <a:rPr lang="en-US" dirty="0"/>
                  <a:t>at time </a:t>
                </a:r>
                <a14:m>
                  <m:oMath xmlns:m="http://schemas.openxmlformats.org/officeDocument/2006/math">
                    <m:sSub>
                      <m:sSubPr>
                        <m:ctrlPr>
                          <a:rPr lang="en-US" i="1">
                            <a:latin typeface="Cambria Math"/>
                          </a:rPr>
                        </m:ctrlPr>
                      </m:sSubPr>
                      <m:e>
                        <m:r>
                          <a:rPr lang="en-US" i="1">
                            <a:latin typeface="Cambria Math"/>
                          </a:rPr>
                          <m:t>𝑡</m:t>
                        </m:r>
                      </m:e>
                      <m:sub>
                        <m:r>
                          <a:rPr lang="en-US" i="1">
                            <a:latin typeface="Cambria Math"/>
                          </a:rPr>
                          <m:t>0</m:t>
                        </m:r>
                      </m:sub>
                    </m:sSub>
                    <m:r>
                      <a:rPr lang="en-US" i="1">
                        <a:latin typeface="Cambria Math"/>
                      </a:rPr>
                      <m:t>=0</m:t>
                    </m:r>
                  </m:oMath>
                </a14:m>
                <a:r>
                  <a:rPr lang="en-US" dirty="0"/>
                  <a:t> we can estimate the </a:t>
                </a:r>
                <a:r>
                  <a:rPr lang="en-US" dirty="0" smtClean="0"/>
                  <a:t>velocity </a:t>
                </a:r>
                <a:r>
                  <a:rPr lang="en-US" dirty="0"/>
                  <a:t>at time </a:t>
                </a:r>
                <a14:m>
                  <m:oMath xmlns:m="http://schemas.openxmlformats.org/officeDocument/2006/math">
                    <m:sSub>
                      <m:sSubPr>
                        <m:ctrlPr>
                          <a:rPr lang="en-US" i="1">
                            <a:latin typeface="Cambria Math"/>
                          </a:rPr>
                        </m:ctrlPr>
                      </m:sSubPr>
                      <m:e>
                        <m:r>
                          <a:rPr lang="en-US" i="1">
                            <a:latin typeface="Cambria Math"/>
                          </a:rPr>
                          <m:t>𝑡</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𝑡</m:t>
                        </m:r>
                      </m:e>
                      <m:sub>
                        <m:r>
                          <a:rPr lang="en-US" i="1">
                            <a:latin typeface="Cambria Math"/>
                          </a:rPr>
                          <m:t>0</m:t>
                        </m:r>
                      </m:sub>
                    </m:sSub>
                    <m:r>
                      <a:rPr lang="en-US" i="1">
                        <a:latin typeface="Cambria Math"/>
                      </a:rPr>
                      <m:t>+</m:t>
                    </m:r>
                    <m:r>
                      <a:rPr lang="en-US" i="1">
                        <a:latin typeface="Cambria Math"/>
                        <a:ea typeface="Cambria Math"/>
                      </a:rPr>
                      <m:t>∆</m:t>
                    </m:r>
                    <m:r>
                      <a:rPr lang="en-US" i="1">
                        <a:latin typeface="Cambria Math"/>
                        <a:ea typeface="Cambria Math"/>
                      </a:rPr>
                      <m:t>𝑡</m:t>
                    </m:r>
                  </m:oMath>
                </a14:m>
                <a:r>
                  <a:rPr lang="en-US" dirty="0"/>
                  <a:t> for some small value of </a:t>
                </a:r>
                <a14:m>
                  <m:oMath xmlns:m="http://schemas.openxmlformats.org/officeDocument/2006/math">
                    <m:r>
                      <a:rPr lang="en-US" i="1">
                        <a:latin typeface="Cambria Math"/>
                        <a:ea typeface="Cambria Math"/>
                      </a:rPr>
                      <m:t>∆</m:t>
                    </m:r>
                    <m:r>
                      <a:rPr lang="en-US" i="1">
                        <a:latin typeface="Cambria Math"/>
                        <a:ea typeface="Cambria Math"/>
                      </a:rPr>
                      <m:t>𝑡</m:t>
                    </m:r>
                  </m:oMath>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5</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618254" y="4775080"/>
                <a:ext cx="1288686"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,0</m:t>
                          </m:r>
                        </m:sub>
                      </m:sSub>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618254" y="4775080"/>
                <a:ext cx="1288686" cy="38151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18254" y="5323714"/>
                <a:ext cx="1959575"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,0</m:t>
                          </m:r>
                        </m:sub>
                      </m:sSub>
                      <m:r>
                        <a:rPr lang="en-US" b="0" i="1" smtClean="0">
                          <a:latin typeface="Cambria Math"/>
                        </a:rPr>
                        <m:t>−</m:t>
                      </m:r>
                      <m:r>
                        <a:rPr lang="en-US" b="0" i="1" smtClean="0">
                          <a:latin typeface="Cambria Math"/>
                        </a:rPr>
                        <m:t>𝑔</m:t>
                      </m:r>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618254" y="5323714"/>
                <a:ext cx="1959575" cy="391261"/>
              </a:xfrm>
              <a:prstGeom prst="rect">
                <a:avLst/>
              </a:prstGeom>
              <a:blipFill rotWithShape="1">
                <a:blip r:embed="rId4"/>
                <a:stretch>
                  <a:fillRect b="-3125"/>
                </a:stretch>
              </a:blipFill>
            </p:spPr>
            <p:txBody>
              <a:bodyPr/>
              <a:lstStyle/>
              <a:p>
                <a:r>
                  <a:rPr lang="en-US">
                    <a:noFill/>
                  </a:rPr>
                  <a:t> </a:t>
                </a:r>
              </a:p>
            </p:txBody>
          </p:sp>
        </mc:Fallback>
      </mc:AlternateContent>
    </p:spTree>
    <p:extLst>
      <p:ext uri="{BB962C8B-B14F-4D97-AF65-F5344CB8AC3E}">
        <p14:creationId xmlns:p14="http://schemas.microsoft.com/office/powerpoint/2010/main" val="423452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6</a:t>
            </a:fld>
            <a:endParaRPr lang="en-US"/>
          </a:p>
        </p:txBody>
      </p:sp>
      <p:cxnSp>
        <p:nvCxnSpPr>
          <p:cNvPr id="11" name="Straight Arrow Connector 10"/>
          <p:cNvCxnSpPr/>
          <p:nvPr/>
        </p:nvCxnSpPr>
        <p:spPr>
          <a:xfrm flipV="1">
            <a:off x="1828800" y="2315255"/>
            <a:ext cx="0" cy="36283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76400" y="5802751"/>
            <a:ext cx="5486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7211122" y="5618085"/>
                <a:ext cx="3792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𝑥</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7211122" y="5618085"/>
                <a:ext cx="379206"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637498" y="1869113"/>
                <a:ext cx="3826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𝑦</m:t>
                      </m:r>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1637498" y="1869113"/>
                <a:ext cx="382604" cy="369332"/>
              </a:xfrm>
              <a:prstGeom prst="rect">
                <a:avLst/>
              </a:prstGeom>
              <a:blipFill rotWithShape="1">
                <a:blip r:embed="rId3"/>
                <a:stretch>
                  <a:fillRect b="-8333"/>
                </a:stretch>
              </a:blipFill>
            </p:spPr>
            <p:txBody>
              <a:bodyPr/>
              <a:lstStyle/>
              <a:p>
                <a:r>
                  <a:rPr lang="en-US">
                    <a:noFill/>
                  </a:rPr>
                  <a:t> </a:t>
                </a:r>
              </a:p>
            </p:txBody>
          </p:sp>
        </mc:Fallback>
      </mc:AlternateContent>
      <p:sp>
        <p:nvSpPr>
          <p:cNvPr id="5" name="Freeform 4"/>
          <p:cNvSpPr/>
          <p:nvPr/>
        </p:nvSpPr>
        <p:spPr>
          <a:xfrm>
            <a:off x="1837346" y="2788927"/>
            <a:ext cx="5469308" cy="3013667"/>
          </a:xfrm>
          <a:custGeom>
            <a:avLst/>
            <a:gdLst>
              <a:gd name="connsiteX0" fmla="*/ 0 w 5469308"/>
              <a:gd name="connsiteY0" fmla="*/ 1922803 h 1922803"/>
              <a:gd name="connsiteX1" fmla="*/ 2734654 w 5469308"/>
              <a:gd name="connsiteY1" fmla="*/ 0 h 1922803"/>
              <a:gd name="connsiteX2" fmla="*/ 5469308 w 5469308"/>
              <a:gd name="connsiteY2" fmla="*/ 1922803 h 1922803"/>
            </a:gdLst>
            <a:ahLst/>
            <a:cxnLst>
              <a:cxn ang="0">
                <a:pos x="connsiteX0" y="connsiteY0"/>
              </a:cxn>
              <a:cxn ang="0">
                <a:pos x="connsiteX1" y="connsiteY1"/>
              </a:cxn>
              <a:cxn ang="0">
                <a:pos x="connsiteX2" y="connsiteY2"/>
              </a:cxn>
            </a:cxnLst>
            <a:rect l="l" t="t" r="r" b="b"/>
            <a:pathLst>
              <a:path w="5469308" h="1922803">
                <a:moveTo>
                  <a:pt x="0" y="1922803"/>
                </a:moveTo>
                <a:cubicBezTo>
                  <a:pt x="911551" y="961401"/>
                  <a:pt x="1823103" y="0"/>
                  <a:pt x="2734654" y="0"/>
                </a:cubicBezTo>
                <a:cubicBezTo>
                  <a:pt x="3646205" y="0"/>
                  <a:pt x="4557756" y="961401"/>
                  <a:pt x="5469308" y="192280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Oval 28"/>
          <p:cNvSpPr/>
          <p:nvPr/>
        </p:nvSpPr>
        <p:spPr>
          <a:xfrm>
            <a:off x="1751990" y="5725784"/>
            <a:ext cx="153620" cy="1536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flipV="1">
            <a:off x="1828800" y="3977634"/>
            <a:ext cx="1005859" cy="1824961"/>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2757849" y="3886196"/>
            <a:ext cx="153620" cy="1536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6" name="TextBox 25"/>
              <p:cNvSpPr txBox="1"/>
              <p:nvPr/>
            </p:nvSpPr>
            <p:spPr>
              <a:xfrm>
                <a:off x="2987226" y="3792968"/>
                <a:ext cx="97501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solidFill>
                                <a:srgbClr val="FF0000"/>
                              </a:solidFill>
                              <a:latin typeface="Cambria Math"/>
                            </a:rPr>
                          </m:ctrlPr>
                        </m:dPr>
                        <m:e>
                          <m:sSub>
                            <m:sSubPr>
                              <m:ctrlPr>
                                <a:rPr lang="en-US" i="1" smtClean="0">
                                  <a:solidFill>
                                    <a:srgbClr val="FF0000"/>
                                  </a:solidFill>
                                  <a:latin typeface="Cambria Math"/>
                                </a:rPr>
                              </m:ctrlPr>
                            </m:sSubPr>
                            <m:e>
                              <m:r>
                                <a:rPr lang="en-US" b="0" i="1" smtClean="0">
                                  <a:solidFill>
                                    <a:srgbClr val="FF0000"/>
                                  </a:solidFill>
                                  <a:latin typeface="Cambria Math"/>
                                </a:rPr>
                                <m:t>𝑥</m:t>
                              </m:r>
                            </m:e>
                            <m:sub>
                              <m:r>
                                <a:rPr lang="en-US" b="0" i="1" smtClean="0">
                                  <a:solidFill>
                                    <a:srgbClr val="FF0000"/>
                                  </a:solidFill>
                                  <a:latin typeface="Cambria Math"/>
                                </a:rPr>
                                <m:t>1</m:t>
                              </m:r>
                            </m:sub>
                          </m:sSub>
                          <m:r>
                            <a:rPr lang="en-US" b="0" i="1" smtClean="0">
                              <a:solidFill>
                                <a:srgbClr val="FF0000"/>
                              </a:solidFill>
                              <a:latin typeface="Cambria Math"/>
                            </a:rPr>
                            <m:t>, </m:t>
                          </m:r>
                          <m:sSub>
                            <m:sSubPr>
                              <m:ctrlPr>
                                <a:rPr lang="en-US" b="0" i="1" smtClean="0">
                                  <a:solidFill>
                                    <a:srgbClr val="FF0000"/>
                                  </a:solidFill>
                                  <a:latin typeface="Cambria Math"/>
                                </a:rPr>
                              </m:ctrlPr>
                            </m:sSubPr>
                            <m:e>
                              <m:r>
                                <a:rPr lang="en-US" b="0" i="1" smtClean="0">
                                  <a:solidFill>
                                    <a:srgbClr val="FF0000"/>
                                  </a:solidFill>
                                  <a:latin typeface="Cambria Math"/>
                                </a:rPr>
                                <m:t>𝑦</m:t>
                              </m:r>
                            </m:e>
                            <m:sub>
                              <m:r>
                                <a:rPr lang="en-US" b="0" i="1" smtClean="0">
                                  <a:solidFill>
                                    <a:srgbClr val="FF0000"/>
                                  </a:solidFill>
                                  <a:latin typeface="Cambria Math"/>
                                </a:rPr>
                                <m:t>1</m:t>
                              </m:r>
                            </m:sub>
                          </m:sSub>
                        </m:e>
                      </m:d>
                    </m:oMath>
                  </m:oMathPara>
                </a14:m>
                <a:endParaRPr lang="en-US"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2987226" y="3792968"/>
                <a:ext cx="975011" cy="369332"/>
              </a:xfrm>
              <a:prstGeom prst="rect">
                <a:avLst/>
              </a:prstGeom>
              <a:blipFill rotWithShape="1">
                <a:blip r:embed="rId4"/>
                <a:stretch>
                  <a:fillRect b="-6557"/>
                </a:stretch>
              </a:blipFill>
            </p:spPr>
            <p:txBody>
              <a:bodyPr/>
              <a:lstStyle/>
              <a:p>
                <a:r>
                  <a:rPr lang="en-US">
                    <a:noFill/>
                  </a:rPr>
                  <a:t> </a:t>
                </a:r>
              </a:p>
            </p:txBody>
          </p:sp>
        </mc:Fallback>
      </mc:AlternateContent>
      <p:cxnSp>
        <p:nvCxnSpPr>
          <p:cNvPr id="20" name="Straight Arrow Connector 19"/>
          <p:cNvCxnSpPr/>
          <p:nvPr/>
        </p:nvCxnSpPr>
        <p:spPr>
          <a:xfrm flipV="1">
            <a:off x="2834659" y="2788927"/>
            <a:ext cx="822951" cy="1174079"/>
          </a:xfrm>
          <a:prstGeom prst="straightConnector1">
            <a:avLst/>
          </a:prstGeom>
          <a:ln w="57150">
            <a:solidFill>
              <a:srgbClr val="00B0F0"/>
            </a:solidFill>
            <a:prstDash val="sysDash"/>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3097582" y="2315255"/>
                <a:ext cx="1278235" cy="4110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solidFill>
                                <a:srgbClr val="00B0F0"/>
                              </a:solidFill>
                              <a:latin typeface="Cambria Math"/>
                            </a:rPr>
                          </m:ctrlPr>
                        </m:dPr>
                        <m:e>
                          <m:sSub>
                            <m:sSubPr>
                              <m:ctrlPr>
                                <a:rPr lang="en-US" i="1" smtClean="0">
                                  <a:solidFill>
                                    <a:srgbClr val="00B0F0"/>
                                  </a:solidFill>
                                  <a:latin typeface="Cambria Math"/>
                                </a:rPr>
                              </m:ctrlPr>
                            </m:sSubPr>
                            <m:e>
                              <m:r>
                                <a:rPr lang="en-US" b="0" i="1" smtClean="0">
                                  <a:solidFill>
                                    <a:srgbClr val="00B0F0"/>
                                  </a:solidFill>
                                  <a:latin typeface="Cambria Math"/>
                                </a:rPr>
                                <m:t>𝑣</m:t>
                              </m:r>
                            </m:e>
                            <m:sub>
                              <m:r>
                                <a:rPr lang="en-US" b="0" i="1" smtClean="0">
                                  <a:solidFill>
                                    <a:srgbClr val="00B0F0"/>
                                  </a:solidFill>
                                  <a:latin typeface="Cambria Math"/>
                                </a:rPr>
                                <m:t>1,</m:t>
                              </m:r>
                              <m:r>
                                <a:rPr lang="en-US" b="0" i="1" smtClean="0">
                                  <a:solidFill>
                                    <a:srgbClr val="00B0F0"/>
                                  </a:solidFill>
                                  <a:latin typeface="Cambria Math"/>
                                </a:rPr>
                                <m:t>𝑥</m:t>
                              </m:r>
                            </m:sub>
                          </m:sSub>
                          <m:r>
                            <a:rPr lang="en-US" b="0" i="1" smtClean="0">
                              <a:solidFill>
                                <a:srgbClr val="00B0F0"/>
                              </a:solidFill>
                              <a:latin typeface="Cambria Math"/>
                            </a:rPr>
                            <m:t>, </m:t>
                          </m:r>
                          <m:sSub>
                            <m:sSubPr>
                              <m:ctrlPr>
                                <a:rPr lang="en-US" b="0" i="1" smtClean="0">
                                  <a:solidFill>
                                    <a:srgbClr val="00B0F0"/>
                                  </a:solidFill>
                                  <a:latin typeface="Cambria Math"/>
                                </a:rPr>
                              </m:ctrlPr>
                            </m:sSubPr>
                            <m:e>
                              <m:r>
                                <a:rPr lang="en-US" b="0" i="1" smtClean="0">
                                  <a:solidFill>
                                    <a:srgbClr val="00B0F0"/>
                                  </a:solidFill>
                                  <a:latin typeface="Cambria Math"/>
                                </a:rPr>
                                <m:t>𝑣</m:t>
                              </m:r>
                            </m:e>
                            <m:sub>
                              <m:r>
                                <a:rPr lang="en-US" b="0" i="1" smtClean="0">
                                  <a:solidFill>
                                    <a:srgbClr val="00B0F0"/>
                                  </a:solidFill>
                                  <a:latin typeface="Cambria Math"/>
                                </a:rPr>
                                <m:t>1,</m:t>
                              </m:r>
                              <m:r>
                                <a:rPr lang="en-US" b="0" i="1" smtClean="0">
                                  <a:solidFill>
                                    <a:srgbClr val="00B0F0"/>
                                  </a:solidFill>
                                  <a:latin typeface="Cambria Math"/>
                                </a:rPr>
                                <m:t>𝑦</m:t>
                              </m:r>
                            </m:sub>
                          </m:sSub>
                        </m:e>
                      </m:d>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3097582" y="2315255"/>
                <a:ext cx="1278235" cy="411010"/>
              </a:xfrm>
              <a:prstGeom prst="rect">
                <a:avLst/>
              </a:prstGeom>
              <a:blipFill rotWithShape="1">
                <a:blip r:embed="rId5"/>
                <a:stretch>
                  <a:fillRect b="-2985"/>
                </a:stretch>
              </a:blipFill>
            </p:spPr>
            <p:txBody>
              <a:bodyPr/>
              <a:lstStyle/>
              <a:p>
                <a:r>
                  <a:rPr lang="en-US">
                    <a:noFill/>
                  </a:rPr>
                  <a:t> </a:t>
                </a:r>
              </a:p>
            </p:txBody>
          </p:sp>
        </mc:Fallback>
      </mc:AlternateContent>
    </p:spTree>
    <p:extLst>
      <p:ext uri="{BB962C8B-B14F-4D97-AF65-F5344CB8AC3E}">
        <p14:creationId xmlns:p14="http://schemas.microsoft.com/office/powerpoint/2010/main" val="867537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if we assume that </a:t>
                </a:r>
                <a14:m>
                  <m:oMath xmlns:m="http://schemas.openxmlformats.org/officeDocument/2006/math">
                    <m:d>
                      <m:dPr>
                        <m:ctrlPr>
                          <a:rPr lang="en-US" i="1" smtClean="0">
                            <a:latin typeface="Cambria Math"/>
                          </a:rPr>
                        </m:ctrlPr>
                      </m:dPr>
                      <m:e>
                        <m:sSub>
                          <m:sSubPr>
                            <m:ctrlPr>
                              <a:rPr lang="en-US" i="1" smtClean="0">
                                <a:latin typeface="Cambria Math"/>
                              </a:rPr>
                            </m:ctrlPr>
                          </m:sSubPr>
                          <m:e>
                            <m:r>
                              <a:rPr lang="en-US" b="0" i="1" smtClean="0">
                                <a:latin typeface="Cambria Math"/>
                              </a:rPr>
                              <m:t>𝑥</m:t>
                            </m:r>
                          </m:e>
                          <m:sub>
                            <m:r>
                              <a:rPr lang="en-US" b="0" i="1" smtClean="0">
                                <a:latin typeface="Cambria Math"/>
                              </a:rPr>
                              <m:t>1</m:t>
                            </m:r>
                          </m:sub>
                        </m:sSub>
                        <m:r>
                          <a:rPr lang="en-US" b="0" i="1" smtClean="0">
                            <a:latin typeface="Cambria Math"/>
                          </a:rPr>
                          <m:t>, </m:t>
                        </m:r>
                        <m:sSub>
                          <m:sSubPr>
                            <m:ctrlPr>
                              <a:rPr lang="en-US" b="0" i="1" smtClean="0">
                                <a:latin typeface="Cambria Math"/>
                              </a:rPr>
                            </m:ctrlPr>
                          </m:sSubPr>
                          <m:e>
                            <m:r>
                              <a:rPr lang="en-US" b="0" i="1" smtClean="0">
                                <a:latin typeface="Cambria Math"/>
                              </a:rPr>
                              <m:t>𝑦</m:t>
                            </m:r>
                          </m:e>
                          <m:sub>
                            <m:r>
                              <a:rPr lang="en-US" b="0" i="1" smtClean="0">
                                <a:latin typeface="Cambria Math"/>
                              </a:rPr>
                              <m:t>1</m:t>
                            </m:r>
                          </m:sub>
                        </m:sSub>
                      </m:e>
                    </m:d>
                  </m:oMath>
                </a14:m>
                <a:r>
                  <a:rPr lang="en-US" dirty="0" smtClean="0"/>
                  <a:t> is close to the actual position curve, we can repeat our reasoning to compute a new position </a:t>
                </a:r>
                <a14:m>
                  <m:oMath xmlns:m="http://schemas.openxmlformats.org/officeDocument/2006/math">
                    <m:d>
                      <m:dPr>
                        <m:ctrlPr>
                          <a:rPr lang="en-US" i="1">
                            <a:latin typeface="Cambria Math"/>
                          </a:rPr>
                        </m:ctrlPr>
                      </m:dPr>
                      <m:e>
                        <m:sSub>
                          <m:sSubPr>
                            <m:ctrlPr>
                              <a:rPr lang="en-US" i="1">
                                <a:latin typeface="Cambria Math"/>
                              </a:rPr>
                            </m:ctrlPr>
                          </m:sSubPr>
                          <m:e>
                            <m:r>
                              <a:rPr lang="en-US" i="1">
                                <a:latin typeface="Cambria Math"/>
                              </a:rPr>
                              <m:t>𝑥</m:t>
                            </m:r>
                          </m:e>
                          <m:sub>
                            <m:r>
                              <a:rPr lang="en-US" b="0" i="1" smtClean="0">
                                <a:latin typeface="Cambria Math"/>
                              </a:rPr>
                              <m:t>2</m:t>
                            </m:r>
                          </m:sub>
                        </m:sSub>
                        <m:r>
                          <a:rPr lang="en-US" i="1">
                            <a:latin typeface="Cambria Math"/>
                          </a:rPr>
                          <m:t>, </m:t>
                        </m:r>
                        <m:sSub>
                          <m:sSubPr>
                            <m:ctrlPr>
                              <a:rPr lang="en-US" i="1">
                                <a:latin typeface="Cambria Math"/>
                              </a:rPr>
                            </m:ctrlPr>
                          </m:sSubPr>
                          <m:e>
                            <m:r>
                              <a:rPr lang="en-US" i="1">
                                <a:latin typeface="Cambria Math"/>
                              </a:rPr>
                              <m:t>𝑦</m:t>
                            </m:r>
                          </m:e>
                          <m:sub>
                            <m:r>
                              <a:rPr lang="en-US" b="0" i="1" smtClean="0">
                                <a:latin typeface="Cambria Math"/>
                              </a:rPr>
                              <m:t>2</m:t>
                            </m:r>
                          </m:sub>
                        </m:sSub>
                      </m:e>
                    </m:d>
                  </m:oMath>
                </a14:m>
                <a:r>
                  <a:rPr lang="en-US" dirty="0"/>
                  <a:t> </a:t>
                </a:r>
                <a:r>
                  <a:rPr lang="en-US" dirty="0" smtClean="0"/>
                  <a:t>and new velocity </a:t>
                </a:r>
                <a14:m>
                  <m:oMath xmlns:m="http://schemas.openxmlformats.org/officeDocument/2006/math">
                    <m:d>
                      <m:dPr>
                        <m:ctrlPr>
                          <a:rPr lang="en-US" i="1">
                            <a:latin typeface="Cambria Math"/>
                          </a:rPr>
                        </m:ctrlPr>
                      </m:dPr>
                      <m:e>
                        <m:sSub>
                          <m:sSubPr>
                            <m:ctrlPr>
                              <a:rPr lang="en-US" i="1">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,2</m:t>
                            </m:r>
                          </m:sub>
                        </m:sSub>
                        <m:r>
                          <a:rPr lang="en-US" i="1">
                            <a:latin typeface="Cambria Math"/>
                          </a:rPr>
                          <m:t>, </m:t>
                        </m:r>
                        <m:sSub>
                          <m:sSubPr>
                            <m:ctrlPr>
                              <a:rPr lang="en-US" i="1">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,2</m:t>
                            </m:r>
                          </m:sub>
                        </m:sSub>
                      </m:e>
                    </m:d>
                  </m:oMath>
                </a14:m>
                <a:endParaRPr lang="en-US" dirty="0" smtClean="0"/>
              </a:p>
              <a:p>
                <a:pPr lvl="1"/>
                <a:r>
                  <a:rPr lang="en-US" dirty="0" smtClean="0"/>
                  <a:t>i.e., use the previously estimated position and velocity to estimate the new position and velocity</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r="-163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7</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631133" y="3545368"/>
                <a:ext cx="1881734"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2</m:t>
                          </m:r>
                        </m:sub>
                      </m:sSub>
                      <m:r>
                        <a:rPr lang="en-US" b="0" i="1" smtClean="0">
                          <a:latin typeface="Cambria Math"/>
                          <a:ea typeface="Cambria Math"/>
                        </a:rPr>
                        <m:t>=</m:t>
                      </m:r>
                      <m:sSub>
                        <m:sSubPr>
                          <m:ctrlPr>
                            <a:rPr lang="en-US" i="1">
                              <a:latin typeface="Cambria Math"/>
                            </a:rPr>
                          </m:ctrlPr>
                        </m:sSubPr>
                        <m:e>
                          <m:r>
                            <a:rPr lang="en-US" i="1">
                              <a:latin typeface="Cambria Math"/>
                            </a:rPr>
                            <m:t>𝑥</m:t>
                          </m:r>
                        </m:e>
                        <m:sub>
                          <m:r>
                            <a:rPr lang="en-US" b="0" i="1" smtClean="0">
                              <a:latin typeface="Cambria Math"/>
                            </a:rPr>
                            <m:t>1</m:t>
                          </m:r>
                        </m:sub>
                      </m:sSub>
                      <m:r>
                        <a:rPr lang="en-US" i="1">
                          <a:latin typeface="Cambria Math"/>
                        </a:rPr>
                        <m:t>+</m:t>
                      </m:r>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,1</m:t>
                          </m:r>
                        </m:sub>
                      </m:sSub>
                      <m:r>
                        <a:rPr lang="en-US" i="1">
                          <a:latin typeface="Cambria Math"/>
                          <a:ea typeface="Cambria Math"/>
                        </a:rPr>
                        <m:t>∆</m:t>
                      </m:r>
                      <m:r>
                        <a:rPr lang="en-US" i="1">
                          <a:latin typeface="Cambria Math"/>
                          <a:ea typeface="Cambria Math"/>
                        </a:rPr>
                        <m:t>𝑡</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631133" y="3545368"/>
                <a:ext cx="1881734" cy="38151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31133" y="4094002"/>
                <a:ext cx="1892698"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𝑦</m:t>
                          </m:r>
                        </m:e>
                        <m:sub>
                          <m:r>
                            <a:rPr lang="en-US" b="0" i="1" smtClean="0">
                              <a:latin typeface="Cambria Math"/>
                            </a:rPr>
                            <m:t>2</m:t>
                          </m:r>
                        </m:sub>
                      </m:sSub>
                      <m:r>
                        <a:rPr lang="en-US" b="0" i="1" smtClean="0">
                          <a:latin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,1</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631133" y="4094002"/>
                <a:ext cx="1892698" cy="391261"/>
              </a:xfrm>
              <a:prstGeom prst="rect">
                <a:avLst/>
              </a:prstGeom>
              <a:blipFill rotWithShape="1">
                <a:blip r:embed="rId4"/>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3618254" y="4709146"/>
                <a:ext cx="1288686"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,1</m:t>
                          </m:r>
                        </m:sub>
                      </m:sSub>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3618254" y="4709146"/>
                <a:ext cx="1288686" cy="381515"/>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618254" y="5257780"/>
                <a:ext cx="1959575"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,1</m:t>
                          </m:r>
                        </m:sub>
                      </m:sSub>
                      <m:r>
                        <a:rPr lang="en-US" b="0" i="1" smtClean="0">
                          <a:latin typeface="Cambria Math"/>
                        </a:rPr>
                        <m:t>−</m:t>
                      </m:r>
                      <m:r>
                        <a:rPr lang="en-US" b="0" i="1" smtClean="0">
                          <a:latin typeface="Cambria Math"/>
                        </a:rPr>
                        <m:t>𝑔</m:t>
                      </m:r>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3618254" y="5257780"/>
                <a:ext cx="1959575" cy="391261"/>
              </a:xfrm>
              <a:prstGeom prst="rect">
                <a:avLst/>
              </a:prstGeom>
              <a:blipFill rotWithShape="1">
                <a:blip r:embed="rId6"/>
                <a:stretch>
                  <a:fillRect b="-1538"/>
                </a:stretch>
              </a:blipFill>
            </p:spPr>
            <p:txBody>
              <a:bodyPr/>
              <a:lstStyle/>
              <a:p>
                <a:r>
                  <a:rPr lang="en-US">
                    <a:noFill/>
                  </a:rPr>
                  <a:t> </a:t>
                </a:r>
              </a:p>
            </p:txBody>
          </p:sp>
        </mc:Fallback>
      </mc:AlternateContent>
    </p:spTree>
    <p:extLst>
      <p:ext uri="{BB962C8B-B14F-4D97-AF65-F5344CB8AC3E}">
        <p14:creationId xmlns:p14="http://schemas.microsoft.com/office/powerpoint/2010/main" val="3297715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8</a:t>
            </a:fld>
            <a:endParaRPr lang="en-US"/>
          </a:p>
        </p:txBody>
      </p:sp>
      <p:cxnSp>
        <p:nvCxnSpPr>
          <p:cNvPr id="11" name="Straight Arrow Connector 10"/>
          <p:cNvCxnSpPr/>
          <p:nvPr/>
        </p:nvCxnSpPr>
        <p:spPr>
          <a:xfrm flipV="1">
            <a:off x="1828800" y="2315255"/>
            <a:ext cx="0" cy="36283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76400" y="5802751"/>
            <a:ext cx="54864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7211122" y="5618085"/>
                <a:ext cx="3792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𝑥</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7211122" y="5618085"/>
                <a:ext cx="379206" cy="369332"/>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637498" y="1869113"/>
                <a:ext cx="3826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𝑦</m:t>
                      </m:r>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1637498" y="1869113"/>
                <a:ext cx="382604" cy="369332"/>
              </a:xfrm>
              <a:prstGeom prst="rect">
                <a:avLst/>
              </a:prstGeom>
              <a:blipFill rotWithShape="1">
                <a:blip r:embed="rId3"/>
                <a:stretch>
                  <a:fillRect b="-8333"/>
                </a:stretch>
              </a:blipFill>
            </p:spPr>
            <p:txBody>
              <a:bodyPr/>
              <a:lstStyle/>
              <a:p>
                <a:r>
                  <a:rPr lang="en-US">
                    <a:noFill/>
                  </a:rPr>
                  <a:t> </a:t>
                </a:r>
              </a:p>
            </p:txBody>
          </p:sp>
        </mc:Fallback>
      </mc:AlternateContent>
      <p:sp>
        <p:nvSpPr>
          <p:cNvPr id="5" name="Freeform 4"/>
          <p:cNvSpPr/>
          <p:nvPr/>
        </p:nvSpPr>
        <p:spPr>
          <a:xfrm>
            <a:off x="1837346" y="2788927"/>
            <a:ext cx="5469308" cy="3013667"/>
          </a:xfrm>
          <a:custGeom>
            <a:avLst/>
            <a:gdLst>
              <a:gd name="connsiteX0" fmla="*/ 0 w 5469308"/>
              <a:gd name="connsiteY0" fmla="*/ 1922803 h 1922803"/>
              <a:gd name="connsiteX1" fmla="*/ 2734654 w 5469308"/>
              <a:gd name="connsiteY1" fmla="*/ 0 h 1922803"/>
              <a:gd name="connsiteX2" fmla="*/ 5469308 w 5469308"/>
              <a:gd name="connsiteY2" fmla="*/ 1922803 h 1922803"/>
            </a:gdLst>
            <a:ahLst/>
            <a:cxnLst>
              <a:cxn ang="0">
                <a:pos x="connsiteX0" y="connsiteY0"/>
              </a:cxn>
              <a:cxn ang="0">
                <a:pos x="connsiteX1" y="connsiteY1"/>
              </a:cxn>
              <a:cxn ang="0">
                <a:pos x="connsiteX2" y="connsiteY2"/>
              </a:cxn>
            </a:cxnLst>
            <a:rect l="l" t="t" r="r" b="b"/>
            <a:pathLst>
              <a:path w="5469308" h="1922803">
                <a:moveTo>
                  <a:pt x="0" y="1922803"/>
                </a:moveTo>
                <a:cubicBezTo>
                  <a:pt x="911551" y="961401"/>
                  <a:pt x="1823103" y="0"/>
                  <a:pt x="2734654" y="0"/>
                </a:cubicBezTo>
                <a:cubicBezTo>
                  <a:pt x="3646205" y="0"/>
                  <a:pt x="4557756" y="961401"/>
                  <a:pt x="5469308" y="192280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Oval 28"/>
          <p:cNvSpPr/>
          <p:nvPr/>
        </p:nvSpPr>
        <p:spPr>
          <a:xfrm>
            <a:off x="1751990" y="5725784"/>
            <a:ext cx="153620" cy="1536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flipV="1">
            <a:off x="1828800" y="3977634"/>
            <a:ext cx="1005859" cy="1824961"/>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2757849" y="3886196"/>
            <a:ext cx="153620" cy="1536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6" name="TextBox 25"/>
              <p:cNvSpPr txBox="1"/>
              <p:nvPr/>
            </p:nvSpPr>
            <p:spPr>
              <a:xfrm>
                <a:off x="2774038" y="2240293"/>
                <a:ext cx="98565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solidFill>
                                <a:srgbClr val="FF0000"/>
                              </a:solidFill>
                              <a:latin typeface="Cambria Math"/>
                            </a:rPr>
                          </m:ctrlPr>
                        </m:dPr>
                        <m:e>
                          <m:sSub>
                            <m:sSubPr>
                              <m:ctrlPr>
                                <a:rPr lang="en-US" i="1" smtClean="0">
                                  <a:solidFill>
                                    <a:srgbClr val="FF0000"/>
                                  </a:solidFill>
                                  <a:latin typeface="Cambria Math"/>
                                </a:rPr>
                              </m:ctrlPr>
                            </m:sSubPr>
                            <m:e>
                              <m:r>
                                <a:rPr lang="en-US" b="0" i="1" smtClean="0">
                                  <a:solidFill>
                                    <a:srgbClr val="FF0000"/>
                                  </a:solidFill>
                                  <a:latin typeface="Cambria Math"/>
                                </a:rPr>
                                <m:t>𝑥</m:t>
                              </m:r>
                            </m:e>
                            <m:sub>
                              <m:r>
                                <a:rPr lang="en-US" b="0" i="1" smtClean="0">
                                  <a:solidFill>
                                    <a:srgbClr val="FF0000"/>
                                  </a:solidFill>
                                  <a:latin typeface="Cambria Math"/>
                                </a:rPr>
                                <m:t>2</m:t>
                              </m:r>
                            </m:sub>
                          </m:sSub>
                          <m:r>
                            <a:rPr lang="en-US" b="0" i="1" smtClean="0">
                              <a:solidFill>
                                <a:srgbClr val="FF0000"/>
                              </a:solidFill>
                              <a:latin typeface="Cambria Math"/>
                            </a:rPr>
                            <m:t>, </m:t>
                          </m:r>
                          <m:sSub>
                            <m:sSubPr>
                              <m:ctrlPr>
                                <a:rPr lang="en-US" b="0" i="1" smtClean="0">
                                  <a:solidFill>
                                    <a:srgbClr val="FF0000"/>
                                  </a:solidFill>
                                  <a:latin typeface="Cambria Math"/>
                                </a:rPr>
                              </m:ctrlPr>
                            </m:sSubPr>
                            <m:e>
                              <m:r>
                                <a:rPr lang="en-US" b="0" i="1" smtClean="0">
                                  <a:solidFill>
                                    <a:srgbClr val="FF0000"/>
                                  </a:solidFill>
                                  <a:latin typeface="Cambria Math"/>
                                </a:rPr>
                                <m:t>𝑦</m:t>
                              </m:r>
                            </m:e>
                            <m:sub>
                              <m:r>
                                <a:rPr lang="en-US" b="0" i="1" smtClean="0">
                                  <a:solidFill>
                                    <a:srgbClr val="FF0000"/>
                                  </a:solidFill>
                                  <a:latin typeface="Cambria Math"/>
                                </a:rPr>
                                <m:t>2</m:t>
                              </m:r>
                            </m:sub>
                          </m:sSub>
                        </m:e>
                      </m:d>
                    </m:oMath>
                  </m:oMathPara>
                </a14:m>
                <a:endParaRPr lang="en-US"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2774038" y="2240293"/>
                <a:ext cx="985654" cy="369332"/>
              </a:xfrm>
              <a:prstGeom prst="rect">
                <a:avLst/>
              </a:prstGeom>
              <a:blipFill rotWithShape="1">
                <a:blip r:embed="rId4"/>
                <a:stretch>
                  <a:fillRect b="-8333"/>
                </a:stretch>
              </a:blipFill>
            </p:spPr>
            <p:txBody>
              <a:bodyPr/>
              <a:lstStyle/>
              <a:p>
                <a:r>
                  <a:rPr lang="en-US">
                    <a:noFill/>
                  </a:rPr>
                  <a:t> </a:t>
                </a:r>
              </a:p>
            </p:txBody>
          </p:sp>
        </mc:Fallback>
      </mc:AlternateContent>
      <p:cxnSp>
        <p:nvCxnSpPr>
          <p:cNvPr id="20" name="Straight Arrow Connector 19"/>
          <p:cNvCxnSpPr/>
          <p:nvPr/>
        </p:nvCxnSpPr>
        <p:spPr>
          <a:xfrm flipV="1">
            <a:off x="2834659" y="2514610"/>
            <a:ext cx="1005829" cy="1448397"/>
          </a:xfrm>
          <a:prstGeom prst="straightConnector1">
            <a:avLst/>
          </a:prstGeom>
          <a:ln w="57150">
            <a:solidFill>
              <a:srgbClr val="FF00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4754878" y="1722065"/>
                <a:ext cx="1288879" cy="4110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i="1" smtClean="0">
                              <a:solidFill>
                                <a:srgbClr val="00B0F0"/>
                              </a:solidFill>
                              <a:latin typeface="Cambria Math"/>
                            </a:rPr>
                          </m:ctrlPr>
                        </m:dPr>
                        <m:e>
                          <m:sSub>
                            <m:sSubPr>
                              <m:ctrlPr>
                                <a:rPr lang="en-US" i="1" smtClean="0">
                                  <a:solidFill>
                                    <a:srgbClr val="00B0F0"/>
                                  </a:solidFill>
                                  <a:latin typeface="Cambria Math"/>
                                </a:rPr>
                              </m:ctrlPr>
                            </m:sSubPr>
                            <m:e>
                              <m:r>
                                <a:rPr lang="en-US" b="0" i="1" smtClean="0">
                                  <a:solidFill>
                                    <a:srgbClr val="00B0F0"/>
                                  </a:solidFill>
                                  <a:latin typeface="Cambria Math"/>
                                </a:rPr>
                                <m:t>𝑣</m:t>
                              </m:r>
                            </m:e>
                            <m:sub>
                              <m:r>
                                <a:rPr lang="en-US" b="0" i="1" smtClean="0">
                                  <a:solidFill>
                                    <a:srgbClr val="00B0F0"/>
                                  </a:solidFill>
                                  <a:latin typeface="Cambria Math"/>
                                </a:rPr>
                                <m:t>2,</m:t>
                              </m:r>
                              <m:r>
                                <a:rPr lang="en-US" b="0" i="1" smtClean="0">
                                  <a:solidFill>
                                    <a:srgbClr val="00B0F0"/>
                                  </a:solidFill>
                                  <a:latin typeface="Cambria Math"/>
                                </a:rPr>
                                <m:t>𝑥</m:t>
                              </m:r>
                            </m:sub>
                          </m:sSub>
                          <m:r>
                            <a:rPr lang="en-US" b="0" i="1" smtClean="0">
                              <a:solidFill>
                                <a:srgbClr val="00B0F0"/>
                              </a:solidFill>
                              <a:latin typeface="Cambria Math"/>
                            </a:rPr>
                            <m:t>, </m:t>
                          </m:r>
                          <m:sSub>
                            <m:sSubPr>
                              <m:ctrlPr>
                                <a:rPr lang="en-US" b="0" i="1" smtClean="0">
                                  <a:solidFill>
                                    <a:srgbClr val="00B0F0"/>
                                  </a:solidFill>
                                  <a:latin typeface="Cambria Math"/>
                                </a:rPr>
                              </m:ctrlPr>
                            </m:sSubPr>
                            <m:e>
                              <m:r>
                                <a:rPr lang="en-US" b="0" i="1" smtClean="0">
                                  <a:solidFill>
                                    <a:srgbClr val="00B0F0"/>
                                  </a:solidFill>
                                  <a:latin typeface="Cambria Math"/>
                                </a:rPr>
                                <m:t>𝑣</m:t>
                              </m:r>
                            </m:e>
                            <m:sub>
                              <m:r>
                                <a:rPr lang="en-US" b="0" i="1" smtClean="0">
                                  <a:solidFill>
                                    <a:srgbClr val="00B0F0"/>
                                  </a:solidFill>
                                  <a:latin typeface="Cambria Math"/>
                                </a:rPr>
                                <m:t>2,</m:t>
                              </m:r>
                              <m:r>
                                <a:rPr lang="en-US" b="0" i="1" smtClean="0">
                                  <a:solidFill>
                                    <a:srgbClr val="00B0F0"/>
                                  </a:solidFill>
                                  <a:latin typeface="Cambria Math"/>
                                </a:rPr>
                                <m:t>𝑦</m:t>
                              </m:r>
                            </m:sub>
                          </m:sSub>
                        </m:e>
                      </m:d>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4754878" y="1722065"/>
                <a:ext cx="1288879" cy="411010"/>
              </a:xfrm>
              <a:prstGeom prst="rect">
                <a:avLst/>
              </a:prstGeom>
              <a:blipFill rotWithShape="1">
                <a:blip r:embed="rId5"/>
                <a:stretch>
                  <a:fillRect b="-1471"/>
                </a:stretch>
              </a:blipFill>
            </p:spPr>
            <p:txBody>
              <a:bodyPr/>
              <a:lstStyle/>
              <a:p>
                <a:r>
                  <a:rPr lang="en-US">
                    <a:noFill/>
                  </a:rPr>
                  <a:t> </a:t>
                </a:r>
              </a:p>
            </p:txBody>
          </p:sp>
        </mc:Fallback>
      </mc:AlternateContent>
      <p:cxnSp>
        <p:nvCxnSpPr>
          <p:cNvPr id="15" name="Straight Arrow Connector 14"/>
          <p:cNvCxnSpPr/>
          <p:nvPr/>
        </p:nvCxnSpPr>
        <p:spPr>
          <a:xfrm flipV="1">
            <a:off x="3840488" y="1927570"/>
            <a:ext cx="822951" cy="587041"/>
          </a:xfrm>
          <a:prstGeom prst="straightConnector1">
            <a:avLst/>
          </a:prstGeom>
          <a:ln w="57150">
            <a:solidFill>
              <a:srgbClr val="00B0F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3763678" y="2437801"/>
            <a:ext cx="153620" cy="1536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063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repeating the process yields the position </a:t>
                </a:r>
                <a14:m>
                  <m:oMath xmlns:m="http://schemas.openxmlformats.org/officeDocument/2006/math">
                    <m:d>
                      <m:dPr>
                        <m:ctrlPr>
                          <a:rPr lang="en-US" i="1">
                            <a:latin typeface="Cambria Math"/>
                          </a:rPr>
                        </m:ctrlPr>
                      </m:dPr>
                      <m:e>
                        <m:sSub>
                          <m:sSubPr>
                            <m:ctrlPr>
                              <a:rPr lang="en-US" i="1">
                                <a:latin typeface="Cambria Math"/>
                              </a:rPr>
                            </m:ctrlPr>
                          </m:sSubPr>
                          <m:e>
                            <m:r>
                              <a:rPr lang="en-US" i="1">
                                <a:latin typeface="Cambria Math"/>
                              </a:rPr>
                              <m:t>𝑥</m:t>
                            </m:r>
                          </m:e>
                          <m:sub>
                            <m:r>
                              <a:rPr lang="en-US" b="0" i="1" smtClean="0">
                                <a:latin typeface="Cambria Math"/>
                              </a:rPr>
                              <m:t>𝑖</m:t>
                            </m:r>
                          </m:sub>
                        </m:sSub>
                        <m:r>
                          <a:rPr lang="en-US" i="1">
                            <a:latin typeface="Cambria Math"/>
                          </a:rPr>
                          <m:t>, </m:t>
                        </m:r>
                        <m:sSub>
                          <m:sSubPr>
                            <m:ctrlPr>
                              <a:rPr lang="en-US" i="1">
                                <a:latin typeface="Cambria Math"/>
                              </a:rPr>
                            </m:ctrlPr>
                          </m:sSubPr>
                          <m:e>
                            <m:r>
                              <a:rPr lang="en-US" i="1">
                                <a:latin typeface="Cambria Math"/>
                              </a:rPr>
                              <m:t>𝑦</m:t>
                            </m:r>
                          </m:e>
                          <m:sub>
                            <m:r>
                              <a:rPr lang="en-US" b="0" i="1" smtClean="0">
                                <a:latin typeface="Cambria Math"/>
                              </a:rPr>
                              <m:t>𝑖</m:t>
                            </m:r>
                          </m:sub>
                        </m:sSub>
                      </m:e>
                    </m:d>
                  </m:oMath>
                </a14:m>
                <a:r>
                  <a:rPr lang="en-US" dirty="0"/>
                  <a:t> </a:t>
                </a:r>
                <a:r>
                  <a:rPr lang="en-US" dirty="0" smtClean="0"/>
                  <a:t>and velocity </a:t>
                </a:r>
                <a14:m>
                  <m:oMath xmlns:m="http://schemas.openxmlformats.org/officeDocument/2006/math">
                    <m:d>
                      <m:dPr>
                        <m:ctrlPr>
                          <a:rPr lang="en-US" i="1">
                            <a:latin typeface="Cambria Math"/>
                          </a:rPr>
                        </m:ctrlPr>
                      </m:dPr>
                      <m:e>
                        <m:sSub>
                          <m:sSubPr>
                            <m:ctrlPr>
                              <a:rPr lang="en-US" i="1">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sub>
                        </m:sSub>
                        <m:r>
                          <a:rPr lang="en-US" i="1">
                            <a:latin typeface="Cambria Math"/>
                          </a:rPr>
                          <m:t>, </m:t>
                        </m:r>
                        <m:sSub>
                          <m:sSubPr>
                            <m:ctrlPr>
                              <a:rPr lang="en-US" i="1">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m:t>
                            </m:r>
                            <m:r>
                              <a:rPr lang="en-US" b="0" i="1" smtClean="0">
                                <a:latin typeface="Cambria Math"/>
                              </a:rPr>
                              <m:t>𝑖</m:t>
                            </m:r>
                          </m:sub>
                        </m:sSub>
                      </m:e>
                    </m:d>
                  </m:oMath>
                </a14:m>
                <a:r>
                  <a:rPr lang="en-US" dirty="0" smtClean="0"/>
                  <a:t> at time </a:t>
                </a:r>
                <a14:m>
                  <m:oMath xmlns:m="http://schemas.openxmlformats.org/officeDocument/2006/math">
                    <m:r>
                      <a:rPr lang="en-US" b="0" i="1" smtClean="0">
                        <a:latin typeface="Cambria Math"/>
                      </a:rPr>
                      <m:t>𝑡</m:t>
                    </m:r>
                    <m:r>
                      <a:rPr lang="en-US" b="0" i="1" smtClean="0">
                        <a:latin typeface="Cambria Math"/>
                      </a:rPr>
                      <m:t>=</m:t>
                    </m:r>
                    <m:sSub>
                      <m:sSubPr>
                        <m:ctrlPr>
                          <a:rPr lang="en-US" b="0" i="1" smtClean="0">
                            <a:latin typeface="Cambria Math"/>
                          </a:rPr>
                        </m:ctrlPr>
                      </m:sSubPr>
                      <m:e>
                        <m:r>
                          <a:rPr lang="en-US" b="0" i="1" smtClean="0">
                            <a:latin typeface="Cambria Math"/>
                          </a:rPr>
                          <m:t>𝑡</m:t>
                        </m:r>
                      </m:e>
                      <m:sub>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𝑡</m:t>
                        </m:r>
                      </m:e>
                      <m:sub>
                        <m:r>
                          <a:rPr lang="en-US" b="0" i="1" smtClean="0">
                            <a:latin typeface="Cambria Math"/>
                          </a:rPr>
                          <m:t>0</m:t>
                        </m:r>
                      </m:sub>
                    </m:sSub>
                    <m:r>
                      <a:rPr lang="en-US" b="0" i="1" smtClean="0">
                        <a:latin typeface="Cambria Math"/>
                      </a:rPr>
                      <m:t>+</m:t>
                    </m:r>
                    <m:r>
                      <a:rPr lang="en-US" b="0" i="1" smtClean="0">
                        <a:latin typeface="Cambria Math"/>
                      </a:rPr>
                      <m:t>𝑖</m:t>
                    </m:r>
                    <m:r>
                      <a:rPr lang="en-US" b="0" i="1" smtClean="0">
                        <a:latin typeface="Cambria Math"/>
                        <a:ea typeface="Cambria Math"/>
                      </a:rPr>
                      <m:t>∆</m:t>
                    </m:r>
                    <m:r>
                      <a:rPr lang="en-US" b="0" i="1" smtClean="0">
                        <a:latin typeface="Cambria Math"/>
                        <a:ea typeface="Cambria Math"/>
                      </a:rPr>
                      <m:t>𝑡</m:t>
                    </m:r>
                  </m:oMath>
                </a14:m>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we can implement the above equations in a function</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93" t="-98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7CED1E88-C2A3-4ED1-9995-44157ED0F088}" type="slidenum">
              <a:rPr lang="en-US" smtClean="0"/>
              <a:pPr>
                <a:defRPr/>
              </a:pPr>
              <a:t>9</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631133" y="2606049"/>
                <a:ext cx="2228174"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𝑖</m:t>
                          </m:r>
                        </m:sub>
                      </m:sSub>
                      <m:r>
                        <a:rPr lang="en-US" b="0" i="1" smtClean="0">
                          <a:latin typeface="Cambria Math"/>
                          <a:ea typeface="Cambria Math"/>
                        </a:rPr>
                        <m:t>=</m:t>
                      </m:r>
                      <m:sSub>
                        <m:sSubPr>
                          <m:ctrlPr>
                            <a:rPr lang="en-US" i="1">
                              <a:latin typeface="Cambria Math"/>
                            </a:rPr>
                          </m:ctrlPr>
                        </m:sSubPr>
                        <m:e>
                          <m:r>
                            <a:rPr lang="en-US" i="1">
                              <a:latin typeface="Cambria Math"/>
                            </a:rPr>
                            <m:t>𝑥</m:t>
                          </m:r>
                        </m:e>
                        <m:sub>
                          <m:r>
                            <a:rPr lang="en-US" b="0" i="1" smtClean="0">
                              <a:latin typeface="Cambria Math"/>
                            </a:rPr>
                            <m:t>𝑖</m:t>
                          </m:r>
                          <m:r>
                            <a:rPr lang="en-US" b="0" i="1" smtClean="0">
                              <a:latin typeface="Cambria Math"/>
                            </a:rPr>
                            <m:t>−1</m:t>
                          </m:r>
                        </m:sub>
                      </m:sSub>
                      <m:r>
                        <a:rPr lang="en-US" i="1">
                          <a:latin typeface="Cambria Math"/>
                        </a:rPr>
                        <m:t>+</m:t>
                      </m:r>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r>
                            <a:rPr lang="en-US" b="0" i="1" smtClean="0">
                              <a:latin typeface="Cambria Math"/>
                            </a:rPr>
                            <m:t>−1</m:t>
                          </m:r>
                        </m:sub>
                      </m:sSub>
                      <m:r>
                        <a:rPr lang="en-US" i="1">
                          <a:latin typeface="Cambria Math"/>
                          <a:ea typeface="Cambria Math"/>
                        </a:rPr>
                        <m:t>∆</m:t>
                      </m:r>
                      <m:r>
                        <a:rPr lang="en-US" i="1">
                          <a:latin typeface="Cambria Math"/>
                          <a:ea typeface="Cambria Math"/>
                        </a:rPr>
                        <m:t>𝑡</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3631133" y="2606049"/>
                <a:ext cx="2228174" cy="38151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631133" y="3154683"/>
                <a:ext cx="2239139"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𝑦</m:t>
                          </m:r>
                        </m:e>
                        <m:sub>
                          <m:r>
                            <a:rPr lang="en-US" b="0" i="1" smtClean="0">
                              <a:latin typeface="Cambria Math"/>
                            </a:rPr>
                            <m:t>𝑖</m:t>
                          </m:r>
                        </m:sub>
                      </m:sSub>
                      <m:r>
                        <a:rPr lang="en-US" b="0" i="1" smtClean="0">
                          <a:latin typeface="Cambria Math"/>
                        </a:rPr>
                        <m:t>=</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𝑣</m:t>
                          </m:r>
                        </m:e>
                        <m:sub>
                          <m:r>
                            <a:rPr lang="en-US" b="0" i="1" smtClean="0">
                              <a:latin typeface="Cambria Math"/>
                              <a:ea typeface="Cambria Math"/>
                            </a:rPr>
                            <m:t>𝑦</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−1</m:t>
                          </m:r>
                        </m:sub>
                      </m:sSub>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631133" y="3154683"/>
                <a:ext cx="2239139" cy="391261"/>
              </a:xfrm>
              <a:prstGeom prst="rect">
                <a:avLst/>
              </a:prstGeom>
              <a:blipFill rotWithShape="1">
                <a:blip r:embed="rId4"/>
                <a:stretch>
                  <a:fillRect b="-15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3618254" y="3769827"/>
                <a:ext cx="1442896" cy="381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𝑥</m:t>
                          </m:r>
                          <m:r>
                            <a:rPr lang="en-US" b="0" i="1" smtClean="0">
                              <a:latin typeface="Cambria Math"/>
                            </a:rPr>
                            <m:t>,</m:t>
                          </m:r>
                          <m:r>
                            <a:rPr lang="en-US" b="0" i="1" smtClean="0">
                              <a:latin typeface="Cambria Math"/>
                            </a:rPr>
                            <m:t>𝑖</m:t>
                          </m:r>
                          <m:r>
                            <a:rPr lang="en-US" b="0" i="1" smtClean="0">
                              <a:latin typeface="Cambria Math"/>
                            </a:rPr>
                            <m:t>−1</m:t>
                          </m:r>
                        </m:sub>
                      </m:sSub>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3618254" y="3769827"/>
                <a:ext cx="1442896" cy="381515"/>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618254" y="4318461"/>
                <a:ext cx="2113784" cy="3912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m:t>
                          </m:r>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𝑦</m:t>
                          </m:r>
                          <m:r>
                            <a:rPr lang="en-US" b="0" i="1" smtClean="0">
                              <a:latin typeface="Cambria Math"/>
                            </a:rPr>
                            <m:t>,</m:t>
                          </m:r>
                          <m:r>
                            <a:rPr lang="en-US" b="0" i="1" smtClean="0">
                              <a:latin typeface="Cambria Math"/>
                            </a:rPr>
                            <m:t>𝑖</m:t>
                          </m:r>
                          <m:r>
                            <a:rPr lang="en-US" b="0" i="1" smtClean="0">
                              <a:latin typeface="Cambria Math"/>
                            </a:rPr>
                            <m:t>−1</m:t>
                          </m:r>
                        </m:sub>
                      </m:sSub>
                      <m:r>
                        <a:rPr lang="en-US" b="0" i="1" smtClean="0">
                          <a:latin typeface="Cambria Math"/>
                        </a:rPr>
                        <m:t>−</m:t>
                      </m:r>
                      <m:r>
                        <a:rPr lang="en-US" b="0" i="1" smtClean="0">
                          <a:latin typeface="Cambria Math"/>
                        </a:rPr>
                        <m:t>𝑔</m:t>
                      </m:r>
                      <m:r>
                        <a:rPr lang="en-US" b="0" i="1" smtClean="0">
                          <a:latin typeface="Cambria Math"/>
                          <a:ea typeface="Cambria Math"/>
                        </a:rPr>
                        <m:t>∆</m:t>
                      </m:r>
                      <m:r>
                        <a:rPr lang="en-US" b="0" i="1" smtClean="0">
                          <a:latin typeface="Cambria Math"/>
                          <a:ea typeface="Cambria Math"/>
                        </a:rPr>
                        <m:t>𝑡</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3618254" y="4318461"/>
                <a:ext cx="2113784" cy="391261"/>
              </a:xfrm>
              <a:prstGeom prst="rect">
                <a:avLst/>
              </a:prstGeom>
              <a:blipFill rotWithShape="1">
                <a:blip r:embed="rId6"/>
                <a:stretch>
                  <a:fillRect b="-1538"/>
                </a:stretch>
              </a:blipFill>
            </p:spPr>
            <p:txBody>
              <a:bodyPr/>
              <a:lstStyle/>
              <a:p>
                <a:r>
                  <a:rPr lang="en-US">
                    <a:noFill/>
                  </a:rPr>
                  <a:t> </a:t>
                </a:r>
              </a:p>
            </p:txBody>
          </p:sp>
        </mc:Fallback>
      </mc:AlternateContent>
    </p:spTree>
    <p:extLst>
      <p:ext uri="{BB962C8B-B14F-4D97-AF65-F5344CB8AC3E}">
        <p14:creationId xmlns:p14="http://schemas.microsoft.com/office/powerpoint/2010/main" val="638429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Origin</Template>
  <TotalTime>7922</TotalTime>
  <Words>2457</Words>
  <Application>Microsoft Office PowerPoint</Application>
  <PresentationFormat>On-screen Show (4:3)</PresentationFormat>
  <Paragraphs>241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Origin</vt:lpstr>
      <vt:lpstr>Ordinary differential equations</vt:lpstr>
      <vt:lpstr>Example problem</vt:lpstr>
      <vt:lpstr>Example problem</vt:lpstr>
      <vt:lpstr>Example problem</vt:lpstr>
      <vt:lpstr>Example problem</vt:lpstr>
      <vt:lpstr>Example problem</vt:lpstr>
      <vt:lpstr>Example problem</vt:lpstr>
      <vt:lpstr>Example problem</vt:lpstr>
      <vt:lpstr>Example problem</vt:lpstr>
      <vt:lpstr>PowerPoint Presentation</vt:lpstr>
      <vt:lpstr>PowerPoint Presentation</vt:lpstr>
      <vt:lpstr>Example problem</vt:lpstr>
      <vt:lpstr>Example problem</vt:lpstr>
      <vt:lpstr>Example problem</vt:lpstr>
      <vt:lpstr>Example problem</vt:lpstr>
      <vt:lpstr>Example problem</vt:lpstr>
      <vt:lpstr>Ordinary differential equations</vt:lpstr>
      <vt:lpstr>Projectile motion with drag</vt:lpstr>
      <vt:lpstr>Projectile motion with drag</vt:lpstr>
      <vt:lpstr>Projectile motion with drag</vt:lpstr>
      <vt:lpstr>Projectile motion with drag</vt:lpstr>
      <vt:lpstr>Projectile motion with drag</vt:lpstr>
      <vt:lpstr>PowerPoint Presentation</vt:lpstr>
      <vt:lpstr>PowerPoint Presentation</vt:lpstr>
      <vt:lpstr>Projectile motion with drag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dc:title>
  <dc:creator>mab</dc:creator>
  <cp:lastModifiedBy>burton</cp:lastModifiedBy>
  <cp:revision>382</cp:revision>
  <dcterms:created xsi:type="dcterms:W3CDTF">2006-08-16T00:00:00Z</dcterms:created>
  <dcterms:modified xsi:type="dcterms:W3CDTF">2014-04-01T01:31:27Z</dcterms:modified>
</cp:coreProperties>
</file>