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21"/>
  </p:notesMasterIdLst>
  <p:sldIdLst>
    <p:sldId id="700" r:id="rId2"/>
    <p:sldId id="701" r:id="rId3"/>
    <p:sldId id="702" r:id="rId4"/>
    <p:sldId id="703" r:id="rId5"/>
    <p:sldId id="705" r:id="rId6"/>
    <p:sldId id="704" r:id="rId7"/>
    <p:sldId id="706" r:id="rId8"/>
    <p:sldId id="707" r:id="rId9"/>
    <p:sldId id="708" r:id="rId10"/>
    <p:sldId id="709" r:id="rId11"/>
    <p:sldId id="710" r:id="rId12"/>
    <p:sldId id="711" r:id="rId13"/>
    <p:sldId id="712" r:id="rId14"/>
    <p:sldId id="713" r:id="rId15"/>
    <p:sldId id="714" r:id="rId16"/>
    <p:sldId id="715" r:id="rId17"/>
    <p:sldId id="716" r:id="rId18"/>
    <p:sldId id="717" r:id="rId19"/>
    <p:sldId id="718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9900"/>
    <a:srgbClr val="00CC00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525" autoAdjust="0"/>
    <p:restoredTop sz="83425" autoAdjust="0"/>
  </p:normalViewPr>
  <p:slideViewPr>
    <p:cSldViewPr showGuides="1">
      <p:cViewPr varScale="1">
        <p:scale>
          <a:sx n="97" d="100"/>
          <a:sy n="97" d="100"/>
        </p:scale>
        <p:origin x="-2034" y="-96"/>
      </p:cViewPr>
      <p:guideLst>
        <p:guide orient="horz" pos="2450"/>
        <p:guide orient="horz" pos="3888"/>
        <p:guide orient="horz" pos="2208"/>
        <p:guide orient="horz" pos="2789"/>
        <p:guide pos="2880"/>
        <p:guide pos="3744"/>
        <p:guide pos="2016"/>
        <p:guide pos="2448"/>
        <p:guide pos="3312"/>
        <p:guide pos="2662"/>
        <p:guide pos="2227"/>
        <p:guide pos="3098"/>
        <p:guide pos="353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023F731-F0E2-4B56-AEF5-3B1D860A324D}" type="datetimeFigureOut">
              <a:rPr lang="en-US"/>
              <a:pPr>
                <a:defRPr/>
              </a:pPr>
              <a:t>3/27/2014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EFC0F5-D01E-4BDB-B97A-321AEBCBF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14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EFC0F5-D01E-4BDB-B97A-321AEBCBFAD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197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1C9536B7-5070-4FE8-8969-96735BFF711A}" type="datetime1">
              <a:rPr lang="en-US"/>
              <a:pPr>
                <a:defRPr/>
              </a:pPr>
              <a:t>3/27/2014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EB637-46E5-474B-87A8-943D007D3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3/27/2014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3FC54-1274-43A8-805D-F033DB330547}" type="datetime1">
              <a:rPr lang="en-US"/>
              <a:pPr>
                <a:defRPr/>
              </a:pPr>
              <a:t>3/27/2014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23C02-62DE-4DA5-8AA3-D7441D3D8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FFB24-9DAC-4841-9FE5-9988D4FE5952}" type="datetime1">
              <a:rPr lang="en-US"/>
              <a:pPr>
                <a:defRPr/>
              </a:pPr>
              <a:t>3/27/2014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408E4-A589-4D68-B66B-E485EEE8F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B897D-065A-495B-A693-41F7384657E0}" type="datetime1">
              <a:rPr lang="en-US"/>
              <a:pPr>
                <a:defRPr/>
              </a:pPr>
              <a:t>3/27/2014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50F3F-66DB-4760-95B4-53ADBD973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746BD-5C2D-45F8-9643-80DD6C93D1A0}" type="datetime1">
              <a:rPr lang="en-US"/>
              <a:pPr>
                <a:defRPr/>
              </a:pPr>
              <a:t>3/27/2014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0C0F-7E92-4B1C-96AF-477F17E61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C416E-7B5F-4D60-9E88-C94EE6ABD4FF}" type="datetime1">
              <a:rPr lang="en-US"/>
              <a:pPr>
                <a:defRPr/>
              </a:pPr>
              <a:t>3/27/2014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D1E88-C2A3-4ED1-9995-44157ED0F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3/27/2014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3/27/2014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ld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3/27/2014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F7532-5D15-4FCC-B2F5-45C5FC98F937}" type="datetime1">
              <a:rPr lang="en-US"/>
              <a:pPr>
                <a:defRPr/>
              </a:pPr>
              <a:t>3/27/2014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91AF7-1F67-417D-B218-313F66B35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87031-85B5-447A-AFFF-5502068A3AC8}" type="datetime1">
              <a:rPr lang="en-US"/>
              <a:pPr>
                <a:defRPr/>
              </a:pPr>
              <a:t>3/27/2014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C7A35-55DD-4689-9207-B6A0BCF97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C0ECB-A482-4196-A1C8-9F809A8156DA}" type="datetime1">
              <a:rPr lang="en-US"/>
              <a:pPr>
                <a:defRPr/>
              </a:pPr>
              <a:t>3/27/2014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40DA4-EA63-4CFD-B7EF-F315DAE4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3054A-8BB6-490A-84E7-58FA1248DA5A}" type="datetime1">
              <a:rPr lang="en-US"/>
              <a:pPr>
                <a:defRPr/>
              </a:pPr>
              <a:t>3/27/2014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BFF73-B986-4246-9C14-D7B598317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CFA8FA-C0F0-4F08-B839-A82F484E3877}" type="datetime1">
              <a:rPr lang="en-US"/>
              <a:pPr>
                <a:defRPr/>
              </a:pPr>
              <a:t>3/27/2014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3A1FFE-2D20-4A07-A7DB-C412A0550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  <p:sldLayoutId id="2147484017" r:id="rId3"/>
    <p:sldLayoutId id="2147484029" r:id="rId4"/>
    <p:sldLayoutId id="2147484028" r:id="rId5"/>
    <p:sldLayoutId id="2147484022" r:id="rId6"/>
    <p:sldLayoutId id="2147484018" r:id="rId7"/>
    <p:sldLayoutId id="2147484019" r:id="rId8"/>
    <p:sldLayoutId id="2147484023" r:id="rId9"/>
    <p:sldLayoutId id="2147484024" r:id="rId10"/>
    <p:sldLayoutId id="2147484025" r:id="rId11"/>
    <p:sldLayoutId id="2147484026" r:id="rId12"/>
    <p:sldLayoutId id="2147484020" r:id="rId13"/>
    <p:sldLayoutId id="2147484027" r:id="rId14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6.png"/><Relationship Id="rId7" Type="http://schemas.openxmlformats.org/officeDocument/2006/relationships/image" Target="../media/image3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5.png"/><Relationship Id="rId11" Type="http://schemas.openxmlformats.org/officeDocument/2006/relationships/image" Target="../media/image23.png"/><Relationship Id="rId5" Type="http://schemas.openxmlformats.org/officeDocument/2006/relationships/image" Target="../media/image14.png"/><Relationship Id="rId10" Type="http://schemas.openxmlformats.org/officeDocument/2006/relationships/image" Target="../media/image36.png"/><Relationship Id="rId4" Type="http://schemas.openxmlformats.org/officeDocument/2006/relationships/image" Target="../media/image7.png"/><Relationship Id="rId9" Type="http://schemas.openxmlformats.org/officeDocument/2006/relationships/image" Target="../media/image3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6.png"/><Relationship Id="rId7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6.png"/><Relationship Id="rId7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6.png"/><Relationship Id="rId7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6.png"/><Relationship Id="rId7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6.png"/><Relationship Id="rId7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Risch_algorith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6.png"/><Relationship Id="rId7" Type="http://schemas.openxmlformats.org/officeDocument/2006/relationships/image" Target="../media/image1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6.png"/><Relationship Id="rId7" Type="http://schemas.openxmlformats.org/officeDocument/2006/relationships/image" Target="../media/image2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7.png"/><Relationship Id="rId9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6.png"/><Relationship Id="rId7" Type="http://schemas.openxmlformats.org/officeDocument/2006/relationships/image" Target="../media/image2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7.png"/><Relationship Id="rId9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Numerical integration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1870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Simpson's rule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replaces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dirty="0" smtClean="0"/>
                  <a:t> with a quadratic over the interval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[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</a:rPr>
                      <m:t>𝑏</m:t>
                    </m:r>
                    <m:r>
                      <a:rPr lang="en-US" b="0" i="1" smtClean="0">
                        <a:latin typeface="Cambria Math"/>
                      </a:rPr>
                      <m:t>]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this approximates the area under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as the area under a parabola</a:t>
                </a:r>
              </a:p>
              <a:p>
                <a:pPr lvl="1"/>
                <a:r>
                  <a:rPr lang="en-US" dirty="0" smtClean="0"/>
                  <a:t>parabola passes through the points 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endParaRPr lang="en-US" dirty="0" smtClean="0"/>
              </a:p>
              <a:p>
                <a:pPr lvl="1"/>
                <a:r>
                  <a:rPr lang="en-US" dirty="0" smtClean="0"/>
                  <a:t>area under the parabola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420706" y="3124200"/>
                <a:ext cx="4302588" cy="531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𝑎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0" i="0" smtClean="0">
                          <a:latin typeface="Cambria Math"/>
                        </a:rPr>
                        <m:t>  </m:t>
                      </m:r>
                      <m:r>
                        <m:rPr>
                          <m:nor/>
                        </m:rPr>
                        <a:rPr lang="en-US" sz="2400" b="0" i="0" smtClean="0">
                          <a:latin typeface="Cambria Math"/>
                        </a:rPr>
                        <m:t>and</m:t>
                      </m:r>
                      <m:r>
                        <a:rPr lang="en-US" sz="2400" b="0" i="1" smtClean="0">
                          <a:latin typeface="Cambria Math"/>
                        </a:rPr>
                        <m:t>   </m:t>
                      </m:r>
                      <m:r>
                        <a:rPr lang="en-US" sz="2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box>
                            <m:box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𝑎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𝑏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    </m:t>
                      </m:r>
                      <m:r>
                        <m:rPr>
                          <m:nor/>
                        </m:rPr>
                        <a:rPr lang="en-US" sz="2400" b="0" i="0" smtClean="0">
                          <a:latin typeface="Cambria Math"/>
                        </a:rPr>
                        <m:t>and</m:t>
                      </m:r>
                      <m:r>
                        <a:rPr lang="en-US" sz="2400" b="0" i="1" smtClean="0">
                          <a:latin typeface="Cambria Math"/>
                        </a:rPr>
                        <m:t>   </m:t>
                      </m:r>
                      <m:r>
                        <a:rPr lang="en-US" sz="2400" b="0" i="1" smtClean="0">
                          <a:latin typeface="Cambria Math"/>
                        </a:rPr>
                        <m:t>𝑓</m:t>
                      </m:r>
                      <m:r>
                        <a:rPr lang="en-US" sz="2400" b="0" i="1" smtClean="0">
                          <a:latin typeface="Cambria Math"/>
                        </a:rPr>
                        <m:t>(</m:t>
                      </m:r>
                      <m:r>
                        <a:rPr lang="en-US" sz="2400" b="0" i="1" smtClean="0">
                          <a:latin typeface="Cambria Math"/>
                        </a:rPr>
                        <m:t>𝑏</m:t>
                      </m:r>
                      <m:r>
                        <a:rPr lang="en-US" sz="2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706" y="3124200"/>
                <a:ext cx="4302588" cy="53149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210071" y="4724400"/>
                <a:ext cx="4723857" cy="9221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/>
                                </a:rPr>
                                <m:t>𝑏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/>
                            </a:rPr>
                            <m:t>+4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box>
                                <m:box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US" sz="2400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𝑎</m:t>
                                      </m:r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𝑏</m:t>
                                      </m:r>
                                    </m:num>
                                    <m:den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box>
                            </m:e>
                          </m:d>
                          <m:r>
                            <a:rPr lang="en-US" sz="2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0071" y="4724400"/>
                <a:ext cx="4723857" cy="92217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122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3198019" y="3283744"/>
            <a:ext cx="2740819" cy="1135856"/>
          </a:xfrm>
          <a:custGeom>
            <a:avLst/>
            <a:gdLst>
              <a:gd name="connsiteX0" fmla="*/ 0 w 2740819"/>
              <a:gd name="connsiteY0" fmla="*/ 1135856 h 1135856"/>
              <a:gd name="connsiteX1" fmla="*/ 1371600 w 2740819"/>
              <a:gd name="connsiteY1" fmla="*/ 219075 h 1135856"/>
              <a:gd name="connsiteX2" fmla="*/ 2740819 w 2740819"/>
              <a:gd name="connsiteY2" fmla="*/ 0 h 1135856"/>
              <a:gd name="connsiteX3" fmla="*/ 2740819 w 2740819"/>
              <a:gd name="connsiteY3" fmla="*/ 0 h 1135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40819" h="1135856">
                <a:moveTo>
                  <a:pt x="0" y="1135856"/>
                </a:moveTo>
                <a:cubicBezTo>
                  <a:pt x="457398" y="772120"/>
                  <a:pt x="914797" y="408384"/>
                  <a:pt x="1371600" y="219075"/>
                </a:cubicBezTo>
                <a:cubicBezTo>
                  <a:pt x="1828403" y="29766"/>
                  <a:pt x="2740819" y="0"/>
                  <a:pt x="2740819" y="0"/>
                </a:cubicBezTo>
                <a:lnTo>
                  <a:pt x="2740819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3198019" y="3286125"/>
            <a:ext cx="2740819" cy="1138238"/>
          </a:xfrm>
          <a:custGeom>
            <a:avLst/>
            <a:gdLst>
              <a:gd name="connsiteX0" fmla="*/ 0 w 2740819"/>
              <a:gd name="connsiteY0" fmla="*/ 1135856 h 1135856"/>
              <a:gd name="connsiteX1" fmla="*/ 345281 w 2740819"/>
              <a:gd name="connsiteY1" fmla="*/ 866775 h 1135856"/>
              <a:gd name="connsiteX2" fmla="*/ 688181 w 2740819"/>
              <a:gd name="connsiteY2" fmla="*/ 614363 h 1135856"/>
              <a:gd name="connsiteX3" fmla="*/ 907256 w 2740819"/>
              <a:gd name="connsiteY3" fmla="*/ 466725 h 1135856"/>
              <a:gd name="connsiteX4" fmla="*/ 1183481 w 2740819"/>
              <a:gd name="connsiteY4" fmla="*/ 307181 h 1135856"/>
              <a:gd name="connsiteX5" fmla="*/ 1373981 w 2740819"/>
              <a:gd name="connsiteY5" fmla="*/ 216694 h 1135856"/>
              <a:gd name="connsiteX6" fmla="*/ 1585912 w 2740819"/>
              <a:gd name="connsiteY6" fmla="*/ 150019 h 1135856"/>
              <a:gd name="connsiteX7" fmla="*/ 1852612 w 2740819"/>
              <a:gd name="connsiteY7" fmla="*/ 92869 h 1135856"/>
              <a:gd name="connsiteX8" fmla="*/ 2157412 w 2740819"/>
              <a:gd name="connsiteY8" fmla="*/ 47625 h 1135856"/>
              <a:gd name="connsiteX9" fmla="*/ 2455069 w 2740819"/>
              <a:gd name="connsiteY9" fmla="*/ 16669 h 1135856"/>
              <a:gd name="connsiteX10" fmla="*/ 2740819 w 2740819"/>
              <a:gd name="connsiteY10" fmla="*/ 0 h 1135856"/>
              <a:gd name="connsiteX11" fmla="*/ 0 w 2740819"/>
              <a:gd name="connsiteY11" fmla="*/ 1135856 h 1135856"/>
              <a:gd name="connsiteX0" fmla="*/ 0 w 2740819"/>
              <a:gd name="connsiteY0" fmla="*/ 1135856 h 1135856"/>
              <a:gd name="connsiteX1" fmla="*/ 345281 w 2740819"/>
              <a:gd name="connsiteY1" fmla="*/ 866775 h 1135856"/>
              <a:gd name="connsiteX2" fmla="*/ 635794 w 2740819"/>
              <a:gd name="connsiteY2" fmla="*/ 650081 h 1135856"/>
              <a:gd name="connsiteX3" fmla="*/ 907256 w 2740819"/>
              <a:gd name="connsiteY3" fmla="*/ 466725 h 1135856"/>
              <a:gd name="connsiteX4" fmla="*/ 1183481 w 2740819"/>
              <a:gd name="connsiteY4" fmla="*/ 307181 h 1135856"/>
              <a:gd name="connsiteX5" fmla="*/ 1373981 w 2740819"/>
              <a:gd name="connsiteY5" fmla="*/ 216694 h 1135856"/>
              <a:gd name="connsiteX6" fmla="*/ 1585912 w 2740819"/>
              <a:gd name="connsiteY6" fmla="*/ 150019 h 1135856"/>
              <a:gd name="connsiteX7" fmla="*/ 1852612 w 2740819"/>
              <a:gd name="connsiteY7" fmla="*/ 92869 h 1135856"/>
              <a:gd name="connsiteX8" fmla="*/ 2157412 w 2740819"/>
              <a:gd name="connsiteY8" fmla="*/ 47625 h 1135856"/>
              <a:gd name="connsiteX9" fmla="*/ 2455069 w 2740819"/>
              <a:gd name="connsiteY9" fmla="*/ 16669 h 1135856"/>
              <a:gd name="connsiteX10" fmla="*/ 2740819 w 2740819"/>
              <a:gd name="connsiteY10" fmla="*/ 0 h 1135856"/>
              <a:gd name="connsiteX11" fmla="*/ 0 w 2740819"/>
              <a:gd name="connsiteY11" fmla="*/ 1135856 h 1135856"/>
              <a:gd name="connsiteX0" fmla="*/ 0 w 2743200"/>
              <a:gd name="connsiteY0" fmla="*/ 1135856 h 1135856"/>
              <a:gd name="connsiteX1" fmla="*/ 347662 w 2743200"/>
              <a:gd name="connsiteY1" fmla="*/ 866775 h 1135856"/>
              <a:gd name="connsiteX2" fmla="*/ 638175 w 2743200"/>
              <a:gd name="connsiteY2" fmla="*/ 650081 h 1135856"/>
              <a:gd name="connsiteX3" fmla="*/ 909637 w 2743200"/>
              <a:gd name="connsiteY3" fmla="*/ 466725 h 1135856"/>
              <a:gd name="connsiteX4" fmla="*/ 1185862 w 2743200"/>
              <a:gd name="connsiteY4" fmla="*/ 307181 h 1135856"/>
              <a:gd name="connsiteX5" fmla="*/ 1376362 w 2743200"/>
              <a:gd name="connsiteY5" fmla="*/ 216694 h 1135856"/>
              <a:gd name="connsiteX6" fmla="*/ 1588293 w 2743200"/>
              <a:gd name="connsiteY6" fmla="*/ 150019 h 1135856"/>
              <a:gd name="connsiteX7" fmla="*/ 1854993 w 2743200"/>
              <a:gd name="connsiteY7" fmla="*/ 92869 h 1135856"/>
              <a:gd name="connsiteX8" fmla="*/ 2159793 w 2743200"/>
              <a:gd name="connsiteY8" fmla="*/ 47625 h 1135856"/>
              <a:gd name="connsiteX9" fmla="*/ 2457450 w 2743200"/>
              <a:gd name="connsiteY9" fmla="*/ 16669 h 1135856"/>
              <a:gd name="connsiteX10" fmla="*/ 2743200 w 2743200"/>
              <a:gd name="connsiteY10" fmla="*/ 0 h 1135856"/>
              <a:gd name="connsiteX11" fmla="*/ 0 w 2743200"/>
              <a:gd name="connsiteY11" fmla="*/ 1135856 h 1135856"/>
              <a:gd name="connsiteX0" fmla="*/ 0 w 2740819"/>
              <a:gd name="connsiteY0" fmla="*/ 1138238 h 1138238"/>
              <a:gd name="connsiteX1" fmla="*/ 345281 w 2740819"/>
              <a:gd name="connsiteY1" fmla="*/ 866775 h 1138238"/>
              <a:gd name="connsiteX2" fmla="*/ 635794 w 2740819"/>
              <a:gd name="connsiteY2" fmla="*/ 650081 h 1138238"/>
              <a:gd name="connsiteX3" fmla="*/ 907256 w 2740819"/>
              <a:gd name="connsiteY3" fmla="*/ 466725 h 1138238"/>
              <a:gd name="connsiteX4" fmla="*/ 1183481 w 2740819"/>
              <a:gd name="connsiteY4" fmla="*/ 307181 h 1138238"/>
              <a:gd name="connsiteX5" fmla="*/ 1373981 w 2740819"/>
              <a:gd name="connsiteY5" fmla="*/ 216694 h 1138238"/>
              <a:gd name="connsiteX6" fmla="*/ 1585912 w 2740819"/>
              <a:gd name="connsiteY6" fmla="*/ 150019 h 1138238"/>
              <a:gd name="connsiteX7" fmla="*/ 1852612 w 2740819"/>
              <a:gd name="connsiteY7" fmla="*/ 92869 h 1138238"/>
              <a:gd name="connsiteX8" fmla="*/ 2157412 w 2740819"/>
              <a:gd name="connsiteY8" fmla="*/ 47625 h 1138238"/>
              <a:gd name="connsiteX9" fmla="*/ 2455069 w 2740819"/>
              <a:gd name="connsiteY9" fmla="*/ 16669 h 1138238"/>
              <a:gd name="connsiteX10" fmla="*/ 2740819 w 2740819"/>
              <a:gd name="connsiteY10" fmla="*/ 0 h 1138238"/>
              <a:gd name="connsiteX11" fmla="*/ 0 w 2740819"/>
              <a:gd name="connsiteY11" fmla="*/ 1138238 h 1138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740819" h="1138238">
                <a:moveTo>
                  <a:pt x="0" y="1138238"/>
                </a:moveTo>
                <a:lnTo>
                  <a:pt x="345281" y="866775"/>
                </a:lnTo>
                <a:lnTo>
                  <a:pt x="635794" y="650081"/>
                </a:lnTo>
                <a:lnTo>
                  <a:pt x="907256" y="466725"/>
                </a:lnTo>
                <a:lnTo>
                  <a:pt x="1183481" y="307181"/>
                </a:lnTo>
                <a:lnTo>
                  <a:pt x="1373981" y="216694"/>
                </a:lnTo>
                <a:lnTo>
                  <a:pt x="1585912" y="150019"/>
                </a:lnTo>
                <a:lnTo>
                  <a:pt x="1852612" y="92869"/>
                </a:lnTo>
                <a:lnTo>
                  <a:pt x="2157412" y="47625"/>
                </a:lnTo>
                <a:lnTo>
                  <a:pt x="2455069" y="16669"/>
                </a:lnTo>
                <a:lnTo>
                  <a:pt x="2740819" y="0"/>
                </a:lnTo>
                <a:lnTo>
                  <a:pt x="0" y="1138238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200399" y="3275442"/>
            <a:ext cx="2743761" cy="1825195"/>
          </a:xfrm>
          <a:custGeom>
            <a:avLst/>
            <a:gdLst>
              <a:gd name="connsiteX0" fmla="*/ 0 w 2743200"/>
              <a:gd name="connsiteY0" fmla="*/ 0 h 1595437"/>
              <a:gd name="connsiteX1" fmla="*/ 2743200 w 2743200"/>
              <a:gd name="connsiteY1" fmla="*/ 0 h 1595437"/>
              <a:gd name="connsiteX2" fmla="*/ 2743200 w 2743200"/>
              <a:gd name="connsiteY2" fmla="*/ 1595437 h 1595437"/>
              <a:gd name="connsiteX3" fmla="*/ 0 w 2743200"/>
              <a:gd name="connsiteY3" fmla="*/ 1595437 h 1595437"/>
              <a:gd name="connsiteX4" fmla="*/ 0 w 2743200"/>
              <a:gd name="connsiteY4" fmla="*/ 0 h 1595437"/>
              <a:gd name="connsiteX0" fmla="*/ 0 w 2743200"/>
              <a:gd name="connsiteY0" fmla="*/ 931491 h 1595437"/>
              <a:gd name="connsiteX1" fmla="*/ 2743200 w 2743200"/>
              <a:gd name="connsiteY1" fmla="*/ 0 h 1595437"/>
              <a:gd name="connsiteX2" fmla="*/ 2743200 w 2743200"/>
              <a:gd name="connsiteY2" fmla="*/ 1595437 h 1595437"/>
              <a:gd name="connsiteX3" fmla="*/ 0 w 2743200"/>
              <a:gd name="connsiteY3" fmla="*/ 1595437 h 1595437"/>
              <a:gd name="connsiteX4" fmla="*/ 0 w 2743200"/>
              <a:gd name="connsiteY4" fmla="*/ 931491 h 1595437"/>
              <a:gd name="connsiteX0" fmla="*/ 0 w 2751746"/>
              <a:gd name="connsiteY0" fmla="*/ 1170773 h 1834719"/>
              <a:gd name="connsiteX1" fmla="*/ 2751746 w 2751746"/>
              <a:gd name="connsiteY1" fmla="*/ 0 h 1834719"/>
              <a:gd name="connsiteX2" fmla="*/ 2743200 w 2751746"/>
              <a:gd name="connsiteY2" fmla="*/ 1834719 h 1834719"/>
              <a:gd name="connsiteX3" fmla="*/ 0 w 2751746"/>
              <a:gd name="connsiteY3" fmla="*/ 1834719 h 1834719"/>
              <a:gd name="connsiteX4" fmla="*/ 0 w 2751746"/>
              <a:gd name="connsiteY4" fmla="*/ 1170773 h 1834719"/>
              <a:gd name="connsiteX0" fmla="*/ 0 w 2751746"/>
              <a:gd name="connsiteY0" fmla="*/ 1156486 h 1834719"/>
              <a:gd name="connsiteX1" fmla="*/ 2751746 w 2751746"/>
              <a:gd name="connsiteY1" fmla="*/ 0 h 1834719"/>
              <a:gd name="connsiteX2" fmla="*/ 2743200 w 2751746"/>
              <a:gd name="connsiteY2" fmla="*/ 1834719 h 1834719"/>
              <a:gd name="connsiteX3" fmla="*/ 0 w 2751746"/>
              <a:gd name="connsiteY3" fmla="*/ 1834719 h 1834719"/>
              <a:gd name="connsiteX4" fmla="*/ 0 w 2751746"/>
              <a:gd name="connsiteY4" fmla="*/ 1156486 h 1834719"/>
              <a:gd name="connsiteX0" fmla="*/ 0 w 2743659"/>
              <a:gd name="connsiteY0" fmla="*/ 1142199 h 1820432"/>
              <a:gd name="connsiteX1" fmla="*/ 2737458 w 2743659"/>
              <a:gd name="connsiteY1" fmla="*/ 0 h 1820432"/>
              <a:gd name="connsiteX2" fmla="*/ 2743200 w 2743659"/>
              <a:gd name="connsiteY2" fmla="*/ 1820432 h 1820432"/>
              <a:gd name="connsiteX3" fmla="*/ 0 w 2743659"/>
              <a:gd name="connsiteY3" fmla="*/ 1820432 h 1820432"/>
              <a:gd name="connsiteX4" fmla="*/ 0 w 2743659"/>
              <a:gd name="connsiteY4" fmla="*/ 1142199 h 1820432"/>
              <a:gd name="connsiteX0" fmla="*/ 0 w 2743761"/>
              <a:gd name="connsiteY0" fmla="*/ 1146962 h 1825195"/>
              <a:gd name="connsiteX1" fmla="*/ 2739839 w 2743761"/>
              <a:gd name="connsiteY1" fmla="*/ 0 h 1825195"/>
              <a:gd name="connsiteX2" fmla="*/ 2743200 w 2743761"/>
              <a:gd name="connsiteY2" fmla="*/ 1825195 h 1825195"/>
              <a:gd name="connsiteX3" fmla="*/ 0 w 2743761"/>
              <a:gd name="connsiteY3" fmla="*/ 1825195 h 1825195"/>
              <a:gd name="connsiteX4" fmla="*/ 0 w 2743761"/>
              <a:gd name="connsiteY4" fmla="*/ 1146962 h 1825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3761" h="1825195">
                <a:moveTo>
                  <a:pt x="0" y="1146962"/>
                </a:moveTo>
                <a:lnTo>
                  <a:pt x="2739839" y="0"/>
                </a:lnTo>
                <a:cubicBezTo>
                  <a:pt x="2736990" y="611573"/>
                  <a:pt x="2746049" y="1213622"/>
                  <a:pt x="2743200" y="1825195"/>
                </a:cubicBezTo>
                <a:lnTo>
                  <a:pt x="0" y="1825195"/>
                </a:lnTo>
                <a:lnTo>
                  <a:pt x="0" y="1146962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Simpson's rule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828800" y="1981200"/>
            <a:ext cx="0" cy="3962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676400" y="5105400"/>
            <a:ext cx="54864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211122" y="4920734"/>
                <a:ext cx="3792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1122" y="4920734"/>
                <a:ext cx="379206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637498" y="1524000"/>
                <a:ext cx="3826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7498" y="1524000"/>
                <a:ext cx="382604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Freeform 22"/>
          <p:cNvSpPr/>
          <p:nvPr/>
        </p:nvSpPr>
        <p:spPr>
          <a:xfrm>
            <a:off x="1628078" y="2486723"/>
            <a:ext cx="5363737" cy="3131516"/>
          </a:xfrm>
          <a:custGeom>
            <a:avLst/>
            <a:gdLst>
              <a:gd name="connsiteX0" fmla="*/ 0 w 5073805"/>
              <a:gd name="connsiteY0" fmla="*/ 2598235 h 2690857"/>
              <a:gd name="connsiteX1" fmla="*/ 1795346 w 5073805"/>
              <a:gd name="connsiteY1" fmla="*/ 2620537 h 2690857"/>
              <a:gd name="connsiteX2" fmla="*/ 3702205 w 5073805"/>
              <a:gd name="connsiteY2" fmla="*/ 1817649 h 2690857"/>
              <a:gd name="connsiteX3" fmla="*/ 5073805 w 5073805"/>
              <a:gd name="connsiteY3" fmla="*/ 0 h 2690857"/>
              <a:gd name="connsiteX0" fmla="*/ 0 w 5073805"/>
              <a:gd name="connsiteY0" fmla="*/ 2598235 h 2758078"/>
              <a:gd name="connsiteX1" fmla="*/ 947854 w 5073805"/>
              <a:gd name="connsiteY1" fmla="*/ 2709746 h 2758078"/>
              <a:gd name="connsiteX2" fmla="*/ 3702205 w 5073805"/>
              <a:gd name="connsiteY2" fmla="*/ 1817649 h 2758078"/>
              <a:gd name="connsiteX3" fmla="*/ 5073805 w 5073805"/>
              <a:gd name="connsiteY3" fmla="*/ 0 h 2758078"/>
              <a:gd name="connsiteX0" fmla="*/ 0 w 5073805"/>
              <a:gd name="connsiteY0" fmla="*/ 2598235 h 2710786"/>
              <a:gd name="connsiteX1" fmla="*/ 947854 w 5073805"/>
              <a:gd name="connsiteY1" fmla="*/ 2709746 h 2710786"/>
              <a:gd name="connsiteX2" fmla="*/ 3702205 w 5073805"/>
              <a:gd name="connsiteY2" fmla="*/ 1817649 h 2710786"/>
              <a:gd name="connsiteX3" fmla="*/ 5073805 w 5073805"/>
              <a:gd name="connsiteY3" fmla="*/ 0 h 2710786"/>
              <a:gd name="connsiteX0" fmla="*/ 0 w 5073805"/>
              <a:gd name="connsiteY0" fmla="*/ 2598235 h 2855546"/>
              <a:gd name="connsiteX1" fmla="*/ 903250 w 5073805"/>
              <a:gd name="connsiteY1" fmla="*/ 2854712 h 2855546"/>
              <a:gd name="connsiteX2" fmla="*/ 3702205 w 5073805"/>
              <a:gd name="connsiteY2" fmla="*/ 1817649 h 2855546"/>
              <a:gd name="connsiteX3" fmla="*/ 5073805 w 5073805"/>
              <a:gd name="connsiteY3" fmla="*/ 0 h 2855546"/>
              <a:gd name="connsiteX0" fmla="*/ 0 w 5073805"/>
              <a:gd name="connsiteY0" fmla="*/ 2598235 h 2855546"/>
              <a:gd name="connsiteX1" fmla="*/ 903250 w 5073805"/>
              <a:gd name="connsiteY1" fmla="*/ 2854712 h 2855546"/>
              <a:gd name="connsiteX2" fmla="*/ 3702205 w 5073805"/>
              <a:gd name="connsiteY2" fmla="*/ 1817649 h 2855546"/>
              <a:gd name="connsiteX3" fmla="*/ 5073805 w 5073805"/>
              <a:gd name="connsiteY3" fmla="*/ 0 h 2855546"/>
              <a:gd name="connsiteX0" fmla="*/ 0 w 5073805"/>
              <a:gd name="connsiteY0" fmla="*/ 2598235 h 2908315"/>
              <a:gd name="connsiteX1" fmla="*/ 903250 w 5073805"/>
              <a:gd name="connsiteY1" fmla="*/ 2854712 h 2908315"/>
              <a:gd name="connsiteX2" fmla="*/ 2709747 w 5073805"/>
              <a:gd name="connsiteY2" fmla="*/ 1527717 h 2908315"/>
              <a:gd name="connsiteX3" fmla="*/ 5073805 w 5073805"/>
              <a:gd name="connsiteY3" fmla="*/ 0 h 2908315"/>
              <a:gd name="connsiteX0" fmla="*/ 0 w 5073805"/>
              <a:gd name="connsiteY0" fmla="*/ 2598235 h 2935406"/>
              <a:gd name="connsiteX1" fmla="*/ 903250 w 5073805"/>
              <a:gd name="connsiteY1" fmla="*/ 2854712 h 2935406"/>
              <a:gd name="connsiteX2" fmla="*/ 2375210 w 5073805"/>
              <a:gd name="connsiteY2" fmla="*/ 1126274 h 2935406"/>
              <a:gd name="connsiteX3" fmla="*/ 5073805 w 5073805"/>
              <a:gd name="connsiteY3" fmla="*/ 0 h 2935406"/>
              <a:gd name="connsiteX0" fmla="*/ 0 w 5363737"/>
              <a:gd name="connsiteY0" fmla="*/ 2977376 h 3314547"/>
              <a:gd name="connsiteX1" fmla="*/ 903250 w 5363737"/>
              <a:gd name="connsiteY1" fmla="*/ 3233853 h 3314547"/>
              <a:gd name="connsiteX2" fmla="*/ 2375210 w 5363737"/>
              <a:gd name="connsiteY2" fmla="*/ 1505415 h 3314547"/>
              <a:gd name="connsiteX3" fmla="*/ 5363737 w 5363737"/>
              <a:gd name="connsiteY3" fmla="*/ 0 h 3314547"/>
              <a:gd name="connsiteX0" fmla="*/ 0 w 5363737"/>
              <a:gd name="connsiteY0" fmla="*/ 2977376 h 3338574"/>
              <a:gd name="connsiteX1" fmla="*/ 903250 w 5363737"/>
              <a:gd name="connsiteY1" fmla="*/ 3233853 h 3338574"/>
              <a:gd name="connsiteX2" fmla="*/ 2520176 w 5363737"/>
              <a:gd name="connsiteY2" fmla="*/ 1159727 h 3338574"/>
              <a:gd name="connsiteX3" fmla="*/ 5363737 w 5363737"/>
              <a:gd name="connsiteY3" fmla="*/ 0 h 3338574"/>
              <a:gd name="connsiteX0" fmla="*/ 0 w 5363737"/>
              <a:gd name="connsiteY0" fmla="*/ 2977376 h 3345630"/>
              <a:gd name="connsiteX1" fmla="*/ 903250 w 5363737"/>
              <a:gd name="connsiteY1" fmla="*/ 3233853 h 3345630"/>
              <a:gd name="connsiteX2" fmla="*/ 2219093 w 5363737"/>
              <a:gd name="connsiteY2" fmla="*/ 1059366 h 3345630"/>
              <a:gd name="connsiteX3" fmla="*/ 5363737 w 5363737"/>
              <a:gd name="connsiteY3" fmla="*/ 0 h 3345630"/>
              <a:gd name="connsiteX0" fmla="*/ 0 w 5363737"/>
              <a:gd name="connsiteY0" fmla="*/ 2977376 h 3212377"/>
              <a:gd name="connsiteX1" fmla="*/ 836343 w 5363737"/>
              <a:gd name="connsiteY1" fmla="*/ 3066585 h 3212377"/>
              <a:gd name="connsiteX2" fmla="*/ 2219093 w 5363737"/>
              <a:gd name="connsiteY2" fmla="*/ 1059366 h 3212377"/>
              <a:gd name="connsiteX3" fmla="*/ 5363737 w 5363737"/>
              <a:gd name="connsiteY3" fmla="*/ 0 h 3212377"/>
              <a:gd name="connsiteX0" fmla="*/ 0 w 5363737"/>
              <a:gd name="connsiteY0" fmla="*/ 2977376 h 3212377"/>
              <a:gd name="connsiteX1" fmla="*/ 836343 w 5363737"/>
              <a:gd name="connsiteY1" fmla="*/ 3066585 h 3212377"/>
              <a:gd name="connsiteX2" fmla="*/ 2219093 w 5363737"/>
              <a:gd name="connsiteY2" fmla="*/ 1059366 h 3212377"/>
              <a:gd name="connsiteX3" fmla="*/ 3875414 w 5363737"/>
              <a:gd name="connsiteY3" fmla="*/ 1042690 h 3212377"/>
              <a:gd name="connsiteX4" fmla="*/ 5363737 w 5363737"/>
              <a:gd name="connsiteY4" fmla="*/ 0 h 3212377"/>
              <a:gd name="connsiteX0" fmla="*/ 0 w 5363737"/>
              <a:gd name="connsiteY0" fmla="*/ 2977376 h 3212377"/>
              <a:gd name="connsiteX1" fmla="*/ 836343 w 5363737"/>
              <a:gd name="connsiteY1" fmla="*/ 3066585 h 3212377"/>
              <a:gd name="connsiteX2" fmla="*/ 2219093 w 5363737"/>
              <a:gd name="connsiteY2" fmla="*/ 1059366 h 3212377"/>
              <a:gd name="connsiteX3" fmla="*/ 3875414 w 5363737"/>
              <a:gd name="connsiteY3" fmla="*/ 1042690 h 3212377"/>
              <a:gd name="connsiteX4" fmla="*/ 5363737 w 5363737"/>
              <a:gd name="connsiteY4" fmla="*/ 0 h 3212377"/>
              <a:gd name="connsiteX0" fmla="*/ 0 w 5363737"/>
              <a:gd name="connsiteY0" fmla="*/ 2977376 h 3212377"/>
              <a:gd name="connsiteX1" fmla="*/ 836343 w 5363737"/>
              <a:gd name="connsiteY1" fmla="*/ 3066585 h 3212377"/>
              <a:gd name="connsiteX2" fmla="*/ 2219093 w 5363737"/>
              <a:gd name="connsiteY2" fmla="*/ 1059366 h 3212377"/>
              <a:gd name="connsiteX3" fmla="*/ 3875414 w 5363737"/>
              <a:gd name="connsiteY3" fmla="*/ 1042690 h 3212377"/>
              <a:gd name="connsiteX4" fmla="*/ 5363737 w 5363737"/>
              <a:gd name="connsiteY4" fmla="*/ 0 h 3212377"/>
              <a:gd name="connsiteX0" fmla="*/ 0 w 5363737"/>
              <a:gd name="connsiteY0" fmla="*/ 2977376 h 3131516"/>
              <a:gd name="connsiteX1" fmla="*/ 860155 w 5363737"/>
              <a:gd name="connsiteY1" fmla="*/ 2947523 h 3131516"/>
              <a:gd name="connsiteX2" fmla="*/ 2219093 w 5363737"/>
              <a:gd name="connsiteY2" fmla="*/ 1059366 h 3131516"/>
              <a:gd name="connsiteX3" fmla="*/ 3875414 w 5363737"/>
              <a:gd name="connsiteY3" fmla="*/ 1042690 h 3131516"/>
              <a:gd name="connsiteX4" fmla="*/ 5363737 w 5363737"/>
              <a:gd name="connsiteY4" fmla="*/ 0 h 3131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63737" h="3131516">
                <a:moveTo>
                  <a:pt x="0" y="2977376"/>
                </a:moveTo>
                <a:cubicBezTo>
                  <a:pt x="299224" y="3098181"/>
                  <a:pt x="490306" y="3267191"/>
                  <a:pt x="860155" y="2947523"/>
                </a:cubicBezTo>
                <a:cubicBezTo>
                  <a:pt x="1230004" y="2627855"/>
                  <a:pt x="1819404" y="1363922"/>
                  <a:pt x="2219093" y="1059366"/>
                </a:cubicBezTo>
                <a:cubicBezTo>
                  <a:pt x="2576053" y="797538"/>
                  <a:pt x="3351307" y="1219251"/>
                  <a:pt x="3875414" y="1042690"/>
                </a:cubicBezTo>
                <a:cubicBezTo>
                  <a:pt x="4399521" y="866129"/>
                  <a:pt x="4846491" y="172357"/>
                  <a:pt x="5363737" y="0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639346" y="2057400"/>
                <a:ext cx="7049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9346" y="2057400"/>
                <a:ext cx="704937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/>
          <p:nvPr/>
        </p:nvCxnSpPr>
        <p:spPr>
          <a:xfrm>
            <a:off x="3196235" y="4419600"/>
            <a:ext cx="4165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943600" y="3276600"/>
            <a:ext cx="0" cy="1828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009065" y="5193993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065" y="5193993"/>
                <a:ext cx="382669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752265" y="5193993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2265" y="5193993"/>
                <a:ext cx="382669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stCxn id="3" idx="0"/>
          </p:cNvCxnSpPr>
          <p:nvPr/>
        </p:nvCxnSpPr>
        <p:spPr>
          <a:xfrm flipH="1" flipV="1">
            <a:off x="1828803" y="4419600"/>
            <a:ext cx="1371596" cy="28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71372" y="2971800"/>
                <a:ext cx="7038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372" y="2971800"/>
                <a:ext cx="703846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/>
          <p:nvPr/>
        </p:nvCxnSpPr>
        <p:spPr>
          <a:xfrm flipH="1">
            <a:off x="1828800" y="3275442"/>
            <a:ext cx="411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971372" y="4234934"/>
                <a:ext cx="7038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372" y="4234934"/>
                <a:ext cx="703846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/>
          <p:cNvCxnSpPr/>
          <p:nvPr/>
        </p:nvCxnSpPr>
        <p:spPr>
          <a:xfrm flipH="1">
            <a:off x="1826721" y="3505200"/>
            <a:ext cx="274170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859930" y="3440668"/>
                <a:ext cx="926729" cy="4363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box>
                            <m:box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𝑎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𝑏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930" y="3440668"/>
                <a:ext cx="926729" cy="436338"/>
              </a:xfrm>
              <a:prstGeom prst="rect">
                <a:avLst/>
              </a:prstGeom>
              <a:blipFill rotWithShape="1">
                <a:blip r:embed="rId9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722330" y="3733800"/>
                <a:ext cx="3983270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𝐼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≈</m:t>
                      </m:r>
                      <m:d>
                        <m:dPr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𝑏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+4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box>
                                <m:box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𝑎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𝑏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box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2330" y="3733800"/>
                <a:ext cx="3983270" cy="714683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279003" y="5141928"/>
                <a:ext cx="585994" cy="4213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i="1" smtClean="0">
                              <a:latin typeface="Cambria Math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9003" y="5141928"/>
                <a:ext cx="585994" cy="421397"/>
              </a:xfrm>
              <a:prstGeom prst="rect">
                <a:avLst/>
              </a:prstGeom>
              <a:blipFill rotWithShape="1">
                <a:blip r:embed="rId11"/>
                <a:stretch>
                  <a:fillRect b="-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Oval 32"/>
          <p:cNvSpPr/>
          <p:nvPr/>
        </p:nvSpPr>
        <p:spPr>
          <a:xfrm>
            <a:off x="4495800" y="34290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867960" y="3199242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120035" y="4348163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27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Composite rules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midpoint, trapezoid, and Simpson's rules are called </a:t>
                </a:r>
                <a:r>
                  <a:rPr lang="en-US" i="1" dirty="0" smtClean="0"/>
                  <a:t>basic</a:t>
                </a:r>
                <a:r>
                  <a:rPr lang="en-US" dirty="0" smtClean="0"/>
                  <a:t> rules</a:t>
                </a:r>
              </a:p>
              <a:p>
                <a:r>
                  <a:rPr lang="en-US" dirty="0" smtClean="0"/>
                  <a:t>the composite rule subdivides the range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[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</a:rPr>
                      <m:t>𝑏</m:t>
                    </m:r>
                    <m:r>
                      <a:rPr lang="en-US" b="0" i="1" smtClean="0">
                        <a:latin typeface="Cambria Math"/>
                      </a:rPr>
                      <m:t>]</m:t>
                    </m:r>
                  </m:oMath>
                </a14:m>
                <a:r>
                  <a:rPr lang="en-US" dirty="0" smtClean="0"/>
                  <a:t> using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 points to form </a:t>
                </a:r>
                <a14:m>
                  <m:oMath xmlns:m="http://schemas.openxmlformats.org/officeDocument/2006/math">
                    <m:r>
                      <a:rPr lang="en-CA" b="0" i="0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−1)</m:t>
                    </m:r>
                  </m:oMath>
                </a14:m>
                <a:r>
                  <a:rPr lang="en-US" dirty="0" smtClean="0"/>
                  <a:t> panels</a:t>
                </a:r>
              </a:p>
              <a:p>
                <a:pPr lvl="1"/>
                <a:r>
                  <a:rPr lang="en-US" dirty="0" smtClean="0"/>
                  <a:t>a basic rule is then applied to each panel</a:t>
                </a:r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the value of the integral is the sum of the area of the panels</a:t>
                </a:r>
                <a:endParaRPr lang="en-US" dirty="0"/>
              </a:p>
            </p:txBody>
          </p:sp>
        </mc:Choice>
        <mc:Fallback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ABFF73-B986-4246-9C14-D7B598317BE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265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4572000" y="3580689"/>
            <a:ext cx="1371600" cy="15192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200400" y="3505200"/>
            <a:ext cx="1371600" cy="15954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Composite rectangle (or midpoint) rule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828800" y="1981200"/>
            <a:ext cx="0" cy="3962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676400" y="5105400"/>
            <a:ext cx="54864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211122" y="4920734"/>
                <a:ext cx="3792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1122" y="4920734"/>
                <a:ext cx="379206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637498" y="1524000"/>
                <a:ext cx="3826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7498" y="1524000"/>
                <a:ext cx="382604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Freeform 22"/>
          <p:cNvSpPr/>
          <p:nvPr/>
        </p:nvSpPr>
        <p:spPr>
          <a:xfrm>
            <a:off x="1628078" y="2486723"/>
            <a:ext cx="5363737" cy="3131516"/>
          </a:xfrm>
          <a:custGeom>
            <a:avLst/>
            <a:gdLst>
              <a:gd name="connsiteX0" fmla="*/ 0 w 5073805"/>
              <a:gd name="connsiteY0" fmla="*/ 2598235 h 2690857"/>
              <a:gd name="connsiteX1" fmla="*/ 1795346 w 5073805"/>
              <a:gd name="connsiteY1" fmla="*/ 2620537 h 2690857"/>
              <a:gd name="connsiteX2" fmla="*/ 3702205 w 5073805"/>
              <a:gd name="connsiteY2" fmla="*/ 1817649 h 2690857"/>
              <a:gd name="connsiteX3" fmla="*/ 5073805 w 5073805"/>
              <a:gd name="connsiteY3" fmla="*/ 0 h 2690857"/>
              <a:gd name="connsiteX0" fmla="*/ 0 w 5073805"/>
              <a:gd name="connsiteY0" fmla="*/ 2598235 h 2758078"/>
              <a:gd name="connsiteX1" fmla="*/ 947854 w 5073805"/>
              <a:gd name="connsiteY1" fmla="*/ 2709746 h 2758078"/>
              <a:gd name="connsiteX2" fmla="*/ 3702205 w 5073805"/>
              <a:gd name="connsiteY2" fmla="*/ 1817649 h 2758078"/>
              <a:gd name="connsiteX3" fmla="*/ 5073805 w 5073805"/>
              <a:gd name="connsiteY3" fmla="*/ 0 h 2758078"/>
              <a:gd name="connsiteX0" fmla="*/ 0 w 5073805"/>
              <a:gd name="connsiteY0" fmla="*/ 2598235 h 2710786"/>
              <a:gd name="connsiteX1" fmla="*/ 947854 w 5073805"/>
              <a:gd name="connsiteY1" fmla="*/ 2709746 h 2710786"/>
              <a:gd name="connsiteX2" fmla="*/ 3702205 w 5073805"/>
              <a:gd name="connsiteY2" fmla="*/ 1817649 h 2710786"/>
              <a:gd name="connsiteX3" fmla="*/ 5073805 w 5073805"/>
              <a:gd name="connsiteY3" fmla="*/ 0 h 2710786"/>
              <a:gd name="connsiteX0" fmla="*/ 0 w 5073805"/>
              <a:gd name="connsiteY0" fmla="*/ 2598235 h 2855546"/>
              <a:gd name="connsiteX1" fmla="*/ 903250 w 5073805"/>
              <a:gd name="connsiteY1" fmla="*/ 2854712 h 2855546"/>
              <a:gd name="connsiteX2" fmla="*/ 3702205 w 5073805"/>
              <a:gd name="connsiteY2" fmla="*/ 1817649 h 2855546"/>
              <a:gd name="connsiteX3" fmla="*/ 5073805 w 5073805"/>
              <a:gd name="connsiteY3" fmla="*/ 0 h 2855546"/>
              <a:gd name="connsiteX0" fmla="*/ 0 w 5073805"/>
              <a:gd name="connsiteY0" fmla="*/ 2598235 h 2855546"/>
              <a:gd name="connsiteX1" fmla="*/ 903250 w 5073805"/>
              <a:gd name="connsiteY1" fmla="*/ 2854712 h 2855546"/>
              <a:gd name="connsiteX2" fmla="*/ 3702205 w 5073805"/>
              <a:gd name="connsiteY2" fmla="*/ 1817649 h 2855546"/>
              <a:gd name="connsiteX3" fmla="*/ 5073805 w 5073805"/>
              <a:gd name="connsiteY3" fmla="*/ 0 h 2855546"/>
              <a:gd name="connsiteX0" fmla="*/ 0 w 5073805"/>
              <a:gd name="connsiteY0" fmla="*/ 2598235 h 2908315"/>
              <a:gd name="connsiteX1" fmla="*/ 903250 w 5073805"/>
              <a:gd name="connsiteY1" fmla="*/ 2854712 h 2908315"/>
              <a:gd name="connsiteX2" fmla="*/ 2709747 w 5073805"/>
              <a:gd name="connsiteY2" fmla="*/ 1527717 h 2908315"/>
              <a:gd name="connsiteX3" fmla="*/ 5073805 w 5073805"/>
              <a:gd name="connsiteY3" fmla="*/ 0 h 2908315"/>
              <a:gd name="connsiteX0" fmla="*/ 0 w 5073805"/>
              <a:gd name="connsiteY0" fmla="*/ 2598235 h 2935406"/>
              <a:gd name="connsiteX1" fmla="*/ 903250 w 5073805"/>
              <a:gd name="connsiteY1" fmla="*/ 2854712 h 2935406"/>
              <a:gd name="connsiteX2" fmla="*/ 2375210 w 5073805"/>
              <a:gd name="connsiteY2" fmla="*/ 1126274 h 2935406"/>
              <a:gd name="connsiteX3" fmla="*/ 5073805 w 5073805"/>
              <a:gd name="connsiteY3" fmla="*/ 0 h 2935406"/>
              <a:gd name="connsiteX0" fmla="*/ 0 w 5363737"/>
              <a:gd name="connsiteY0" fmla="*/ 2977376 h 3314547"/>
              <a:gd name="connsiteX1" fmla="*/ 903250 w 5363737"/>
              <a:gd name="connsiteY1" fmla="*/ 3233853 h 3314547"/>
              <a:gd name="connsiteX2" fmla="*/ 2375210 w 5363737"/>
              <a:gd name="connsiteY2" fmla="*/ 1505415 h 3314547"/>
              <a:gd name="connsiteX3" fmla="*/ 5363737 w 5363737"/>
              <a:gd name="connsiteY3" fmla="*/ 0 h 3314547"/>
              <a:gd name="connsiteX0" fmla="*/ 0 w 5363737"/>
              <a:gd name="connsiteY0" fmla="*/ 2977376 h 3338574"/>
              <a:gd name="connsiteX1" fmla="*/ 903250 w 5363737"/>
              <a:gd name="connsiteY1" fmla="*/ 3233853 h 3338574"/>
              <a:gd name="connsiteX2" fmla="*/ 2520176 w 5363737"/>
              <a:gd name="connsiteY2" fmla="*/ 1159727 h 3338574"/>
              <a:gd name="connsiteX3" fmla="*/ 5363737 w 5363737"/>
              <a:gd name="connsiteY3" fmla="*/ 0 h 3338574"/>
              <a:gd name="connsiteX0" fmla="*/ 0 w 5363737"/>
              <a:gd name="connsiteY0" fmla="*/ 2977376 h 3345630"/>
              <a:gd name="connsiteX1" fmla="*/ 903250 w 5363737"/>
              <a:gd name="connsiteY1" fmla="*/ 3233853 h 3345630"/>
              <a:gd name="connsiteX2" fmla="*/ 2219093 w 5363737"/>
              <a:gd name="connsiteY2" fmla="*/ 1059366 h 3345630"/>
              <a:gd name="connsiteX3" fmla="*/ 5363737 w 5363737"/>
              <a:gd name="connsiteY3" fmla="*/ 0 h 3345630"/>
              <a:gd name="connsiteX0" fmla="*/ 0 w 5363737"/>
              <a:gd name="connsiteY0" fmla="*/ 2977376 h 3212377"/>
              <a:gd name="connsiteX1" fmla="*/ 836343 w 5363737"/>
              <a:gd name="connsiteY1" fmla="*/ 3066585 h 3212377"/>
              <a:gd name="connsiteX2" fmla="*/ 2219093 w 5363737"/>
              <a:gd name="connsiteY2" fmla="*/ 1059366 h 3212377"/>
              <a:gd name="connsiteX3" fmla="*/ 5363737 w 5363737"/>
              <a:gd name="connsiteY3" fmla="*/ 0 h 3212377"/>
              <a:gd name="connsiteX0" fmla="*/ 0 w 5363737"/>
              <a:gd name="connsiteY0" fmla="*/ 2977376 h 3212377"/>
              <a:gd name="connsiteX1" fmla="*/ 836343 w 5363737"/>
              <a:gd name="connsiteY1" fmla="*/ 3066585 h 3212377"/>
              <a:gd name="connsiteX2" fmla="*/ 2219093 w 5363737"/>
              <a:gd name="connsiteY2" fmla="*/ 1059366 h 3212377"/>
              <a:gd name="connsiteX3" fmla="*/ 3875414 w 5363737"/>
              <a:gd name="connsiteY3" fmla="*/ 1042690 h 3212377"/>
              <a:gd name="connsiteX4" fmla="*/ 5363737 w 5363737"/>
              <a:gd name="connsiteY4" fmla="*/ 0 h 3212377"/>
              <a:gd name="connsiteX0" fmla="*/ 0 w 5363737"/>
              <a:gd name="connsiteY0" fmla="*/ 2977376 h 3212377"/>
              <a:gd name="connsiteX1" fmla="*/ 836343 w 5363737"/>
              <a:gd name="connsiteY1" fmla="*/ 3066585 h 3212377"/>
              <a:gd name="connsiteX2" fmla="*/ 2219093 w 5363737"/>
              <a:gd name="connsiteY2" fmla="*/ 1059366 h 3212377"/>
              <a:gd name="connsiteX3" fmla="*/ 3875414 w 5363737"/>
              <a:gd name="connsiteY3" fmla="*/ 1042690 h 3212377"/>
              <a:gd name="connsiteX4" fmla="*/ 5363737 w 5363737"/>
              <a:gd name="connsiteY4" fmla="*/ 0 h 3212377"/>
              <a:gd name="connsiteX0" fmla="*/ 0 w 5363737"/>
              <a:gd name="connsiteY0" fmla="*/ 2977376 h 3212377"/>
              <a:gd name="connsiteX1" fmla="*/ 836343 w 5363737"/>
              <a:gd name="connsiteY1" fmla="*/ 3066585 h 3212377"/>
              <a:gd name="connsiteX2" fmla="*/ 2219093 w 5363737"/>
              <a:gd name="connsiteY2" fmla="*/ 1059366 h 3212377"/>
              <a:gd name="connsiteX3" fmla="*/ 3875414 w 5363737"/>
              <a:gd name="connsiteY3" fmla="*/ 1042690 h 3212377"/>
              <a:gd name="connsiteX4" fmla="*/ 5363737 w 5363737"/>
              <a:gd name="connsiteY4" fmla="*/ 0 h 3212377"/>
              <a:gd name="connsiteX0" fmla="*/ 0 w 5363737"/>
              <a:gd name="connsiteY0" fmla="*/ 2977376 h 3131516"/>
              <a:gd name="connsiteX1" fmla="*/ 860155 w 5363737"/>
              <a:gd name="connsiteY1" fmla="*/ 2947523 h 3131516"/>
              <a:gd name="connsiteX2" fmla="*/ 2219093 w 5363737"/>
              <a:gd name="connsiteY2" fmla="*/ 1059366 h 3131516"/>
              <a:gd name="connsiteX3" fmla="*/ 3875414 w 5363737"/>
              <a:gd name="connsiteY3" fmla="*/ 1042690 h 3131516"/>
              <a:gd name="connsiteX4" fmla="*/ 5363737 w 5363737"/>
              <a:gd name="connsiteY4" fmla="*/ 0 h 3131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63737" h="3131516">
                <a:moveTo>
                  <a:pt x="0" y="2977376"/>
                </a:moveTo>
                <a:cubicBezTo>
                  <a:pt x="299224" y="3098181"/>
                  <a:pt x="490306" y="3267191"/>
                  <a:pt x="860155" y="2947523"/>
                </a:cubicBezTo>
                <a:cubicBezTo>
                  <a:pt x="1230004" y="2627855"/>
                  <a:pt x="1819404" y="1363922"/>
                  <a:pt x="2219093" y="1059366"/>
                </a:cubicBezTo>
                <a:cubicBezTo>
                  <a:pt x="2576053" y="797538"/>
                  <a:pt x="3351307" y="1219251"/>
                  <a:pt x="3875414" y="1042690"/>
                </a:cubicBezTo>
                <a:cubicBezTo>
                  <a:pt x="4399521" y="866129"/>
                  <a:pt x="4846491" y="172357"/>
                  <a:pt x="5363737" y="0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639346" y="2057400"/>
                <a:ext cx="7049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9346" y="2057400"/>
                <a:ext cx="704937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/>
          <p:nvPr/>
        </p:nvCxnSpPr>
        <p:spPr>
          <a:xfrm>
            <a:off x="3196235" y="4419600"/>
            <a:ext cx="4165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943600" y="3276600"/>
            <a:ext cx="0" cy="1828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009065" y="5193993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065" y="5193993"/>
                <a:ext cx="382669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752265" y="5193993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2265" y="5193993"/>
                <a:ext cx="382669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Oval 26"/>
          <p:cNvSpPr/>
          <p:nvPr/>
        </p:nvSpPr>
        <p:spPr>
          <a:xfrm>
            <a:off x="3810000" y="34290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181600" y="3504489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6494819" y="1427586"/>
                <a:ext cx="14484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CA" b="0" i="1" smtClean="0">
                        <a:latin typeface="Cambria Math"/>
                      </a:rPr>
                      <m:t>𝑛</m:t>
                    </m:r>
                    <m:r>
                      <a:rPr lang="en-CA" b="0" i="1" smtClean="0">
                        <a:latin typeface="Cambria Math"/>
                      </a:rPr>
                      <m:t>=2</m:t>
                    </m:r>
                  </m:oMath>
                </a14:m>
                <a:r>
                  <a:rPr lang="en-US" dirty="0" smtClean="0">
                    <a:latin typeface="+mn-lt"/>
                  </a:rPr>
                  <a:t> panels</a:t>
                </a:r>
                <a:endParaRPr lang="en-US" dirty="0">
                  <a:latin typeface="+mn-lt"/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4819" y="1427586"/>
                <a:ext cx="1448410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197" r="-2941" b="-2459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 flipV="1">
            <a:off x="4572000" y="3504489"/>
            <a:ext cx="0" cy="15954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196235" y="2737710"/>
            <a:ext cx="1375765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3051485" y="2132139"/>
                <a:ext cx="16652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b="0" i="1" smtClean="0">
                          <a:latin typeface="Cambria Math"/>
                        </a:rPr>
                        <m:t>h</m:t>
                      </m:r>
                      <m:r>
                        <a:rPr lang="en-CA" b="0" i="1" smtClean="0">
                          <a:latin typeface="Cambria Math"/>
                        </a:rPr>
                        <m:t>=(</m:t>
                      </m:r>
                      <m:r>
                        <a:rPr lang="en-CA" b="0" i="1" smtClean="0">
                          <a:latin typeface="Cambria Math"/>
                        </a:rPr>
                        <m:t>𝑏</m:t>
                      </m:r>
                      <m:r>
                        <a:rPr lang="en-CA" b="0" i="1" smtClean="0">
                          <a:latin typeface="Cambria Math"/>
                        </a:rPr>
                        <m:t>−</m:t>
                      </m:r>
                      <m:r>
                        <a:rPr lang="en-CA" b="0" i="1" smtClean="0">
                          <a:latin typeface="Cambria Math"/>
                        </a:rPr>
                        <m:t>𝑎</m:t>
                      </m:r>
                      <m:r>
                        <a:rPr lang="en-CA" b="0" i="1" smtClean="0">
                          <a:latin typeface="Cambria Math"/>
                        </a:rPr>
                        <m:t>)/</m:t>
                      </m:r>
                      <m:r>
                        <a:rPr lang="en-CA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CA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1485" y="2132139"/>
                <a:ext cx="1665264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767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5257799" y="3505200"/>
            <a:ext cx="685800" cy="15875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880710" y="3467406"/>
            <a:ext cx="691290" cy="16332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572000" y="3544215"/>
            <a:ext cx="685800" cy="155571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200400" y="3882352"/>
            <a:ext cx="680310" cy="121828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Composite rectangle (or midpoint) rule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828800" y="1981200"/>
            <a:ext cx="0" cy="3962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676400" y="5105400"/>
            <a:ext cx="54864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211122" y="4920734"/>
                <a:ext cx="3792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1122" y="4920734"/>
                <a:ext cx="379206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637498" y="1524000"/>
                <a:ext cx="3826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7498" y="1524000"/>
                <a:ext cx="382604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Freeform 22"/>
          <p:cNvSpPr/>
          <p:nvPr/>
        </p:nvSpPr>
        <p:spPr>
          <a:xfrm>
            <a:off x="1628078" y="2486723"/>
            <a:ext cx="5363737" cy="3131516"/>
          </a:xfrm>
          <a:custGeom>
            <a:avLst/>
            <a:gdLst>
              <a:gd name="connsiteX0" fmla="*/ 0 w 5073805"/>
              <a:gd name="connsiteY0" fmla="*/ 2598235 h 2690857"/>
              <a:gd name="connsiteX1" fmla="*/ 1795346 w 5073805"/>
              <a:gd name="connsiteY1" fmla="*/ 2620537 h 2690857"/>
              <a:gd name="connsiteX2" fmla="*/ 3702205 w 5073805"/>
              <a:gd name="connsiteY2" fmla="*/ 1817649 h 2690857"/>
              <a:gd name="connsiteX3" fmla="*/ 5073805 w 5073805"/>
              <a:gd name="connsiteY3" fmla="*/ 0 h 2690857"/>
              <a:gd name="connsiteX0" fmla="*/ 0 w 5073805"/>
              <a:gd name="connsiteY0" fmla="*/ 2598235 h 2758078"/>
              <a:gd name="connsiteX1" fmla="*/ 947854 w 5073805"/>
              <a:gd name="connsiteY1" fmla="*/ 2709746 h 2758078"/>
              <a:gd name="connsiteX2" fmla="*/ 3702205 w 5073805"/>
              <a:gd name="connsiteY2" fmla="*/ 1817649 h 2758078"/>
              <a:gd name="connsiteX3" fmla="*/ 5073805 w 5073805"/>
              <a:gd name="connsiteY3" fmla="*/ 0 h 2758078"/>
              <a:gd name="connsiteX0" fmla="*/ 0 w 5073805"/>
              <a:gd name="connsiteY0" fmla="*/ 2598235 h 2710786"/>
              <a:gd name="connsiteX1" fmla="*/ 947854 w 5073805"/>
              <a:gd name="connsiteY1" fmla="*/ 2709746 h 2710786"/>
              <a:gd name="connsiteX2" fmla="*/ 3702205 w 5073805"/>
              <a:gd name="connsiteY2" fmla="*/ 1817649 h 2710786"/>
              <a:gd name="connsiteX3" fmla="*/ 5073805 w 5073805"/>
              <a:gd name="connsiteY3" fmla="*/ 0 h 2710786"/>
              <a:gd name="connsiteX0" fmla="*/ 0 w 5073805"/>
              <a:gd name="connsiteY0" fmla="*/ 2598235 h 2855546"/>
              <a:gd name="connsiteX1" fmla="*/ 903250 w 5073805"/>
              <a:gd name="connsiteY1" fmla="*/ 2854712 h 2855546"/>
              <a:gd name="connsiteX2" fmla="*/ 3702205 w 5073805"/>
              <a:gd name="connsiteY2" fmla="*/ 1817649 h 2855546"/>
              <a:gd name="connsiteX3" fmla="*/ 5073805 w 5073805"/>
              <a:gd name="connsiteY3" fmla="*/ 0 h 2855546"/>
              <a:gd name="connsiteX0" fmla="*/ 0 w 5073805"/>
              <a:gd name="connsiteY0" fmla="*/ 2598235 h 2855546"/>
              <a:gd name="connsiteX1" fmla="*/ 903250 w 5073805"/>
              <a:gd name="connsiteY1" fmla="*/ 2854712 h 2855546"/>
              <a:gd name="connsiteX2" fmla="*/ 3702205 w 5073805"/>
              <a:gd name="connsiteY2" fmla="*/ 1817649 h 2855546"/>
              <a:gd name="connsiteX3" fmla="*/ 5073805 w 5073805"/>
              <a:gd name="connsiteY3" fmla="*/ 0 h 2855546"/>
              <a:gd name="connsiteX0" fmla="*/ 0 w 5073805"/>
              <a:gd name="connsiteY0" fmla="*/ 2598235 h 2908315"/>
              <a:gd name="connsiteX1" fmla="*/ 903250 w 5073805"/>
              <a:gd name="connsiteY1" fmla="*/ 2854712 h 2908315"/>
              <a:gd name="connsiteX2" fmla="*/ 2709747 w 5073805"/>
              <a:gd name="connsiteY2" fmla="*/ 1527717 h 2908315"/>
              <a:gd name="connsiteX3" fmla="*/ 5073805 w 5073805"/>
              <a:gd name="connsiteY3" fmla="*/ 0 h 2908315"/>
              <a:gd name="connsiteX0" fmla="*/ 0 w 5073805"/>
              <a:gd name="connsiteY0" fmla="*/ 2598235 h 2935406"/>
              <a:gd name="connsiteX1" fmla="*/ 903250 w 5073805"/>
              <a:gd name="connsiteY1" fmla="*/ 2854712 h 2935406"/>
              <a:gd name="connsiteX2" fmla="*/ 2375210 w 5073805"/>
              <a:gd name="connsiteY2" fmla="*/ 1126274 h 2935406"/>
              <a:gd name="connsiteX3" fmla="*/ 5073805 w 5073805"/>
              <a:gd name="connsiteY3" fmla="*/ 0 h 2935406"/>
              <a:gd name="connsiteX0" fmla="*/ 0 w 5363737"/>
              <a:gd name="connsiteY0" fmla="*/ 2977376 h 3314547"/>
              <a:gd name="connsiteX1" fmla="*/ 903250 w 5363737"/>
              <a:gd name="connsiteY1" fmla="*/ 3233853 h 3314547"/>
              <a:gd name="connsiteX2" fmla="*/ 2375210 w 5363737"/>
              <a:gd name="connsiteY2" fmla="*/ 1505415 h 3314547"/>
              <a:gd name="connsiteX3" fmla="*/ 5363737 w 5363737"/>
              <a:gd name="connsiteY3" fmla="*/ 0 h 3314547"/>
              <a:gd name="connsiteX0" fmla="*/ 0 w 5363737"/>
              <a:gd name="connsiteY0" fmla="*/ 2977376 h 3338574"/>
              <a:gd name="connsiteX1" fmla="*/ 903250 w 5363737"/>
              <a:gd name="connsiteY1" fmla="*/ 3233853 h 3338574"/>
              <a:gd name="connsiteX2" fmla="*/ 2520176 w 5363737"/>
              <a:gd name="connsiteY2" fmla="*/ 1159727 h 3338574"/>
              <a:gd name="connsiteX3" fmla="*/ 5363737 w 5363737"/>
              <a:gd name="connsiteY3" fmla="*/ 0 h 3338574"/>
              <a:gd name="connsiteX0" fmla="*/ 0 w 5363737"/>
              <a:gd name="connsiteY0" fmla="*/ 2977376 h 3345630"/>
              <a:gd name="connsiteX1" fmla="*/ 903250 w 5363737"/>
              <a:gd name="connsiteY1" fmla="*/ 3233853 h 3345630"/>
              <a:gd name="connsiteX2" fmla="*/ 2219093 w 5363737"/>
              <a:gd name="connsiteY2" fmla="*/ 1059366 h 3345630"/>
              <a:gd name="connsiteX3" fmla="*/ 5363737 w 5363737"/>
              <a:gd name="connsiteY3" fmla="*/ 0 h 3345630"/>
              <a:gd name="connsiteX0" fmla="*/ 0 w 5363737"/>
              <a:gd name="connsiteY0" fmla="*/ 2977376 h 3212377"/>
              <a:gd name="connsiteX1" fmla="*/ 836343 w 5363737"/>
              <a:gd name="connsiteY1" fmla="*/ 3066585 h 3212377"/>
              <a:gd name="connsiteX2" fmla="*/ 2219093 w 5363737"/>
              <a:gd name="connsiteY2" fmla="*/ 1059366 h 3212377"/>
              <a:gd name="connsiteX3" fmla="*/ 5363737 w 5363737"/>
              <a:gd name="connsiteY3" fmla="*/ 0 h 3212377"/>
              <a:gd name="connsiteX0" fmla="*/ 0 w 5363737"/>
              <a:gd name="connsiteY0" fmla="*/ 2977376 h 3212377"/>
              <a:gd name="connsiteX1" fmla="*/ 836343 w 5363737"/>
              <a:gd name="connsiteY1" fmla="*/ 3066585 h 3212377"/>
              <a:gd name="connsiteX2" fmla="*/ 2219093 w 5363737"/>
              <a:gd name="connsiteY2" fmla="*/ 1059366 h 3212377"/>
              <a:gd name="connsiteX3" fmla="*/ 3875414 w 5363737"/>
              <a:gd name="connsiteY3" fmla="*/ 1042690 h 3212377"/>
              <a:gd name="connsiteX4" fmla="*/ 5363737 w 5363737"/>
              <a:gd name="connsiteY4" fmla="*/ 0 h 3212377"/>
              <a:gd name="connsiteX0" fmla="*/ 0 w 5363737"/>
              <a:gd name="connsiteY0" fmla="*/ 2977376 h 3212377"/>
              <a:gd name="connsiteX1" fmla="*/ 836343 w 5363737"/>
              <a:gd name="connsiteY1" fmla="*/ 3066585 h 3212377"/>
              <a:gd name="connsiteX2" fmla="*/ 2219093 w 5363737"/>
              <a:gd name="connsiteY2" fmla="*/ 1059366 h 3212377"/>
              <a:gd name="connsiteX3" fmla="*/ 3875414 w 5363737"/>
              <a:gd name="connsiteY3" fmla="*/ 1042690 h 3212377"/>
              <a:gd name="connsiteX4" fmla="*/ 5363737 w 5363737"/>
              <a:gd name="connsiteY4" fmla="*/ 0 h 3212377"/>
              <a:gd name="connsiteX0" fmla="*/ 0 w 5363737"/>
              <a:gd name="connsiteY0" fmla="*/ 2977376 h 3212377"/>
              <a:gd name="connsiteX1" fmla="*/ 836343 w 5363737"/>
              <a:gd name="connsiteY1" fmla="*/ 3066585 h 3212377"/>
              <a:gd name="connsiteX2" fmla="*/ 2219093 w 5363737"/>
              <a:gd name="connsiteY2" fmla="*/ 1059366 h 3212377"/>
              <a:gd name="connsiteX3" fmla="*/ 3875414 w 5363737"/>
              <a:gd name="connsiteY3" fmla="*/ 1042690 h 3212377"/>
              <a:gd name="connsiteX4" fmla="*/ 5363737 w 5363737"/>
              <a:gd name="connsiteY4" fmla="*/ 0 h 3212377"/>
              <a:gd name="connsiteX0" fmla="*/ 0 w 5363737"/>
              <a:gd name="connsiteY0" fmla="*/ 2977376 h 3131516"/>
              <a:gd name="connsiteX1" fmla="*/ 860155 w 5363737"/>
              <a:gd name="connsiteY1" fmla="*/ 2947523 h 3131516"/>
              <a:gd name="connsiteX2" fmla="*/ 2219093 w 5363737"/>
              <a:gd name="connsiteY2" fmla="*/ 1059366 h 3131516"/>
              <a:gd name="connsiteX3" fmla="*/ 3875414 w 5363737"/>
              <a:gd name="connsiteY3" fmla="*/ 1042690 h 3131516"/>
              <a:gd name="connsiteX4" fmla="*/ 5363737 w 5363737"/>
              <a:gd name="connsiteY4" fmla="*/ 0 h 3131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63737" h="3131516">
                <a:moveTo>
                  <a:pt x="0" y="2977376"/>
                </a:moveTo>
                <a:cubicBezTo>
                  <a:pt x="299224" y="3098181"/>
                  <a:pt x="490306" y="3267191"/>
                  <a:pt x="860155" y="2947523"/>
                </a:cubicBezTo>
                <a:cubicBezTo>
                  <a:pt x="1230004" y="2627855"/>
                  <a:pt x="1819404" y="1363922"/>
                  <a:pt x="2219093" y="1059366"/>
                </a:cubicBezTo>
                <a:cubicBezTo>
                  <a:pt x="2576053" y="797538"/>
                  <a:pt x="3351307" y="1219251"/>
                  <a:pt x="3875414" y="1042690"/>
                </a:cubicBezTo>
                <a:cubicBezTo>
                  <a:pt x="4399521" y="866129"/>
                  <a:pt x="4846491" y="172357"/>
                  <a:pt x="5363737" y="0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639346" y="2057400"/>
                <a:ext cx="7049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9346" y="2057400"/>
                <a:ext cx="704937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/>
          <p:nvPr/>
        </p:nvCxnSpPr>
        <p:spPr>
          <a:xfrm>
            <a:off x="3196235" y="4419600"/>
            <a:ext cx="4165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943600" y="3276600"/>
            <a:ext cx="0" cy="1828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009065" y="5193993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065" y="5193993"/>
                <a:ext cx="382669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752265" y="5193993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2265" y="5193993"/>
                <a:ext cx="382669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Oval 26"/>
          <p:cNvSpPr/>
          <p:nvPr/>
        </p:nvSpPr>
        <p:spPr>
          <a:xfrm>
            <a:off x="3459163" y="3806152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4841875" y="3468015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149725" y="3382349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524499" y="34290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 flipV="1">
            <a:off x="4572000" y="3467406"/>
            <a:ext cx="0" cy="16325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3886200" y="3467406"/>
            <a:ext cx="0" cy="16379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5257799" y="3504489"/>
            <a:ext cx="0" cy="15954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/>
              <p:cNvSpPr txBox="1"/>
              <p:nvPr/>
            </p:nvSpPr>
            <p:spPr>
              <a:xfrm>
                <a:off x="6494819" y="1427586"/>
                <a:ext cx="14484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CA" b="0" i="1" smtClean="0">
                        <a:latin typeface="Cambria Math"/>
                      </a:rPr>
                      <m:t>𝑛</m:t>
                    </m:r>
                    <m:r>
                      <a:rPr lang="en-CA" b="0" i="1" smtClean="0">
                        <a:latin typeface="Cambria Math"/>
                      </a:rPr>
                      <m:t>=4</m:t>
                    </m:r>
                  </m:oMath>
                </a14:m>
                <a:r>
                  <a:rPr lang="en-US" dirty="0" smtClean="0">
                    <a:latin typeface="+mn-lt"/>
                  </a:rPr>
                  <a:t> panels</a:t>
                </a:r>
                <a:endParaRPr lang="en-US" dirty="0">
                  <a:latin typeface="+mn-lt"/>
                </a:endParaRPr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4819" y="1427586"/>
                <a:ext cx="1448410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197" r="-2941" b="-2459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Arrow Connector 35"/>
          <p:cNvCxnSpPr/>
          <p:nvPr/>
        </p:nvCxnSpPr>
        <p:spPr>
          <a:xfrm>
            <a:off x="3180550" y="2737710"/>
            <a:ext cx="68788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/>
              <p:cNvSpPr txBox="1"/>
              <p:nvPr/>
            </p:nvSpPr>
            <p:spPr>
              <a:xfrm>
                <a:off x="2690155" y="2132139"/>
                <a:ext cx="16652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b="0" i="1" smtClean="0">
                          <a:latin typeface="Cambria Math"/>
                        </a:rPr>
                        <m:t>h</m:t>
                      </m:r>
                      <m:r>
                        <a:rPr lang="en-CA" b="0" i="1" smtClean="0">
                          <a:latin typeface="Cambria Math"/>
                        </a:rPr>
                        <m:t>=(</m:t>
                      </m:r>
                      <m:r>
                        <a:rPr lang="en-CA" b="0" i="1" smtClean="0">
                          <a:latin typeface="Cambria Math"/>
                        </a:rPr>
                        <m:t>𝑏</m:t>
                      </m:r>
                      <m:r>
                        <a:rPr lang="en-CA" b="0" i="1" smtClean="0">
                          <a:latin typeface="Cambria Math"/>
                        </a:rPr>
                        <m:t>−</m:t>
                      </m:r>
                      <m:r>
                        <a:rPr lang="en-CA" b="0" i="1" smtClean="0">
                          <a:latin typeface="Cambria Math"/>
                        </a:rPr>
                        <m:t>𝑎</m:t>
                      </m:r>
                      <m:r>
                        <a:rPr lang="en-CA" b="0" i="1" smtClean="0">
                          <a:latin typeface="Cambria Math"/>
                        </a:rPr>
                        <m:t>)/</m:t>
                      </m:r>
                      <m:r>
                        <a:rPr lang="en-CA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CA" dirty="0"/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0155" y="2132139"/>
                <a:ext cx="1665264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290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4572000" y="3278269"/>
            <a:ext cx="1373981" cy="1821655"/>
          </a:xfrm>
          <a:custGeom>
            <a:avLst/>
            <a:gdLst>
              <a:gd name="connsiteX0" fmla="*/ 0 w 1371600"/>
              <a:gd name="connsiteY0" fmla="*/ 0 h 1519236"/>
              <a:gd name="connsiteX1" fmla="*/ 1371600 w 1371600"/>
              <a:gd name="connsiteY1" fmla="*/ 0 h 1519236"/>
              <a:gd name="connsiteX2" fmla="*/ 1371600 w 1371600"/>
              <a:gd name="connsiteY2" fmla="*/ 1519236 h 1519236"/>
              <a:gd name="connsiteX3" fmla="*/ 0 w 1371600"/>
              <a:gd name="connsiteY3" fmla="*/ 1519236 h 1519236"/>
              <a:gd name="connsiteX4" fmla="*/ 0 w 1371600"/>
              <a:gd name="connsiteY4" fmla="*/ 0 h 1519236"/>
              <a:gd name="connsiteX0" fmla="*/ 0 w 1371600"/>
              <a:gd name="connsiteY0" fmla="*/ 0 h 1593054"/>
              <a:gd name="connsiteX1" fmla="*/ 1371600 w 1371600"/>
              <a:gd name="connsiteY1" fmla="*/ 73818 h 1593054"/>
              <a:gd name="connsiteX2" fmla="*/ 1371600 w 1371600"/>
              <a:gd name="connsiteY2" fmla="*/ 1593054 h 1593054"/>
              <a:gd name="connsiteX3" fmla="*/ 0 w 1371600"/>
              <a:gd name="connsiteY3" fmla="*/ 1593054 h 1593054"/>
              <a:gd name="connsiteX4" fmla="*/ 0 w 1371600"/>
              <a:gd name="connsiteY4" fmla="*/ 0 h 1593054"/>
              <a:gd name="connsiteX0" fmla="*/ 0 w 1373981"/>
              <a:gd name="connsiteY0" fmla="*/ 228601 h 1821655"/>
              <a:gd name="connsiteX1" fmla="*/ 1373981 w 1373981"/>
              <a:gd name="connsiteY1" fmla="*/ 0 h 1821655"/>
              <a:gd name="connsiteX2" fmla="*/ 1371600 w 1373981"/>
              <a:gd name="connsiteY2" fmla="*/ 1821655 h 1821655"/>
              <a:gd name="connsiteX3" fmla="*/ 0 w 1373981"/>
              <a:gd name="connsiteY3" fmla="*/ 1821655 h 1821655"/>
              <a:gd name="connsiteX4" fmla="*/ 0 w 1373981"/>
              <a:gd name="connsiteY4" fmla="*/ 228601 h 1821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73981" h="1821655">
                <a:moveTo>
                  <a:pt x="0" y="228601"/>
                </a:moveTo>
                <a:lnTo>
                  <a:pt x="1373981" y="0"/>
                </a:lnTo>
                <a:cubicBezTo>
                  <a:pt x="1373187" y="607218"/>
                  <a:pt x="1372394" y="1214437"/>
                  <a:pt x="1371600" y="1821655"/>
                </a:cubicBezTo>
                <a:lnTo>
                  <a:pt x="0" y="1821655"/>
                </a:lnTo>
                <a:lnTo>
                  <a:pt x="0" y="22860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018" y="3505200"/>
            <a:ext cx="1373981" cy="1595437"/>
          </a:xfrm>
          <a:custGeom>
            <a:avLst/>
            <a:gdLst>
              <a:gd name="connsiteX0" fmla="*/ 0 w 1371600"/>
              <a:gd name="connsiteY0" fmla="*/ 0 h 1595437"/>
              <a:gd name="connsiteX1" fmla="*/ 1371600 w 1371600"/>
              <a:gd name="connsiteY1" fmla="*/ 0 h 1595437"/>
              <a:gd name="connsiteX2" fmla="*/ 1371600 w 1371600"/>
              <a:gd name="connsiteY2" fmla="*/ 1595437 h 1595437"/>
              <a:gd name="connsiteX3" fmla="*/ 0 w 1371600"/>
              <a:gd name="connsiteY3" fmla="*/ 1595437 h 1595437"/>
              <a:gd name="connsiteX4" fmla="*/ 0 w 1371600"/>
              <a:gd name="connsiteY4" fmla="*/ 0 h 1595437"/>
              <a:gd name="connsiteX0" fmla="*/ 0 w 1373981"/>
              <a:gd name="connsiteY0" fmla="*/ 919163 h 1595437"/>
              <a:gd name="connsiteX1" fmla="*/ 1373981 w 1373981"/>
              <a:gd name="connsiteY1" fmla="*/ 0 h 1595437"/>
              <a:gd name="connsiteX2" fmla="*/ 1373981 w 1373981"/>
              <a:gd name="connsiteY2" fmla="*/ 1595437 h 1595437"/>
              <a:gd name="connsiteX3" fmla="*/ 2381 w 1373981"/>
              <a:gd name="connsiteY3" fmla="*/ 1595437 h 1595437"/>
              <a:gd name="connsiteX4" fmla="*/ 0 w 1373981"/>
              <a:gd name="connsiteY4" fmla="*/ 919163 h 1595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73981" h="1595437">
                <a:moveTo>
                  <a:pt x="0" y="919163"/>
                </a:moveTo>
                <a:lnTo>
                  <a:pt x="1373981" y="0"/>
                </a:lnTo>
                <a:lnTo>
                  <a:pt x="1373981" y="1595437"/>
                </a:lnTo>
                <a:lnTo>
                  <a:pt x="2381" y="1595437"/>
                </a:lnTo>
                <a:cubicBezTo>
                  <a:pt x="1587" y="1370012"/>
                  <a:pt x="794" y="1144588"/>
                  <a:pt x="0" y="919163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Composite trapezoid rule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828800" y="1981200"/>
            <a:ext cx="0" cy="3962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676400" y="5105400"/>
            <a:ext cx="54864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211122" y="4920734"/>
                <a:ext cx="3792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1122" y="4920734"/>
                <a:ext cx="379206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637498" y="1524000"/>
                <a:ext cx="3826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7498" y="1524000"/>
                <a:ext cx="382604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Freeform 22"/>
          <p:cNvSpPr/>
          <p:nvPr/>
        </p:nvSpPr>
        <p:spPr>
          <a:xfrm>
            <a:off x="1628078" y="2486723"/>
            <a:ext cx="5363737" cy="3131516"/>
          </a:xfrm>
          <a:custGeom>
            <a:avLst/>
            <a:gdLst>
              <a:gd name="connsiteX0" fmla="*/ 0 w 5073805"/>
              <a:gd name="connsiteY0" fmla="*/ 2598235 h 2690857"/>
              <a:gd name="connsiteX1" fmla="*/ 1795346 w 5073805"/>
              <a:gd name="connsiteY1" fmla="*/ 2620537 h 2690857"/>
              <a:gd name="connsiteX2" fmla="*/ 3702205 w 5073805"/>
              <a:gd name="connsiteY2" fmla="*/ 1817649 h 2690857"/>
              <a:gd name="connsiteX3" fmla="*/ 5073805 w 5073805"/>
              <a:gd name="connsiteY3" fmla="*/ 0 h 2690857"/>
              <a:gd name="connsiteX0" fmla="*/ 0 w 5073805"/>
              <a:gd name="connsiteY0" fmla="*/ 2598235 h 2758078"/>
              <a:gd name="connsiteX1" fmla="*/ 947854 w 5073805"/>
              <a:gd name="connsiteY1" fmla="*/ 2709746 h 2758078"/>
              <a:gd name="connsiteX2" fmla="*/ 3702205 w 5073805"/>
              <a:gd name="connsiteY2" fmla="*/ 1817649 h 2758078"/>
              <a:gd name="connsiteX3" fmla="*/ 5073805 w 5073805"/>
              <a:gd name="connsiteY3" fmla="*/ 0 h 2758078"/>
              <a:gd name="connsiteX0" fmla="*/ 0 w 5073805"/>
              <a:gd name="connsiteY0" fmla="*/ 2598235 h 2710786"/>
              <a:gd name="connsiteX1" fmla="*/ 947854 w 5073805"/>
              <a:gd name="connsiteY1" fmla="*/ 2709746 h 2710786"/>
              <a:gd name="connsiteX2" fmla="*/ 3702205 w 5073805"/>
              <a:gd name="connsiteY2" fmla="*/ 1817649 h 2710786"/>
              <a:gd name="connsiteX3" fmla="*/ 5073805 w 5073805"/>
              <a:gd name="connsiteY3" fmla="*/ 0 h 2710786"/>
              <a:gd name="connsiteX0" fmla="*/ 0 w 5073805"/>
              <a:gd name="connsiteY0" fmla="*/ 2598235 h 2855546"/>
              <a:gd name="connsiteX1" fmla="*/ 903250 w 5073805"/>
              <a:gd name="connsiteY1" fmla="*/ 2854712 h 2855546"/>
              <a:gd name="connsiteX2" fmla="*/ 3702205 w 5073805"/>
              <a:gd name="connsiteY2" fmla="*/ 1817649 h 2855546"/>
              <a:gd name="connsiteX3" fmla="*/ 5073805 w 5073805"/>
              <a:gd name="connsiteY3" fmla="*/ 0 h 2855546"/>
              <a:gd name="connsiteX0" fmla="*/ 0 w 5073805"/>
              <a:gd name="connsiteY0" fmla="*/ 2598235 h 2855546"/>
              <a:gd name="connsiteX1" fmla="*/ 903250 w 5073805"/>
              <a:gd name="connsiteY1" fmla="*/ 2854712 h 2855546"/>
              <a:gd name="connsiteX2" fmla="*/ 3702205 w 5073805"/>
              <a:gd name="connsiteY2" fmla="*/ 1817649 h 2855546"/>
              <a:gd name="connsiteX3" fmla="*/ 5073805 w 5073805"/>
              <a:gd name="connsiteY3" fmla="*/ 0 h 2855546"/>
              <a:gd name="connsiteX0" fmla="*/ 0 w 5073805"/>
              <a:gd name="connsiteY0" fmla="*/ 2598235 h 2908315"/>
              <a:gd name="connsiteX1" fmla="*/ 903250 w 5073805"/>
              <a:gd name="connsiteY1" fmla="*/ 2854712 h 2908315"/>
              <a:gd name="connsiteX2" fmla="*/ 2709747 w 5073805"/>
              <a:gd name="connsiteY2" fmla="*/ 1527717 h 2908315"/>
              <a:gd name="connsiteX3" fmla="*/ 5073805 w 5073805"/>
              <a:gd name="connsiteY3" fmla="*/ 0 h 2908315"/>
              <a:gd name="connsiteX0" fmla="*/ 0 w 5073805"/>
              <a:gd name="connsiteY0" fmla="*/ 2598235 h 2935406"/>
              <a:gd name="connsiteX1" fmla="*/ 903250 w 5073805"/>
              <a:gd name="connsiteY1" fmla="*/ 2854712 h 2935406"/>
              <a:gd name="connsiteX2" fmla="*/ 2375210 w 5073805"/>
              <a:gd name="connsiteY2" fmla="*/ 1126274 h 2935406"/>
              <a:gd name="connsiteX3" fmla="*/ 5073805 w 5073805"/>
              <a:gd name="connsiteY3" fmla="*/ 0 h 2935406"/>
              <a:gd name="connsiteX0" fmla="*/ 0 w 5363737"/>
              <a:gd name="connsiteY0" fmla="*/ 2977376 h 3314547"/>
              <a:gd name="connsiteX1" fmla="*/ 903250 w 5363737"/>
              <a:gd name="connsiteY1" fmla="*/ 3233853 h 3314547"/>
              <a:gd name="connsiteX2" fmla="*/ 2375210 w 5363737"/>
              <a:gd name="connsiteY2" fmla="*/ 1505415 h 3314547"/>
              <a:gd name="connsiteX3" fmla="*/ 5363737 w 5363737"/>
              <a:gd name="connsiteY3" fmla="*/ 0 h 3314547"/>
              <a:gd name="connsiteX0" fmla="*/ 0 w 5363737"/>
              <a:gd name="connsiteY0" fmla="*/ 2977376 h 3338574"/>
              <a:gd name="connsiteX1" fmla="*/ 903250 w 5363737"/>
              <a:gd name="connsiteY1" fmla="*/ 3233853 h 3338574"/>
              <a:gd name="connsiteX2" fmla="*/ 2520176 w 5363737"/>
              <a:gd name="connsiteY2" fmla="*/ 1159727 h 3338574"/>
              <a:gd name="connsiteX3" fmla="*/ 5363737 w 5363737"/>
              <a:gd name="connsiteY3" fmla="*/ 0 h 3338574"/>
              <a:gd name="connsiteX0" fmla="*/ 0 w 5363737"/>
              <a:gd name="connsiteY0" fmla="*/ 2977376 h 3345630"/>
              <a:gd name="connsiteX1" fmla="*/ 903250 w 5363737"/>
              <a:gd name="connsiteY1" fmla="*/ 3233853 h 3345630"/>
              <a:gd name="connsiteX2" fmla="*/ 2219093 w 5363737"/>
              <a:gd name="connsiteY2" fmla="*/ 1059366 h 3345630"/>
              <a:gd name="connsiteX3" fmla="*/ 5363737 w 5363737"/>
              <a:gd name="connsiteY3" fmla="*/ 0 h 3345630"/>
              <a:gd name="connsiteX0" fmla="*/ 0 w 5363737"/>
              <a:gd name="connsiteY0" fmla="*/ 2977376 h 3212377"/>
              <a:gd name="connsiteX1" fmla="*/ 836343 w 5363737"/>
              <a:gd name="connsiteY1" fmla="*/ 3066585 h 3212377"/>
              <a:gd name="connsiteX2" fmla="*/ 2219093 w 5363737"/>
              <a:gd name="connsiteY2" fmla="*/ 1059366 h 3212377"/>
              <a:gd name="connsiteX3" fmla="*/ 5363737 w 5363737"/>
              <a:gd name="connsiteY3" fmla="*/ 0 h 3212377"/>
              <a:gd name="connsiteX0" fmla="*/ 0 w 5363737"/>
              <a:gd name="connsiteY0" fmla="*/ 2977376 h 3212377"/>
              <a:gd name="connsiteX1" fmla="*/ 836343 w 5363737"/>
              <a:gd name="connsiteY1" fmla="*/ 3066585 h 3212377"/>
              <a:gd name="connsiteX2" fmla="*/ 2219093 w 5363737"/>
              <a:gd name="connsiteY2" fmla="*/ 1059366 h 3212377"/>
              <a:gd name="connsiteX3" fmla="*/ 3875414 w 5363737"/>
              <a:gd name="connsiteY3" fmla="*/ 1042690 h 3212377"/>
              <a:gd name="connsiteX4" fmla="*/ 5363737 w 5363737"/>
              <a:gd name="connsiteY4" fmla="*/ 0 h 3212377"/>
              <a:gd name="connsiteX0" fmla="*/ 0 w 5363737"/>
              <a:gd name="connsiteY0" fmla="*/ 2977376 h 3212377"/>
              <a:gd name="connsiteX1" fmla="*/ 836343 w 5363737"/>
              <a:gd name="connsiteY1" fmla="*/ 3066585 h 3212377"/>
              <a:gd name="connsiteX2" fmla="*/ 2219093 w 5363737"/>
              <a:gd name="connsiteY2" fmla="*/ 1059366 h 3212377"/>
              <a:gd name="connsiteX3" fmla="*/ 3875414 w 5363737"/>
              <a:gd name="connsiteY3" fmla="*/ 1042690 h 3212377"/>
              <a:gd name="connsiteX4" fmla="*/ 5363737 w 5363737"/>
              <a:gd name="connsiteY4" fmla="*/ 0 h 3212377"/>
              <a:gd name="connsiteX0" fmla="*/ 0 w 5363737"/>
              <a:gd name="connsiteY0" fmla="*/ 2977376 h 3212377"/>
              <a:gd name="connsiteX1" fmla="*/ 836343 w 5363737"/>
              <a:gd name="connsiteY1" fmla="*/ 3066585 h 3212377"/>
              <a:gd name="connsiteX2" fmla="*/ 2219093 w 5363737"/>
              <a:gd name="connsiteY2" fmla="*/ 1059366 h 3212377"/>
              <a:gd name="connsiteX3" fmla="*/ 3875414 w 5363737"/>
              <a:gd name="connsiteY3" fmla="*/ 1042690 h 3212377"/>
              <a:gd name="connsiteX4" fmla="*/ 5363737 w 5363737"/>
              <a:gd name="connsiteY4" fmla="*/ 0 h 3212377"/>
              <a:gd name="connsiteX0" fmla="*/ 0 w 5363737"/>
              <a:gd name="connsiteY0" fmla="*/ 2977376 h 3131516"/>
              <a:gd name="connsiteX1" fmla="*/ 860155 w 5363737"/>
              <a:gd name="connsiteY1" fmla="*/ 2947523 h 3131516"/>
              <a:gd name="connsiteX2" fmla="*/ 2219093 w 5363737"/>
              <a:gd name="connsiteY2" fmla="*/ 1059366 h 3131516"/>
              <a:gd name="connsiteX3" fmla="*/ 3875414 w 5363737"/>
              <a:gd name="connsiteY3" fmla="*/ 1042690 h 3131516"/>
              <a:gd name="connsiteX4" fmla="*/ 5363737 w 5363737"/>
              <a:gd name="connsiteY4" fmla="*/ 0 h 3131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63737" h="3131516">
                <a:moveTo>
                  <a:pt x="0" y="2977376"/>
                </a:moveTo>
                <a:cubicBezTo>
                  <a:pt x="299224" y="3098181"/>
                  <a:pt x="490306" y="3267191"/>
                  <a:pt x="860155" y="2947523"/>
                </a:cubicBezTo>
                <a:cubicBezTo>
                  <a:pt x="1230004" y="2627855"/>
                  <a:pt x="1819404" y="1363922"/>
                  <a:pt x="2219093" y="1059366"/>
                </a:cubicBezTo>
                <a:cubicBezTo>
                  <a:pt x="2576053" y="797538"/>
                  <a:pt x="3351307" y="1219251"/>
                  <a:pt x="3875414" y="1042690"/>
                </a:cubicBezTo>
                <a:cubicBezTo>
                  <a:pt x="4399521" y="866129"/>
                  <a:pt x="4846491" y="172357"/>
                  <a:pt x="5363737" y="0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639346" y="2057400"/>
                <a:ext cx="7049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9346" y="2057400"/>
                <a:ext cx="704937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/>
          <p:nvPr/>
        </p:nvCxnSpPr>
        <p:spPr>
          <a:xfrm>
            <a:off x="3196235" y="4419600"/>
            <a:ext cx="4165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943600" y="3276600"/>
            <a:ext cx="0" cy="1828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009065" y="5193993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065" y="5193993"/>
                <a:ext cx="382669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752265" y="5193993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2265" y="5193993"/>
                <a:ext cx="382669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Oval 26"/>
          <p:cNvSpPr/>
          <p:nvPr/>
        </p:nvSpPr>
        <p:spPr>
          <a:xfrm>
            <a:off x="3124200" y="4351338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867399" y="319857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4572000" y="3504489"/>
            <a:ext cx="0" cy="15954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4495800" y="34290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6494819" y="1427586"/>
                <a:ext cx="14484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CA" b="0" i="1" smtClean="0">
                        <a:latin typeface="Cambria Math"/>
                      </a:rPr>
                      <m:t>𝑛</m:t>
                    </m:r>
                    <m:r>
                      <a:rPr lang="en-CA" b="0" i="1" smtClean="0">
                        <a:latin typeface="Cambria Math"/>
                      </a:rPr>
                      <m:t>=2</m:t>
                    </m:r>
                  </m:oMath>
                </a14:m>
                <a:r>
                  <a:rPr lang="en-US" dirty="0" smtClean="0">
                    <a:latin typeface="+mn-lt"/>
                  </a:rPr>
                  <a:t> panels</a:t>
                </a:r>
                <a:endParaRPr lang="en-US" dirty="0">
                  <a:latin typeface="+mn-lt"/>
                </a:endParaRPr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4819" y="1427586"/>
                <a:ext cx="1448410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197" r="-2941" b="-2459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/>
          <p:cNvCxnSpPr/>
          <p:nvPr/>
        </p:nvCxnSpPr>
        <p:spPr>
          <a:xfrm>
            <a:off x="3196235" y="2737710"/>
            <a:ext cx="1375765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3051485" y="2132139"/>
                <a:ext cx="16652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b="0" i="1" smtClean="0">
                          <a:latin typeface="Cambria Math"/>
                        </a:rPr>
                        <m:t>h</m:t>
                      </m:r>
                      <m:r>
                        <a:rPr lang="en-CA" b="0" i="1" smtClean="0">
                          <a:latin typeface="Cambria Math"/>
                        </a:rPr>
                        <m:t>=(</m:t>
                      </m:r>
                      <m:r>
                        <a:rPr lang="en-CA" b="0" i="1" smtClean="0">
                          <a:latin typeface="Cambria Math"/>
                        </a:rPr>
                        <m:t>𝑏</m:t>
                      </m:r>
                      <m:r>
                        <a:rPr lang="en-CA" b="0" i="1" smtClean="0">
                          <a:latin typeface="Cambria Math"/>
                        </a:rPr>
                        <m:t>−</m:t>
                      </m:r>
                      <m:r>
                        <a:rPr lang="en-CA" b="0" i="1" smtClean="0">
                          <a:latin typeface="Cambria Math"/>
                        </a:rPr>
                        <m:t>𝑎</m:t>
                      </m:r>
                      <m:r>
                        <a:rPr lang="en-CA" b="0" i="1" smtClean="0">
                          <a:latin typeface="Cambria Math"/>
                        </a:rPr>
                        <m:t>)/</m:t>
                      </m:r>
                      <m:r>
                        <a:rPr lang="en-CA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CA" dirty="0"/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1485" y="2132139"/>
                <a:ext cx="1665264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613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5257799" y="3276600"/>
            <a:ext cx="685800" cy="1816181"/>
          </a:xfrm>
          <a:custGeom>
            <a:avLst/>
            <a:gdLst>
              <a:gd name="connsiteX0" fmla="*/ 0 w 685800"/>
              <a:gd name="connsiteY0" fmla="*/ 0 h 1587581"/>
              <a:gd name="connsiteX1" fmla="*/ 685800 w 685800"/>
              <a:gd name="connsiteY1" fmla="*/ 0 h 1587581"/>
              <a:gd name="connsiteX2" fmla="*/ 685800 w 685800"/>
              <a:gd name="connsiteY2" fmla="*/ 1587581 h 1587581"/>
              <a:gd name="connsiteX3" fmla="*/ 0 w 685800"/>
              <a:gd name="connsiteY3" fmla="*/ 1587581 h 1587581"/>
              <a:gd name="connsiteX4" fmla="*/ 0 w 685800"/>
              <a:gd name="connsiteY4" fmla="*/ 0 h 1587581"/>
              <a:gd name="connsiteX0" fmla="*/ 0 w 685800"/>
              <a:gd name="connsiteY0" fmla="*/ 69056 h 1587581"/>
              <a:gd name="connsiteX1" fmla="*/ 685800 w 685800"/>
              <a:gd name="connsiteY1" fmla="*/ 0 h 1587581"/>
              <a:gd name="connsiteX2" fmla="*/ 685800 w 685800"/>
              <a:gd name="connsiteY2" fmla="*/ 1587581 h 1587581"/>
              <a:gd name="connsiteX3" fmla="*/ 0 w 685800"/>
              <a:gd name="connsiteY3" fmla="*/ 1587581 h 1587581"/>
              <a:gd name="connsiteX4" fmla="*/ 0 w 685800"/>
              <a:gd name="connsiteY4" fmla="*/ 69056 h 1587581"/>
              <a:gd name="connsiteX0" fmla="*/ 0 w 685800"/>
              <a:gd name="connsiteY0" fmla="*/ 297656 h 1816181"/>
              <a:gd name="connsiteX1" fmla="*/ 683418 w 685800"/>
              <a:gd name="connsiteY1" fmla="*/ 0 h 1816181"/>
              <a:gd name="connsiteX2" fmla="*/ 685800 w 685800"/>
              <a:gd name="connsiteY2" fmla="*/ 1816181 h 1816181"/>
              <a:gd name="connsiteX3" fmla="*/ 0 w 685800"/>
              <a:gd name="connsiteY3" fmla="*/ 1816181 h 1816181"/>
              <a:gd name="connsiteX4" fmla="*/ 0 w 685800"/>
              <a:gd name="connsiteY4" fmla="*/ 297656 h 1816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" h="1816181">
                <a:moveTo>
                  <a:pt x="0" y="297656"/>
                </a:moveTo>
                <a:lnTo>
                  <a:pt x="683418" y="0"/>
                </a:lnTo>
                <a:lnTo>
                  <a:pt x="685800" y="1816181"/>
                </a:lnTo>
                <a:lnTo>
                  <a:pt x="0" y="1816181"/>
                </a:lnTo>
                <a:lnTo>
                  <a:pt x="0" y="297656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880710" y="3503125"/>
            <a:ext cx="691290" cy="1597513"/>
          </a:xfrm>
          <a:custGeom>
            <a:avLst/>
            <a:gdLst>
              <a:gd name="connsiteX0" fmla="*/ 0 w 691290"/>
              <a:gd name="connsiteY0" fmla="*/ 0 h 1633232"/>
              <a:gd name="connsiteX1" fmla="*/ 691290 w 691290"/>
              <a:gd name="connsiteY1" fmla="*/ 0 h 1633232"/>
              <a:gd name="connsiteX2" fmla="*/ 691290 w 691290"/>
              <a:gd name="connsiteY2" fmla="*/ 1633232 h 1633232"/>
              <a:gd name="connsiteX3" fmla="*/ 0 w 691290"/>
              <a:gd name="connsiteY3" fmla="*/ 1633232 h 1633232"/>
              <a:gd name="connsiteX4" fmla="*/ 0 w 691290"/>
              <a:gd name="connsiteY4" fmla="*/ 0 h 1633232"/>
              <a:gd name="connsiteX0" fmla="*/ 4763 w 691290"/>
              <a:gd name="connsiteY0" fmla="*/ 52387 h 1633232"/>
              <a:gd name="connsiteX1" fmla="*/ 691290 w 691290"/>
              <a:gd name="connsiteY1" fmla="*/ 0 h 1633232"/>
              <a:gd name="connsiteX2" fmla="*/ 691290 w 691290"/>
              <a:gd name="connsiteY2" fmla="*/ 1633232 h 1633232"/>
              <a:gd name="connsiteX3" fmla="*/ 0 w 691290"/>
              <a:gd name="connsiteY3" fmla="*/ 1633232 h 1633232"/>
              <a:gd name="connsiteX4" fmla="*/ 4763 w 691290"/>
              <a:gd name="connsiteY4" fmla="*/ 52387 h 1633232"/>
              <a:gd name="connsiteX0" fmla="*/ 4763 w 691290"/>
              <a:gd name="connsiteY0" fmla="*/ 16668 h 1597513"/>
              <a:gd name="connsiteX1" fmla="*/ 686528 w 691290"/>
              <a:gd name="connsiteY1" fmla="*/ 0 h 1597513"/>
              <a:gd name="connsiteX2" fmla="*/ 691290 w 691290"/>
              <a:gd name="connsiteY2" fmla="*/ 1597513 h 1597513"/>
              <a:gd name="connsiteX3" fmla="*/ 0 w 691290"/>
              <a:gd name="connsiteY3" fmla="*/ 1597513 h 1597513"/>
              <a:gd name="connsiteX4" fmla="*/ 4763 w 691290"/>
              <a:gd name="connsiteY4" fmla="*/ 16668 h 1597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1290" h="1597513">
                <a:moveTo>
                  <a:pt x="4763" y="16668"/>
                </a:moveTo>
                <a:lnTo>
                  <a:pt x="686528" y="0"/>
                </a:lnTo>
                <a:cubicBezTo>
                  <a:pt x="688115" y="532504"/>
                  <a:pt x="689703" y="1065009"/>
                  <a:pt x="691290" y="1597513"/>
                </a:cubicBezTo>
                <a:lnTo>
                  <a:pt x="0" y="1597513"/>
                </a:lnTo>
                <a:cubicBezTo>
                  <a:pt x="1588" y="1070565"/>
                  <a:pt x="3175" y="543616"/>
                  <a:pt x="4763" y="1666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572000" y="3506115"/>
            <a:ext cx="685800" cy="1593810"/>
          </a:xfrm>
          <a:custGeom>
            <a:avLst/>
            <a:gdLst>
              <a:gd name="connsiteX0" fmla="*/ 0 w 685800"/>
              <a:gd name="connsiteY0" fmla="*/ 0 h 1555710"/>
              <a:gd name="connsiteX1" fmla="*/ 685800 w 685800"/>
              <a:gd name="connsiteY1" fmla="*/ 0 h 1555710"/>
              <a:gd name="connsiteX2" fmla="*/ 685800 w 685800"/>
              <a:gd name="connsiteY2" fmla="*/ 1555710 h 1555710"/>
              <a:gd name="connsiteX3" fmla="*/ 0 w 685800"/>
              <a:gd name="connsiteY3" fmla="*/ 1555710 h 1555710"/>
              <a:gd name="connsiteX4" fmla="*/ 0 w 685800"/>
              <a:gd name="connsiteY4" fmla="*/ 0 h 1555710"/>
              <a:gd name="connsiteX0" fmla="*/ 2381 w 685800"/>
              <a:gd name="connsiteY0" fmla="*/ 0 h 1593810"/>
              <a:gd name="connsiteX1" fmla="*/ 685800 w 685800"/>
              <a:gd name="connsiteY1" fmla="*/ 38100 h 1593810"/>
              <a:gd name="connsiteX2" fmla="*/ 685800 w 685800"/>
              <a:gd name="connsiteY2" fmla="*/ 1593810 h 1593810"/>
              <a:gd name="connsiteX3" fmla="*/ 0 w 685800"/>
              <a:gd name="connsiteY3" fmla="*/ 1593810 h 1593810"/>
              <a:gd name="connsiteX4" fmla="*/ 2381 w 685800"/>
              <a:gd name="connsiteY4" fmla="*/ 0 h 1593810"/>
              <a:gd name="connsiteX0" fmla="*/ 2381 w 685800"/>
              <a:gd name="connsiteY0" fmla="*/ 0 h 1593810"/>
              <a:gd name="connsiteX1" fmla="*/ 683419 w 685800"/>
              <a:gd name="connsiteY1" fmla="*/ 73819 h 1593810"/>
              <a:gd name="connsiteX2" fmla="*/ 685800 w 685800"/>
              <a:gd name="connsiteY2" fmla="*/ 1593810 h 1593810"/>
              <a:gd name="connsiteX3" fmla="*/ 0 w 685800"/>
              <a:gd name="connsiteY3" fmla="*/ 1593810 h 1593810"/>
              <a:gd name="connsiteX4" fmla="*/ 2381 w 685800"/>
              <a:gd name="connsiteY4" fmla="*/ 0 h 1593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" h="1593810">
                <a:moveTo>
                  <a:pt x="2381" y="0"/>
                </a:moveTo>
                <a:lnTo>
                  <a:pt x="683419" y="73819"/>
                </a:lnTo>
                <a:cubicBezTo>
                  <a:pt x="684213" y="580483"/>
                  <a:pt x="685006" y="1087146"/>
                  <a:pt x="685800" y="1593810"/>
                </a:cubicBezTo>
                <a:lnTo>
                  <a:pt x="0" y="1593810"/>
                </a:lnTo>
                <a:cubicBezTo>
                  <a:pt x="794" y="1062540"/>
                  <a:pt x="1587" y="531270"/>
                  <a:pt x="2381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018" y="3527546"/>
            <a:ext cx="682691" cy="1573091"/>
          </a:xfrm>
          <a:custGeom>
            <a:avLst/>
            <a:gdLst>
              <a:gd name="connsiteX0" fmla="*/ 0 w 680310"/>
              <a:gd name="connsiteY0" fmla="*/ 0 h 1218285"/>
              <a:gd name="connsiteX1" fmla="*/ 680310 w 680310"/>
              <a:gd name="connsiteY1" fmla="*/ 0 h 1218285"/>
              <a:gd name="connsiteX2" fmla="*/ 680310 w 680310"/>
              <a:gd name="connsiteY2" fmla="*/ 1218285 h 1218285"/>
              <a:gd name="connsiteX3" fmla="*/ 0 w 680310"/>
              <a:gd name="connsiteY3" fmla="*/ 1218285 h 1218285"/>
              <a:gd name="connsiteX4" fmla="*/ 0 w 680310"/>
              <a:gd name="connsiteY4" fmla="*/ 0 h 1218285"/>
              <a:gd name="connsiteX0" fmla="*/ 0 w 682691"/>
              <a:gd name="connsiteY0" fmla="*/ 545306 h 1218285"/>
              <a:gd name="connsiteX1" fmla="*/ 682691 w 682691"/>
              <a:gd name="connsiteY1" fmla="*/ 0 h 1218285"/>
              <a:gd name="connsiteX2" fmla="*/ 682691 w 682691"/>
              <a:gd name="connsiteY2" fmla="*/ 1218285 h 1218285"/>
              <a:gd name="connsiteX3" fmla="*/ 2381 w 682691"/>
              <a:gd name="connsiteY3" fmla="*/ 1218285 h 1218285"/>
              <a:gd name="connsiteX4" fmla="*/ 0 w 682691"/>
              <a:gd name="connsiteY4" fmla="*/ 545306 h 1218285"/>
              <a:gd name="connsiteX0" fmla="*/ 0 w 682691"/>
              <a:gd name="connsiteY0" fmla="*/ 900112 h 1573091"/>
              <a:gd name="connsiteX1" fmla="*/ 682691 w 682691"/>
              <a:gd name="connsiteY1" fmla="*/ 0 h 1573091"/>
              <a:gd name="connsiteX2" fmla="*/ 682691 w 682691"/>
              <a:gd name="connsiteY2" fmla="*/ 1573091 h 1573091"/>
              <a:gd name="connsiteX3" fmla="*/ 2381 w 682691"/>
              <a:gd name="connsiteY3" fmla="*/ 1573091 h 1573091"/>
              <a:gd name="connsiteX4" fmla="*/ 0 w 682691"/>
              <a:gd name="connsiteY4" fmla="*/ 900112 h 1573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1" h="1573091">
                <a:moveTo>
                  <a:pt x="0" y="900112"/>
                </a:moveTo>
                <a:lnTo>
                  <a:pt x="682691" y="0"/>
                </a:lnTo>
                <a:lnTo>
                  <a:pt x="682691" y="1573091"/>
                </a:lnTo>
                <a:lnTo>
                  <a:pt x="2381" y="1573091"/>
                </a:lnTo>
                <a:cubicBezTo>
                  <a:pt x="1587" y="1348765"/>
                  <a:pt x="794" y="1124438"/>
                  <a:pt x="0" y="900112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Composite trapezoid rule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828800" y="1981200"/>
            <a:ext cx="0" cy="3962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676400" y="5105400"/>
            <a:ext cx="54864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211122" y="4920734"/>
                <a:ext cx="3792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1122" y="4920734"/>
                <a:ext cx="379206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637498" y="1524000"/>
                <a:ext cx="3826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7498" y="1524000"/>
                <a:ext cx="382604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Freeform 22"/>
          <p:cNvSpPr/>
          <p:nvPr/>
        </p:nvSpPr>
        <p:spPr>
          <a:xfrm>
            <a:off x="1628078" y="2486723"/>
            <a:ext cx="5363737" cy="3131516"/>
          </a:xfrm>
          <a:custGeom>
            <a:avLst/>
            <a:gdLst>
              <a:gd name="connsiteX0" fmla="*/ 0 w 5073805"/>
              <a:gd name="connsiteY0" fmla="*/ 2598235 h 2690857"/>
              <a:gd name="connsiteX1" fmla="*/ 1795346 w 5073805"/>
              <a:gd name="connsiteY1" fmla="*/ 2620537 h 2690857"/>
              <a:gd name="connsiteX2" fmla="*/ 3702205 w 5073805"/>
              <a:gd name="connsiteY2" fmla="*/ 1817649 h 2690857"/>
              <a:gd name="connsiteX3" fmla="*/ 5073805 w 5073805"/>
              <a:gd name="connsiteY3" fmla="*/ 0 h 2690857"/>
              <a:gd name="connsiteX0" fmla="*/ 0 w 5073805"/>
              <a:gd name="connsiteY0" fmla="*/ 2598235 h 2758078"/>
              <a:gd name="connsiteX1" fmla="*/ 947854 w 5073805"/>
              <a:gd name="connsiteY1" fmla="*/ 2709746 h 2758078"/>
              <a:gd name="connsiteX2" fmla="*/ 3702205 w 5073805"/>
              <a:gd name="connsiteY2" fmla="*/ 1817649 h 2758078"/>
              <a:gd name="connsiteX3" fmla="*/ 5073805 w 5073805"/>
              <a:gd name="connsiteY3" fmla="*/ 0 h 2758078"/>
              <a:gd name="connsiteX0" fmla="*/ 0 w 5073805"/>
              <a:gd name="connsiteY0" fmla="*/ 2598235 h 2710786"/>
              <a:gd name="connsiteX1" fmla="*/ 947854 w 5073805"/>
              <a:gd name="connsiteY1" fmla="*/ 2709746 h 2710786"/>
              <a:gd name="connsiteX2" fmla="*/ 3702205 w 5073805"/>
              <a:gd name="connsiteY2" fmla="*/ 1817649 h 2710786"/>
              <a:gd name="connsiteX3" fmla="*/ 5073805 w 5073805"/>
              <a:gd name="connsiteY3" fmla="*/ 0 h 2710786"/>
              <a:gd name="connsiteX0" fmla="*/ 0 w 5073805"/>
              <a:gd name="connsiteY0" fmla="*/ 2598235 h 2855546"/>
              <a:gd name="connsiteX1" fmla="*/ 903250 w 5073805"/>
              <a:gd name="connsiteY1" fmla="*/ 2854712 h 2855546"/>
              <a:gd name="connsiteX2" fmla="*/ 3702205 w 5073805"/>
              <a:gd name="connsiteY2" fmla="*/ 1817649 h 2855546"/>
              <a:gd name="connsiteX3" fmla="*/ 5073805 w 5073805"/>
              <a:gd name="connsiteY3" fmla="*/ 0 h 2855546"/>
              <a:gd name="connsiteX0" fmla="*/ 0 w 5073805"/>
              <a:gd name="connsiteY0" fmla="*/ 2598235 h 2855546"/>
              <a:gd name="connsiteX1" fmla="*/ 903250 w 5073805"/>
              <a:gd name="connsiteY1" fmla="*/ 2854712 h 2855546"/>
              <a:gd name="connsiteX2" fmla="*/ 3702205 w 5073805"/>
              <a:gd name="connsiteY2" fmla="*/ 1817649 h 2855546"/>
              <a:gd name="connsiteX3" fmla="*/ 5073805 w 5073805"/>
              <a:gd name="connsiteY3" fmla="*/ 0 h 2855546"/>
              <a:gd name="connsiteX0" fmla="*/ 0 w 5073805"/>
              <a:gd name="connsiteY0" fmla="*/ 2598235 h 2908315"/>
              <a:gd name="connsiteX1" fmla="*/ 903250 w 5073805"/>
              <a:gd name="connsiteY1" fmla="*/ 2854712 h 2908315"/>
              <a:gd name="connsiteX2" fmla="*/ 2709747 w 5073805"/>
              <a:gd name="connsiteY2" fmla="*/ 1527717 h 2908315"/>
              <a:gd name="connsiteX3" fmla="*/ 5073805 w 5073805"/>
              <a:gd name="connsiteY3" fmla="*/ 0 h 2908315"/>
              <a:gd name="connsiteX0" fmla="*/ 0 w 5073805"/>
              <a:gd name="connsiteY0" fmla="*/ 2598235 h 2935406"/>
              <a:gd name="connsiteX1" fmla="*/ 903250 w 5073805"/>
              <a:gd name="connsiteY1" fmla="*/ 2854712 h 2935406"/>
              <a:gd name="connsiteX2" fmla="*/ 2375210 w 5073805"/>
              <a:gd name="connsiteY2" fmla="*/ 1126274 h 2935406"/>
              <a:gd name="connsiteX3" fmla="*/ 5073805 w 5073805"/>
              <a:gd name="connsiteY3" fmla="*/ 0 h 2935406"/>
              <a:gd name="connsiteX0" fmla="*/ 0 w 5363737"/>
              <a:gd name="connsiteY0" fmla="*/ 2977376 h 3314547"/>
              <a:gd name="connsiteX1" fmla="*/ 903250 w 5363737"/>
              <a:gd name="connsiteY1" fmla="*/ 3233853 h 3314547"/>
              <a:gd name="connsiteX2" fmla="*/ 2375210 w 5363737"/>
              <a:gd name="connsiteY2" fmla="*/ 1505415 h 3314547"/>
              <a:gd name="connsiteX3" fmla="*/ 5363737 w 5363737"/>
              <a:gd name="connsiteY3" fmla="*/ 0 h 3314547"/>
              <a:gd name="connsiteX0" fmla="*/ 0 w 5363737"/>
              <a:gd name="connsiteY0" fmla="*/ 2977376 h 3338574"/>
              <a:gd name="connsiteX1" fmla="*/ 903250 w 5363737"/>
              <a:gd name="connsiteY1" fmla="*/ 3233853 h 3338574"/>
              <a:gd name="connsiteX2" fmla="*/ 2520176 w 5363737"/>
              <a:gd name="connsiteY2" fmla="*/ 1159727 h 3338574"/>
              <a:gd name="connsiteX3" fmla="*/ 5363737 w 5363737"/>
              <a:gd name="connsiteY3" fmla="*/ 0 h 3338574"/>
              <a:gd name="connsiteX0" fmla="*/ 0 w 5363737"/>
              <a:gd name="connsiteY0" fmla="*/ 2977376 h 3345630"/>
              <a:gd name="connsiteX1" fmla="*/ 903250 w 5363737"/>
              <a:gd name="connsiteY1" fmla="*/ 3233853 h 3345630"/>
              <a:gd name="connsiteX2" fmla="*/ 2219093 w 5363737"/>
              <a:gd name="connsiteY2" fmla="*/ 1059366 h 3345630"/>
              <a:gd name="connsiteX3" fmla="*/ 5363737 w 5363737"/>
              <a:gd name="connsiteY3" fmla="*/ 0 h 3345630"/>
              <a:gd name="connsiteX0" fmla="*/ 0 w 5363737"/>
              <a:gd name="connsiteY0" fmla="*/ 2977376 h 3212377"/>
              <a:gd name="connsiteX1" fmla="*/ 836343 w 5363737"/>
              <a:gd name="connsiteY1" fmla="*/ 3066585 h 3212377"/>
              <a:gd name="connsiteX2" fmla="*/ 2219093 w 5363737"/>
              <a:gd name="connsiteY2" fmla="*/ 1059366 h 3212377"/>
              <a:gd name="connsiteX3" fmla="*/ 5363737 w 5363737"/>
              <a:gd name="connsiteY3" fmla="*/ 0 h 3212377"/>
              <a:gd name="connsiteX0" fmla="*/ 0 w 5363737"/>
              <a:gd name="connsiteY0" fmla="*/ 2977376 h 3212377"/>
              <a:gd name="connsiteX1" fmla="*/ 836343 w 5363737"/>
              <a:gd name="connsiteY1" fmla="*/ 3066585 h 3212377"/>
              <a:gd name="connsiteX2" fmla="*/ 2219093 w 5363737"/>
              <a:gd name="connsiteY2" fmla="*/ 1059366 h 3212377"/>
              <a:gd name="connsiteX3" fmla="*/ 3875414 w 5363737"/>
              <a:gd name="connsiteY3" fmla="*/ 1042690 h 3212377"/>
              <a:gd name="connsiteX4" fmla="*/ 5363737 w 5363737"/>
              <a:gd name="connsiteY4" fmla="*/ 0 h 3212377"/>
              <a:gd name="connsiteX0" fmla="*/ 0 w 5363737"/>
              <a:gd name="connsiteY0" fmla="*/ 2977376 h 3212377"/>
              <a:gd name="connsiteX1" fmla="*/ 836343 w 5363737"/>
              <a:gd name="connsiteY1" fmla="*/ 3066585 h 3212377"/>
              <a:gd name="connsiteX2" fmla="*/ 2219093 w 5363737"/>
              <a:gd name="connsiteY2" fmla="*/ 1059366 h 3212377"/>
              <a:gd name="connsiteX3" fmla="*/ 3875414 w 5363737"/>
              <a:gd name="connsiteY3" fmla="*/ 1042690 h 3212377"/>
              <a:gd name="connsiteX4" fmla="*/ 5363737 w 5363737"/>
              <a:gd name="connsiteY4" fmla="*/ 0 h 3212377"/>
              <a:gd name="connsiteX0" fmla="*/ 0 w 5363737"/>
              <a:gd name="connsiteY0" fmla="*/ 2977376 h 3212377"/>
              <a:gd name="connsiteX1" fmla="*/ 836343 w 5363737"/>
              <a:gd name="connsiteY1" fmla="*/ 3066585 h 3212377"/>
              <a:gd name="connsiteX2" fmla="*/ 2219093 w 5363737"/>
              <a:gd name="connsiteY2" fmla="*/ 1059366 h 3212377"/>
              <a:gd name="connsiteX3" fmla="*/ 3875414 w 5363737"/>
              <a:gd name="connsiteY3" fmla="*/ 1042690 h 3212377"/>
              <a:gd name="connsiteX4" fmla="*/ 5363737 w 5363737"/>
              <a:gd name="connsiteY4" fmla="*/ 0 h 3212377"/>
              <a:gd name="connsiteX0" fmla="*/ 0 w 5363737"/>
              <a:gd name="connsiteY0" fmla="*/ 2977376 h 3131516"/>
              <a:gd name="connsiteX1" fmla="*/ 860155 w 5363737"/>
              <a:gd name="connsiteY1" fmla="*/ 2947523 h 3131516"/>
              <a:gd name="connsiteX2" fmla="*/ 2219093 w 5363737"/>
              <a:gd name="connsiteY2" fmla="*/ 1059366 h 3131516"/>
              <a:gd name="connsiteX3" fmla="*/ 3875414 w 5363737"/>
              <a:gd name="connsiteY3" fmla="*/ 1042690 h 3131516"/>
              <a:gd name="connsiteX4" fmla="*/ 5363737 w 5363737"/>
              <a:gd name="connsiteY4" fmla="*/ 0 h 3131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63737" h="3131516">
                <a:moveTo>
                  <a:pt x="0" y="2977376"/>
                </a:moveTo>
                <a:cubicBezTo>
                  <a:pt x="299224" y="3098181"/>
                  <a:pt x="490306" y="3267191"/>
                  <a:pt x="860155" y="2947523"/>
                </a:cubicBezTo>
                <a:cubicBezTo>
                  <a:pt x="1230004" y="2627855"/>
                  <a:pt x="1819404" y="1363922"/>
                  <a:pt x="2219093" y="1059366"/>
                </a:cubicBezTo>
                <a:cubicBezTo>
                  <a:pt x="2576053" y="797538"/>
                  <a:pt x="3351307" y="1219251"/>
                  <a:pt x="3875414" y="1042690"/>
                </a:cubicBezTo>
                <a:cubicBezTo>
                  <a:pt x="4399521" y="866129"/>
                  <a:pt x="4846491" y="172357"/>
                  <a:pt x="5363737" y="0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639346" y="2057400"/>
                <a:ext cx="7049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9346" y="2057400"/>
                <a:ext cx="704937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/>
          <p:nvPr/>
        </p:nvCxnSpPr>
        <p:spPr>
          <a:xfrm>
            <a:off x="3196235" y="4419600"/>
            <a:ext cx="4165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943600" y="3276600"/>
            <a:ext cx="0" cy="1828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009065" y="5193993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065" y="5193993"/>
                <a:ext cx="382669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752265" y="5193993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2265" y="5193993"/>
                <a:ext cx="382669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Oval 26"/>
          <p:cNvSpPr/>
          <p:nvPr/>
        </p:nvSpPr>
        <p:spPr>
          <a:xfrm>
            <a:off x="3124199" y="4351338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4495800" y="34290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181600" y="3504489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 flipV="1">
            <a:off x="4572000" y="3467406"/>
            <a:ext cx="0" cy="16325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3886200" y="3467406"/>
            <a:ext cx="0" cy="16379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5257799" y="3504489"/>
            <a:ext cx="0" cy="15954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5867399" y="32004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3810000" y="344066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/>
              <p:cNvSpPr txBox="1"/>
              <p:nvPr/>
            </p:nvSpPr>
            <p:spPr>
              <a:xfrm>
                <a:off x="6494819" y="1427586"/>
                <a:ext cx="14484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CA" b="0" i="1" smtClean="0">
                        <a:latin typeface="Cambria Math"/>
                      </a:rPr>
                      <m:t>𝑛</m:t>
                    </m:r>
                    <m:r>
                      <a:rPr lang="en-CA" b="0" i="1" smtClean="0">
                        <a:latin typeface="Cambria Math"/>
                      </a:rPr>
                      <m:t>=4</m:t>
                    </m:r>
                  </m:oMath>
                </a14:m>
                <a:r>
                  <a:rPr lang="en-US" dirty="0" smtClean="0">
                    <a:latin typeface="+mn-lt"/>
                  </a:rPr>
                  <a:t> panels</a:t>
                </a:r>
                <a:endParaRPr lang="en-US" dirty="0">
                  <a:latin typeface="+mn-lt"/>
                </a:endParaRPr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4819" y="1427586"/>
                <a:ext cx="1448410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197" r="-2941" b="-2459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Arrow Connector 38"/>
          <p:cNvCxnSpPr/>
          <p:nvPr/>
        </p:nvCxnSpPr>
        <p:spPr>
          <a:xfrm>
            <a:off x="3180550" y="2737710"/>
            <a:ext cx="68788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/>
              <p:cNvSpPr txBox="1"/>
              <p:nvPr/>
            </p:nvSpPr>
            <p:spPr>
              <a:xfrm>
                <a:off x="2690155" y="2132139"/>
                <a:ext cx="16652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b="0" i="1" smtClean="0">
                          <a:latin typeface="Cambria Math"/>
                        </a:rPr>
                        <m:t>h</m:t>
                      </m:r>
                      <m:r>
                        <a:rPr lang="en-CA" b="0" i="1" smtClean="0">
                          <a:latin typeface="Cambria Math"/>
                        </a:rPr>
                        <m:t>=(</m:t>
                      </m:r>
                      <m:r>
                        <a:rPr lang="en-CA" b="0" i="1" smtClean="0">
                          <a:latin typeface="Cambria Math"/>
                        </a:rPr>
                        <m:t>𝑏</m:t>
                      </m:r>
                      <m:r>
                        <a:rPr lang="en-CA" b="0" i="1" smtClean="0">
                          <a:latin typeface="Cambria Math"/>
                        </a:rPr>
                        <m:t>−</m:t>
                      </m:r>
                      <m:r>
                        <a:rPr lang="en-CA" b="0" i="1" smtClean="0">
                          <a:latin typeface="Cambria Math"/>
                        </a:rPr>
                        <m:t>𝑎</m:t>
                      </m:r>
                      <m:r>
                        <a:rPr lang="en-CA" b="0" i="1" smtClean="0">
                          <a:latin typeface="Cambria Math"/>
                        </a:rPr>
                        <m:t>)/</m:t>
                      </m:r>
                      <m:r>
                        <a:rPr lang="en-CA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CA" dirty="0"/>
              </a:p>
            </p:txBody>
          </p:sp>
        </mc:Choice>
        <mc:Fallback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0155" y="2132139"/>
                <a:ext cx="1665264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234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15"/>
          <p:cNvSpPr/>
          <p:nvPr/>
        </p:nvSpPr>
        <p:spPr>
          <a:xfrm>
            <a:off x="4572000" y="3278981"/>
            <a:ext cx="1371600" cy="538163"/>
          </a:xfrm>
          <a:custGeom>
            <a:avLst/>
            <a:gdLst>
              <a:gd name="connsiteX0" fmla="*/ 0 w 1371600"/>
              <a:gd name="connsiteY0" fmla="*/ 221457 h 538163"/>
              <a:gd name="connsiteX1" fmla="*/ 240506 w 1371600"/>
              <a:gd name="connsiteY1" fmla="*/ 283369 h 538163"/>
              <a:gd name="connsiteX2" fmla="*/ 369094 w 1371600"/>
              <a:gd name="connsiteY2" fmla="*/ 304800 h 538163"/>
              <a:gd name="connsiteX3" fmla="*/ 519113 w 1371600"/>
              <a:gd name="connsiteY3" fmla="*/ 314325 h 538163"/>
              <a:gd name="connsiteX4" fmla="*/ 650081 w 1371600"/>
              <a:gd name="connsiteY4" fmla="*/ 307182 h 538163"/>
              <a:gd name="connsiteX5" fmla="*/ 838200 w 1371600"/>
              <a:gd name="connsiteY5" fmla="*/ 273844 h 538163"/>
              <a:gd name="connsiteX6" fmla="*/ 940594 w 1371600"/>
              <a:gd name="connsiteY6" fmla="*/ 226219 h 538163"/>
              <a:gd name="connsiteX7" fmla="*/ 1116806 w 1371600"/>
              <a:gd name="connsiteY7" fmla="*/ 145257 h 538163"/>
              <a:gd name="connsiteX8" fmla="*/ 1371600 w 1371600"/>
              <a:gd name="connsiteY8" fmla="*/ 0 h 538163"/>
              <a:gd name="connsiteX9" fmla="*/ 1364456 w 1371600"/>
              <a:gd name="connsiteY9" fmla="*/ 469107 h 538163"/>
              <a:gd name="connsiteX10" fmla="*/ 0 w 1371600"/>
              <a:gd name="connsiteY10" fmla="*/ 538163 h 538163"/>
              <a:gd name="connsiteX11" fmla="*/ 0 w 1371600"/>
              <a:gd name="connsiteY11" fmla="*/ 221457 h 538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71600" h="538163">
                <a:moveTo>
                  <a:pt x="0" y="221457"/>
                </a:moveTo>
                <a:lnTo>
                  <a:pt x="240506" y="283369"/>
                </a:lnTo>
                <a:lnTo>
                  <a:pt x="369094" y="304800"/>
                </a:lnTo>
                <a:lnTo>
                  <a:pt x="519113" y="314325"/>
                </a:lnTo>
                <a:lnTo>
                  <a:pt x="650081" y="307182"/>
                </a:lnTo>
                <a:lnTo>
                  <a:pt x="838200" y="273844"/>
                </a:lnTo>
                <a:lnTo>
                  <a:pt x="940594" y="226219"/>
                </a:lnTo>
                <a:lnTo>
                  <a:pt x="1116806" y="145257"/>
                </a:lnTo>
                <a:lnTo>
                  <a:pt x="1371600" y="0"/>
                </a:lnTo>
                <a:lnTo>
                  <a:pt x="1364456" y="469107"/>
                </a:lnTo>
                <a:lnTo>
                  <a:pt x="0" y="538163"/>
                </a:lnTo>
                <a:cubicBezTo>
                  <a:pt x="794" y="434975"/>
                  <a:pt x="1587" y="331788"/>
                  <a:pt x="0" y="22145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569619" y="3276600"/>
            <a:ext cx="1373981" cy="314571"/>
          </a:xfrm>
          <a:custGeom>
            <a:avLst/>
            <a:gdLst>
              <a:gd name="connsiteX0" fmla="*/ 0 w 1373981"/>
              <a:gd name="connsiteY0" fmla="*/ 226219 h 314571"/>
              <a:gd name="connsiteX1" fmla="*/ 688181 w 1373981"/>
              <a:gd name="connsiteY1" fmla="*/ 302419 h 314571"/>
              <a:gd name="connsiteX2" fmla="*/ 1373981 w 1373981"/>
              <a:gd name="connsiteY2" fmla="*/ 0 h 314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73981" h="314571">
                <a:moveTo>
                  <a:pt x="0" y="226219"/>
                </a:moveTo>
                <a:cubicBezTo>
                  <a:pt x="229592" y="283170"/>
                  <a:pt x="459184" y="340122"/>
                  <a:pt x="688181" y="302419"/>
                </a:cubicBezTo>
                <a:cubicBezTo>
                  <a:pt x="917178" y="264716"/>
                  <a:pt x="1145579" y="132358"/>
                  <a:pt x="1373981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3198019" y="3436139"/>
            <a:ext cx="1371600" cy="990605"/>
          </a:xfrm>
          <a:custGeom>
            <a:avLst/>
            <a:gdLst>
              <a:gd name="connsiteX0" fmla="*/ 0 w 1371600"/>
              <a:gd name="connsiteY0" fmla="*/ 990605 h 990605"/>
              <a:gd name="connsiteX1" fmla="*/ 690562 w 1371600"/>
              <a:gd name="connsiteY1" fmla="*/ 69061 h 990605"/>
              <a:gd name="connsiteX2" fmla="*/ 1371600 w 1371600"/>
              <a:gd name="connsiteY2" fmla="*/ 66680 h 990605"/>
              <a:gd name="connsiteX3" fmla="*/ 1371600 w 1371600"/>
              <a:gd name="connsiteY3" fmla="*/ 66680 h 990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1600" h="990605">
                <a:moveTo>
                  <a:pt x="0" y="990605"/>
                </a:moveTo>
                <a:cubicBezTo>
                  <a:pt x="230981" y="606826"/>
                  <a:pt x="461962" y="223048"/>
                  <a:pt x="690562" y="69061"/>
                </a:cubicBezTo>
                <a:cubicBezTo>
                  <a:pt x="919162" y="-84926"/>
                  <a:pt x="1371600" y="66680"/>
                  <a:pt x="1371600" y="66680"/>
                </a:cubicBezTo>
                <a:lnTo>
                  <a:pt x="1371600" y="6668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018" y="3505200"/>
            <a:ext cx="1373981" cy="1595437"/>
          </a:xfrm>
          <a:custGeom>
            <a:avLst/>
            <a:gdLst>
              <a:gd name="connsiteX0" fmla="*/ 0 w 1371600"/>
              <a:gd name="connsiteY0" fmla="*/ 0 h 1595437"/>
              <a:gd name="connsiteX1" fmla="*/ 1371600 w 1371600"/>
              <a:gd name="connsiteY1" fmla="*/ 0 h 1595437"/>
              <a:gd name="connsiteX2" fmla="*/ 1371600 w 1371600"/>
              <a:gd name="connsiteY2" fmla="*/ 1595437 h 1595437"/>
              <a:gd name="connsiteX3" fmla="*/ 0 w 1371600"/>
              <a:gd name="connsiteY3" fmla="*/ 1595437 h 1595437"/>
              <a:gd name="connsiteX4" fmla="*/ 0 w 1371600"/>
              <a:gd name="connsiteY4" fmla="*/ 0 h 1595437"/>
              <a:gd name="connsiteX0" fmla="*/ 0 w 1373981"/>
              <a:gd name="connsiteY0" fmla="*/ 919163 h 1595437"/>
              <a:gd name="connsiteX1" fmla="*/ 1373981 w 1373981"/>
              <a:gd name="connsiteY1" fmla="*/ 0 h 1595437"/>
              <a:gd name="connsiteX2" fmla="*/ 1373981 w 1373981"/>
              <a:gd name="connsiteY2" fmla="*/ 1595437 h 1595437"/>
              <a:gd name="connsiteX3" fmla="*/ 2381 w 1373981"/>
              <a:gd name="connsiteY3" fmla="*/ 1595437 h 1595437"/>
              <a:gd name="connsiteX4" fmla="*/ 0 w 1373981"/>
              <a:gd name="connsiteY4" fmla="*/ 919163 h 1595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73981" h="1595437">
                <a:moveTo>
                  <a:pt x="0" y="919163"/>
                </a:moveTo>
                <a:lnTo>
                  <a:pt x="1373981" y="0"/>
                </a:lnTo>
                <a:lnTo>
                  <a:pt x="1373981" y="1595437"/>
                </a:lnTo>
                <a:lnTo>
                  <a:pt x="2381" y="1595437"/>
                </a:lnTo>
                <a:cubicBezTo>
                  <a:pt x="1587" y="1370012"/>
                  <a:pt x="794" y="1144588"/>
                  <a:pt x="0" y="919163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195638" y="3438525"/>
            <a:ext cx="1373981" cy="988219"/>
          </a:xfrm>
          <a:custGeom>
            <a:avLst/>
            <a:gdLst>
              <a:gd name="connsiteX0" fmla="*/ 0 w 1373981"/>
              <a:gd name="connsiteY0" fmla="*/ 988219 h 988219"/>
              <a:gd name="connsiteX1" fmla="*/ 152400 w 1373981"/>
              <a:gd name="connsiteY1" fmla="*/ 750094 h 988219"/>
              <a:gd name="connsiteX2" fmla="*/ 288131 w 1373981"/>
              <a:gd name="connsiteY2" fmla="*/ 533400 h 988219"/>
              <a:gd name="connsiteX3" fmla="*/ 421481 w 1373981"/>
              <a:gd name="connsiteY3" fmla="*/ 342900 h 988219"/>
              <a:gd name="connsiteX4" fmla="*/ 550068 w 1373981"/>
              <a:gd name="connsiteY4" fmla="*/ 192881 h 988219"/>
              <a:gd name="connsiteX5" fmla="*/ 685800 w 1373981"/>
              <a:gd name="connsiteY5" fmla="*/ 71438 h 988219"/>
              <a:gd name="connsiteX6" fmla="*/ 792956 w 1373981"/>
              <a:gd name="connsiteY6" fmla="*/ 23813 h 988219"/>
              <a:gd name="connsiteX7" fmla="*/ 859631 w 1373981"/>
              <a:gd name="connsiteY7" fmla="*/ 7144 h 988219"/>
              <a:gd name="connsiteX8" fmla="*/ 926306 w 1373981"/>
              <a:gd name="connsiteY8" fmla="*/ 0 h 988219"/>
              <a:gd name="connsiteX9" fmla="*/ 1007268 w 1373981"/>
              <a:gd name="connsiteY9" fmla="*/ 2381 h 988219"/>
              <a:gd name="connsiteX10" fmla="*/ 1085850 w 1373981"/>
              <a:gd name="connsiteY10" fmla="*/ 7144 h 988219"/>
              <a:gd name="connsiteX11" fmla="*/ 1193006 w 1373981"/>
              <a:gd name="connsiteY11" fmla="*/ 21431 h 988219"/>
              <a:gd name="connsiteX12" fmla="*/ 1290637 w 1373981"/>
              <a:gd name="connsiteY12" fmla="*/ 42863 h 988219"/>
              <a:gd name="connsiteX13" fmla="*/ 1373981 w 1373981"/>
              <a:gd name="connsiteY13" fmla="*/ 69056 h 988219"/>
              <a:gd name="connsiteX14" fmla="*/ 1371600 w 1373981"/>
              <a:gd name="connsiteY14" fmla="*/ 176213 h 988219"/>
              <a:gd name="connsiteX15" fmla="*/ 173831 w 1373981"/>
              <a:gd name="connsiteY15" fmla="*/ 988219 h 988219"/>
              <a:gd name="connsiteX16" fmla="*/ 0 w 1373981"/>
              <a:gd name="connsiteY16" fmla="*/ 988219 h 988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73981" h="988219">
                <a:moveTo>
                  <a:pt x="0" y="988219"/>
                </a:moveTo>
                <a:lnTo>
                  <a:pt x="152400" y="750094"/>
                </a:lnTo>
                <a:lnTo>
                  <a:pt x="288131" y="533400"/>
                </a:lnTo>
                <a:lnTo>
                  <a:pt x="421481" y="342900"/>
                </a:lnTo>
                <a:lnTo>
                  <a:pt x="550068" y="192881"/>
                </a:lnTo>
                <a:lnTo>
                  <a:pt x="685800" y="71438"/>
                </a:lnTo>
                <a:lnTo>
                  <a:pt x="792956" y="23813"/>
                </a:lnTo>
                <a:lnTo>
                  <a:pt x="859631" y="7144"/>
                </a:lnTo>
                <a:lnTo>
                  <a:pt x="926306" y="0"/>
                </a:lnTo>
                <a:lnTo>
                  <a:pt x="1007268" y="2381"/>
                </a:lnTo>
                <a:lnTo>
                  <a:pt x="1085850" y="7144"/>
                </a:lnTo>
                <a:lnTo>
                  <a:pt x="1193006" y="21431"/>
                </a:lnTo>
                <a:lnTo>
                  <a:pt x="1290637" y="42863"/>
                </a:lnTo>
                <a:lnTo>
                  <a:pt x="1373981" y="69056"/>
                </a:lnTo>
                <a:cubicBezTo>
                  <a:pt x="1373187" y="104775"/>
                  <a:pt x="1372394" y="140494"/>
                  <a:pt x="1371600" y="176213"/>
                </a:cubicBezTo>
                <a:lnTo>
                  <a:pt x="173831" y="988219"/>
                </a:lnTo>
                <a:lnTo>
                  <a:pt x="0" y="988219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572000" y="3581400"/>
            <a:ext cx="1373981" cy="1518524"/>
          </a:xfrm>
          <a:custGeom>
            <a:avLst/>
            <a:gdLst>
              <a:gd name="connsiteX0" fmla="*/ 0 w 1371600"/>
              <a:gd name="connsiteY0" fmla="*/ 0 h 1519236"/>
              <a:gd name="connsiteX1" fmla="*/ 1371600 w 1371600"/>
              <a:gd name="connsiteY1" fmla="*/ 0 h 1519236"/>
              <a:gd name="connsiteX2" fmla="*/ 1371600 w 1371600"/>
              <a:gd name="connsiteY2" fmla="*/ 1519236 h 1519236"/>
              <a:gd name="connsiteX3" fmla="*/ 0 w 1371600"/>
              <a:gd name="connsiteY3" fmla="*/ 1519236 h 1519236"/>
              <a:gd name="connsiteX4" fmla="*/ 0 w 1371600"/>
              <a:gd name="connsiteY4" fmla="*/ 0 h 1519236"/>
              <a:gd name="connsiteX0" fmla="*/ 0 w 1371600"/>
              <a:gd name="connsiteY0" fmla="*/ 0 h 1593054"/>
              <a:gd name="connsiteX1" fmla="*/ 1371600 w 1371600"/>
              <a:gd name="connsiteY1" fmla="*/ 73818 h 1593054"/>
              <a:gd name="connsiteX2" fmla="*/ 1371600 w 1371600"/>
              <a:gd name="connsiteY2" fmla="*/ 1593054 h 1593054"/>
              <a:gd name="connsiteX3" fmla="*/ 0 w 1371600"/>
              <a:gd name="connsiteY3" fmla="*/ 1593054 h 1593054"/>
              <a:gd name="connsiteX4" fmla="*/ 0 w 1371600"/>
              <a:gd name="connsiteY4" fmla="*/ 0 h 1593054"/>
              <a:gd name="connsiteX0" fmla="*/ 0 w 1373981"/>
              <a:gd name="connsiteY0" fmla="*/ 228601 h 1821655"/>
              <a:gd name="connsiteX1" fmla="*/ 1373981 w 1373981"/>
              <a:gd name="connsiteY1" fmla="*/ 0 h 1821655"/>
              <a:gd name="connsiteX2" fmla="*/ 1371600 w 1373981"/>
              <a:gd name="connsiteY2" fmla="*/ 1821655 h 1821655"/>
              <a:gd name="connsiteX3" fmla="*/ 0 w 1373981"/>
              <a:gd name="connsiteY3" fmla="*/ 1821655 h 1821655"/>
              <a:gd name="connsiteX4" fmla="*/ 0 w 1373981"/>
              <a:gd name="connsiteY4" fmla="*/ 228601 h 1821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73981" h="1821655">
                <a:moveTo>
                  <a:pt x="0" y="228601"/>
                </a:moveTo>
                <a:lnTo>
                  <a:pt x="1373981" y="0"/>
                </a:lnTo>
                <a:cubicBezTo>
                  <a:pt x="1373187" y="607218"/>
                  <a:pt x="1372394" y="1214437"/>
                  <a:pt x="1371600" y="1821655"/>
                </a:cubicBezTo>
                <a:lnTo>
                  <a:pt x="0" y="1821655"/>
                </a:lnTo>
                <a:lnTo>
                  <a:pt x="0" y="22860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Composite Simpson's rule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828800" y="1981200"/>
            <a:ext cx="0" cy="3962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676400" y="5105400"/>
            <a:ext cx="54864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211122" y="4920734"/>
                <a:ext cx="3792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1122" y="4920734"/>
                <a:ext cx="379206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637498" y="1524000"/>
                <a:ext cx="3826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7498" y="1524000"/>
                <a:ext cx="382604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639346" y="2057400"/>
                <a:ext cx="7049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9346" y="2057400"/>
                <a:ext cx="704937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/>
          <p:nvPr/>
        </p:nvCxnSpPr>
        <p:spPr>
          <a:xfrm>
            <a:off x="3196235" y="4419600"/>
            <a:ext cx="4165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943600" y="3276600"/>
            <a:ext cx="0" cy="1828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009065" y="5193993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065" y="5193993"/>
                <a:ext cx="382669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752265" y="5193993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2265" y="5193993"/>
                <a:ext cx="382669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Freeform 22"/>
          <p:cNvSpPr/>
          <p:nvPr/>
        </p:nvSpPr>
        <p:spPr>
          <a:xfrm>
            <a:off x="1628078" y="2486723"/>
            <a:ext cx="5363737" cy="3131516"/>
          </a:xfrm>
          <a:custGeom>
            <a:avLst/>
            <a:gdLst>
              <a:gd name="connsiteX0" fmla="*/ 0 w 5073805"/>
              <a:gd name="connsiteY0" fmla="*/ 2598235 h 2690857"/>
              <a:gd name="connsiteX1" fmla="*/ 1795346 w 5073805"/>
              <a:gd name="connsiteY1" fmla="*/ 2620537 h 2690857"/>
              <a:gd name="connsiteX2" fmla="*/ 3702205 w 5073805"/>
              <a:gd name="connsiteY2" fmla="*/ 1817649 h 2690857"/>
              <a:gd name="connsiteX3" fmla="*/ 5073805 w 5073805"/>
              <a:gd name="connsiteY3" fmla="*/ 0 h 2690857"/>
              <a:gd name="connsiteX0" fmla="*/ 0 w 5073805"/>
              <a:gd name="connsiteY0" fmla="*/ 2598235 h 2758078"/>
              <a:gd name="connsiteX1" fmla="*/ 947854 w 5073805"/>
              <a:gd name="connsiteY1" fmla="*/ 2709746 h 2758078"/>
              <a:gd name="connsiteX2" fmla="*/ 3702205 w 5073805"/>
              <a:gd name="connsiteY2" fmla="*/ 1817649 h 2758078"/>
              <a:gd name="connsiteX3" fmla="*/ 5073805 w 5073805"/>
              <a:gd name="connsiteY3" fmla="*/ 0 h 2758078"/>
              <a:gd name="connsiteX0" fmla="*/ 0 w 5073805"/>
              <a:gd name="connsiteY0" fmla="*/ 2598235 h 2710786"/>
              <a:gd name="connsiteX1" fmla="*/ 947854 w 5073805"/>
              <a:gd name="connsiteY1" fmla="*/ 2709746 h 2710786"/>
              <a:gd name="connsiteX2" fmla="*/ 3702205 w 5073805"/>
              <a:gd name="connsiteY2" fmla="*/ 1817649 h 2710786"/>
              <a:gd name="connsiteX3" fmla="*/ 5073805 w 5073805"/>
              <a:gd name="connsiteY3" fmla="*/ 0 h 2710786"/>
              <a:gd name="connsiteX0" fmla="*/ 0 w 5073805"/>
              <a:gd name="connsiteY0" fmla="*/ 2598235 h 2855546"/>
              <a:gd name="connsiteX1" fmla="*/ 903250 w 5073805"/>
              <a:gd name="connsiteY1" fmla="*/ 2854712 h 2855546"/>
              <a:gd name="connsiteX2" fmla="*/ 3702205 w 5073805"/>
              <a:gd name="connsiteY2" fmla="*/ 1817649 h 2855546"/>
              <a:gd name="connsiteX3" fmla="*/ 5073805 w 5073805"/>
              <a:gd name="connsiteY3" fmla="*/ 0 h 2855546"/>
              <a:gd name="connsiteX0" fmla="*/ 0 w 5073805"/>
              <a:gd name="connsiteY0" fmla="*/ 2598235 h 2855546"/>
              <a:gd name="connsiteX1" fmla="*/ 903250 w 5073805"/>
              <a:gd name="connsiteY1" fmla="*/ 2854712 h 2855546"/>
              <a:gd name="connsiteX2" fmla="*/ 3702205 w 5073805"/>
              <a:gd name="connsiteY2" fmla="*/ 1817649 h 2855546"/>
              <a:gd name="connsiteX3" fmla="*/ 5073805 w 5073805"/>
              <a:gd name="connsiteY3" fmla="*/ 0 h 2855546"/>
              <a:gd name="connsiteX0" fmla="*/ 0 w 5073805"/>
              <a:gd name="connsiteY0" fmla="*/ 2598235 h 2908315"/>
              <a:gd name="connsiteX1" fmla="*/ 903250 w 5073805"/>
              <a:gd name="connsiteY1" fmla="*/ 2854712 h 2908315"/>
              <a:gd name="connsiteX2" fmla="*/ 2709747 w 5073805"/>
              <a:gd name="connsiteY2" fmla="*/ 1527717 h 2908315"/>
              <a:gd name="connsiteX3" fmla="*/ 5073805 w 5073805"/>
              <a:gd name="connsiteY3" fmla="*/ 0 h 2908315"/>
              <a:gd name="connsiteX0" fmla="*/ 0 w 5073805"/>
              <a:gd name="connsiteY0" fmla="*/ 2598235 h 2935406"/>
              <a:gd name="connsiteX1" fmla="*/ 903250 w 5073805"/>
              <a:gd name="connsiteY1" fmla="*/ 2854712 h 2935406"/>
              <a:gd name="connsiteX2" fmla="*/ 2375210 w 5073805"/>
              <a:gd name="connsiteY2" fmla="*/ 1126274 h 2935406"/>
              <a:gd name="connsiteX3" fmla="*/ 5073805 w 5073805"/>
              <a:gd name="connsiteY3" fmla="*/ 0 h 2935406"/>
              <a:gd name="connsiteX0" fmla="*/ 0 w 5363737"/>
              <a:gd name="connsiteY0" fmla="*/ 2977376 h 3314547"/>
              <a:gd name="connsiteX1" fmla="*/ 903250 w 5363737"/>
              <a:gd name="connsiteY1" fmla="*/ 3233853 h 3314547"/>
              <a:gd name="connsiteX2" fmla="*/ 2375210 w 5363737"/>
              <a:gd name="connsiteY2" fmla="*/ 1505415 h 3314547"/>
              <a:gd name="connsiteX3" fmla="*/ 5363737 w 5363737"/>
              <a:gd name="connsiteY3" fmla="*/ 0 h 3314547"/>
              <a:gd name="connsiteX0" fmla="*/ 0 w 5363737"/>
              <a:gd name="connsiteY0" fmla="*/ 2977376 h 3338574"/>
              <a:gd name="connsiteX1" fmla="*/ 903250 w 5363737"/>
              <a:gd name="connsiteY1" fmla="*/ 3233853 h 3338574"/>
              <a:gd name="connsiteX2" fmla="*/ 2520176 w 5363737"/>
              <a:gd name="connsiteY2" fmla="*/ 1159727 h 3338574"/>
              <a:gd name="connsiteX3" fmla="*/ 5363737 w 5363737"/>
              <a:gd name="connsiteY3" fmla="*/ 0 h 3338574"/>
              <a:gd name="connsiteX0" fmla="*/ 0 w 5363737"/>
              <a:gd name="connsiteY0" fmla="*/ 2977376 h 3345630"/>
              <a:gd name="connsiteX1" fmla="*/ 903250 w 5363737"/>
              <a:gd name="connsiteY1" fmla="*/ 3233853 h 3345630"/>
              <a:gd name="connsiteX2" fmla="*/ 2219093 w 5363737"/>
              <a:gd name="connsiteY2" fmla="*/ 1059366 h 3345630"/>
              <a:gd name="connsiteX3" fmla="*/ 5363737 w 5363737"/>
              <a:gd name="connsiteY3" fmla="*/ 0 h 3345630"/>
              <a:gd name="connsiteX0" fmla="*/ 0 w 5363737"/>
              <a:gd name="connsiteY0" fmla="*/ 2977376 h 3212377"/>
              <a:gd name="connsiteX1" fmla="*/ 836343 w 5363737"/>
              <a:gd name="connsiteY1" fmla="*/ 3066585 h 3212377"/>
              <a:gd name="connsiteX2" fmla="*/ 2219093 w 5363737"/>
              <a:gd name="connsiteY2" fmla="*/ 1059366 h 3212377"/>
              <a:gd name="connsiteX3" fmla="*/ 5363737 w 5363737"/>
              <a:gd name="connsiteY3" fmla="*/ 0 h 3212377"/>
              <a:gd name="connsiteX0" fmla="*/ 0 w 5363737"/>
              <a:gd name="connsiteY0" fmla="*/ 2977376 h 3212377"/>
              <a:gd name="connsiteX1" fmla="*/ 836343 w 5363737"/>
              <a:gd name="connsiteY1" fmla="*/ 3066585 h 3212377"/>
              <a:gd name="connsiteX2" fmla="*/ 2219093 w 5363737"/>
              <a:gd name="connsiteY2" fmla="*/ 1059366 h 3212377"/>
              <a:gd name="connsiteX3" fmla="*/ 3875414 w 5363737"/>
              <a:gd name="connsiteY3" fmla="*/ 1042690 h 3212377"/>
              <a:gd name="connsiteX4" fmla="*/ 5363737 w 5363737"/>
              <a:gd name="connsiteY4" fmla="*/ 0 h 3212377"/>
              <a:gd name="connsiteX0" fmla="*/ 0 w 5363737"/>
              <a:gd name="connsiteY0" fmla="*/ 2977376 h 3212377"/>
              <a:gd name="connsiteX1" fmla="*/ 836343 w 5363737"/>
              <a:gd name="connsiteY1" fmla="*/ 3066585 h 3212377"/>
              <a:gd name="connsiteX2" fmla="*/ 2219093 w 5363737"/>
              <a:gd name="connsiteY2" fmla="*/ 1059366 h 3212377"/>
              <a:gd name="connsiteX3" fmla="*/ 3875414 w 5363737"/>
              <a:gd name="connsiteY3" fmla="*/ 1042690 h 3212377"/>
              <a:gd name="connsiteX4" fmla="*/ 5363737 w 5363737"/>
              <a:gd name="connsiteY4" fmla="*/ 0 h 3212377"/>
              <a:gd name="connsiteX0" fmla="*/ 0 w 5363737"/>
              <a:gd name="connsiteY0" fmla="*/ 2977376 h 3212377"/>
              <a:gd name="connsiteX1" fmla="*/ 836343 w 5363737"/>
              <a:gd name="connsiteY1" fmla="*/ 3066585 h 3212377"/>
              <a:gd name="connsiteX2" fmla="*/ 2219093 w 5363737"/>
              <a:gd name="connsiteY2" fmla="*/ 1059366 h 3212377"/>
              <a:gd name="connsiteX3" fmla="*/ 3875414 w 5363737"/>
              <a:gd name="connsiteY3" fmla="*/ 1042690 h 3212377"/>
              <a:gd name="connsiteX4" fmla="*/ 5363737 w 5363737"/>
              <a:gd name="connsiteY4" fmla="*/ 0 h 3212377"/>
              <a:gd name="connsiteX0" fmla="*/ 0 w 5363737"/>
              <a:gd name="connsiteY0" fmla="*/ 2977376 h 3131516"/>
              <a:gd name="connsiteX1" fmla="*/ 860155 w 5363737"/>
              <a:gd name="connsiteY1" fmla="*/ 2947523 h 3131516"/>
              <a:gd name="connsiteX2" fmla="*/ 2219093 w 5363737"/>
              <a:gd name="connsiteY2" fmla="*/ 1059366 h 3131516"/>
              <a:gd name="connsiteX3" fmla="*/ 3875414 w 5363737"/>
              <a:gd name="connsiteY3" fmla="*/ 1042690 h 3131516"/>
              <a:gd name="connsiteX4" fmla="*/ 5363737 w 5363737"/>
              <a:gd name="connsiteY4" fmla="*/ 0 h 3131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63737" h="3131516">
                <a:moveTo>
                  <a:pt x="0" y="2977376"/>
                </a:moveTo>
                <a:cubicBezTo>
                  <a:pt x="299224" y="3098181"/>
                  <a:pt x="490306" y="3267191"/>
                  <a:pt x="860155" y="2947523"/>
                </a:cubicBezTo>
                <a:cubicBezTo>
                  <a:pt x="1230004" y="2627855"/>
                  <a:pt x="1819404" y="1363922"/>
                  <a:pt x="2219093" y="1059366"/>
                </a:cubicBezTo>
                <a:cubicBezTo>
                  <a:pt x="2576053" y="797538"/>
                  <a:pt x="3351307" y="1219251"/>
                  <a:pt x="3875414" y="1042690"/>
                </a:cubicBezTo>
                <a:cubicBezTo>
                  <a:pt x="4399521" y="866129"/>
                  <a:pt x="4846491" y="172357"/>
                  <a:pt x="5363737" y="0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4572000" y="3504489"/>
            <a:ext cx="0" cy="15954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3124200" y="4351338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867399" y="319857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495800" y="34290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810000" y="344066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182790" y="3495675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 txBox="1"/>
              <p:nvPr/>
            </p:nvSpPr>
            <p:spPr>
              <a:xfrm>
                <a:off x="6494819" y="1427586"/>
                <a:ext cx="14484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CA" b="0" i="1" smtClean="0">
                        <a:latin typeface="Cambria Math"/>
                      </a:rPr>
                      <m:t>𝑛</m:t>
                    </m:r>
                    <m:r>
                      <a:rPr lang="en-CA" b="0" i="1" smtClean="0">
                        <a:latin typeface="Cambria Math"/>
                      </a:rPr>
                      <m:t>=2</m:t>
                    </m:r>
                  </m:oMath>
                </a14:m>
                <a:r>
                  <a:rPr lang="en-US" dirty="0" smtClean="0">
                    <a:latin typeface="+mn-lt"/>
                  </a:rPr>
                  <a:t> panels</a:t>
                </a:r>
                <a:endParaRPr lang="en-US" dirty="0">
                  <a:latin typeface="+mn-lt"/>
                </a:endParaRPr>
              </a:p>
            </p:txBody>
          </p:sp>
        </mc:Choice>
        <mc:Fallback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4819" y="1427586"/>
                <a:ext cx="1448410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197" r="-2941" b="-2459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Arrow Connector 31"/>
          <p:cNvCxnSpPr/>
          <p:nvPr/>
        </p:nvCxnSpPr>
        <p:spPr>
          <a:xfrm>
            <a:off x="3196235" y="2737710"/>
            <a:ext cx="1375765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/>
              <p:cNvSpPr txBox="1"/>
              <p:nvPr/>
            </p:nvSpPr>
            <p:spPr>
              <a:xfrm>
                <a:off x="3051485" y="2132139"/>
                <a:ext cx="16652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b="0" i="1" smtClean="0">
                          <a:latin typeface="Cambria Math"/>
                        </a:rPr>
                        <m:t>h</m:t>
                      </m:r>
                      <m:r>
                        <a:rPr lang="en-CA" b="0" i="1" smtClean="0">
                          <a:latin typeface="Cambria Math"/>
                        </a:rPr>
                        <m:t>=(</m:t>
                      </m:r>
                      <m:r>
                        <a:rPr lang="en-CA" b="0" i="1" smtClean="0">
                          <a:latin typeface="Cambria Math"/>
                        </a:rPr>
                        <m:t>𝑏</m:t>
                      </m:r>
                      <m:r>
                        <a:rPr lang="en-CA" b="0" i="1" smtClean="0">
                          <a:latin typeface="Cambria Math"/>
                        </a:rPr>
                        <m:t>−</m:t>
                      </m:r>
                      <m:r>
                        <a:rPr lang="en-CA" b="0" i="1" smtClean="0">
                          <a:latin typeface="Cambria Math"/>
                        </a:rPr>
                        <m:t>𝑎</m:t>
                      </m:r>
                      <m:r>
                        <a:rPr lang="en-CA" b="0" i="1" smtClean="0">
                          <a:latin typeface="Cambria Math"/>
                        </a:rPr>
                        <m:t>)/</m:t>
                      </m:r>
                      <m:r>
                        <a:rPr lang="en-CA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CA" dirty="0"/>
              </a:p>
            </p:txBody>
          </p:sp>
        </mc:Choice>
        <mc:Fallback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1485" y="2132139"/>
                <a:ext cx="1665264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767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 class exercise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implement composite rectangle, trapezoid, and Simpson's rule</a:t>
            </a:r>
          </a:p>
          <a:p>
            <a:r>
              <a:rPr lang="en-CA" dirty="0" smtClean="0"/>
              <a:t>test implementations using known integrals</a:t>
            </a:r>
            <a:endParaRPr lang="en-C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ABFF73-B986-4246-9C14-D7B598317BE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8632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Numerical integration in MATLAB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MATLAB provides functions for integration using</a:t>
            </a:r>
          </a:p>
          <a:p>
            <a:pPr lvl="1"/>
            <a:r>
              <a:rPr lang="en-CA" dirty="0" smtClean="0"/>
              <a:t>the trapezoidal rule</a:t>
            </a:r>
          </a:p>
          <a:p>
            <a:pPr lvl="2"/>
            <a:r>
              <a:rPr lang="en-CA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trapz</a:t>
            </a:r>
            <a:r>
              <a:rPr lang="en-CA" dirty="0" smtClean="0"/>
              <a:t> </a:t>
            </a:r>
            <a:endParaRPr lang="en-CA" dirty="0"/>
          </a:p>
          <a:p>
            <a:pPr lvl="1"/>
            <a:r>
              <a:rPr lang="en-CA" dirty="0" smtClean="0"/>
              <a:t>a more sophisticated composite rule (global adaptive quadrature)</a:t>
            </a:r>
          </a:p>
          <a:p>
            <a:pPr lvl="2"/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integral</a:t>
            </a:r>
            <a:r>
              <a:rPr lang="en-CA" dirty="0" smtClean="0"/>
              <a:t>, 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integral2</a:t>
            </a:r>
            <a:r>
              <a:rPr lang="en-CA" dirty="0" smtClean="0"/>
              <a:t>, 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integral3</a:t>
            </a:r>
            <a:r>
              <a:rPr lang="en-CA" dirty="0" smtClean="0"/>
              <a:t> 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073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Numerical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numerical integration attempts to estimate the value of a definite integral without solving for the indefinite integral; i.e.,</a:t>
            </a:r>
          </a:p>
          <a:p>
            <a:pPr lvl="1"/>
            <a:r>
              <a:rPr lang="en-US" dirty="0" smtClean="0"/>
              <a:t>estimate the value of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without solving for</a:t>
            </a:r>
          </a:p>
          <a:p>
            <a:pPr lvl="1"/>
            <a:endParaRPr lang="en-US" dirty="0"/>
          </a:p>
          <a:p>
            <a:r>
              <a:rPr lang="en-US" dirty="0" smtClean="0"/>
              <a:t>recall the first fundamental theorem of calculus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058841" y="2327353"/>
                <a:ext cx="1656159" cy="7206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𝐼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8841" y="2327353"/>
                <a:ext cx="1656159" cy="72064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038600" y="3372121"/>
                <a:ext cx="1965795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𝐹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372121"/>
                <a:ext cx="1965795" cy="81887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81308" y="5029200"/>
                <a:ext cx="3181384" cy="7206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𝐼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𝐹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𝐹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1308" y="5029200"/>
                <a:ext cx="3181384" cy="72064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4378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Numerical integration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why would you want to do this?</a:t>
                </a:r>
              </a:p>
              <a:p>
                <a:pPr lvl="1"/>
                <a:r>
                  <a:rPr lang="en-US" dirty="0" smtClean="0"/>
                  <a:t>many indefinite integrals cannot be written in terms of elementary functions; e.g., the error function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r>
                  <a:rPr lang="en-US" dirty="0" smtClean="0"/>
                  <a:t>the 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dirty="0" smtClean="0"/>
                  <a:t> is not known; e.g., you only have measurements of some unknown 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2"/>
                <a:r>
                  <a:rPr lang="en-US" dirty="0" smtClean="0"/>
                  <a:t>inertial measurement units (IMU) measure accelerations, the </a:t>
                </a:r>
                <a:r>
                  <a:rPr lang="en-US" dirty="0" smtClean="0"/>
                  <a:t>acceleration </a:t>
                </a:r>
                <a:r>
                  <a:rPr lang="en-US" dirty="0" smtClean="0"/>
                  <a:t>measurements are integrated to obtain velocity estimates, and the velocities are integrated to obtain position</a:t>
                </a:r>
              </a:p>
              <a:p>
                <a:pPr lvl="1"/>
                <a:r>
                  <a:rPr lang="en-US" dirty="0" smtClean="0"/>
                  <a:t>the indefinite integral is known, but difficult or computationally expensive to evaluate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355833" y="2534181"/>
                <a:ext cx="2432333" cy="6925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erf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sup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5833" y="2534181"/>
                <a:ext cx="2432333" cy="69256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7022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many symbolic math programs can solve for the indefinite integral if the integral can be expressed in terms of elementary functions</a:t>
            </a:r>
          </a:p>
          <a:p>
            <a:r>
              <a:rPr lang="en-US" dirty="0" smtClean="0"/>
              <a:t>how do they do this?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en.wikipedia.org/wiki/Risch_algorithm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333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reeform 30"/>
          <p:cNvSpPr/>
          <p:nvPr/>
        </p:nvSpPr>
        <p:spPr>
          <a:xfrm>
            <a:off x="3200400" y="3269456"/>
            <a:ext cx="2739123" cy="1831181"/>
          </a:xfrm>
          <a:custGeom>
            <a:avLst/>
            <a:gdLst>
              <a:gd name="connsiteX0" fmla="*/ 0 w 2747962"/>
              <a:gd name="connsiteY0" fmla="*/ 1140619 h 1824038"/>
              <a:gd name="connsiteX1" fmla="*/ 250031 w 2747962"/>
              <a:gd name="connsiteY1" fmla="*/ 754856 h 1824038"/>
              <a:gd name="connsiteX2" fmla="*/ 516731 w 2747962"/>
              <a:gd name="connsiteY2" fmla="*/ 395288 h 1824038"/>
              <a:gd name="connsiteX3" fmla="*/ 702469 w 2747962"/>
              <a:gd name="connsiteY3" fmla="*/ 235744 h 1824038"/>
              <a:gd name="connsiteX4" fmla="*/ 852487 w 2747962"/>
              <a:gd name="connsiteY4" fmla="*/ 192881 h 1824038"/>
              <a:gd name="connsiteX5" fmla="*/ 1033462 w 2747962"/>
              <a:gd name="connsiteY5" fmla="*/ 180975 h 1824038"/>
              <a:gd name="connsiteX6" fmla="*/ 1235869 w 2747962"/>
              <a:gd name="connsiteY6" fmla="*/ 200025 h 1824038"/>
              <a:gd name="connsiteX7" fmla="*/ 1733550 w 2747962"/>
              <a:gd name="connsiteY7" fmla="*/ 283369 h 1824038"/>
              <a:gd name="connsiteX8" fmla="*/ 1966912 w 2747962"/>
              <a:gd name="connsiteY8" fmla="*/ 300038 h 1824038"/>
              <a:gd name="connsiteX9" fmla="*/ 2152650 w 2747962"/>
              <a:gd name="connsiteY9" fmla="*/ 290513 h 1824038"/>
              <a:gd name="connsiteX10" fmla="*/ 2305050 w 2747962"/>
              <a:gd name="connsiteY10" fmla="*/ 257175 h 1824038"/>
              <a:gd name="connsiteX11" fmla="*/ 2438400 w 2747962"/>
              <a:gd name="connsiteY11" fmla="*/ 200025 h 1824038"/>
              <a:gd name="connsiteX12" fmla="*/ 2605087 w 2747962"/>
              <a:gd name="connsiteY12" fmla="*/ 100013 h 1824038"/>
              <a:gd name="connsiteX13" fmla="*/ 2747962 w 2747962"/>
              <a:gd name="connsiteY13" fmla="*/ 0 h 1824038"/>
              <a:gd name="connsiteX14" fmla="*/ 2747962 w 2747962"/>
              <a:gd name="connsiteY14" fmla="*/ 1824038 h 1824038"/>
              <a:gd name="connsiteX15" fmla="*/ 0 w 2747962"/>
              <a:gd name="connsiteY15" fmla="*/ 1824038 h 1824038"/>
              <a:gd name="connsiteX16" fmla="*/ 0 w 2747962"/>
              <a:gd name="connsiteY16" fmla="*/ 1140619 h 1824038"/>
              <a:gd name="connsiteX0" fmla="*/ 0 w 2747962"/>
              <a:gd name="connsiteY0" fmla="*/ 1147762 h 1831181"/>
              <a:gd name="connsiteX1" fmla="*/ 250031 w 2747962"/>
              <a:gd name="connsiteY1" fmla="*/ 761999 h 1831181"/>
              <a:gd name="connsiteX2" fmla="*/ 516731 w 2747962"/>
              <a:gd name="connsiteY2" fmla="*/ 402431 h 1831181"/>
              <a:gd name="connsiteX3" fmla="*/ 702469 w 2747962"/>
              <a:gd name="connsiteY3" fmla="*/ 242887 h 1831181"/>
              <a:gd name="connsiteX4" fmla="*/ 852487 w 2747962"/>
              <a:gd name="connsiteY4" fmla="*/ 200024 h 1831181"/>
              <a:gd name="connsiteX5" fmla="*/ 1033462 w 2747962"/>
              <a:gd name="connsiteY5" fmla="*/ 188118 h 1831181"/>
              <a:gd name="connsiteX6" fmla="*/ 1235869 w 2747962"/>
              <a:gd name="connsiteY6" fmla="*/ 207168 h 1831181"/>
              <a:gd name="connsiteX7" fmla="*/ 1733550 w 2747962"/>
              <a:gd name="connsiteY7" fmla="*/ 290512 h 1831181"/>
              <a:gd name="connsiteX8" fmla="*/ 1966912 w 2747962"/>
              <a:gd name="connsiteY8" fmla="*/ 307181 h 1831181"/>
              <a:gd name="connsiteX9" fmla="*/ 2152650 w 2747962"/>
              <a:gd name="connsiteY9" fmla="*/ 297656 h 1831181"/>
              <a:gd name="connsiteX10" fmla="*/ 2305050 w 2747962"/>
              <a:gd name="connsiteY10" fmla="*/ 264318 h 1831181"/>
              <a:gd name="connsiteX11" fmla="*/ 2438400 w 2747962"/>
              <a:gd name="connsiteY11" fmla="*/ 207168 h 1831181"/>
              <a:gd name="connsiteX12" fmla="*/ 2605087 w 2747962"/>
              <a:gd name="connsiteY12" fmla="*/ 107156 h 1831181"/>
              <a:gd name="connsiteX13" fmla="*/ 2740818 w 2747962"/>
              <a:gd name="connsiteY13" fmla="*/ 0 h 1831181"/>
              <a:gd name="connsiteX14" fmla="*/ 2747962 w 2747962"/>
              <a:gd name="connsiteY14" fmla="*/ 1831181 h 1831181"/>
              <a:gd name="connsiteX15" fmla="*/ 0 w 2747962"/>
              <a:gd name="connsiteY15" fmla="*/ 1831181 h 1831181"/>
              <a:gd name="connsiteX16" fmla="*/ 0 w 2747962"/>
              <a:gd name="connsiteY16" fmla="*/ 1147762 h 1831181"/>
              <a:gd name="connsiteX0" fmla="*/ 0 w 2741505"/>
              <a:gd name="connsiteY0" fmla="*/ 1147762 h 1831181"/>
              <a:gd name="connsiteX1" fmla="*/ 250031 w 2741505"/>
              <a:gd name="connsiteY1" fmla="*/ 761999 h 1831181"/>
              <a:gd name="connsiteX2" fmla="*/ 516731 w 2741505"/>
              <a:gd name="connsiteY2" fmla="*/ 402431 h 1831181"/>
              <a:gd name="connsiteX3" fmla="*/ 702469 w 2741505"/>
              <a:gd name="connsiteY3" fmla="*/ 242887 h 1831181"/>
              <a:gd name="connsiteX4" fmla="*/ 852487 w 2741505"/>
              <a:gd name="connsiteY4" fmla="*/ 200024 h 1831181"/>
              <a:gd name="connsiteX5" fmla="*/ 1033462 w 2741505"/>
              <a:gd name="connsiteY5" fmla="*/ 188118 h 1831181"/>
              <a:gd name="connsiteX6" fmla="*/ 1235869 w 2741505"/>
              <a:gd name="connsiteY6" fmla="*/ 207168 h 1831181"/>
              <a:gd name="connsiteX7" fmla="*/ 1733550 w 2741505"/>
              <a:gd name="connsiteY7" fmla="*/ 290512 h 1831181"/>
              <a:gd name="connsiteX8" fmla="*/ 1966912 w 2741505"/>
              <a:gd name="connsiteY8" fmla="*/ 307181 h 1831181"/>
              <a:gd name="connsiteX9" fmla="*/ 2152650 w 2741505"/>
              <a:gd name="connsiteY9" fmla="*/ 297656 h 1831181"/>
              <a:gd name="connsiteX10" fmla="*/ 2305050 w 2741505"/>
              <a:gd name="connsiteY10" fmla="*/ 264318 h 1831181"/>
              <a:gd name="connsiteX11" fmla="*/ 2438400 w 2741505"/>
              <a:gd name="connsiteY11" fmla="*/ 207168 h 1831181"/>
              <a:gd name="connsiteX12" fmla="*/ 2605087 w 2741505"/>
              <a:gd name="connsiteY12" fmla="*/ 107156 h 1831181"/>
              <a:gd name="connsiteX13" fmla="*/ 2740818 w 2741505"/>
              <a:gd name="connsiteY13" fmla="*/ 0 h 1831181"/>
              <a:gd name="connsiteX14" fmla="*/ 2740818 w 2741505"/>
              <a:gd name="connsiteY14" fmla="*/ 1828799 h 1831181"/>
              <a:gd name="connsiteX15" fmla="*/ 0 w 2741505"/>
              <a:gd name="connsiteY15" fmla="*/ 1831181 h 1831181"/>
              <a:gd name="connsiteX16" fmla="*/ 0 w 2741505"/>
              <a:gd name="connsiteY16" fmla="*/ 1147762 h 1831181"/>
              <a:gd name="connsiteX0" fmla="*/ 0 w 2741505"/>
              <a:gd name="connsiteY0" fmla="*/ 1147762 h 1831181"/>
              <a:gd name="connsiteX1" fmla="*/ 250031 w 2741505"/>
              <a:gd name="connsiteY1" fmla="*/ 761999 h 1831181"/>
              <a:gd name="connsiteX2" fmla="*/ 516731 w 2741505"/>
              <a:gd name="connsiteY2" fmla="*/ 402431 h 1831181"/>
              <a:gd name="connsiteX3" fmla="*/ 702469 w 2741505"/>
              <a:gd name="connsiteY3" fmla="*/ 242887 h 1831181"/>
              <a:gd name="connsiteX4" fmla="*/ 852487 w 2741505"/>
              <a:gd name="connsiteY4" fmla="*/ 200024 h 1831181"/>
              <a:gd name="connsiteX5" fmla="*/ 1033462 w 2741505"/>
              <a:gd name="connsiteY5" fmla="*/ 188118 h 1831181"/>
              <a:gd name="connsiteX6" fmla="*/ 1235869 w 2741505"/>
              <a:gd name="connsiteY6" fmla="*/ 207168 h 1831181"/>
              <a:gd name="connsiteX7" fmla="*/ 1733550 w 2741505"/>
              <a:gd name="connsiteY7" fmla="*/ 290512 h 1831181"/>
              <a:gd name="connsiteX8" fmla="*/ 1966912 w 2741505"/>
              <a:gd name="connsiteY8" fmla="*/ 307181 h 1831181"/>
              <a:gd name="connsiteX9" fmla="*/ 2152650 w 2741505"/>
              <a:gd name="connsiteY9" fmla="*/ 297656 h 1831181"/>
              <a:gd name="connsiteX10" fmla="*/ 2305050 w 2741505"/>
              <a:gd name="connsiteY10" fmla="*/ 264318 h 1831181"/>
              <a:gd name="connsiteX11" fmla="*/ 2438400 w 2741505"/>
              <a:gd name="connsiteY11" fmla="*/ 207168 h 1831181"/>
              <a:gd name="connsiteX12" fmla="*/ 2605087 w 2741505"/>
              <a:gd name="connsiteY12" fmla="*/ 107156 h 1831181"/>
              <a:gd name="connsiteX13" fmla="*/ 2740818 w 2741505"/>
              <a:gd name="connsiteY13" fmla="*/ 0 h 1831181"/>
              <a:gd name="connsiteX14" fmla="*/ 2740818 w 2741505"/>
              <a:gd name="connsiteY14" fmla="*/ 1828799 h 1831181"/>
              <a:gd name="connsiteX15" fmla="*/ 7144 w 2741505"/>
              <a:gd name="connsiteY15" fmla="*/ 1831181 h 1831181"/>
              <a:gd name="connsiteX16" fmla="*/ 0 w 2741505"/>
              <a:gd name="connsiteY16" fmla="*/ 1147762 h 1831181"/>
              <a:gd name="connsiteX0" fmla="*/ 0 w 2739123"/>
              <a:gd name="connsiteY0" fmla="*/ 1147762 h 1831181"/>
              <a:gd name="connsiteX1" fmla="*/ 247649 w 2739123"/>
              <a:gd name="connsiteY1" fmla="*/ 761999 h 1831181"/>
              <a:gd name="connsiteX2" fmla="*/ 514349 w 2739123"/>
              <a:gd name="connsiteY2" fmla="*/ 402431 h 1831181"/>
              <a:gd name="connsiteX3" fmla="*/ 700087 w 2739123"/>
              <a:gd name="connsiteY3" fmla="*/ 242887 h 1831181"/>
              <a:gd name="connsiteX4" fmla="*/ 850105 w 2739123"/>
              <a:gd name="connsiteY4" fmla="*/ 200024 h 1831181"/>
              <a:gd name="connsiteX5" fmla="*/ 1031080 w 2739123"/>
              <a:gd name="connsiteY5" fmla="*/ 188118 h 1831181"/>
              <a:gd name="connsiteX6" fmla="*/ 1233487 w 2739123"/>
              <a:gd name="connsiteY6" fmla="*/ 207168 h 1831181"/>
              <a:gd name="connsiteX7" fmla="*/ 1731168 w 2739123"/>
              <a:gd name="connsiteY7" fmla="*/ 290512 h 1831181"/>
              <a:gd name="connsiteX8" fmla="*/ 1964530 w 2739123"/>
              <a:gd name="connsiteY8" fmla="*/ 307181 h 1831181"/>
              <a:gd name="connsiteX9" fmla="*/ 2150268 w 2739123"/>
              <a:gd name="connsiteY9" fmla="*/ 297656 h 1831181"/>
              <a:gd name="connsiteX10" fmla="*/ 2302668 w 2739123"/>
              <a:gd name="connsiteY10" fmla="*/ 264318 h 1831181"/>
              <a:gd name="connsiteX11" fmla="*/ 2436018 w 2739123"/>
              <a:gd name="connsiteY11" fmla="*/ 207168 h 1831181"/>
              <a:gd name="connsiteX12" fmla="*/ 2602705 w 2739123"/>
              <a:gd name="connsiteY12" fmla="*/ 107156 h 1831181"/>
              <a:gd name="connsiteX13" fmla="*/ 2738436 w 2739123"/>
              <a:gd name="connsiteY13" fmla="*/ 0 h 1831181"/>
              <a:gd name="connsiteX14" fmla="*/ 2738436 w 2739123"/>
              <a:gd name="connsiteY14" fmla="*/ 1828799 h 1831181"/>
              <a:gd name="connsiteX15" fmla="*/ 4762 w 2739123"/>
              <a:gd name="connsiteY15" fmla="*/ 1831181 h 1831181"/>
              <a:gd name="connsiteX16" fmla="*/ 0 w 2739123"/>
              <a:gd name="connsiteY16" fmla="*/ 1147762 h 1831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739123" h="1831181">
                <a:moveTo>
                  <a:pt x="0" y="1147762"/>
                </a:moveTo>
                <a:lnTo>
                  <a:pt x="247649" y="761999"/>
                </a:lnTo>
                <a:lnTo>
                  <a:pt x="514349" y="402431"/>
                </a:lnTo>
                <a:lnTo>
                  <a:pt x="700087" y="242887"/>
                </a:lnTo>
                <a:lnTo>
                  <a:pt x="850105" y="200024"/>
                </a:lnTo>
                <a:lnTo>
                  <a:pt x="1031080" y="188118"/>
                </a:lnTo>
                <a:lnTo>
                  <a:pt x="1233487" y="207168"/>
                </a:lnTo>
                <a:lnTo>
                  <a:pt x="1731168" y="290512"/>
                </a:lnTo>
                <a:lnTo>
                  <a:pt x="1964530" y="307181"/>
                </a:lnTo>
                <a:lnTo>
                  <a:pt x="2150268" y="297656"/>
                </a:lnTo>
                <a:lnTo>
                  <a:pt x="2302668" y="264318"/>
                </a:lnTo>
                <a:lnTo>
                  <a:pt x="2436018" y="207168"/>
                </a:lnTo>
                <a:lnTo>
                  <a:pt x="2602705" y="107156"/>
                </a:lnTo>
                <a:lnTo>
                  <a:pt x="2738436" y="0"/>
                </a:lnTo>
                <a:cubicBezTo>
                  <a:pt x="2740817" y="610394"/>
                  <a:pt x="2736055" y="1218405"/>
                  <a:pt x="2738436" y="1828799"/>
                </a:cubicBezTo>
                <a:lnTo>
                  <a:pt x="4762" y="1831181"/>
                </a:lnTo>
                <a:cubicBezTo>
                  <a:pt x="5556" y="1602581"/>
                  <a:pt x="1587" y="1373981"/>
                  <a:pt x="0" y="1147762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Numerical integration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828800" y="1981200"/>
            <a:ext cx="0" cy="3962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676400" y="5105400"/>
            <a:ext cx="54864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211122" y="4920734"/>
                <a:ext cx="3792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1122" y="4920734"/>
                <a:ext cx="379206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637498" y="1524000"/>
                <a:ext cx="3826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7498" y="1524000"/>
                <a:ext cx="382604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Freeform 22"/>
          <p:cNvSpPr/>
          <p:nvPr/>
        </p:nvSpPr>
        <p:spPr>
          <a:xfrm>
            <a:off x="1628078" y="2486723"/>
            <a:ext cx="5363737" cy="3131516"/>
          </a:xfrm>
          <a:custGeom>
            <a:avLst/>
            <a:gdLst>
              <a:gd name="connsiteX0" fmla="*/ 0 w 5073805"/>
              <a:gd name="connsiteY0" fmla="*/ 2598235 h 2690857"/>
              <a:gd name="connsiteX1" fmla="*/ 1795346 w 5073805"/>
              <a:gd name="connsiteY1" fmla="*/ 2620537 h 2690857"/>
              <a:gd name="connsiteX2" fmla="*/ 3702205 w 5073805"/>
              <a:gd name="connsiteY2" fmla="*/ 1817649 h 2690857"/>
              <a:gd name="connsiteX3" fmla="*/ 5073805 w 5073805"/>
              <a:gd name="connsiteY3" fmla="*/ 0 h 2690857"/>
              <a:gd name="connsiteX0" fmla="*/ 0 w 5073805"/>
              <a:gd name="connsiteY0" fmla="*/ 2598235 h 2758078"/>
              <a:gd name="connsiteX1" fmla="*/ 947854 w 5073805"/>
              <a:gd name="connsiteY1" fmla="*/ 2709746 h 2758078"/>
              <a:gd name="connsiteX2" fmla="*/ 3702205 w 5073805"/>
              <a:gd name="connsiteY2" fmla="*/ 1817649 h 2758078"/>
              <a:gd name="connsiteX3" fmla="*/ 5073805 w 5073805"/>
              <a:gd name="connsiteY3" fmla="*/ 0 h 2758078"/>
              <a:gd name="connsiteX0" fmla="*/ 0 w 5073805"/>
              <a:gd name="connsiteY0" fmla="*/ 2598235 h 2710786"/>
              <a:gd name="connsiteX1" fmla="*/ 947854 w 5073805"/>
              <a:gd name="connsiteY1" fmla="*/ 2709746 h 2710786"/>
              <a:gd name="connsiteX2" fmla="*/ 3702205 w 5073805"/>
              <a:gd name="connsiteY2" fmla="*/ 1817649 h 2710786"/>
              <a:gd name="connsiteX3" fmla="*/ 5073805 w 5073805"/>
              <a:gd name="connsiteY3" fmla="*/ 0 h 2710786"/>
              <a:gd name="connsiteX0" fmla="*/ 0 w 5073805"/>
              <a:gd name="connsiteY0" fmla="*/ 2598235 h 2855546"/>
              <a:gd name="connsiteX1" fmla="*/ 903250 w 5073805"/>
              <a:gd name="connsiteY1" fmla="*/ 2854712 h 2855546"/>
              <a:gd name="connsiteX2" fmla="*/ 3702205 w 5073805"/>
              <a:gd name="connsiteY2" fmla="*/ 1817649 h 2855546"/>
              <a:gd name="connsiteX3" fmla="*/ 5073805 w 5073805"/>
              <a:gd name="connsiteY3" fmla="*/ 0 h 2855546"/>
              <a:gd name="connsiteX0" fmla="*/ 0 w 5073805"/>
              <a:gd name="connsiteY0" fmla="*/ 2598235 h 2855546"/>
              <a:gd name="connsiteX1" fmla="*/ 903250 w 5073805"/>
              <a:gd name="connsiteY1" fmla="*/ 2854712 h 2855546"/>
              <a:gd name="connsiteX2" fmla="*/ 3702205 w 5073805"/>
              <a:gd name="connsiteY2" fmla="*/ 1817649 h 2855546"/>
              <a:gd name="connsiteX3" fmla="*/ 5073805 w 5073805"/>
              <a:gd name="connsiteY3" fmla="*/ 0 h 2855546"/>
              <a:gd name="connsiteX0" fmla="*/ 0 w 5073805"/>
              <a:gd name="connsiteY0" fmla="*/ 2598235 h 2908315"/>
              <a:gd name="connsiteX1" fmla="*/ 903250 w 5073805"/>
              <a:gd name="connsiteY1" fmla="*/ 2854712 h 2908315"/>
              <a:gd name="connsiteX2" fmla="*/ 2709747 w 5073805"/>
              <a:gd name="connsiteY2" fmla="*/ 1527717 h 2908315"/>
              <a:gd name="connsiteX3" fmla="*/ 5073805 w 5073805"/>
              <a:gd name="connsiteY3" fmla="*/ 0 h 2908315"/>
              <a:gd name="connsiteX0" fmla="*/ 0 w 5073805"/>
              <a:gd name="connsiteY0" fmla="*/ 2598235 h 2935406"/>
              <a:gd name="connsiteX1" fmla="*/ 903250 w 5073805"/>
              <a:gd name="connsiteY1" fmla="*/ 2854712 h 2935406"/>
              <a:gd name="connsiteX2" fmla="*/ 2375210 w 5073805"/>
              <a:gd name="connsiteY2" fmla="*/ 1126274 h 2935406"/>
              <a:gd name="connsiteX3" fmla="*/ 5073805 w 5073805"/>
              <a:gd name="connsiteY3" fmla="*/ 0 h 2935406"/>
              <a:gd name="connsiteX0" fmla="*/ 0 w 5363737"/>
              <a:gd name="connsiteY0" fmla="*/ 2977376 h 3314547"/>
              <a:gd name="connsiteX1" fmla="*/ 903250 w 5363737"/>
              <a:gd name="connsiteY1" fmla="*/ 3233853 h 3314547"/>
              <a:gd name="connsiteX2" fmla="*/ 2375210 w 5363737"/>
              <a:gd name="connsiteY2" fmla="*/ 1505415 h 3314547"/>
              <a:gd name="connsiteX3" fmla="*/ 5363737 w 5363737"/>
              <a:gd name="connsiteY3" fmla="*/ 0 h 3314547"/>
              <a:gd name="connsiteX0" fmla="*/ 0 w 5363737"/>
              <a:gd name="connsiteY0" fmla="*/ 2977376 h 3338574"/>
              <a:gd name="connsiteX1" fmla="*/ 903250 w 5363737"/>
              <a:gd name="connsiteY1" fmla="*/ 3233853 h 3338574"/>
              <a:gd name="connsiteX2" fmla="*/ 2520176 w 5363737"/>
              <a:gd name="connsiteY2" fmla="*/ 1159727 h 3338574"/>
              <a:gd name="connsiteX3" fmla="*/ 5363737 w 5363737"/>
              <a:gd name="connsiteY3" fmla="*/ 0 h 3338574"/>
              <a:gd name="connsiteX0" fmla="*/ 0 w 5363737"/>
              <a:gd name="connsiteY0" fmla="*/ 2977376 h 3345630"/>
              <a:gd name="connsiteX1" fmla="*/ 903250 w 5363737"/>
              <a:gd name="connsiteY1" fmla="*/ 3233853 h 3345630"/>
              <a:gd name="connsiteX2" fmla="*/ 2219093 w 5363737"/>
              <a:gd name="connsiteY2" fmla="*/ 1059366 h 3345630"/>
              <a:gd name="connsiteX3" fmla="*/ 5363737 w 5363737"/>
              <a:gd name="connsiteY3" fmla="*/ 0 h 3345630"/>
              <a:gd name="connsiteX0" fmla="*/ 0 w 5363737"/>
              <a:gd name="connsiteY0" fmla="*/ 2977376 h 3212377"/>
              <a:gd name="connsiteX1" fmla="*/ 836343 w 5363737"/>
              <a:gd name="connsiteY1" fmla="*/ 3066585 h 3212377"/>
              <a:gd name="connsiteX2" fmla="*/ 2219093 w 5363737"/>
              <a:gd name="connsiteY2" fmla="*/ 1059366 h 3212377"/>
              <a:gd name="connsiteX3" fmla="*/ 5363737 w 5363737"/>
              <a:gd name="connsiteY3" fmla="*/ 0 h 3212377"/>
              <a:gd name="connsiteX0" fmla="*/ 0 w 5363737"/>
              <a:gd name="connsiteY0" fmla="*/ 2977376 h 3212377"/>
              <a:gd name="connsiteX1" fmla="*/ 836343 w 5363737"/>
              <a:gd name="connsiteY1" fmla="*/ 3066585 h 3212377"/>
              <a:gd name="connsiteX2" fmla="*/ 2219093 w 5363737"/>
              <a:gd name="connsiteY2" fmla="*/ 1059366 h 3212377"/>
              <a:gd name="connsiteX3" fmla="*/ 3875414 w 5363737"/>
              <a:gd name="connsiteY3" fmla="*/ 1042690 h 3212377"/>
              <a:gd name="connsiteX4" fmla="*/ 5363737 w 5363737"/>
              <a:gd name="connsiteY4" fmla="*/ 0 h 3212377"/>
              <a:gd name="connsiteX0" fmla="*/ 0 w 5363737"/>
              <a:gd name="connsiteY0" fmla="*/ 2977376 h 3212377"/>
              <a:gd name="connsiteX1" fmla="*/ 836343 w 5363737"/>
              <a:gd name="connsiteY1" fmla="*/ 3066585 h 3212377"/>
              <a:gd name="connsiteX2" fmla="*/ 2219093 w 5363737"/>
              <a:gd name="connsiteY2" fmla="*/ 1059366 h 3212377"/>
              <a:gd name="connsiteX3" fmla="*/ 3875414 w 5363737"/>
              <a:gd name="connsiteY3" fmla="*/ 1042690 h 3212377"/>
              <a:gd name="connsiteX4" fmla="*/ 5363737 w 5363737"/>
              <a:gd name="connsiteY4" fmla="*/ 0 h 3212377"/>
              <a:gd name="connsiteX0" fmla="*/ 0 w 5363737"/>
              <a:gd name="connsiteY0" fmla="*/ 2977376 h 3212377"/>
              <a:gd name="connsiteX1" fmla="*/ 836343 w 5363737"/>
              <a:gd name="connsiteY1" fmla="*/ 3066585 h 3212377"/>
              <a:gd name="connsiteX2" fmla="*/ 2219093 w 5363737"/>
              <a:gd name="connsiteY2" fmla="*/ 1059366 h 3212377"/>
              <a:gd name="connsiteX3" fmla="*/ 3875414 w 5363737"/>
              <a:gd name="connsiteY3" fmla="*/ 1042690 h 3212377"/>
              <a:gd name="connsiteX4" fmla="*/ 5363737 w 5363737"/>
              <a:gd name="connsiteY4" fmla="*/ 0 h 3212377"/>
              <a:gd name="connsiteX0" fmla="*/ 0 w 5363737"/>
              <a:gd name="connsiteY0" fmla="*/ 2977376 h 3131516"/>
              <a:gd name="connsiteX1" fmla="*/ 860155 w 5363737"/>
              <a:gd name="connsiteY1" fmla="*/ 2947523 h 3131516"/>
              <a:gd name="connsiteX2" fmla="*/ 2219093 w 5363737"/>
              <a:gd name="connsiteY2" fmla="*/ 1059366 h 3131516"/>
              <a:gd name="connsiteX3" fmla="*/ 3875414 w 5363737"/>
              <a:gd name="connsiteY3" fmla="*/ 1042690 h 3131516"/>
              <a:gd name="connsiteX4" fmla="*/ 5363737 w 5363737"/>
              <a:gd name="connsiteY4" fmla="*/ 0 h 3131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63737" h="3131516">
                <a:moveTo>
                  <a:pt x="0" y="2977376"/>
                </a:moveTo>
                <a:cubicBezTo>
                  <a:pt x="299224" y="3098181"/>
                  <a:pt x="490306" y="3267191"/>
                  <a:pt x="860155" y="2947523"/>
                </a:cubicBezTo>
                <a:cubicBezTo>
                  <a:pt x="1230004" y="2627855"/>
                  <a:pt x="1819404" y="1363922"/>
                  <a:pt x="2219093" y="1059366"/>
                </a:cubicBezTo>
                <a:cubicBezTo>
                  <a:pt x="2576053" y="797538"/>
                  <a:pt x="3351307" y="1219251"/>
                  <a:pt x="3875414" y="1042690"/>
                </a:cubicBezTo>
                <a:cubicBezTo>
                  <a:pt x="4399521" y="866129"/>
                  <a:pt x="4846491" y="172357"/>
                  <a:pt x="5363737" y="0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639346" y="2057400"/>
                <a:ext cx="7049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9346" y="2057400"/>
                <a:ext cx="704937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/>
          <p:nvPr/>
        </p:nvCxnSpPr>
        <p:spPr>
          <a:xfrm>
            <a:off x="3196235" y="4419600"/>
            <a:ext cx="4165" cy="7019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943600" y="3276600"/>
            <a:ext cx="0" cy="1828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009065" y="5193993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065" y="5193993"/>
                <a:ext cx="382669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752265" y="5193993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2265" y="5193993"/>
                <a:ext cx="382669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743920" y="3962400"/>
                <a:ext cx="1656159" cy="7206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𝐼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3920" y="3962400"/>
                <a:ext cx="1656159" cy="72064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009065" y="1893332"/>
                <a:ext cx="3069751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Basic idea: replace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>
                    <a:latin typeface="+mn-lt"/>
                  </a:rPr>
                  <a:t> with</a:t>
                </a:r>
              </a:p>
              <a:p>
                <a:r>
                  <a:rPr lang="en-US" dirty="0" smtClean="0">
                    <a:latin typeface="+mn-lt"/>
                  </a:rPr>
                  <a:t>something easier to integrate</a:t>
                </a:r>
              </a:p>
              <a:p>
                <a:r>
                  <a:rPr lang="en-US" dirty="0" smtClean="0">
                    <a:latin typeface="+mn-lt"/>
                  </a:rPr>
                  <a:t>over the interval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[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</a:rPr>
                      <m:t>𝑏</m:t>
                    </m:r>
                    <m:r>
                      <a:rPr lang="en-US" b="0" i="1" smtClean="0">
                        <a:latin typeface="Cambria Math"/>
                      </a:rPr>
                      <m:t>]</m:t>
                    </m:r>
                  </m:oMath>
                </a14:m>
                <a:endParaRPr lang="en-US" dirty="0">
                  <a:latin typeface="+mn-lt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065" y="1893332"/>
                <a:ext cx="3069751" cy="923330"/>
              </a:xfrm>
              <a:prstGeom prst="rect">
                <a:avLst/>
              </a:prstGeom>
              <a:blipFill rotWithShape="1">
                <a:blip r:embed="rId8"/>
                <a:stretch>
                  <a:fillRect l="-1789" t="-3311" r="-596" b="-9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0107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Rectangle (or midpoint) rule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replaces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dirty="0" smtClean="0"/>
                  <a:t> with a constant over the interval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[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</a:rPr>
                      <m:t>𝑏</m:t>
                    </m:r>
                    <m:r>
                      <a:rPr lang="en-US" b="0" i="1" smtClean="0">
                        <a:latin typeface="Cambria Math"/>
                      </a:rPr>
                      <m:t>]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this approximates the area under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with a rectangle</a:t>
                </a:r>
              </a:p>
              <a:p>
                <a:pPr lvl="1"/>
                <a:r>
                  <a:rPr lang="en-US" dirty="0" smtClean="0"/>
                  <a:t>height of the rectangle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r>
                  <a:rPr lang="en-US" dirty="0" smtClean="0"/>
                  <a:t>width of the rectangle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r>
                  <a:rPr lang="en-US" dirty="0" smtClean="0"/>
                  <a:t>area of the rectangle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077922" y="3881503"/>
                <a:ext cx="98815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𝑏</m:t>
                      </m:r>
                      <m:r>
                        <a:rPr lang="en-US" sz="2400" b="0" i="1" smtClean="0">
                          <a:latin typeface="Cambria Math"/>
                        </a:rPr>
                        <m:t>−</m:t>
                      </m:r>
                      <m:r>
                        <a:rPr lang="en-US" sz="24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7922" y="3881503"/>
                <a:ext cx="988156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94115" y="2593032"/>
                <a:ext cx="1155766" cy="531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𝑓</m:t>
                      </m:r>
                      <m:r>
                        <a:rPr lang="en-US" sz="2400" b="0" i="1" smtClean="0">
                          <a:latin typeface="Cambria Math"/>
                        </a:rPr>
                        <m:t>(</m:t>
                      </m:r>
                      <m:box>
                        <m:box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box>
                      <m:r>
                        <a:rPr lang="en-US" sz="2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4115" y="2593032"/>
                <a:ext cx="1155766" cy="53149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328389" y="5181600"/>
                <a:ext cx="2487219" cy="531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(</m:t>
                      </m:r>
                      <m:r>
                        <a:rPr lang="en-US" sz="2400" b="0" i="1" smtClean="0">
                          <a:latin typeface="Cambria Math"/>
                        </a:rPr>
                        <m:t>𝑏</m:t>
                      </m:r>
                      <m:r>
                        <a:rPr lang="en-US" sz="2400" b="0" i="1" smtClean="0">
                          <a:latin typeface="Cambria Math"/>
                        </a:rPr>
                        <m:t>−</m:t>
                      </m:r>
                      <m:r>
                        <a:rPr lang="en-US" sz="2400" b="0" i="1" smtClean="0">
                          <a:latin typeface="Cambria Math"/>
                        </a:rPr>
                        <m:t>𝑎</m:t>
                      </m:r>
                      <m:r>
                        <a:rPr lang="en-US" sz="2400" b="0" i="1" smtClean="0">
                          <a:latin typeface="Cambria Math"/>
                        </a:rPr>
                        <m:t>)×</m:t>
                      </m:r>
                      <m:r>
                        <a:rPr lang="en-US" sz="2400" b="0" i="1" smtClean="0">
                          <a:latin typeface="Cambria Math"/>
                        </a:rPr>
                        <m:t>𝑓</m:t>
                      </m:r>
                      <m:r>
                        <a:rPr lang="en-US" sz="2400" b="0" i="1" smtClean="0">
                          <a:latin typeface="Cambria Math"/>
                        </a:rPr>
                        <m:t>(</m:t>
                      </m:r>
                      <m:box>
                        <m:box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box>
                      <m:r>
                        <a:rPr lang="en-US" sz="2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8389" y="5181600"/>
                <a:ext cx="2487219" cy="53149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570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00400" y="3505200"/>
            <a:ext cx="2743200" cy="15954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Rectangle (or midpoint) rule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828800" y="1981200"/>
            <a:ext cx="0" cy="3962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676400" y="5105400"/>
            <a:ext cx="54864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211122" y="4920734"/>
                <a:ext cx="3792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1122" y="4920734"/>
                <a:ext cx="379206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637498" y="1524000"/>
                <a:ext cx="3826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7498" y="1524000"/>
                <a:ext cx="382604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Freeform 22"/>
          <p:cNvSpPr/>
          <p:nvPr/>
        </p:nvSpPr>
        <p:spPr>
          <a:xfrm>
            <a:off x="1628078" y="2486723"/>
            <a:ext cx="5363737" cy="3131516"/>
          </a:xfrm>
          <a:custGeom>
            <a:avLst/>
            <a:gdLst>
              <a:gd name="connsiteX0" fmla="*/ 0 w 5073805"/>
              <a:gd name="connsiteY0" fmla="*/ 2598235 h 2690857"/>
              <a:gd name="connsiteX1" fmla="*/ 1795346 w 5073805"/>
              <a:gd name="connsiteY1" fmla="*/ 2620537 h 2690857"/>
              <a:gd name="connsiteX2" fmla="*/ 3702205 w 5073805"/>
              <a:gd name="connsiteY2" fmla="*/ 1817649 h 2690857"/>
              <a:gd name="connsiteX3" fmla="*/ 5073805 w 5073805"/>
              <a:gd name="connsiteY3" fmla="*/ 0 h 2690857"/>
              <a:gd name="connsiteX0" fmla="*/ 0 w 5073805"/>
              <a:gd name="connsiteY0" fmla="*/ 2598235 h 2758078"/>
              <a:gd name="connsiteX1" fmla="*/ 947854 w 5073805"/>
              <a:gd name="connsiteY1" fmla="*/ 2709746 h 2758078"/>
              <a:gd name="connsiteX2" fmla="*/ 3702205 w 5073805"/>
              <a:gd name="connsiteY2" fmla="*/ 1817649 h 2758078"/>
              <a:gd name="connsiteX3" fmla="*/ 5073805 w 5073805"/>
              <a:gd name="connsiteY3" fmla="*/ 0 h 2758078"/>
              <a:gd name="connsiteX0" fmla="*/ 0 w 5073805"/>
              <a:gd name="connsiteY0" fmla="*/ 2598235 h 2710786"/>
              <a:gd name="connsiteX1" fmla="*/ 947854 w 5073805"/>
              <a:gd name="connsiteY1" fmla="*/ 2709746 h 2710786"/>
              <a:gd name="connsiteX2" fmla="*/ 3702205 w 5073805"/>
              <a:gd name="connsiteY2" fmla="*/ 1817649 h 2710786"/>
              <a:gd name="connsiteX3" fmla="*/ 5073805 w 5073805"/>
              <a:gd name="connsiteY3" fmla="*/ 0 h 2710786"/>
              <a:gd name="connsiteX0" fmla="*/ 0 w 5073805"/>
              <a:gd name="connsiteY0" fmla="*/ 2598235 h 2855546"/>
              <a:gd name="connsiteX1" fmla="*/ 903250 w 5073805"/>
              <a:gd name="connsiteY1" fmla="*/ 2854712 h 2855546"/>
              <a:gd name="connsiteX2" fmla="*/ 3702205 w 5073805"/>
              <a:gd name="connsiteY2" fmla="*/ 1817649 h 2855546"/>
              <a:gd name="connsiteX3" fmla="*/ 5073805 w 5073805"/>
              <a:gd name="connsiteY3" fmla="*/ 0 h 2855546"/>
              <a:gd name="connsiteX0" fmla="*/ 0 w 5073805"/>
              <a:gd name="connsiteY0" fmla="*/ 2598235 h 2855546"/>
              <a:gd name="connsiteX1" fmla="*/ 903250 w 5073805"/>
              <a:gd name="connsiteY1" fmla="*/ 2854712 h 2855546"/>
              <a:gd name="connsiteX2" fmla="*/ 3702205 w 5073805"/>
              <a:gd name="connsiteY2" fmla="*/ 1817649 h 2855546"/>
              <a:gd name="connsiteX3" fmla="*/ 5073805 w 5073805"/>
              <a:gd name="connsiteY3" fmla="*/ 0 h 2855546"/>
              <a:gd name="connsiteX0" fmla="*/ 0 w 5073805"/>
              <a:gd name="connsiteY0" fmla="*/ 2598235 h 2908315"/>
              <a:gd name="connsiteX1" fmla="*/ 903250 w 5073805"/>
              <a:gd name="connsiteY1" fmla="*/ 2854712 h 2908315"/>
              <a:gd name="connsiteX2" fmla="*/ 2709747 w 5073805"/>
              <a:gd name="connsiteY2" fmla="*/ 1527717 h 2908315"/>
              <a:gd name="connsiteX3" fmla="*/ 5073805 w 5073805"/>
              <a:gd name="connsiteY3" fmla="*/ 0 h 2908315"/>
              <a:gd name="connsiteX0" fmla="*/ 0 w 5073805"/>
              <a:gd name="connsiteY0" fmla="*/ 2598235 h 2935406"/>
              <a:gd name="connsiteX1" fmla="*/ 903250 w 5073805"/>
              <a:gd name="connsiteY1" fmla="*/ 2854712 h 2935406"/>
              <a:gd name="connsiteX2" fmla="*/ 2375210 w 5073805"/>
              <a:gd name="connsiteY2" fmla="*/ 1126274 h 2935406"/>
              <a:gd name="connsiteX3" fmla="*/ 5073805 w 5073805"/>
              <a:gd name="connsiteY3" fmla="*/ 0 h 2935406"/>
              <a:gd name="connsiteX0" fmla="*/ 0 w 5363737"/>
              <a:gd name="connsiteY0" fmla="*/ 2977376 h 3314547"/>
              <a:gd name="connsiteX1" fmla="*/ 903250 w 5363737"/>
              <a:gd name="connsiteY1" fmla="*/ 3233853 h 3314547"/>
              <a:gd name="connsiteX2" fmla="*/ 2375210 w 5363737"/>
              <a:gd name="connsiteY2" fmla="*/ 1505415 h 3314547"/>
              <a:gd name="connsiteX3" fmla="*/ 5363737 w 5363737"/>
              <a:gd name="connsiteY3" fmla="*/ 0 h 3314547"/>
              <a:gd name="connsiteX0" fmla="*/ 0 w 5363737"/>
              <a:gd name="connsiteY0" fmla="*/ 2977376 h 3338574"/>
              <a:gd name="connsiteX1" fmla="*/ 903250 w 5363737"/>
              <a:gd name="connsiteY1" fmla="*/ 3233853 h 3338574"/>
              <a:gd name="connsiteX2" fmla="*/ 2520176 w 5363737"/>
              <a:gd name="connsiteY2" fmla="*/ 1159727 h 3338574"/>
              <a:gd name="connsiteX3" fmla="*/ 5363737 w 5363737"/>
              <a:gd name="connsiteY3" fmla="*/ 0 h 3338574"/>
              <a:gd name="connsiteX0" fmla="*/ 0 w 5363737"/>
              <a:gd name="connsiteY0" fmla="*/ 2977376 h 3345630"/>
              <a:gd name="connsiteX1" fmla="*/ 903250 w 5363737"/>
              <a:gd name="connsiteY1" fmla="*/ 3233853 h 3345630"/>
              <a:gd name="connsiteX2" fmla="*/ 2219093 w 5363737"/>
              <a:gd name="connsiteY2" fmla="*/ 1059366 h 3345630"/>
              <a:gd name="connsiteX3" fmla="*/ 5363737 w 5363737"/>
              <a:gd name="connsiteY3" fmla="*/ 0 h 3345630"/>
              <a:gd name="connsiteX0" fmla="*/ 0 w 5363737"/>
              <a:gd name="connsiteY0" fmla="*/ 2977376 h 3212377"/>
              <a:gd name="connsiteX1" fmla="*/ 836343 w 5363737"/>
              <a:gd name="connsiteY1" fmla="*/ 3066585 h 3212377"/>
              <a:gd name="connsiteX2" fmla="*/ 2219093 w 5363737"/>
              <a:gd name="connsiteY2" fmla="*/ 1059366 h 3212377"/>
              <a:gd name="connsiteX3" fmla="*/ 5363737 w 5363737"/>
              <a:gd name="connsiteY3" fmla="*/ 0 h 3212377"/>
              <a:gd name="connsiteX0" fmla="*/ 0 w 5363737"/>
              <a:gd name="connsiteY0" fmla="*/ 2977376 h 3212377"/>
              <a:gd name="connsiteX1" fmla="*/ 836343 w 5363737"/>
              <a:gd name="connsiteY1" fmla="*/ 3066585 h 3212377"/>
              <a:gd name="connsiteX2" fmla="*/ 2219093 w 5363737"/>
              <a:gd name="connsiteY2" fmla="*/ 1059366 h 3212377"/>
              <a:gd name="connsiteX3" fmla="*/ 3875414 w 5363737"/>
              <a:gd name="connsiteY3" fmla="*/ 1042690 h 3212377"/>
              <a:gd name="connsiteX4" fmla="*/ 5363737 w 5363737"/>
              <a:gd name="connsiteY4" fmla="*/ 0 h 3212377"/>
              <a:gd name="connsiteX0" fmla="*/ 0 w 5363737"/>
              <a:gd name="connsiteY0" fmla="*/ 2977376 h 3212377"/>
              <a:gd name="connsiteX1" fmla="*/ 836343 w 5363737"/>
              <a:gd name="connsiteY1" fmla="*/ 3066585 h 3212377"/>
              <a:gd name="connsiteX2" fmla="*/ 2219093 w 5363737"/>
              <a:gd name="connsiteY2" fmla="*/ 1059366 h 3212377"/>
              <a:gd name="connsiteX3" fmla="*/ 3875414 w 5363737"/>
              <a:gd name="connsiteY3" fmla="*/ 1042690 h 3212377"/>
              <a:gd name="connsiteX4" fmla="*/ 5363737 w 5363737"/>
              <a:gd name="connsiteY4" fmla="*/ 0 h 3212377"/>
              <a:gd name="connsiteX0" fmla="*/ 0 w 5363737"/>
              <a:gd name="connsiteY0" fmla="*/ 2977376 h 3212377"/>
              <a:gd name="connsiteX1" fmla="*/ 836343 w 5363737"/>
              <a:gd name="connsiteY1" fmla="*/ 3066585 h 3212377"/>
              <a:gd name="connsiteX2" fmla="*/ 2219093 w 5363737"/>
              <a:gd name="connsiteY2" fmla="*/ 1059366 h 3212377"/>
              <a:gd name="connsiteX3" fmla="*/ 3875414 w 5363737"/>
              <a:gd name="connsiteY3" fmla="*/ 1042690 h 3212377"/>
              <a:gd name="connsiteX4" fmla="*/ 5363737 w 5363737"/>
              <a:gd name="connsiteY4" fmla="*/ 0 h 3212377"/>
              <a:gd name="connsiteX0" fmla="*/ 0 w 5363737"/>
              <a:gd name="connsiteY0" fmla="*/ 2977376 h 3131516"/>
              <a:gd name="connsiteX1" fmla="*/ 860155 w 5363737"/>
              <a:gd name="connsiteY1" fmla="*/ 2947523 h 3131516"/>
              <a:gd name="connsiteX2" fmla="*/ 2219093 w 5363737"/>
              <a:gd name="connsiteY2" fmla="*/ 1059366 h 3131516"/>
              <a:gd name="connsiteX3" fmla="*/ 3875414 w 5363737"/>
              <a:gd name="connsiteY3" fmla="*/ 1042690 h 3131516"/>
              <a:gd name="connsiteX4" fmla="*/ 5363737 w 5363737"/>
              <a:gd name="connsiteY4" fmla="*/ 0 h 3131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63737" h="3131516">
                <a:moveTo>
                  <a:pt x="0" y="2977376"/>
                </a:moveTo>
                <a:cubicBezTo>
                  <a:pt x="299224" y="3098181"/>
                  <a:pt x="490306" y="3267191"/>
                  <a:pt x="860155" y="2947523"/>
                </a:cubicBezTo>
                <a:cubicBezTo>
                  <a:pt x="1230004" y="2627855"/>
                  <a:pt x="1819404" y="1363922"/>
                  <a:pt x="2219093" y="1059366"/>
                </a:cubicBezTo>
                <a:cubicBezTo>
                  <a:pt x="2576053" y="797538"/>
                  <a:pt x="3351307" y="1219251"/>
                  <a:pt x="3875414" y="1042690"/>
                </a:cubicBezTo>
                <a:cubicBezTo>
                  <a:pt x="4399521" y="866129"/>
                  <a:pt x="4846491" y="172357"/>
                  <a:pt x="5363737" y="0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639346" y="2057400"/>
                <a:ext cx="7049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9346" y="2057400"/>
                <a:ext cx="704937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/>
          <p:nvPr/>
        </p:nvCxnSpPr>
        <p:spPr>
          <a:xfrm>
            <a:off x="3196235" y="4419600"/>
            <a:ext cx="4165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943600" y="3276600"/>
            <a:ext cx="0" cy="1828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009065" y="5193993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065" y="5193993"/>
                <a:ext cx="382669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752265" y="5193993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2265" y="5193993"/>
                <a:ext cx="382669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419825" y="4084749"/>
                <a:ext cx="2304349" cy="4363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𝐼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≈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𝑓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(</m:t>
                      </m:r>
                      <m:box>
                        <m:box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𝑎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e>
                      </m:box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25" y="4084749"/>
                <a:ext cx="2304349" cy="436338"/>
              </a:xfrm>
              <a:prstGeom prst="rect">
                <a:avLst/>
              </a:prstGeom>
              <a:blipFill rotWithShape="1">
                <a:blip r:embed="rId7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stCxn id="3" idx="0"/>
          </p:cNvCxnSpPr>
          <p:nvPr/>
        </p:nvCxnSpPr>
        <p:spPr>
          <a:xfrm flipH="1">
            <a:off x="1828801" y="3505200"/>
            <a:ext cx="27431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279003" y="5141928"/>
                <a:ext cx="585994" cy="4213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i="1" smtClean="0">
                              <a:latin typeface="Cambria Math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9003" y="5141928"/>
                <a:ext cx="585994" cy="421397"/>
              </a:xfrm>
              <a:prstGeom prst="rect">
                <a:avLst/>
              </a:prstGeom>
              <a:blipFill rotWithShape="1">
                <a:blip r:embed="rId8"/>
                <a:stretch>
                  <a:fillRect b="-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838200" y="3287031"/>
                <a:ext cx="926729" cy="4363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box>
                            <m:box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𝑎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𝑏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287031"/>
                <a:ext cx="926729" cy="436338"/>
              </a:xfrm>
              <a:prstGeom prst="rect">
                <a:avLst/>
              </a:prstGeom>
              <a:blipFill rotWithShape="1">
                <a:blip r:embed="rId9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Oval 14"/>
          <p:cNvSpPr/>
          <p:nvPr/>
        </p:nvSpPr>
        <p:spPr>
          <a:xfrm>
            <a:off x="4495800" y="34290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77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Trapezoid rule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replaces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dirty="0" smtClean="0"/>
                  <a:t> with a line over the interval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[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</a:rPr>
                      <m:t>𝑏</m:t>
                    </m:r>
                    <m:r>
                      <a:rPr lang="en-US" b="0" i="1" smtClean="0">
                        <a:latin typeface="Cambria Math"/>
                      </a:rPr>
                      <m:t>]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this approximates the area under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with a trapezoid</a:t>
                </a:r>
              </a:p>
              <a:p>
                <a:pPr lvl="1"/>
                <a:r>
                  <a:rPr lang="en-US" dirty="0" smtClean="0"/>
                  <a:t>sides of the trapezoid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r>
                  <a:rPr lang="en-US" dirty="0" smtClean="0"/>
                  <a:t>width of the trapezoid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r>
                  <a:rPr lang="en-US" dirty="0" smtClean="0"/>
                  <a:t>area of the trapezoid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077922" y="3881503"/>
                <a:ext cx="98815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𝑏</m:t>
                      </m:r>
                      <m:r>
                        <a:rPr lang="en-US" sz="2400" b="0" i="1" smtClean="0">
                          <a:latin typeface="Cambria Math"/>
                        </a:rPr>
                        <m:t>−</m:t>
                      </m:r>
                      <m:r>
                        <a:rPr lang="en-US" sz="24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7922" y="3881503"/>
                <a:ext cx="988156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377183" y="2593032"/>
                <a:ext cx="238962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𝑎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0" i="0" smtClean="0">
                          <a:latin typeface="Cambria Math"/>
                        </a:rPr>
                        <m:t>  </m:t>
                      </m:r>
                      <m:r>
                        <m:rPr>
                          <m:nor/>
                        </m:rPr>
                        <a:rPr lang="en-US" sz="2400" b="0" i="0" smtClean="0">
                          <a:latin typeface="Cambria Math"/>
                        </a:rPr>
                        <m:t>and</m:t>
                      </m:r>
                      <m:r>
                        <a:rPr lang="en-US" sz="2400" b="0" i="1" smtClean="0">
                          <a:latin typeface="Cambria Math"/>
                        </a:rPr>
                        <m:t>   </m:t>
                      </m:r>
                      <m:r>
                        <a:rPr lang="en-US" sz="2400" b="0" i="1" smtClean="0">
                          <a:latin typeface="Cambria Math"/>
                        </a:rPr>
                        <m:t>𝑓</m:t>
                      </m:r>
                      <m:r>
                        <a:rPr lang="en-US" sz="2400" b="0" i="1" smtClean="0">
                          <a:latin typeface="Cambria Math"/>
                        </a:rPr>
                        <m:t>(</m:t>
                      </m:r>
                      <m:r>
                        <a:rPr lang="en-US" sz="2400" b="0" i="1" smtClean="0">
                          <a:latin typeface="Cambria Math"/>
                        </a:rPr>
                        <m:t>𝑏</m:t>
                      </m:r>
                      <m:r>
                        <a:rPr lang="en-US" sz="2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7183" y="2593032"/>
                <a:ext cx="2389629" cy="461665"/>
              </a:xfrm>
              <a:prstGeom prst="rect">
                <a:avLst/>
              </a:prstGeom>
              <a:blipFill rotWithShape="1">
                <a:blip r:embed="rId4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77268" y="5181600"/>
                <a:ext cx="3189463" cy="8066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(</m:t>
                      </m:r>
                      <m:r>
                        <a:rPr lang="en-US" sz="2400" b="0" i="1" smtClean="0">
                          <a:latin typeface="Cambria Math"/>
                        </a:rPr>
                        <m:t>𝑏</m:t>
                      </m:r>
                      <m:r>
                        <a:rPr lang="en-US" sz="2400" b="0" i="1" smtClean="0">
                          <a:latin typeface="Cambria Math"/>
                        </a:rPr>
                        <m:t>−</m:t>
                      </m:r>
                      <m:r>
                        <a:rPr lang="en-US" sz="2400" b="0" i="1" smtClean="0">
                          <a:latin typeface="Cambria Math"/>
                        </a:rPr>
                        <m:t>𝑎</m:t>
                      </m:r>
                      <m:r>
                        <a:rPr lang="en-US" sz="2400" b="0" i="1" smtClean="0">
                          <a:latin typeface="Cambria Math"/>
                        </a:rPr>
                        <m:t>)×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𝑎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𝑓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𝑏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7268" y="5181600"/>
                <a:ext cx="3189463" cy="80669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200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00399" y="3275442"/>
            <a:ext cx="2743761" cy="1825195"/>
          </a:xfrm>
          <a:custGeom>
            <a:avLst/>
            <a:gdLst>
              <a:gd name="connsiteX0" fmla="*/ 0 w 2743200"/>
              <a:gd name="connsiteY0" fmla="*/ 0 h 1595437"/>
              <a:gd name="connsiteX1" fmla="*/ 2743200 w 2743200"/>
              <a:gd name="connsiteY1" fmla="*/ 0 h 1595437"/>
              <a:gd name="connsiteX2" fmla="*/ 2743200 w 2743200"/>
              <a:gd name="connsiteY2" fmla="*/ 1595437 h 1595437"/>
              <a:gd name="connsiteX3" fmla="*/ 0 w 2743200"/>
              <a:gd name="connsiteY3" fmla="*/ 1595437 h 1595437"/>
              <a:gd name="connsiteX4" fmla="*/ 0 w 2743200"/>
              <a:gd name="connsiteY4" fmla="*/ 0 h 1595437"/>
              <a:gd name="connsiteX0" fmla="*/ 0 w 2743200"/>
              <a:gd name="connsiteY0" fmla="*/ 931491 h 1595437"/>
              <a:gd name="connsiteX1" fmla="*/ 2743200 w 2743200"/>
              <a:gd name="connsiteY1" fmla="*/ 0 h 1595437"/>
              <a:gd name="connsiteX2" fmla="*/ 2743200 w 2743200"/>
              <a:gd name="connsiteY2" fmla="*/ 1595437 h 1595437"/>
              <a:gd name="connsiteX3" fmla="*/ 0 w 2743200"/>
              <a:gd name="connsiteY3" fmla="*/ 1595437 h 1595437"/>
              <a:gd name="connsiteX4" fmla="*/ 0 w 2743200"/>
              <a:gd name="connsiteY4" fmla="*/ 931491 h 1595437"/>
              <a:gd name="connsiteX0" fmla="*/ 0 w 2751746"/>
              <a:gd name="connsiteY0" fmla="*/ 1170773 h 1834719"/>
              <a:gd name="connsiteX1" fmla="*/ 2751746 w 2751746"/>
              <a:gd name="connsiteY1" fmla="*/ 0 h 1834719"/>
              <a:gd name="connsiteX2" fmla="*/ 2743200 w 2751746"/>
              <a:gd name="connsiteY2" fmla="*/ 1834719 h 1834719"/>
              <a:gd name="connsiteX3" fmla="*/ 0 w 2751746"/>
              <a:gd name="connsiteY3" fmla="*/ 1834719 h 1834719"/>
              <a:gd name="connsiteX4" fmla="*/ 0 w 2751746"/>
              <a:gd name="connsiteY4" fmla="*/ 1170773 h 1834719"/>
              <a:gd name="connsiteX0" fmla="*/ 0 w 2751746"/>
              <a:gd name="connsiteY0" fmla="*/ 1156486 h 1834719"/>
              <a:gd name="connsiteX1" fmla="*/ 2751746 w 2751746"/>
              <a:gd name="connsiteY1" fmla="*/ 0 h 1834719"/>
              <a:gd name="connsiteX2" fmla="*/ 2743200 w 2751746"/>
              <a:gd name="connsiteY2" fmla="*/ 1834719 h 1834719"/>
              <a:gd name="connsiteX3" fmla="*/ 0 w 2751746"/>
              <a:gd name="connsiteY3" fmla="*/ 1834719 h 1834719"/>
              <a:gd name="connsiteX4" fmla="*/ 0 w 2751746"/>
              <a:gd name="connsiteY4" fmla="*/ 1156486 h 1834719"/>
              <a:gd name="connsiteX0" fmla="*/ 0 w 2743659"/>
              <a:gd name="connsiteY0" fmla="*/ 1142199 h 1820432"/>
              <a:gd name="connsiteX1" fmla="*/ 2737458 w 2743659"/>
              <a:gd name="connsiteY1" fmla="*/ 0 h 1820432"/>
              <a:gd name="connsiteX2" fmla="*/ 2743200 w 2743659"/>
              <a:gd name="connsiteY2" fmla="*/ 1820432 h 1820432"/>
              <a:gd name="connsiteX3" fmla="*/ 0 w 2743659"/>
              <a:gd name="connsiteY3" fmla="*/ 1820432 h 1820432"/>
              <a:gd name="connsiteX4" fmla="*/ 0 w 2743659"/>
              <a:gd name="connsiteY4" fmla="*/ 1142199 h 1820432"/>
              <a:gd name="connsiteX0" fmla="*/ 0 w 2743761"/>
              <a:gd name="connsiteY0" fmla="*/ 1146962 h 1825195"/>
              <a:gd name="connsiteX1" fmla="*/ 2739839 w 2743761"/>
              <a:gd name="connsiteY1" fmla="*/ 0 h 1825195"/>
              <a:gd name="connsiteX2" fmla="*/ 2743200 w 2743761"/>
              <a:gd name="connsiteY2" fmla="*/ 1825195 h 1825195"/>
              <a:gd name="connsiteX3" fmla="*/ 0 w 2743761"/>
              <a:gd name="connsiteY3" fmla="*/ 1825195 h 1825195"/>
              <a:gd name="connsiteX4" fmla="*/ 0 w 2743761"/>
              <a:gd name="connsiteY4" fmla="*/ 1146962 h 1825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3761" h="1825195">
                <a:moveTo>
                  <a:pt x="0" y="1146962"/>
                </a:moveTo>
                <a:lnTo>
                  <a:pt x="2739839" y="0"/>
                </a:lnTo>
                <a:cubicBezTo>
                  <a:pt x="2736990" y="611573"/>
                  <a:pt x="2746049" y="1213622"/>
                  <a:pt x="2743200" y="1825195"/>
                </a:cubicBezTo>
                <a:lnTo>
                  <a:pt x="0" y="1825195"/>
                </a:lnTo>
                <a:lnTo>
                  <a:pt x="0" y="1146962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Trapezoid rule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828800" y="1981200"/>
            <a:ext cx="0" cy="3962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676400" y="5105400"/>
            <a:ext cx="54864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211122" y="4920734"/>
                <a:ext cx="3792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1122" y="4920734"/>
                <a:ext cx="379206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637498" y="1524000"/>
                <a:ext cx="3826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7498" y="1524000"/>
                <a:ext cx="382604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Freeform 22"/>
          <p:cNvSpPr/>
          <p:nvPr/>
        </p:nvSpPr>
        <p:spPr>
          <a:xfrm>
            <a:off x="1628078" y="2486723"/>
            <a:ext cx="5363737" cy="3131516"/>
          </a:xfrm>
          <a:custGeom>
            <a:avLst/>
            <a:gdLst>
              <a:gd name="connsiteX0" fmla="*/ 0 w 5073805"/>
              <a:gd name="connsiteY0" fmla="*/ 2598235 h 2690857"/>
              <a:gd name="connsiteX1" fmla="*/ 1795346 w 5073805"/>
              <a:gd name="connsiteY1" fmla="*/ 2620537 h 2690857"/>
              <a:gd name="connsiteX2" fmla="*/ 3702205 w 5073805"/>
              <a:gd name="connsiteY2" fmla="*/ 1817649 h 2690857"/>
              <a:gd name="connsiteX3" fmla="*/ 5073805 w 5073805"/>
              <a:gd name="connsiteY3" fmla="*/ 0 h 2690857"/>
              <a:gd name="connsiteX0" fmla="*/ 0 w 5073805"/>
              <a:gd name="connsiteY0" fmla="*/ 2598235 h 2758078"/>
              <a:gd name="connsiteX1" fmla="*/ 947854 w 5073805"/>
              <a:gd name="connsiteY1" fmla="*/ 2709746 h 2758078"/>
              <a:gd name="connsiteX2" fmla="*/ 3702205 w 5073805"/>
              <a:gd name="connsiteY2" fmla="*/ 1817649 h 2758078"/>
              <a:gd name="connsiteX3" fmla="*/ 5073805 w 5073805"/>
              <a:gd name="connsiteY3" fmla="*/ 0 h 2758078"/>
              <a:gd name="connsiteX0" fmla="*/ 0 w 5073805"/>
              <a:gd name="connsiteY0" fmla="*/ 2598235 h 2710786"/>
              <a:gd name="connsiteX1" fmla="*/ 947854 w 5073805"/>
              <a:gd name="connsiteY1" fmla="*/ 2709746 h 2710786"/>
              <a:gd name="connsiteX2" fmla="*/ 3702205 w 5073805"/>
              <a:gd name="connsiteY2" fmla="*/ 1817649 h 2710786"/>
              <a:gd name="connsiteX3" fmla="*/ 5073805 w 5073805"/>
              <a:gd name="connsiteY3" fmla="*/ 0 h 2710786"/>
              <a:gd name="connsiteX0" fmla="*/ 0 w 5073805"/>
              <a:gd name="connsiteY0" fmla="*/ 2598235 h 2855546"/>
              <a:gd name="connsiteX1" fmla="*/ 903250 w 5073805"/>
              <a:gd name="connsiteY1" fmla="*/ 2854712 h 2855546"/>
              <a:gd name="connsiteX2" fmla="*/ 3702205 w 5073805"/>
              <a:gd name="connsiteY2" fmla="*/ 1817649 h 2855546"/>
              <a:gd name="connsiteX3" fmla="*/ 5073805 w 5073805"/>
              <a:gd name="connsiteY3" fmla="*/ 0 h 2855546"/>
              <a:gd name="connsiteX0" fmla="*/ 0 w 5073805"/>
              <a:gd name="connsiteY0" fmla="*/ 2598235 h 2855546"/>
              <a:gd name="connsiteX1" fmla="*/ 903250 w 5073805"/>
              <a:gd name="connsiteY1" fmla="*/ 2854712 h 2855546"/>
              <a:gd name="connsiteX2" fmla="*/ 3702205 w 5073805"/>
              <a:gd name="connsiteY2" fmla="*/ 1817649 h 2855546"/>
              <a:gd name="connsiteX3" fmla="*/ 5073805 w 5073805"/>
              <a:gd name="connsiteY3" fmla="*/ 0 h 2855546"/>
              <a:gd name="connsiteX0" fmla="*/ 0 w 5073805"/>
              <a:gd name="connsiteY0" fmla="*/ 2598235 h 2908315"/>
              <a:gd name="connsiteX1" fmla="*/ 903250 w 5073805"/>
              <a:gd name="connsiteY1" fmla="*/ 2854712 h 2908315"/>
              <a:gd name="connsiteX2" fmla="*/ 2709747 w 5073805"/>
              <a:gd name="connsiteY2" fmla="*/ 1527717 h 2908315"/>
              <a:gd name="connsiteX3" fmla="*/ 5073805 w 5073805"/>
              <a:gd name="connsiteY3" fmla="*/ 0 h 2908315"/>
              <a:gd name="connsiteX0" fmla="*/ 0 w 5073805"/>
              <a:gd name="connsiteY0" fmla="*/ 2598235 h 2935406"/>
              <a:gd name="connsiteX1" fmla="*/ 903250 w 5073805"/>
              <a:gd name="connsiteY1" fmla="*/ 2854712 h 2935406"/>
              <a:gd name="connsiteX2" fmla="*/ 2375210 w 5073805"/>
              <a:gd name="connsiteY2" fmla="*/ 1126274 h 2935406"/>
              <a:gd name="connsiteX3" fmla="*/ 5073805 w 5073805"/>
              <a:gd name="connsiteY3" fmla="*/ 0 h 2935406"/>
              <a:gd name="connsiteX0" fmla="*/ 0 w 5363737"/>
              <a:gd name="connsiteY0" fmla="*/ 2977376 h 3314547"/>
              <a:gd name="connsiteX1" fmla="*/ 903250 w 5363737"/>
              <a:gd name="connsiteY1" fmla="*/ 3233853 h 3314547"/>
              <a:gd name="connsiteX2" fmla="*/ 2375210 w 5363737"/>
              <a:gd name="connsiteY2" fmla="*/ 1505415 h 3314547"/>
              <a:gd name="connsiteX3" fmla="*/ 5363737 w 5363737"/>
              <a:gd name="connsiteY3" fmla="*/ 0 h 3314547"/>
              <a:gd name="connsiteX0" fmla="*/ 0 w 5363737"/>
              <a:gd name="connsiteY0" fmla="*/ 2977376 h 3338574"/>
              <a:gd name="connsiteX1" fmla="*/ 903250 w 5363737"/>
              <a:gd name="connsiteY1" fmla="*/ 3233853 h 3338574"/>
              <a:gd name="connsiteX2" fmla="*/ 2520176 w 5363737"/>
              <a:gd name="connsiteY2" fmla="*/ 1159727 h 3338574"/>
              <a:gd name="connsiteX3" fmla="*/ 5363737 w 5363737"/>
              <a:gd name="connsiteY3" fmla="*/ 0 h 3338574"/>
              <a:gd name="connsiteX0" fmla="*/ 0 w 5363737"/>
              <a:gd name="connsiteY0" fmla="*/ 2977376 h 3345630"/>
              <a:gd name="connsiteX1" fmla="*/ 903250 w 5363737"/>
              <a:gd name="connsiteY1" fmla="*/ 3233853 h 3345630"/>
              <a:gd name="connsiteX2" fmla="*/ 2219093 w 5363737"/>
              <a:gd name="connsiteY2" fmla="*/ 1059366 h 3345630"/>
              <a:gd name="connsiteX3" fmla="*/ 5363737 w 5363737"/>
              <a:gd name="connsiteY3" fmla="*/ 0 h 3345630"/>
              <a:gd name="connsiteX0" fmla="*/ 0 w 5363737"/>
              <a:gd name="connsiteY0" fmla="*/ 2977376 h 3212377"/>
              <a:gd name="connsiteX1" fmla="*/ 836343 w 5363737"/>
              <a:gd name="connsiteY1" fmla="*/ 3066585 h 3212377"/>
              <a:gd name="connsiteX2" fmla="*/ 2219093 w 5363737"/>
              <a:gd name="connsiteY2" fmla="*/ 1059366 h 3212377"/>
              <a:gd name="connsiteX3" fmla="*/ 5363737 w 5363737"/>
              <a:gd name="connsiteY3" fmla="*/ 0 h 3212377"/>
              <a:gd name="connsiteX0" fmla="*/ 0 w 5363737"/>
              <a:gd name="connsiteY0" fmla="*/ 2977376 h 3212377"/>
              <a:gd name="connsiteX1" fmla="*/ 836343 w 5363737"/>
              <a:gd name="connsiteY1" fmla="*/ 3066585 h 3212377"/>
              <a:gd name="connsiteX2" fmla="*/ 2219093 w 5363737"/>
              <a:gd name="connsiteY2" fmla="*/ 1059366 h 3212377"/>
              <a:gd name="connsiteX3" fmla="*/ 3875414 w 5363737"/>
              <a:gd name="connsiteY3" fmla="*/ 1042690 h 3212377"/>
              <a:gd name="connsiteX4" fmla="*/ 5363737 w 5363737"/>
              <a:gd name="connsiteY4" fmla="*/ 0 h 3212377"/>
              <a:gd name="connsiteX0" fmla="*/ 0 w 5363737"/>
              <a:gd name="connsiteY0" fmla="*/ 2977376 h 3212377"/>
              <a:gd name="connsiteX1" fmla="*/ 836343 w 5363737"/>
              <a:gd name="connsiteY1" fmla="*/ 3066585 h 3212377"/>
              <a:gd name="connsiteX2" fmla="*/ 2219093 w 5363737"/>
              <a:gd name="connsiteY2" fmla="*/ 1059366 h 3212377"/>
              <a:gd name="connsiteX3" fmla="*/ 3875414 w 5363737"/>
              <a:gd name="connsiteY3" fmla="*/ 1042690 h 3212377"/>
              <a:gd name="connsiteX4" fmla="*/ 5363737 w 5363737"/>
              <a:gd name="connsiteY4" fmla="*/ 0 h 3212377"/>
              <a:gd name="connsiteX0" fmla="*/ 0 w 5363737"/>
              <a:gd name="connsiteY0" fmla="*/ 2977376 h 3212377"/>
              <a:gd name="connsiteX1" fmla="*/ 836343 w 5363737"/>
              <a:gd name="connsiteY1" fmla="*/ 3066585 h 3212377"/>
              <a:gd name="connsiteX2" fmla="*/ 2219093 w 5363737"/>
              <a:gd name="connsiteY2" fmla="*/ 1059366 h 3212377"/>
              <a:gd name="connsiteX3" fmla="*/ 3875414 w 5363737"/>
              <a:gd name="connsiteY3" fmla="*/ 1042690 h 3212377"/>
              <a:gd name="connsiteX4" fmla="*/ 5363737 w 5363737"/>
              <a:gd name="connsiteY4" fmla="*/ 0 h 3212377"/>
              <a:gd name="connsiteX0" fmla="*/ 0 w 5363737"/>
              <a:gd name="connsiteY0" fmla="*/ 2977376 h 3131516"/>
              <a:gd name="connsiteX1" fmla="*/ 860155 w 5363737"/>
              <a:gd name="connsiteY1" fmla="*/ 2947523 h 3131516"/>
              <a:gd name="connsiteX2" fmla="*/ 2219093 w 5363737"/>
              <a:gd name="connsiteY2" fmla="*/ 1059366 h 3131516"/>
              <a:gd name="connsiteX3" fmla="*/ 3875414 w 5363737"/>
              <a:gd name="connsiteY3" fmla="*/ 1042690 h 3131516"/>
              <a:gd name="connsiteX4" fmla="*/ 5363737 w 5363737"/>
              <a:gd name="connsiteY4" fmla="*/ 0 h 3131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63737" h="3131516">
                <a:moveTo>
                  <a:pt x="0" y="2977376"/>
                </a:moveTo>
                <a:cubicBezTo>
                  <a:pt x="299224" y="3098181"/>
                  <a:pt x="490306" y="3267191"/>
                  <a:pt x="860155" y="2947523"/>
                </a:cubicBezTo>
                <a:cubicBezTo>
                  <a:pt x="1230004" y="2627855"/>
                  <a:pt x="1819404" y="1363922"/>
                  <a:pt x="2219093" y="1059366"/>
                </a:cubicBezTo>
                <a:cubicBezTo>
                  <a:pt x="2576053" y="797538"/>
                  <a:pt x="3351307" y="1219251"/>
                  <a:pt x="3875414" y="1042690"/>
                </a:cubicBezTo>
                <a:cubicBezTo>
                  <a:pt x="4399521" y="866129"/>
                  <a:pt x="4846491" y="172357"/>
                  <a:pt x="5363737" y="0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639346" y="2057400"/>
                <a:ext cx="7049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9346" y="2057400"/>
                <a:ext cx="704937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/>
          <p:nvPr/>
        </p:nvCxnSpPr>
        <p:spPr>
          <a:xfrm>
            <a:off x="3196235" y="4419600"/>
            <a:ext cx="4165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943600" y="3276600"/>
            <a:ext cx="0" cy="1828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009065" y="5193993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065" y="5193993"/>
                <a:ext cx="382669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752265" y="5193993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2265" y="5193993"/>
                <a:ext cx="382669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156378" y="4121425"/>
                <a:ext cx="2831801" cy="6280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𝐼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≈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𝑎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𝑓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6378" y="4121425"/>
                <a:ext cx="2831801" cy="62805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stCxn id="3" idx="0"/>
          </p:cNvCxnSpPr>
          <p:nvPr/>
        </p:nvCxnSpPr>
        <p:spPr>
          <a:xfrm flipH="1" flipV="1">
            <a:off x="1828803" y="4419600"/>
            <a:ext cx="1371596" cy="28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71372" y="3090776"/>
                <a:ext cx="7038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372" y="3090776"/>
                <a:ext cx="703846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/>
          <p:nvPr/>
        </p:nvCxnSpPr>
        <p:spPr>
          <a:xfrm flipH="1">
            <a:off x="1828800" y="3275442"/>
            <a:ext cx="411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971372" y="4234934"/>
                <a:ext cx="7038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372" y="4234934"/>
                <a:ext cx="703846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Oval 28"/>
          <p:cNvSpPr/>
          <p:nvPr/>
        </p:nvSpPr>
        <p:spPr>
          <a:xfrm>
            <a:off x="3124200" y="43434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869962" y="32004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32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7294</TotalTime>
  <Words>863</Words>
  <Application>Microsoft Office PowerPoint</Application>
  <PresentationFormat>On-screen Show (4:3)</PresentationFormat>
  <Paragraphs>172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Origin</vt:lpstr>
      <vt:lpstr>Numerical integration</vt:lpstr>
      <vt:lpstr>Numerical integration</vt:lpstr>
      <vt:lpstr>Numerical integration</vt:lpstr>
      <vt:lpstr>Aside</vt:lpstr>
      <vt:lpstr>Numerical integration</vt:lpstr>
      <vt:lpstr>Rectangle (or midpoint) rule</vt:lpstr>
      <vt:lpstr>Rectangle (or midpoint) rule</vt:lpstr>
      <vt:lpstr>Trapezoid rule</vt:lpstr>
      <vt:lpstr>Trapezoid rule</vt:lpstr>
      <vt:lpstr>Simpson's rule</vt:lpstr>
      <vt:lpstr>Simpson's rule</vt:lpstr>
      <vt:lpstr>Composite rules</vt:lpstr>
      <vt:lpstr>Composite rectangle (or midpoint) rule</vt:lpstr>
      <vt:lpstr>Composite rectangle (or midpoint) rule</vt:lpstr>
      <vt:lpstr>Composite trapezoid rule</vt:lpstr>
      <vt:lpstr>Composite trapezoid rule</vt:lpstr>
      <vt:lpstr>Composite Simpson's rule</vt:lpstr>
      <vt:lpstr>In class exercise</vt:lpstr>
      <vt:lpstr>Numerical integration in MATLAB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 Ma</cp:lastModifiedBy>
  <cp:revision>360</cp:revision>
  <dcterms:created xsi:type="dcterms:W3CDTF">2006-08-16T00:00:00Z</dcterms:created>
  <dcterms:modified xsi:type="dcterms:W3CDTF">2014-03-27T18:07:34Z</dcterms:modified>
</cp:coreProperties>
</file>