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1"/>
  </p:notesMasterIdLst>
  <p:sldIdLst>
    <p:sldId id="687" r:id="rId2"/>
    <p:sldId id="703" r:id="rId3"/>
    <p:sldId id="688" r:id="rId4"/>
    <p:sldId id="689" r:id="rId5"/>
    <p:sldId id="690" r:id="rId6"/>
    <p:sldId id="691" r:id="rId7"/>
    <p:sldId id="692" r:id="rId8"/>
    <p:sldId id="693" r:id="rId9"/>
    <p:sldId id="702" r:id="rId10"/>
    <p:sldId id="694" r:id="rId11"/>
    <p:sldId id="700" r:id="rId12"/>
    <p:sldId id="696" r:id="rId13"/>
    <p:sldId id="704" r:id="rId14"/>
    <p:sldId id="697" r:id="rId15"/>
    <p:sldId id="701" r:id="rId16"/>
    <p:sldId id="699" r:id="rId17"/>
    <p:sldId id="705" r:id="rId18"/>
    <p:sldId id="707" r:id="rId19"/>
    <p:sldId id="70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85" d="100"/>
          <a:sy n="85" d="100"/>
        </p:scale>
        <p:origin x="-762" y="-78"/>
      </p:cViewPr>
      <p:guideLst>
        <p:guide orient="horz" pos="2448"/>
        <p:guide orient="horz" pos="3888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7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8.png"/><Relationship Id="rId4" Type="http://schemas.openxmlformats.org/officeDocument/2006/relationships/image" Target="../media/image7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Numerical differentiation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48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finite difference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we choose a negative value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 smtClean="0"/>
                  <a:t> our approximation becomes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b="0" i="1" dirty="0" smtClean="0">
                    <a:latin typeface="Cambria Math"/>
                  </a:rPr>
                  <a:t/>
                </a:r>
                <a:br>
                  <a:rPr lang="en-US" b="0" i="1" dirty="0" smtClean="0">
                    <a:latin typeface="Cambria Math"/>
                  </a:rPr>
                </a:br>
                <a:endParaRPr lang="en-US" b="0" i="1" dirty="0" smtClean="0">
                  <a:latin typeface="Cambria Math"/>
                </a:endParaRPr>
              </a:p>
              <a:p>
                <a:endParaRPr lang="en-US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m:rPr>
                        <m:nor/>
                      </m:rPr>
                      <a:rPr lang="en-US" b="0" i="0" baseline="-25000" smtClean="0">
                        <a:latin typeface="Cambria Math"/>
                      </a:rPr>
                      <m:t>b</m:t>
                    </m:r>
                    <m:r>
                      <a:rPr lang="en-US" b="0" i="1" smtClean="0">
                        <a:latin typeface="Cambria Math"/>
                      </a:rPr>
                      <m:t>′(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called the </a:t>
                </a:r>
                <a:r>
                  <a:rPr lang="en-US" i="1" dirty="0" smtClean="0"/>
                  <a:t>backward finite difference</a:t>
                </a:r>
                <a:r>
                  <a:rPr lang="en-US" dirty="0" smtClean="0"/>
                  <a:t> approximation of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94712" y="2286000"/>
                <a:ext cx="2747804" cy="1444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m:rPr>
                              <m:nor/>
                            </m:rPr>
                            <a:rPr lang="en-US" b="0" i="0" baseline="-25000" smtClean="0">
                              <a:latin typeface="Cambria Math"/>
                            </a:rPr>
                            <m:t>b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712" y="2286000"/>
                <a:ext cx="2747804" cy="14443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215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finite </a:t>
            </a:r>
            <a:r>
              <a:rPr lang="en-US" dirty="0" smtClean="0"/>
              <a:t>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96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212377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3737" h="3212377">
                <a:moveTo>
                  <a:pt x="0" y="2977376"/>
                </a:moveTo>
                <a:cubicBezTo>
                  <a:pt x="299224" y="3098181"/>
                  <a:pt x="466494" y="3386253"/>
                  <a:pt x="836343" y="3066585"/>
                </a:cubicBezTo>
                <a:cubicBezTo>
                  <a:pt x="1206192" y="2746917"/>
                  <a:pt x="1464527" y="1570463"/>
                  <a:pt x="2219093" y="1059366"/>
                </a:cubicBezTo>
                <a:cubicBezTo>
                  <a:pt x="2973659" y="548269"/>
                  <a:pt x="4951142" y="690446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3586975" y="3625334"/>
            <a:ext cx="152400" cy="184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286000" y="5521994"/>
            <a:ext cx="152400" cy="184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5" idx="4"/>
            <a:endCxn id="34" idx="0"/>
          </p:cNvCxnSpPr>
          <p:nvPr/>
        </p:nvCxnSpPr>
        <p:spPr>
          <a:xfrm>
            <a:off x="3663175" y="3810000"/>
            <a:ext cx="9168" cy="2275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35" idx="0"/>
          </p:cNvCxnSpPr>
          <p:nvPr/>
        </p:nvCxnSpPr>
        <p:spPr>
          <a:xfrm>
            <a:off x="2362200" y="3717667"/>
            <a:ext cx="12910" cy="2367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874003" y="3461809"/>
                <a:ext cx="8151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03" y="3461809"/>
                <a:ext cx="81515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423325" y="5399618"/>
                <a:ext cx="12709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5" y="5399618"/>
                <a:ext cx="127092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427629" y="6085418"/>
                <a:ext cx="489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629" y="6085418"/>
                <a:ext cx="48942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1926429" y="6085418"/>
                <a:ext cx="897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429" y="6085418"/>
                <a:ext cx="89736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stCxn id="25" idx="2"/>
          </p:cNvCxnSpPr>
          <p:nvPr/>
        </p:nvCxnSpPr>
        <p:spPr>
          <a:xfrm flipH="1">
            <a:off x="1828800" y="3717667"/>
            <a:ext cx="1758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1828800" y="5614326"/>
            <a:ext cx="457200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5" idx="2"/>
            <a:endCxn id="26" idx="7"/>
          </p:cNvCxnSpPr>
          <p:nvPr/>
        </p:nvCxnSpPr>
        <p:spPr>
          <a:xfrm flipH="1">
            <a:off x="2416082" y="3717667"/>
            <a:ext cx="1170893" cy="1831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362200" y="3461809"/>
            <a:ext cx="1287068" cy="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2133600" y="3710828"/>
            <a:ext cx="0" cy="1884581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166292" y="4427686"/>
                <a:ext cx="2112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92" y="4427686"/>
                <a:ext cx="2112245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2815233" y="3058490"/>
                <a:ext cx="3810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233" y="3058490"/>
                <a:ext cx="381002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658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finite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CA" sz="16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bdiff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(f, x, h)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%BDIFF Backward finite difference derivative.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%   FPRIME = BDIFF(F, X, H) computes the derivative FPRIME of the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%   function F at all values in X using a step size of H.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fminus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f(x - h);</a:t>
            </a:r>
          </a:p>
          <a:p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fx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f(x);</a:t>
            </a:r>
          </a:p>
          <a:p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(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fx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- 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fminus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) / h;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finite difference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day21.m</a:t>
            </a:r>
            <a:r>
              <a:rPr lang="en-US" dirty="0" smtClean="0"/>
              <a:t> for demonstration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finite difference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we average the forward and backward difference approximations we get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b="0" i="1" dirty="0" smtClean="0">
                    <a:latin typeface="Cambria Math"/>
                  </a:rPr>
                  <a:t/>
                </a:r>
                <a:br>
                  <a:rPr lang="en-US" b="0" i="1" dirty="0" smtClean="0">
                    <a:latin typeface="Cambria Math"/>
                  </a:rPr>
                </a:br>
                <a:endParaRPr lang="en-US" b="0" i="1" dirty="0" smtClean="0">
                  <a:latin typeface="Cambria Math"/>
                </a:endParaRPr>
              </a:p>
              <a:p>
                <a:endParaRPr lang="en-US" b="0" i="1" dirty="0" smtClean="0">
                  <a:latin typeface="Cambria Math"/>
                </a:endParaRPr>
              </a:p>
              <a:p>
                <a:endParaRPr lang="en-US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m:rPr>
                        <m:nor/>
                      </m:rPr>
                      <a:rPr lang="en-US" b="0" i="0" baseline="-25000" smtClean="0">
                        <a:latin typeface="Cambria Math"/>
                      </a:rPr>
                      <m:t>c</m:t>
                    </m:r>
                    <m:r>
                      <a:rPr lang="en-US" b="0" i="1" smtClean="0">
                        <a:latin typeface="Cambria Math"/>
                      </a:rPr>
                      <m:t>′(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called the </a:t>
                </a:r>
                <a:r>
                  <a:rPr lang="en-US" i="1" dirty="0" smtClean="0"/>
                  <a:t>central finite difference</a:t>
                </a:r>
                <a:r>
                  <a:rPr lang="en-US" dirty="0" smtClean="0"/>
                  <a:t> approximation of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56622" y="2286000"/>
                <a:ext cx="4630755" cy="22610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𝑓</m:t>
                      </m:r>
                      <m:r>
                        <m:rPr>
                          <m:nor/>
                        </m:rPr>
                        <a:rPr lang="en-US" b="0" i="0" baseline="-25000" smtClean="0">
                          <a:latin typeface="Cambria Math"/>
                        </a:rPr>
                        <m:t>c</m:t>
                      </m:r>
                      <m:r>
                        <a:rPr lang="en-US" i="1">
                          <a:latin typeface="Cambria Math"/>
                        </a:rPr>
                        <m:t>′(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  <m:r>
                        <m:rPr>
                          <m:aln/>
                        </m:rPr>
                        <a:rPr lang="en-US" i="1"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𝑓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baseline="-25000">
                                  <a:latin typeface="Cambria Math"/>
                                  <a:ea typeface="Cambria Math"/>
                                </a:rPr>
                                <m:t>f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m:rPr>
                              <m:nor/>
                            </m:rPr>
                            <a:rPr lang="en-US" baseline="-25000">
                              <a:latin typeface="Cambria Math"/>
                              <a:ea typeface="Cambria Math"/>
                            </a:rPr>
                            <m:t>b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′(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622" y="2286000"/>
                <a:ext cx="4630755" cy="22610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0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finite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352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212377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3737" h="3212377">
                <a:moveTo>
                  <a:pt x="0" y="2977376"/>
                </a:moveTo>
                <a:cubicBezTo>
                  <a:pt x="299224" y="3098181"/>
                  <a:pt x="466494" y="3386253"/>
                  <a:pt x="836343" y="3066585"/>
                </a:cubicBezTo>
                <a:cubicBezTo>
                  <a:pt x="1206192" y="2746917"/>
                  <a:pt x="1464527" y="1570463"/>
                  <a:pt x="2219093" y="1059366"/>
                </a:cubicBezTo>
                <a:cubicBezTo>
                  <a:pt x="2973659" y="548269"/>
                  <a:pt x="4951142" y="690446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3586975" y="3625334"/>
            <a:ext cx="152400" cy="184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876800" y="3091934"/>
            <a:ext cx="152400" cy="184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5" idx="4"/>
          </p:cNvCxnSpPr>
          <p:nvPr/>
        </p:nvCxnSpPr>
        <p:spPr>
          <a:xfrm>
            <a:off x="3663175" y="3810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6" idx="4"/>
          </p:cNvCxnSpPr>
          <p:nvPr/>
        </p:nvCxnSpPr>
        <p:spPr>
          <a:xfrm>
            <a:off x="49530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874003" y="3461809"/>
                <a:ext cx="8151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03" y="3461809"/>
                <a:ext cx="81515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423325" y="2988476"/>
                <a:ext cx="12709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5" y="2988476"/>
                <a:ext cx="127092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427629" y="6085418"/>
                <a:ext cx="471091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629" y="6085418"/>
                <a:ext cx="471091" cy="391582"/>
              </a:xfrm>
              <a:prstGeom prst="rect">
                <a:avLst/>
              </a:prstGeom>
              <a:blipFill rotWithShape="1"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4513488" y="6085418"/>
                <a:ext cx="879023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488" y="6085418"/>
                <a:ext cx="879023" cy="391582"/>
              </a:xfrm>
              <a:prstGeom prst="rect">
                <a:avLst/>
              </a:prstGeom>
              <a:blipFill rotWithShape="1"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stCxn id="25" idx="2"/>
          </p:cNvCxnSpPr>
          <p:nvPr/>
        </p:nvCxnSpPr>
        <p:spPr>
          <a:xfrm flipH="1">
            <a:off x="1828800" y="3717667"/>
            <a:ext cx="1758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1828800" y="3184267"/>
            <a:ext cx="30480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8" idx="3"/>
            <a:endCxn id="26" idx="7"/>
          </p:cNvCxnSpPr>
          <p:nvPr/>
        </p:nvCxnSpPr>
        <p:spPr>
          <a:xfrm flipV="1">
            <a:off x="2308318" y="3118978"/>
            <a:ext cx="2698564" cy="25606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8" idx="6"/>
          </p:cNvCxnSpPr>
          <p:nvPr/>
        </p:nvCxnSpPr>
        <p:spPr>
          <a:xfrm flipV="1">
            <a:off x="2438400" y="5606534"/>
            <a:ext cx="2511843" cy="7793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5" idx="6"/>
          </p:cNvCxnSpPr>
          <p:nvPr/>
        </p:nvCxnSpPr>
        <p:spPr>
          <a:xfrm>
            <a:off x="3739375" y="3717667"/>
            <a:ext cx="12108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181600" y="3118979"/>
            <a:ext cx="0" cy="2495348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5247531" y="4160987"/>
                <a:ext cx="2472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531" y="4160987"/>
                <a:ext cx="2472343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3439700" y="5666606"/>
                <a:ext cx="5092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700" y="5666606"/>
                <a:ext cx="509242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endCxn id="31" idx="0"/>
          </p:cNvCxnSpPr>
          <p:nvPr/>
        </p:nvCxnSpPr>
        <p:spPr>
          <a:xfrm>
            <a:off x="2362200" y="3717667"/>
            <a:ext cx="3741" cy="2367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423325" y="5399618"/>
                <a:ext cx="12709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5" y="5399618"/>
                <a:ext cx="1270924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926429" y="6085418"/>
                <a:ext cx="879023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429" y="6085418"/>
                <a:ext cx="879023" cy="391582"/>
              </a:xfrm>
              <a:prstGeom prst="rect">
                <a:avLst/>
              </a:prstGeom>
              <a:blipFill rotWithShape="1">
                <a:blip r:embed="rId1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H="1">
            <a:off x="2416082" y="3717667"/>
            <a:ext cx="1170893" cy="1831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86000" y="5521994"/>
            <a:ext cx="152400" cy="184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5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finite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CA" sz="1600" dirty="0">
                <a:solidFill>
                  <a:srgbClr val="0000FF"/>
                </a:solidFill>
              </a:rPr>
              <a:t>function</a:t>
            </a:r>
            <a:r>
              <a:rPr lang="en-CA" sz="1600" dirty="0">
                <a:solidFill>
                  <a:srgbClr val="000000"/>
                </a:solidFill>
              </a:rPr>
              <a:t> </a:t>
            </a:r>
            <a:r>
              <a:rPr lang="en-CA" sz="1600" dirty="0" err="1">
                <a:solidFill>
                  <a:srgbClr val="000000"/>
                </a:solidFill>
              </a:rPr>
              <a:t>fprime</a:t>
            </a:r>
            <a:r>
              <a:rPr lang="en-CA" sz="1600" dirty="0">
                <a:solidFill>
                  <a:srgbClr val="000000"/>
                </a:solidFill>
              </a:rPr>
              <a:t> = </a:t>
            </a:r>
            <a:r>
              <a:rPr lang="en-CA" sz="1600" dirty="0" err="1">
                <a:solidFill>
                  <a:srgbClr val="000000"/>
                </a:solidFill>
              </a:rPr>
              <a:t>cdiff</a:t>
            </a:r>
            <a:r>
              <a:rPr lang="en-CA" sz="1600" dirty="0">
                <a:solidFill>
                  <a:srgbClr val="000000"/>
                </a:solidFill>
              </a:rPr>
              <a:t>(f, x, h)</a:t>
            </a:r>
          </a:p>
          <a:p>
            <a:r>
              <a:rPr lang="it-IT" sz="1600" dirty="0">
                <a:solidFill>
                  <a:srgbClr val="228B22"/>
                </a:solidFill>
              </a:rPr>
              <a:t>%CDIFF Central finite difference derivative.</a:t>
            </a:r>
          </a:p>
          <a:p>
            <a:r>
              <a:rPr lang="en-CA" sz="1600" dirty="0">
                <a:solidFill>
                  <a:srgbClr val="228B22"/>
                </a:solidFill>
              </a:rPr>
              <a:t>%   FPRIME = CDIFF(F, X, H) computes the derivative FPRIME of the</a:t>
            </a:r>
          </a:p>
          <a:p>
            <a:r>
              <a:rPr lang="en-CA" sz="1600" dirty="0">
                <a:solidFill>
                  <a:srgbClr val="228B22"/>
                </a:solidFill>
              </a:rPr>
              <a:t>%   function F at all values in X using a step size of H.</a:t>
            </a:r>
          </a:p>
          <a:p>
            <a:r>
              <a:rPr lang="en-CA" sz="1600" dirty="0">
                <a:solidFill>
                  <a:srgbClr val="228B22"/>
                </a:solidFill>
              </a:rPr>
              <a:t> </a:t>
            </a:r>
          </a:p>
          <a:p>
            <a:r>
              <a:rPr lang="en-CA" sz="1600" dirty="0" err="1">
                <a:solidFill>
                  <a:srgbClr val="000000"/>
                </a:solidFill>
              </a:rPr>
              <a:t>fminus</a:t>
            </a:r>
            <a:r>
              <a:rPr lang="en-CA" sz="1600" dirty="0">
                <a:solidFill>
                  <a:srgbClr val="000000"/>
                </a:solidFill>
              </a:rPr>
              <a:t> = f(x - h);</a:t>
            </a:r>
          </a:p>
          <a:p>
            <a:r>
              <a:rPr lang="en-CA" sz="1600" dirty="0" err="1">
                <a:solidFill>
                  <a:srgbClr val="000000"/>
                </a:solidFill>
              </a:rPr>
              <a:t>fplus</a:t>
            </a:r>
            <a:r>
              <a:rPr lang="en-CA" sz="1600" dirty="0">
                <a:solidFill>
                  <a:srgbClr val="000000"/>
                </a:solidFill>
              </a:rPr>
              <a:t> = f(x + h);</a:t>
            </a:r>
          </a:p>
          <a:p>
            <a:r>
              <a:rPr lang="en-CA" sz="1600" dirty="0" err="1">
                <a:solidFill>
                  <a:srgbClr val="000000"/>
                </a:solidFill>
              </a:rPr>
              <a:t>fprime</a:t>
            </a:r>
            <a:r>
              <a:rPr lang="en-CA" sz="1600" dirty="0">
                <a:solidFill>
                  <a:srgbClr val="000000"/>
                </a:solidFill>
              </a:rPr>
              <a:t> = (</a:t>
            </a:r>
            <a:r>
              <a:rPr lang="en-CA" sz="1600" dirty="0" err="1">
                <a:solidFill>
                  <a:srgbClr val="000000"/>
                </a:solidFill>
              </a:rPr>
              <a:t>fplus</a:t>
            </a:r>
            <a:r>
              <a:rPr lang="en-CA" sz="1600" dirty="0">
                <a:solidFill>
                  <a:srgbClr val="000000"/>
                </a:solidFill>
              </a:rPr>
              <a:t> - </a:t>
            </a:r>
            <a:r>
              <a:rPr lang="en-CA" sz="1600" dirty="0" err="1">
                <a:solidFill>
                  <a:srgbClr val="000000"/>
                </a:solidFill>
              </a:rPr>
              <a:t>fminus</a:t>
            </a:r>
            <a:r>
              <a:rPr lang="en-CA" sz="1600" dirty="0">
                <a:solidFill>
                  <a:srgbClr val="000000"/>
                </a:solidFill>
              </a:rPr>
              <a:t>) / (2 * h);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finite difference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day21.m</a:t>
            </a:r>
            <a:r>
              <a:rPr lang="en-US" dirty="0" smtClean="0"/>
              <a:t> for demonstration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0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effect of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significant problem with computing derivatives using finite differences is that finite differences are very sensitive to noise</a:t>
            </a:r>
          </a:p>
          <a:p>
            <a:pPr lvl="1"/>
            <a:r>
              <a:rPr lang="en-US" dirty="0" smtClean="0"/>
              <a:t>e.g., consider a sine function with a small amount of additive Gaussian noise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y =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noisysin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(x)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y = sin(x) +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randn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(size(x))*0.001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FF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end</a:t>
            </a:r>
            <a:endParaRPr lang="en-US" sz="1800" b="1" dirty="0">
              <a:solidFill>
                <a:srgbClr val="0000FF"/>
              </a:solidFill>
              <a:latin typeface="Courier New"/>
            </a:endParaRPr>
          </a:p>
          <a:p>
            <a:endParaRPr lang="en-US" sz="1800" dirty="0"/>
          </a:p>
          <a:p>
            <a:r>
              <a:rPr lang="en-US" dirty="0"/>
              <a:t>see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day21.m</a:t>
            </a:r>
            <a:r>
              <a:rPr lang="en-US" dirty="0"/>
              <a:t> for demonstration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00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derivatives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higher order derivatives can be obtained by computing the finite difference of a finite difference</a:t>
            </a:r>
          </a:p>
          <a:p>
            <a:pPr lvl="1"/>
            <a:r>
              <a:rPr lang="en-US" dirty="0" smtClean="0"/>
              <a:t>e.g., the second-order forward finite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28800" y="3124200"/>
                <a:ext cx="4864601" cy="1630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b="0" i="0" baseline="-25000" smtClean="0">
                              <a:latin typeface="Cambria Math"/>
                            </a:rPr>
                            <m:t>f</m:t>
                          </m:r>
                        </m:e>
                        <m:sup>
                          <m:r>
                            <a:rPr lang="en-US" b="0" i="1" baseline="-25000" smtClean="0">
                              <a:latin typeface="Cambria Math"/>
                            </a:rPr>
                            <m:t>′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124200"/>
                <a:ext cx="4864601" cy="16307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05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a script and some functions available for this lecture on the course web 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6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numerical differentiation attempts to estimate the value of the derivative of a function without computing the analytic form of the derivative</a:t>
            </a:r>
          </a:p>
          <a:p>
            <a:r>
              <a:rPr lang="en-US" dirty="0" smtClean="0"/>
              <a:t>why would you want to do this?</a:t>
            </a:r>
          </a:p>
          <a:p>
            <a:pPr lvl="1"/>
            <a:r>
              <a:rPr lang="en-US" dirty="0" smtClean="0"/>
              <a:t>the function is difficult or impossible to differentiate</a:t>
            </a:r>
          </a:p>
          <a:p>
            <a:pPr lvl="1"/>
            <a:r>
              <a:rPr lang="en-US" dirty="0" smtClean="0"/>
              <a:t>the derivative is expensive to compute</a:t>
            </a:r>
          </a:p>
          <a:p>
            <a:pPr lvl="1"/>
            <a:r>
              <a:rPr lang="en-US" dirty="0" smtClean="0"/>
              <a:t>you don't actually know the function that you are trying to differentiate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2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Differentiating 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polynomials are often used in numerical calculations, and MATLAB provides a function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polyder</a:t>
            </a:r>
            <a:r>
              <a:rPr lang="en-US" dirty="0" smtClean="0"/>
              <a:t> that computes the derivative of a polynomial</a:t>
            </a:r>
          </a:p>
          <a:p>
            <a:pPr lvl="1"/>
            <a:r>
              <a:rPr lang="en-US" dirty="0" smtClean="0"/>
              <a:t>also computes the derivative of a product of polynomials or a quotient of polynomials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9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Differentiating 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poly1 = [3 6 9];           % 3x^2 + 6x + 9</a:t>
            </a:r>
          </a:p>
          <a:p>
            <a:r>
              <a:rPr lang="en-US" dirty="0" smtClean="0"/>
              <a:t>d = </a:t>
            </a:r>
            <a:r>
              <a:rPr lang="en-US" dirty="0" err="1" smtClean="0"/>
              <a:t>polyder</a:t>
            </a:r>
            <a:r>
              <a:rPr lang="en-US" dirty="0" smtClean="0"/>
              <a:t>(poly1)</a:t>
            </a:r>
          </a:p>
          <a:p>
            <a:r>
              <a:rPr lang="en-US" dirty="0"/>
              <a:t>d</a:t>
            </a:r>
            <a:r>
              <a:rPr lang="en-US" dirty="0" smtClean="0"/>
              <a:t> =</a:t>
            </a:r>
            <a:endParaRPr lang="en-US" dirty="0"/>
          </a:p>
          <a:p>
            <a:r>
              <a:rPr lang="en-US" dirty="0"/>
              <a:t>     6     </a:t>
            </a:r>
            <a:r>
              <a:rPr lang="en-US" dirty="0" smtClean="0"/>
              <a:t>6</a:t>
            </a:r>
          </a:p>
          <a:p>
            <a:endParaRPr lang="en-US" dirty="0"/>
          </a:p>
          <a:p>
            <a:r>
              <a:rPr lang="en-US" dirty="0" smtClean="0"/>
              <a:t>poly2 = [1 2 0];           % x^2 + 2x + 0</a:t>
            </a:r>
          </a:p>
          <a:p>
            <a:r>
              <a:rPr lang="en-US" dirty="0" smtClean="0"/>
              <a:t>d = </a:t>
            </a:r>
            <a:r>
              <a:rPr lang="en-US" dirty="0" err="1" smtClean="0"/>
              <a:t>polyder</a:t>
            </a:r>
            <a:r>
              <a:rPr lang="en-US" dirty="0" smtClean="0"/>
              <a:t>(poly1, poly2)  % derivative of product</a:t>
            </a:r>
          </a:p>
          <a:p>
            <a:r>
              <a:rPr lang="en-US" dirty="0" smtClean="0"/>
              <a:t>d =</a:t>
            </a:r>
          </a:p>
          <a:p>
            <a:r>
              <a:rPr lang="en-US" dirty="0"/>
              <a:t> </a:t>
            </a:r>
            <a:r>
              <a:rPr lang="en-US" dirty="0" smtClean="0"/>
              <a:t>    12    36    42    18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7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finite difference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mathematical definition of a derivative is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which suggests the approximation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m:rPr>
                        <m:nor/>
                      </m:rPr>
                      <a:rPr lang="en-US" b="0" i="0" baseline="-25000" smtClean="0">
                        <a:latin typeface="Cambria Math"/>
                      </a:rPr>
                      <m:t>f</m:t>
                    </m:r>
                    <m:r>
                      <a:rPr lang="en-US" b="0" i="1" smtClean="0">
                        <a:latin typeface="Cambria Math"/>
                      </a:rPr>
                      <m:t>′(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called the </a:t>
                </a:r>
                <a:r>
                  <a:rPr lang="en-US" i="1" dirty="0" smtClean="0"/>
                  <a:t>forward finite difference</a:t>
                </a:r>
                <a:r>
                  <a:rPr lang="en-US" dirty="0" smtClean="0"/>
                  <a:t> approximation of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0651" y="2133600"/>
                <a:ext cx="3062698" cy="628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651" y="2133600"/>
                <a:ext cx="3062698" cy="6280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94713" y="4038600"/>
                <a:ext cx="2737481" cy="629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m:rPr>
                              <m:nor/>
                            </m:rPr>
                            <a:rPr lang="en-US" b="0" i="0" baseline="-25000" smtClean="0">
                              <a:latin typeface="Cambria Math"/>
                            </a:rPr>
                            <m:t>f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713" y="4038600"/>
                <a:ext cx="2737481" cy="6298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45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finite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8800" y="1981200"/>
            <a:ext cx="0" cy="3352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5105400"/>
            <a:ext cx="5486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22" y="4920734"/>
                <a:ext cx="37920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98" y="1524000"/>
                <a:ext cx="3826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>
          <a:xfrm>
            <a:off x="1628078" y="2486723"/>
            <a:ext cx="5363737" cy="3212377"/>
          </a:xfrm>
          <a:custGeom>
            <a:avLst/>
            <a:gdLst>
              <a:gd name="connsiteX0" fmla="*/ 0 w 5073805"/>
              <a:gd name="connsiteY0" fmla="*/ 2598235 h 2690857"/>
              <a:gd name="connsiteX1" fmla="*/ 1795346 w 5073805"/>
              <a:gd name="connsiteY1" fmla="*/ 2620537 h 2690857"/>
              <a:gd name="connsiteX2" fmla="*/ 3702205 w 5073805"/>
              <a:gd name="connsiteY2" fmla="*/ 1817649 h 2690857"/>
              <a:gd name="connsiteX3" fmla="*/ 5073805 w 5073805"/>
              <a:gd name="connsiteY3" fmla="*/ 0 h 2690857"/>
              <a:gd name="connsiteX0" fmla="*/ 0 w 5073805"/>
              <a:gd name="connsiteY0" fmla="*/ 2598235 h 2758078"/>
              <a:gd name="connsiteX1" fmla="*/ 947854 w 5073805"/>
              <a:gd name="connsiteY1" fmla="*/ 2709746 h 2758078"/>
              <a:gd name="connsiteX2" fmla="*/ 3702205 w 5073805"/>
              <a:gd name="connsiteY2" fmla="*/ 1817649 h 2758078"/>
              <a:gd name="connsiteX3" fmla="*/ 5073805 w 5073805"/>
              <a:gd name="connsiteY3" fmla="*/ 0 h 2758078"/>
              <a:gd name="connsiteX0" fmla="*/ 0 w 5073805"/>
              <a:gd name="connsiteY0" fmla="*/ 2598235 h 2710786"/>
              <a:gd name="connsiteX1" fmla="*/ 947854 w 5073805"/>
              <a:gd name="connsiteY1" fmla="*/ 2709746 h 2710786"/>
              <a:gd name="connsiteX2" fmla="*/ 3702205 w 5073805"/>
              <a:gd name="connsiteY2" fmla="*/ 1817649 h 2710786"/>
              <a:gd name="connsiteX3" fmla="*/ 5073805 w 5073805"/>
              <a:gd name="connsiteY3" fmla="*/ 0 h 271078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855546"/>
              <a:gd name="connsiteX1" fmla="*/ 903250 w 5073805"/>
              <a:gd name="connsiteY1" fmla="*/ 2854712 h 2855546"/>
              <a:gd name="connsiteX2" fmla="*/ 3702205 w 5073805"/>
              <a:gd name="connsiteY2" fmla="*/ 1817649 h 2855546"/>
              <a:gd name="connsiteX3" fmla="*/ 5073805 w 5073805"/>
              <a:gd name="connsiteY3" fmla="*/ 0 h 2855546"/>
              <a:gd name="connsiteX0" fmla="*/ 0 w 5073805"/>
              <a:gd name="connsiteY0" fmla="*/ 2598235 h 2908315"/>
              <a:gd name="connsiteX1" fmla="*/ 903250 w 5073805"/>
              <a:gd name="connsiteY1" fmla="*/ 2854712 h 2908315"/>
              <a:gd name="connsiteX2" fmla="*/ 2709747 w 5073805"/>
              <a:gd name="connsiteY2" fmla="*/ 1527717 h 2908315"/>
              <a:gd name="connsiteX3" fmla="*/ 5073805 w 5073805"/>
              <a:gd name="connsiteY3" fmla="*/ 0 h 2908315"/>
              <a:gd name="connsiteX0" fmla="*/ 0 w 5073805"/>
              <a:gd name="connsiteY0" fmla="*/ 2598235 h 2935406"/>
              <a:gd name="connsiteX1" fmla="*/ 903250 w 5073805"/>
              <a:gd name="connsiteY1" fmla="*/ 2854712 h 2935406"/>
              <a:gd name="connsiteX2" fmla="*/ 2375210 w 5073805"/>
              <a:gd name="connsiteY2" fmla="*/ 1126274 h 2935406"/>
              <a:gd name="connsiteX3" fmla="*/ 5073805 w 5073805"/>
              <a:gd name="connsiteY3" fmla="*/ 0 h 2935406"/>
              <a:gd name="connsiteX0" fmla="*/ 0 w 5363737"/>
              <a:gd name="connsiteY0" fmla="*/ 2977376 h 3314547"/>
              <a:gd name="connsiteX1" fmla="*/ 903250 w 5363737"/>
              <a:gd name="connsiteY1" fmla="*/ 3233853 h 3314547"/>
              <a:gd name="connsiteX2" fmla="*/ 2375210 w 5363737"/>
              <a:gd name="connsiteY2" fmla="*/ 1505415 h 3314547"/>
              <a:gd name="connsiteX3" fmla="*/ 5363737 w 5363737"/>
              <a:gd name="connsiteY3" fmla="*/ 0 h 3314547"/>
              <a:gd name="connsiteX0" fmla="*/ 0 w 5363737"/>
              <a:gd name="connsiteY0" fmla="*/ 2977376 h 3338574"/>
              <a:gd name="connsiteX1" fmla="*/ 903250 w 5363737"/>
              <a:gd name="connsiteY1" fmla="*/ 3233853 h 3338574"/>
              <a:gd name="connsiteX2" fmla="*/ 2520176 w 5363737"/>
              <a:gd name="connsiteY2" fmla="*/ 1159727 h 3338574"/>
              <a:gd name="connsiteX3" fmla="*/ 5363737 w 5363737"/>
              <a:gd name="connsiteY3" fmla="*/ 0 h 3338574"/>
              <a:gd name="connsiteX0" fmla="*/ 0 w 5363737"/>
              <a:gd name="connsiteY0" fmla="*/ 2977376 h 3345630"/>
              <a:gd name="connsiteX1" fmla="*/ 903250 w 5363737"/>
              <a:gd name="connsiteY1" fmla="*/ 3233853 h 3345630"/>
              <a:gd name="connsiteX2" fmla="*/ 2219093 w 5363737"/>
              <a:gd name="connsiteY2" fmla="*/ 1059366 h 3345630"/>
              <a:gd name="connsiteX3" fmla="*/ 5363737 w 5363737"/>
              <a:gd name="connsiteY3" fmla="*/ 0 h 3345630"/>
              <a:gd name="connsiteX0" fmla="*/ 0 w 5363737"/>
              <a:gd name="connsiteY0" fmla="*/ 2977376 h 3212377"/>
              <a:gd name="connsiteX1" fmla="*/ 836343 w 5363737"/>
              <a:gd name="connsiteY1" fmla="*/ 3066585 h 3212377"/>
              <a:gd name="connsiteX2" fmla="*/ 2219093 w 5363737"/>
              <a:gd name="connsiteY2" fmla="*/ 1059366 h 3212377"/>
              <a:gd name="connsiteX3" fmla="*/ 5363737 w 5363737"/>
              <a:gd name="connsiteY3" fmla="*/ 0 h 32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3737" h="3212377">
                <a:moveTo>
                  <a:pt x="0" y="2977376"/>
                </a:moveTo>
                <a:cubicBezTo>
                  <a:pt x="299224" y="3098181"/>
                  <a:pt x="466494" y="3386253"/>
                  <a:pt x="836343" y="3066585"/>
                </a:cubicBezTo>
                <a:cubicBezTo>
                  <a:pt x="1206192" y="2746917"/>
                  <a:pt x="1464527" y="1570463"/>
                  <a:pt x="2219093" y="1059366"/>
                </a:cubicBezTo>
                <a:cubicBezTo>
                  <a:pt x="2973659" y="548269"/>
                  <a:pt x="4951142" y="690446"/>
                  <a:pt x="5363737" y="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6" y="2057400"/>
                <a:ext cx="704937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3586975" y="3625334"/>
            <a:ext cx="152400" cy="184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876800" y="3091934"/>
            <a:ext cx="152400" cy="184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5" idx="4"/>
          </p:cNvCxnSpPr>
          <p:nvPr/>
        </p:nvCxnSpPr>
        <p:spPr>
          <a:xfrm>
            <a:off x="3663175" y="3810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6" idx="4"/>
          </p:cNvCxnSpPr>
          <p:nvPr/>
        </p:nvCxnSpPr>
        <p:spPr>
          <a:xfrm>
            <a:off x="4953000" y="32766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874003" y="3461809"/>
                <a:ext cx="8151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03" y="3461809"/>
                <a:ext cx="81515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423325" y="2988476"/>
                <a:ext cx="12709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5" y="2988476"/>
                <a:ext cx="127092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427629" y="5290066"/>
                <a:ext cx="489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629" y="5290066"/>
                <a:ext cx="48942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4513488" y="5290066"/>
                <a:ext cx="897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488" y="5290066"/>
                <a:ext cx="89736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stCxn id="25" idx="2"/>
          </p:cNvCxnSpPr>
          <p:nvPr/>
        </p:nvCxnSpPr>
        <p:spPr>
          <a:xfrm flipH="1">
            <a:off x="1828800" y="3717667"/>
            <a:ext cx="1758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1828800" y="3184267"/>
            <a:ext cx="30480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5" idx="2"/>
            <a:endCxn id="26" idx="7"/>
          </p:cNvCxnSpPr>
          <p:nvPr/>
        </p:nvCxnSpPr>
        <p:spPr>
          <a:xfrm flipV="1">
            <a:off x="3586975" y="3118978"/>
            <a:ext cx="1419907" cy="5986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663175" y="3962400"/>
            <a:ext cx="1287068" cy="0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5" idx="6"/>
          </p:cNvCxnSpPr>
          <p:nvPr/>
        </p:nvCxnSpPr>
        <p:spPr>
          <a:xfrm>
            <a:off x="3739375" y="3717667"/>
            <a:ext cx="12108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181600" y="3118978"/>
            <a:ext cx="0" cy="591849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5271692" y="3219111"/>
                <a:ext cx="2112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692" y="3219111"/>
                <a:ext cx="2112245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4106427" y="4006334"/>
                <a:ext cx="3810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427" y="4006334"/>
                <a:ext cx="381002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48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finite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CA" sz="16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fdiff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(f, x, h)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%FDIFF Forward finite difference derivative.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%   FPRIME = FDIFF(F, X, H) computes the derivative FPRIME of the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%   function F at all values in X using a step size of H.</a:t>
            </a:r>
          </a:p>
          <a:p>
            <a:r>
              <a:rPr lang="en-CA" sz="16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fplus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f(x + h);</a:t>
            </a:r>
          </a:p>
          <a:p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fx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f(x);</a:t>
            </a:r>
          </a:p>
          <a:p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= (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fplus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 - </a:t>
            </a:r>
            <a:r>
              <a:rPr lang="en-CA" sz="1600" dirty="0" err="1">
                <a:solidFill>
                  <a:srgbClr val="000000"/>
                </a:solidFill>
                <a:latin typeface="Courier New"/>
              </a:rPr>
              <a:t>fx</a:t>
            </a:r>
            <a:r>
              <a:rPr lang="en-CA" sz="1600" dirty="0">
                <a:solidFill>
                  <a:srgbClr val="000000"/>
                </a:solidFill>
                <a:latin typeface="Courier New"/>
              </a:rPr>
              <a:t>) / h;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finite difference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day21.m</a:t>
            </a:r>
            <a:r>
              <a:rPr lang="en-US" dirty="0" smtClean="0"/>
              <a:t> for demonstration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48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7108</TotalTime>
  <Words>839</Words>
  <Application>Microsoft Office PowerPoint</Application>
  <PresentationFormat>On-screen Show (4:3)</PresentationFormat>
  <Paragraphs>150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Numerical differentiation</vt:lpstr>
      <vt:lpstr>Announcement</vt:lpstr>
      <vt:lpstr>Numerical differentiation</vt:lpstr>
      <vt:lpstr>Differentiating polynomials</vt:lpstr>
      <vt:lpstr>Differentiating polynomials</vt:lpstr>
      <vt:lpstr>Forward finite difference</vt:lpstr>
      <vt:lpstr>Forward finite difference</vt:lpstr>
      <vt:lpstr>Forward finite difference</vt:lpstr>
      <vt:lpstr>Forward finite difference</vt:lpstr>
      <vt:lpstr>Backward finite difference</vt:lpstr>
      <vt:lpstr>Backward finite difference</vt:lpstr>
      <vt:lpstr>Backward finite difference</vt:lpstr>
      <vt:lpstr>Backward finite difference</vt:lpstr>
      <vt:lpstr>Central finite difference</vt:lpstr>
      <vt:lpstr>Forward finite difference</vt:lpstr>
      <vt:lpstr>Central finite difference</vt:lpstr>
      <vt:lpstr>Central finite difference</vt:lpstr>
      <vt:lpstr>The effect of noise</vt:lpstr>
      <vt:lpstr>Higher order derivatives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349</cp:revision>
  <dcterms:created xsi:type="dcterms:W3CDTF">2006-08-16T00:00:00Z</dcterms:created>
  <dcterms:modified xsi:type="dcterms:W3CDTF">2014-03-25T15:59:59Z</dcterms:modified>
</cp:coreProperties>
</file>