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8"/>
  </p:notesMasterIdLst>
  <p:sldIdLst>
    <p:sldId id="651" r:id="rId2"/>
    <p:sldId id="657" r:id="rId3"/>
    <p:sldId id="658" r:id="rId4"/>
    <p:sldId id="652" r:id="rId5"/>
    <p:sldId id="659" r:id="rId6"/>
    <p:sldId id="653" r:id="rId7"/>
    <p:sldId id="660" r:id="rId8"/>
    <p:sldId id="654" r:id="rId9"/>
    <p:sldId id="655" r:id="rId10"/>
    <p:sldId id="656" r:id="rId11"/>
    <p:sldId id="661" r:id="rId12"/>
    <p:sldId id="662" r:id="rId13"/>
    <p:sldId id="685" r:id="rId14"/>
    <p:sldId id="663" r:id="rId15"/>
    <p:sldId id="664" r:id="rId16"/>
    <p:sldId id="665" r:id="rId17"/>
    <p:sldId id="666" r:id="rId18"/>
    <p:sldId id="667" r:id="rId19"/>
    <p:sldId id="668" r:id="rId20"/>
    <p:sldId id="669" r:id="rId21"/>
    <p:sldId id="670" r:id="rId22"/>
    <p:sldId id="671" r:id="rId23"/>
    <p:sldId id="672" r:id="rId24"/>
    <p:sldId id="673" r:id="rId25"/>
    <p:sldId id="674" r:id="rId26"/>
    <p:sldId id="675" r:id="rId27"/>
    <p:sldId id="676" r:id="rId28"/>
    <p:sldId id="677" r:id="rId29"/>
    <p:sldId id="678" r:id="rId30"/>
    <p:sldId id="679" r:id="rId31"/>
    <p:sldId id="680" r:id="rId32"/>
    <p:sldId id="681" r:id="rId33"/>
    <p:sldId id="682" r:id="rId34"/>
    <p:sldId id="683" r:id="rId35"/>
    <p:sldId id="684" r:id="rId36"/>
    <p:sldId id="686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83425" autoAdjust="0"/>
  </p:normalViewPr>
  <p:slideViewPr>
    <p:cSldViewPr showGuides="1">
      <p:cViewPr varScale="1">
        <p:scale>
          <a:sx n="115" d="100"/>
          <a:sy n="115" d="100"/>
        </p:scale>
        <p:origin x="-1560" y="-114"/>
      </p:cViewPr>
      <p:guideLst>
        <p:guide orient="horz" pos="2448"/>
        <p:guide orient="horz" pos="3888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Bisection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can implement the bisection method using:</a:t>
                </a:r>
              </a:p>
              <a:p>
                <a:pPr lvl="1"/>
                <a:r>
                  <a:rPr lang="en-US" dirty="0" smtClean="0"/>
                  <a:t>a loop to iterate until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close to zero</a:t>
                </a:r>
              </a:p>
              <a:p>
                <a:pPr lvl="1"/>
                <a:r>
                  <a:rPr lang="en-US" dirty="0" smtClean="0"/>
                  <a:t>a function handle to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7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definition of the Fibonacci numbers leads naturally to a recursive implementation: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fib =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fibonacci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(n)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28B22"/>
                </a:solidFill>
                <a:latin typeface="Courier New"/>
              </a:rPr>
              <a:t>% FIBONACCI nth Fibonacci number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28B22"/>
                </a:solidFill>
                <a:latin typeface="Courier New"/>
              </a:rPr>
              <a:t>%    FIB = FIBONACCI(N) computes the nth Fibonacci number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n == 0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 fib = 0;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n == 1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 fib = 1;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0000"/>
                </a:solidFill>
                <a:latin typeface="Courier New"/>
              </a:rPr>
              <a:t>  fib = fibonacci(n - 1) + fibonacci(n - 2);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02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Bisection as a recursive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[root] = bisect2(f, a, b,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tol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%BISECT2 Root finding by recursive bisection method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%   ROOT = BISECT(F, A, B, TOL) finds a root of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%   the function F known to lie in the range [A, B].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%   The root satisfies the inequality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%   ABS(F(ROOT)) &lt;= TOL </a:t>
            </a:r>
          </a:p>
          <a:p>
            <a:r>
              <a:rPr lang="en-US" sz="18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a == b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error(</a:t>
            </a:r>
            <a:r>
              <a:rPr lang="en-US" sz="1800" dirty="0">
                <a:solidFill>
                  <a:srgbClr val="A020F0"/>
                </a:solidFill>
                <a:latin typeface="Courier New"/>
              </a:rPr>
              <a:t>'range is zero'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1800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a &gt; b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tmp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= a;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a = b;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b =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tmp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end                          </a:t>
            </a:r>
            <a:r>
              <a:rPr lang="en-US" sz="1800" dirty="0" smtClean="0">
                <a:solidFill>
                  <a:srgbClr val="228B22"/>
                </a:solidFill>
                <a:latin typeface="Courier New"/>
              </a:rPr>
              <a:t>% continued on next slide</a:t>
            </a:r>
            <a:endParaRPr lang="en-US" sz="1800" dirty="0">
              <a:solidFill>
                <a:srgbClr val="0000FF"/>
              </a:solidFill>
              <a:latin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61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Bisection as a recursive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c = mean([a b]);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fc 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 f(c);</a:t>
            </a: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abs(fc) &lt;=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tol</a:t>
            </a:r>
            <a:endParaRPr lang="en-US" sz="1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root = c;</a:t>
            </a:r>
          </a:p>
          <a:p>
            <a:r>
              <a:rPr lang="en-US" sz="1800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sign(f(a)) ~= sign(fc)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root = bisect2(f, a, c,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tol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); </a:t>
            </a:r>
            <a:r>
              <a:rPr lang="en-US" sz="1800" dirty="0">
                <a:solidFill>
                  <a:srgbClr val="228B22"/>
                </a:solidFill>
                <a:latin typeface="Courier New"/>
              </a:rPr>
              <a:t>% </a:t>
            </a:r>
            <a:r>
              <a:rPr lang="en-US" sz="1800" dirty="0" smtClean="0">
                <a:solidFill>
                  <a:srgbClr val="228B22"/>
                </a:solidFill>
                <a:latin typeface="Courier New"/>
              </a:rPr>
              <a:t>root is to the left</a:t>
            </a:r>
            <a:endParaRPr lang="en-US" sz="1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</a:rPr>
              <a:t>    root = bisect2(f, c, b,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tol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);</a:t>
            </a:r>
            <a:r>
              <a:rPr lang="en-US" sz="1800" dirty="0">
                <a:solidFill>
                  <a:srgbClr val="228B22"/>
                </a:solidFill>
                <a:latin typeface="Courier New"/>
              </a:rPr>
              <a:t> % </a:t>
            </a:r>
            <a:r>
              <a:rPr lang="en-US" sz="1800" dirty="0" smtClean="0">
                <a:solidFill>
                  <a:srgbClr val="228B22"/>
                </a:solidFill>
                <a:latin typeface="Courier New"/>
              </a:rPr>
              <a:t>root is to the right?</a:t>
            </a:r>
            <a:endParaRPr lang="en-US" sz="18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sz="1800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7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any problem that can be solved using recursion can also be solved using iteration</a:t>
            </a:r>
          </a:p>
          <a:p>
            <a:pPr lvl="1"/>
            <a:r>
              <a:rPr lang="en-US" dirty="0" smtClean="0"/>
              <a:t>however, the recursive solution is often easier to implement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5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71500" lvl="1" indent="-296863">
              <a:defRPr/>
            </a:pPr>
            <a:r>
              <a:rPr lang="en-CA" dirty="0" smtClean="0"/>
              <a:t>move the stack of </a:t>
            </a:r>
            <a:r>
              <a:rPr lang="en-CA" i="1" dirty="0" smtClean="0"/>
              <a:t>n</a:t>
            </a:r>
            <a:r>
              <a:rPr lang="en-CA" dirty="0" smtClean="0"/>
              <a:t> disks from A to C</a:t>
            </a:r>
          </a:p>
          <a:p>
            <a:pPr marL="846137" lvl="2" indent="-296863">
              <a:defRPr/>
            </a:pPr>
            <a:r>
              <a:rPr lang="en-CA" dirty="0" smtClean="0"/>
              <a:t>can move one disk at a time from the top of one stack onto another stack</a:t>
            </a:r>
          </a:p>
          <a:p>
            <a:pPr marL="846137" lvl="2" indent="-296863">
              <a:defRPr/>
            </a:pPr>
            <a:r>
              <a:rPr lang="en-CA" dirty="0" smtClean="0"/>
              <a:t>cannot move a larger disk onto a smaller disk</a:t>
            </a:r>
          </a:p>
          <a:p>
            <a:pPr marL="846137" lvl="2" indent="-296863"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26024-AD68-4B59-B462-3B2AAEC58F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14613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00788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57700" y="182880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3113" y="319669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57413" y="267599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71713" y="216164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9" name="TextBox 11"/>
          <p:cNvSpPr txBox="1">
            <a:spLocks noChangeArrowheads="1"/>
          </p:cNvSpPr>
          <p:nvPr/>
        </p:nvSpPr>
        <p:spPr bwMode="auto">
          <a:xfrm>
            <a:off x="22288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2"/>
          <p:cNvSpPr txBox="1">
            <a:spLocks noChangeArrowheads="1"/>
          </p:cNvSpPr>
          <p:nvPr/>
        </p:nvSpPr>
        <p:spPr bwMode="auto">
          <a:xfrm>
            <a:off x="40576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58864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3720691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legend says that the world will end when a 64 disk version of the puzzle is solved</a:t>
            </a:r>
          </a:p>
          <a:p>
            <a:r>
              <a:rPr lang="en-US" dirty="0" smtClean="0"/>
              <a:t>several appearances in pop culture</a:t>
            </a:r>
          </a:p>
          <a:p>
            <a:pPr lvl="1"/>
            <a:r>
              <a:rPr lang="en-US" dirty="0" smtClean="0"/>
              <a:t>Doctor Who</a:t>
            </a:r>
          </a:p>
          <a:p>
            <a:pPr lvl="1"/>
            <a:r>
              <a:rPr lang="en-US" dirty="0" smtClean="0"/>
              <a:t>Rise of the Planet of the Apes</a:t>
            </a:r>
          </a:p>
          <a:p>
            <a:pPr lvl="1"/>
            <a:r>
              <a:rPr lang="en-US" dirty="0" err="1" smtClean="0"/>
              <a:t>Survior</a:t>
            </a:r>
            <a:r>
              <a:rPr lang="en-US" dirty="0" smtClean="0"/>
              <a:t>: South Pacific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1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0128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6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5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[root] = bisect(f, a, b,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tol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%BISECT Root finding by bisection method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   ROOT = BISECT(F, A, B, TOL) finds a root of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   the function F known to lie in the range [A, B].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   The root satisfies the inequality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   ABS(F(ROOT)) &lt;= TOL 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 == b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error(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'range is zero'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 &gt; b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 a;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a = b;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b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>
                <a:solidFill>
                  <a:srgbClr val="228B22"/>
                </a:solidFill>
                <a:latin typeface="Courier New"/>
              </a:rPr>
              <a:t>% </a:t>
            </a:r>
            <a:r>
              <a:rPr lang="en-US" dirty="0" smtClean="0">
                <a:solidFill>
                  <a:srgbClr val="228B22"/>
                </a:solidFill>
                <a:latin typeface="Courier New"/>
              </a:rPr>
              <a:t>continued on next slide</a:t>
            </a:r>
            <a:endParaRPr lang="en-US" dirty="0">
              <a:solidFill>
                <a:srgbClr val="0000F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62425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6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54568" y="400872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84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13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C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17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10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123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784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651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3486607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3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534400" cy="585216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urier New"/>
              </a:rPr>
              <a:t>c = mean([a b]);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fc = f(c);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abs(fc) &gt;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tol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sign(f(a)) ~= sign(fc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solidFill>
                  <a:srgbClr val="228B22"/>
                </a:solidFill>
                <a:latin typeface="Courier New"/>
              </a:rPr>
              <a:t> % </a:t>
            </a:r>
            <a:r>
              <a:rPr lang="en-US" dirty="0" smtClean="0">
                <a:solidFill>
                  <a:srgbClr val="228B22"/>
                </a:solidFill>
                <a:latin typeface="Courier New"/>
              </a:rPr>
              <a:t>root is to the left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b = c;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else                      </a:t>
            </a:r>
            <a:r>
              <a:rPr lang="en-US" dirty="0" smtClean="0">
                <a:solidFill>
                  <a:srgbClr val="228B22"/>
                </a:solidFill>
                <a:latin typeface="Courier New"/>
              </a:rPr>
              <a:t>% </a:t>
            </a:r>
            <a:r>
              <a:rPr lang="en-US" dirty="0">
                <a:solidFill>
                  <a:srgbClr val="228B22"/>
                </a:solidFill>
                <a:latin typeface="Courier New"/>
              </a:rPr>
              <a:t>root is to the </a:t>
            </a:r>
            <a:r>
              <a:rPr lang="en-US" dirty="0" smtClean="0">
                <a:solidFill>
                  <a:srgbClr val="228B22"/>
                </a:solidFill>
                <a:latin typeface="Courier New"/>
              </a:rPr>
              <a:t>right?</a:t>
            </a:r>
            <a:endParaRPr lang="en-US" dirty="0">
              <a:solidFill>
                <a:srgbClr val="0000FF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a = c;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c = mean([a b]);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fc = f(c);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root = c;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52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A to B using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002785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3482085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2967735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58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30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B to C using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93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00872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9408" y="348802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3708" y="297367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97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base case </a:t>
            </a:r>
            <a:r>
              <a:rPr lang="en-CA" i="1" dirty="0" smtClean="0"/>
              <a:t>n</a:t>
            </a:r>
            <a:r>
              <a:rPr lang="en-CA" dirty="0" smtClean="0"/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disk from A to C</a:t>
            </a:r>
          </a:p>
          <a:p>
            <a:pPr>
              <a:defRPr/>
            </a:pPr>
            <a:r>
              <a:rPr lang="en-CA" dirty="0" smtClean="0"/>
              <a:t>recursive case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A to B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1 disk from A to C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B to 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ACC24-4F03-43B7-8438-92F485C7BC0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30C77-55B5-49A6-9F7C-C23091BDBC5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[] =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hanoi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(n)</a:t>
            </a:r>
          </a:p>
          <a:p>
            <a:r>
              <a:rPr lang="en-US" sz="1600" dirty="0">
                <a:solidFill>
                  <a:srgbClr val="228B22"/>
                </a:solidFill>
                <a:latin typeface="Courier New"/>
              </a:rPr>
              <a:t>%HANOI Towers of Hanoi with n discs</a:t>
            </a:r>
          </a:p>
          <a:p>
            <a:r>
              <a:rPr lang="en-US" sz="1600" dirty="0">
                <a:solidFill>
                  <a:srgbClr val="228B22"/>
                </a:solidFill>
                <a:latin typeface="Courier New"/>
              </a:rPr>
              <a:t>%   HANOI(N) prints a solution for the Towers</a:t>
            </a:r>
          </a:p>
          <a:p>
            <a:r>
              <a:rPr lang="en-US" sz="1600" dirty="0">
                <a:solidFill>
                  <a:srgbClr val="228B22"/>
                </a:solidFill>
                <a:latin typeface="Courier New"/>
              </a:rPr>
              <a:t>%   of Hanoi problem for N discs.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move(n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'A'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'C'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'B'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sz="1600" b="0" dirty="0" smtClean="0">
              <a:solidFill>
                <a:srgbClr val="0000FF"/>
              </a:solidFill>
              <a:latin typeface="Courier New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[] = move(n, from, to, using)</a:t>
            </a:r>
          </a:p>
          <a:p>
            <a:r>
              <a:rPr lang="en-US" sz="1600" dirty="0" smtClean="0">
                <a:solidFill>
                  <a:srgbClr val="228B22"/>
                </a:solidFill>
                <a:latin typeface="Courier New"/>
              </a:rPr>
              <a:t>%MOVE Recursive solution for Towers of Hanoi</a:t>
            </a:r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n == 1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s =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'move disc from %s to %s'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from, to);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(s);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move(n - 1, from, using, to);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move(1, from, to, using);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move(n - 1, using, to, from);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2101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finding in MATLAB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provides a function named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fzero</a:t>
            </a:r>
            <a:r>
              <a:rPr lang="en-US" dirty="0" smtClean="0"/>
              <a:t> for root finding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“The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fzero</a:t>
            </a:r>
            <a:r>
              <a:rPr lang="en-US" dirty="0">
                <a:latin typeface="Times New Roman"/>
                <a:cs typeface="Times New Roman"/>
              </a:rPr>
              <a:t> command is a function file. The algorithm, which was originated by T. Dekker, uses a combination of bisection, secant, and inverse quadratic interpolation methods</a:t>
            </a:r>
            <a:r>
              <a:rPr lang="en-US" dirty="0" smtClean="0">
                <a:latin typeface="Times New Roman"/>
                <a:cs typeface="Times New Roman"/>
              </a:rPr>
              <a:t>.”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fzero</a:t>
            </a:r>
            <a:r>
              <a:rPr lang="en-US" dirty="0" smtClean="0">
                <a:latin typeface="Times New Roman"/>
                <a:cs typeface="Times New Roman"/>
              </a:rPr>
              <a:t> requires an initial estimate for the root and then finds a suitable interval to search for the root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fzero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0.1)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=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0.1421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1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Bisection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alternate approach to implement the bisection method is to observe the following:</a:t>
            </a:r>
          </a:p>
          <a:p>
            <a:pPr lvl="1"/>
            <a:r>
              <a:rPr lang="en-US" dirty="0" smtClean="0"/>
              <a:t>the bisection method repeatedly solves the </a:t>
            </a:r>
            <a:r>
              <a:rPr lang="en-US" dirty="0" smtClean="0"/>
              <a:t>same </a:t>
            </a:r>
            <a:r>
              <a:rPr lang="en-US" dirty="0" smtClean="0"/>
              <a:t>problem until it reaches the </a:t>
            </a:r>
            <a:r>
              <a:rPr lang="en-US" dirty="0" smtClean="0"/>
              <a:t>solution; i.e., finding a root via bisection looks something </a:t>
            </a:r>
            <a:r>
              <a:rPr lang="en-US" dirty="0"/>
              <a:t>like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sz="1000" dirty="0"/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bisect(</a:t>
            </a:r>
            <a:r>
              <a:rPr lang="en-US" i="1" dirty="0"/>
              <a:t>original range</a:t>
            </a:r>
            <a:r>
              <a:rPr lang="en-US" dirty="0"/>
              <a:t>)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bisect(</a:t>
            </a:r>
            <a:r>
              <a:rPr lang="en-US" i="1" dirty="0"/>
              <a:t>smaller range</a:t>
            </a:r>
            <a:r>
              <a:rPr lang="en-US" dirty="0"/>
              <a:t>)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bisect(</a:t>
            </a:r>
            <a:r>
              <a:rPr lang="en-US" i="1" dirty="0"/>
              <a:t>smaller range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...</a:t>
            </a:r>
          </a:p>
          <a:p>
            <a:pPr marL="1050925" lvl="2" indent="-457200">
              <a:buFont typeface="+mj-lt"/>
              <a:buAutoNum type="alphaLcParenR" startAt="14"/>
            </a:pPr>
            <a:r>
              <a:rPr lang="en-US" dirty="0"/>
              <a:t>bisect(</a:t>
            </a:r>
            <a:r>
              <a:rPr lang="en-US" i="1" dirty="0"/>
              <a:t>smaller range</a:t>
            </a:r>
            <a:r>
              <a:rPr lang="en-US" dirty="0"/>
              <a:t>), done</a:t>
            </a:r>
            <a:r>
              <a:rPr lang="en-US" dirty="0" smtClean="0"/>
              <a:t>!</a:t>
            </a:r>
            <a:br>
              <a:rPr lang="en-US" dirty="0" smtClean="0"/>
            </a:br>
            <a:endParaRPr lang="en-US" sz="1000" dirty="0"/>
          </a:p>
          <a:p>
            <a:r>
              <a:rPr lang="en-US" dirty="0" smtClean="0"/>
              <a:t>can we have our bisection function call itself?</a:t>
            </a:r>
          </a:p>
          <a:p>
            <a:pPr lvl="1"/>
            <a:r>
              <a:rPr lang="en-US" dirty="0" smtClean="0"/>
              <a:t>yes, we can make bisection be a </a:t>
            </a:r>
            <a:r>
              <a:rPr lang="en-US" i="1" dirty="0" smtClean="0"/>
              <a:t>recursive</a:t>
            </a:r>
            <a:r>
              <a:rPr lang="en-US" dirty="0" smtClean="0"/>
              <a:t>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4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mathematics, a recursive definition is a definition that is defined in terms of itself</a:t>
            </a:r>
          </a:p>
          <a:p>
            <a:pPr lvl="1"/>
            <a:r>
              <a:rPr lang="en-US" dirty="0" smtClean="0"/>
              <a:t>if you define something only in terms of itself, you end up with a circular definition; e.g.,</a:t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dirty="0" smtClean="0"/>
              <a:t>hill</a:t>
            </a:r>
            <a:r>
              <a:rPr lang="en-US" dirty="0" smtClean="0">
                <a:cs typeface="Times New Roman"/>
              </a:rPr>
              <a:t>—a usually rounded natural elevation of land </a:t>
            </a:r>
            <a:r>
              <a:rPr lang="en-US" b="1" dirty="0" smtClean="0">
                <a:cs typeface="Times New Roman"/>
              </a:rPr>
              <a:t>lower than a mountain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mountain</a:t>
            </a:r>
            <a:r>
              <a:rPr lang="en-US" dirty="0">
                <a:cs typeface="Times New Roman"/>
              </a:rPr>
              <a:t>—a </a:t>
            </a:r>
            <a:r>
              <a:rPr lang="en-US" dirty="0" smtClean="0">
                <a:cs typeface="Times New Roman"/>
              </a:rPr>
              <a:t>landmass that projects conspicuously above its surroundings and is </a:t>
            </a:r>
            <a:r>
              <a:rPr lang="en-US" b="1" dirty="0" smtClean="0">
                <a:cs typeface="Times New Roman"/>
              </a:rPr>
              <a:t>higher than a hill</a:t>
            </a:r>
            <a:r>
              <a:rPr lang="en-US" dirty="0" smtClean="0">
                <a:cs typeface="Times New Roman"/>
              </a:rPr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to prevent circular reasoning, a recursive definition requires one or more stopping points called </a:t>
            </a:r>
            <a:r>
              <a:rPr lang="en-US" i="1" dirty="0" smtClean="0"/>
              <a:t>base cases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0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</a:t>
            </a:r>
            <a:r>
              <a:rPr lang="en-US" dirty="0" smtClean="0"/>
              <a:t>definitions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many mathematical entities can be defined recursively:</a:t>
                </a:r>
              </a:p>
              <a:p>
                <a:pPr lvl="1"/>
                <a:r>
                  <a:rPr lang="en-US" dirty="0" smtClean="0"/>
                  <a:t>integer </a:t>
                </a:r>
                <a:r>
                  <a:rPr lang="en-US" dirty="0" smtClean="0"/>
                  <a:t>multiplication (positive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)</a:t>
                </a:r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exponentiation (positive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factorial (positive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95400" y="2590800"/>
                <a:ext cx="28246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m:rPr>
                          <m:aln/>
                        </m:rP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0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590800"/>
                <a:ext cx="282468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95400" y="3810000"/>
                <a:ext cx="168289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1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10000"/>
                <a:ext cx="1682897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295400" y="5029200"/>
                <a:ext cx="19559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!</m:t>
                      </m:r>
                      <m:r>
                        <m:rPr>
                          <m:aln/>
                        </m:rP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1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!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!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029200"/>
                <a:ext cx="1955920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316791" y="2590800"/>
                <a:ext cx="21868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base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case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recursive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definition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791" y="2590800"/>
                <a:ext cx="2186817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316790" y="3810000"/>
                <a:ext cx="21868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base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case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recursive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definition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790" y="3810000"/>
                <a:ext cx="2186817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316791" y="5029199"/>
                <a:ext cx="21868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base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/>
                        </a:rPr>
                        <m:t>case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recursive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definition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791" y="5029199"/>
                <a:ext cx="2186817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61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 definitions naturally lead to recursive implementations in functions: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f = fact(n)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28B22"/>
                </a:solidFill>
                <a:latin typeface="Courier New"/>
              </a:rPr>
              <a:t>%FACT Factorial of n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28B22"/>
                </a:solidFill>
                <a:latin typeface="Courier New"/>
              </a:rPr>
              <a:t>%   F = FACT(N) is the product of all of the integers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28B22"/>
                </a:solidFill>
                <a:latin typeface="Courier New"/>
              </a:rPr>
              <a:t>%   from 1 to N. N must be a positive integer</a:t>
            </a:r>
            <a:r>
              <a:rPr lang="en-US" sz="1800" b="1" dirty="0" smtClean="0">
                <a:solidFill>
                  <a:srgbClr val="228B22"/>
                </a:solidFill>
                <a:latin typeface="Courier New"/>
              </a:rPr>
              <a:t>.</a:t>
            </a:r>
            <a:endParaRPr lang="en-US" sz="1800" b="1" dirty="0">
              <a:solidFill>
                <a:srgbClr val="228B22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n == 0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   f = 1;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   f = n * fact(n - 1);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Rabbits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F4E9B-A499-4879-AE0E-4130B990A88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8436" name="Group 22"/>
          <p:cNvGrpSpPr>
            <a:grpSpLocks/>
          </p:cNvGrpSpPr>
          <p:nvPr/>
        </p:nvGrpSpPr>
        <p:grpSpPr bwMode="auto">
          <a:xfrm>
            <a:off x="536575" y="1714500"/>
            <a:ext cx="1019175" cy="760413"/>
            <a:chOff x="1084724" y="1543050"/>
            <a:chExt cx="1020183" cy="760413"/>
          </a:xfrm>
        </p:grpSpPr>
        <p:pic>
          <p:nvPicPr>
            <p:cNvPr id="1848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8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6100" y="2668588"/>
            <a:ext cx="1019175" cy="760412"/>
            <a:chOff x="1084724" y="1543050"/>
            <a:chExt cx="1020183" cy="760413"/>
          </a:xfrm>
        </p:grpSpPr>
        <p:pic>
          <p:nvPicPr>
            <p:cNvPr id="1847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8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565275" y="2686050"/>
            <a:ext cx="1020763" cy="760413"/>
            <a:chOff x="1084724" y="1543050"/>
            <a:chExt cx="1020183" cy="760413"/>
          </a:xfrm>
        </p:grpSpPr>
        <p:pic>
          <p:nvPicPr>
            <p:cNvPr id="1847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54038" y="3679825"/>
            <a:ext cx="1020762" cy="760413"/>
            <a:chOff x="1084724" y="1543050"/>
            <a:chExt cx="1020183" cy="760413"/>
          </a:xfrm>
        </p:grpSpPr>
        <p:pic>
          <p:nvPicPr>
            <p:cNvPr id="1847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1574800" y="3697288"/>
            <a:ext cx="1019175" cy="760412"/>
            <a:chOff x="1084724" y="1543050"/>
            <a:chExt cx="1020183" cy="760413"/>
          </a:xfrm>
        </p:grpSpPr>
        <p:pic>
          <p:nvPicPr>
            <p:cNvPr id="1847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668588" y="3679825"/>
            <a:ext cx="1020762" cy="760413"/>
            <a:chOff x="1084724" y="1543050"/>
            <a:chExt cx="1020183" cy="760413"/>
          </a:xfrm>
        </p:grpSpPr>
        <p:pic>
          <p:nvPicPr>
            <p:cNvPr id="1847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3689350" y="3697288"/>
            <a:ext cx="1019175" cy="760412"/>
            <a:chOff x="1084724" y="1543050"/>
            <a:chExt cx="1020183" cy="760413"/>
          </a:xfrm>
        </p:grpSpPr>
        <p:pic>
          <p:nvPicPr>
            <p:cNvPr id="1846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554038" y="4743450"/>
            <a:ext cx="1020762" cy="760413"/>
            <a:chOff x="1084724" y="1543050"/>
            <a:chExt cx="1020183" cy="760413"/>
          </a:xfrm>
        </p:grpSpPr>
        <p:pic>
          <p:nvPicPr>
            <p:cNvPr id="1846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1574800" y="4760913"/>
            <a:ext cx="1019175" cy="760412"/>
            <a:chOff x="1084724" y="1543050"/>
            <a:chExt cx="1020183" cy="760413"/>
          </a:xfrm>
        </p:grpSpPr>
        <p:pic>
          <p:nvPicPr>
            <p:cNvPr id="1846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2668588" y="4743450"/>
            <a:ext cx="1020762" cy="760413"/>
            <a:chOff x="1084724" y="1543050"/>
            <a:chExt cx="1020183" cy="760413"/>
          </a:xfrm>
        </p:grpSpPr>
        <p:pic>
          <p:nvPicPr>
            <p:cNvPr id="1846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3689350" y="4760913"/>
            <a:ext cx="1019175" cy="760412"/>
            <a:chOff x="1084724" y="1543050"/>
            <a:chExt cx="1020183" cy="760413"/>
          </a:xfrm>
        </p:grpSpPr>
        <p:pic>
          <p:nvPicPr>
            <p:cNvPr id="1846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4725988" y="4765675"/>
            <a:ext cx="1020762" cy="760413"/>
            <a:chOff x="1084724" y="1543050"/>
            <a:chExt cx="1020183" cy="760413"/>
          </a:xfrm>
        </p:grpSpPr>
        <p:pic>
          <p:nvPicPr>
            <p:cNvPr id="1845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5746750" y="4783138"/>
            <a:ext cx="1019175" cy="760412"/>
            <a:chOff x="1084724" y="1543050"/>
            <a:chExt cx="1020183" cy="760413"/>
          </a:xfrm>
        </p:grpSpPr>
        <p:pic>
          <p:nvPicPr>
            <p:cNvPr id="1845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0" name="TextBox 59"/>
          <p:cNvSpPr txBox="1"/>
          <p:nvPr/>
        </p:nvSpPr>
        <p:spPr>
          <a:xfrm>
            <a:off x="1885950" y="1714500"/>
            <a:ext cx="1730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0: 1 pair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6088" y="1771650"/>
            <a:ext cx="1924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0 additional pairs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43200" y="2628900"/>
            <a:ext cx="20891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1: first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</a:t>
            </a:r>
            <a:endParaRPr lang="en-US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48475" y="26860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43450" y="3600450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2: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48475" y="36004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57750" y="5618163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3: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8788" y="4686300"/>
            <a:ext cx="1911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2 additional pairs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807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Fibonacci numbers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236AD-A9C5-4CA5-AB08-E85ED4658F4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6857</TotalTime>
  <Words>1342</Words>
  <Application>Microsoft Office PowerPoint</Application>
  <PresentationFormat>On-screen Show (4:3)</PresentationFormat>
  <Paragraphs>457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Origin</vt:lpstr>
      <vt:lpstr>Bisection method</vt:lpstr>
      <vt:lpstr>PowerPoint Presentation</vt:lpstr>
      <vt:lpstr>PowerPoint Presentation</vt:lpstr>
      <vt:lpstr>Bisection method</vt:lpstr>
      <vt:lpstr>Recursive definitions</vt:lpstr>
      <vt:lpstr>Recursive definitions</vt:lpstr>
      <vt:lpstr>Factorial</vt:lpstr>
      <vt:lpstr>Rabbits</vt:lpstr>
      <vt:lpstr>Fibonacci numbers</vt:lpstr>
      <vt:lpstr>Fibonacci numbers</vt:lpstr>
      <vt:lpstr>Bisection as a recursive function</vt:lpstr>
      <vt:lpstr>Bisection as a recursive function</vt:lpstr>
      <vt:lpstr>Recursion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PowerPoint Presentation</vt:lpstr>
      <vt:lpstr>PowerPoint Presentation</vt:lpstr>
      <vt:lpstr>Root finding in MATLAB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329</cp:revision>
  <dcterms:created xsi:type="dcterms:W3CDTF">2006-08-16T00:00:00Z</dcterms:created>
  <dcterms:modified xsi:type="dcterms:W3CDTF">2014-03-20T15:42:15Z</dcterms:modified>
</cp:coreProperties>
</file>