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629" r:id="rId2"/>
    <p:sldId id="630" r:id="rId3"/>
    <p:sldId id="653" r:id="rId4"/>
    <p:sldId id="634" r:id="rId5"/>
    <p:sldId id="636" r:id="rId6"/>
    <p:sldId id="635" r:id="rId7"/>
    <p:sldId id="637" r:id="rId8"/>
    <p:sldId id="638" r:id="rId9"/>
    <p:sldId id="639" r:id="rId10"/>
    <p:sldId id="640" r:id="rId11"/>
    <p:sldId id="641" r:id="rId12"/>
    <p:sldId id="642" r:id="rId13"/>
    <p:sldId id="645" r:id="rId14"/>
    <p:sldId id="643" r:id="rId15"/>
    <p:sldId id="644" r:id="rId16"/>
    <p:sldId id="646" r:id="rId17"/>
    <p:sldId id="647" r:id="rId18"/>
    <p:sldId id="632" r:id="rId19"/>
    <p:sldId id="649" r:id="rId20"/>
    <p:sldId id="631" r:id="rId21"/>
    <p:sldId id="650" r:id="rId22"/>
    <p:sldId id="652" r:id="rId23"/>
    <p:sldId id="65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65" d="100"/>
          <a:sy n="65" d="100"/>
        </p:scale>
        <p:origin x="-1752" y="-102"/>
      </p:cViewPr>
      <p:guideLst>
        <p:guide orient="horz" pos="2448"/>
        <p:guide orient="horz" pos="3888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Root finding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82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by using function handles, we can modify our implementation of Newton's method to find the root of any function</a:t>
                </a:r>
              </a:p>
              <a:p>
                <a:pPr lvl="1"/>
                <a:r>
                  <a:rPr lang="en-US" dirty="0" smtClean="0"/>
                  <a:t>we just have to supply two function handles, one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and a second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′(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we also need MATLAB functions that implement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′(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9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72000" y="800100"/>
            <a:ext cx="1371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318760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[ root, </a:t>
            </a:r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] = </a:t>
            </a:r>
            <a:r>
              <a:rPr lang="en-US" sz="4900" dirty="0" smtClean="0">
                <a:solidFill>
                  <a:srgbClr val="000000"/>
                </a:solidFill>
                <a:latin typeface="Courier New"/>
              </a:rPr>
              <a:t>newton(f, </a:t>
            </a:r>
            <a:r>
              <a:rPr lang="en-US" sz="4900" dirty="0" err="1" smtClean="0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US" sz="4900" dirty="0" smtClean="0">
                <a:solidFill>
                  <a:srgbClr val="000000"/>
                </a:solidFill>
                <a:latin typeface="Courier New"/>
              </a:rPr>
              <a:t>, x0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, epsilon)</a:t>
            </a:r>
          </a:p>
          <a:p>
            <a:r>
              <a:rPr lang="en-US" sz="4900" dirty="0">
                <a:solidFill>
                  <a:srgbClr val="228B22"/>
                </a:solidFill>
                <a:latin typeface="Courier New"/>
              </a:rPr>
              <a:t>%NEWTON Newton's method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for root finding</a:t>
            </a:r>
            <a:endParaRPr lang="en-US" sz="4900" dirty="0">
              <a:solidFill>
                <a:srgbClr val="228B22"/>
              </a:solidFill>
              <a:latin typeface="Courier New"/>
            </a:endParaRPr>
          </a:p>
          <a:p>
            <a:r>
              <a:rPr lang="en-US" sz="4900" dirty="0">
                <a:solidFill>
                  <a:srgbClr val="228B22"/>
                </a:solidFill>
                <a:latin typeface="Courier New"/>
              </a:rPr>
              <a:t>%   ROOT =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NEWTON(F, FPRIME, X0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, EPSILON)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finds 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a root of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the</a:t>
            </a:r>
          </a:p>
          <a:p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%   function F having derivative FPRIME using Newton's method</a:t>
            </a:r>
          </a:p>
          <a:p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%   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starting from an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initial estimate 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X0 and a tolerance EPSILON</a:t>
            </a:r>
          </a:p>
          <a:p>
            <a:r>
              <a:rPr lang="en-US" sz="4900" dirty="0">
                <a:solidFill>
                  <a:srgbClr val="228B22"/>
                </a:solidFill>
                <a:latin typeface="Courier New"/>
              </a:rPr>
              <a:t>%</a:t>
            </a:r>
          </a:p>
          <a:p>
            <a:r>
              <a:rPr lang="en-US" sz="4900" dirty="0">
                <a:solidFill>
                  <a:srgbClr val="228B22"/>
                </a:solidFill>
                <a:latin typeface="Courier New"/>
              </a:rPr>
              <a:t>%   [ROOT, XVALS] =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NEWTON(F, FPRIME, X0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, EPSILON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) 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also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returns</a:t>
            </a:r>
          </a:p>
          <a:p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%   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the iterative </a:t>
            </a:r>
            <a:r>
              <a:rPr lang="en-US" sz="4900" dirty="0" smtClean="0">
                <a:solidFill>
                  <a:srgbClr val="228B22"/>
                </a:solidFill>
                <a:latin typeface="Courier New"/>
              </a:rPr>
              <a:t>estimates </a:t>
            </a:r>
            <a:r>
              <a:rPr lang="en-US" sz="4900" dirty="0">
                <a:solidFill>
                  <a:srgbClr val="228B22"/>
                </a:solidFill>
                <a:latin typeface="Courier New"/>
              </a:rPr>
              <a:t>in XVALS</a:t>
            </a:r>
          </a:p>
          <a:p>
            <a:r>
              <a:rPr lang="en-US" sz="49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= x0;</a:t>
            </a:r>
          </a:p>
          <a:p>
            <a:r>
              <a:rPr lang="en-US" sz="4900" dirty="0">
                <a:solidFill>
                  <a:srgbClr val="000000"/>
                </a:solidFill>
                <a:latin typeface="Courier New"/>
              </a:rPr>
              <a:t>xi = x0;</a:t>
            </a:r>
          </a:p>
          <a:p>
            <a:r>
              <a:rPr lang="en-US" sz="4900" dirty="0">
                <a:solidFill>
                  <a:srgbClr val="0000FF"/>
                </a:solidFill>
                <a:latin typeface="Courier New"/>
              </a:rPr>
              <a:t>while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abs(f(xi)) &gt; epsilon</a:t>
            </a:r>
          </a:p>
          <a:p>
            <a:r>
              <a:rPr lang="en-US" sz="49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xj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= xi - f(xi) / </a:t>
            </a:r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(xi</a:t>
            </a:r>
            <a:r>
              <a:rPr lang="en-US" sz="4900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4900" dirty="0">
              <a:solidFill>
                <a:srgbClr val="000000"/>
              </a:solidFill>
              <a:latin typeface="Courier New"/>
            </a:endParaRPr>
          </a:p>
          <a:p>
            <a:r>
              <a:rPr lang="en-US" sz="4900" dirty="0">
                <a:solidFill>
                  <a:srgbClr val="000000"/>
                </a:solidFill>
                <a:latin typeface="Courier New"/>
              </a:rPr>
              <a:t>   xi = </a:t>
            </a:r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xj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49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= [</a:t>
            </a:r>
            <a:r>
              <a:rPr lang="en-US" sz="49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900" dirty="0">
                <a:solidFill>
                  <a:srgbClr val="000000"/>
                </a:solidFill>
                <a:latin typeface="Courier New"/>
              </a:rPr>
              <a:t> xi];</a:t>
            </a:r>
          </a:p>
          <a:p>
            <a:r>
              <a:rPr lang="en-US" sz="49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900" dirty="0">
                <a:solidFill>
                  <a:srgbClr val="000000"/>
                </a:solidFill>
                <a:latin typeface="Courier New"/>
              </a:rPr>
              <a:t>root = xi;</a:t>
            </a:r>
          </a:p>
          <a:p>
            <a:r>
              <a:rPr lang="en-US" sz="49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49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99236" y="304800"/>
            <a:ext cx="1917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function handles</a:t>
            </a:r>
            <a:endParaRPr lang="en-US" dirty="0">
              <a:latin typeface="+mn-lt"/>
            </a:endParaRPr>
          </a:p>
        </p:txBody>
      </p:sp>
      <p:sp>
        <p:nvSpPr>
          <p:cNvPr id="6" name="Left Arrow 5"/>
          <p:cNvSpPr/>
          <p:nvPr/>
        </p:nvSpPr>
        <p:spPr>
          <a:xfrm rot="-1680000">
            <a:off x="1272956" y="5867398"/>
            <a:ext cx="6096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6313" y="5698294"/>
            <a:ext cx="3616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local functions have been removed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05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find a root of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has the derivative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58857" y="1905000"/>
                <a:ext cx="4226285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857" y="1905000"/>
                <a:ext cx="4226285" cy="50520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22022" y="3505200"/>
                <a:ext cx="6478184" cy="9348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1−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4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24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</m:func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  <a:ea typeface="Cambria Math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022" y="3505200"/>
                <a:ext cx="6478184" cy="9348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756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02" y="686026"/>
            <a:ext cx="7314596" cy="54859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" y="381000"/>
                <a:ext cx="13485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plot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1348511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3620" t="-8333" r="-45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157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[y]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myf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(x)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%MYF Function to find the root of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s-ES" dirty="0">
                <a:solidFill>
                  <a:srgbClr val="000000"/>
                </a:solidFill>
                <a:latin typeface="Courier New"/>
              </a:rPr>
              <a:t>y = </a:t>
            </a:r>
            <a:r>
              <a:rPr lang="es-E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(x) .* tan(pi * </a:t>
            </a:r>
            <a:r>
              <a:rPr lang="es-E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(x)) - </a:t>
            </a:r>
            <a:r>
              <a:rPr lang="es-E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(1 - x);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84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[y]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myfprime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(x)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%MYFPRIME Derivative of MYF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dirty="0" err="1">
                <a:solidFill>
                  <a:srgbClr val="000000"/>
                </a:solidFill>
                <a:latin typeface="Courier New"/>
              </a:rPr>
              <a:t>sqrtx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(x);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a = 1 /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(1 - x);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b = tan(pi *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sqrtx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 /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sqrtx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it-IT" dirty="0">
                <a:solidFill>
                  <a:srgbClr val="000000"/>
                </a:solidFill>
                <a:latin typeface="Courier New"/>
              </a:rPr>
              <a:t>c = pi * (sec(pi * sqrtx))^2;</a:t>
            </a:r>
          </a:p>
          <a:p>
            <a:r>
              <a:rPr lang="es-ES" dirty="0">
                <a:solidFill>
                  <a:srgbClr val="000000"/>
                </a:solidFill>
                <a:latin typeface="Courier New"/>
              </a:rPr>
              <a:t>y = 0.5 * (a + b + c);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65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now use our Newton’s method implementation by passing in function handles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fprime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newton(@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myfprime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0.1, 1e-6)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1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Bracketing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Newton’s method requires an initial estimate of the root and the derivative of the function that we want to find the roots for</a:t>
            </a:r>
          </a:p>
          <a:p>
            <a:r>
              <a:rPr lang="en-US" dirty="0" smtClean="0"/>
              <a:t>bracketing methods do not require the </a:t>
            </a:r>
            <a:r>
              <a:rPr lang="en-US" dirty="0" smtClean="0"/>
              <a:t>derivative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82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Bracketing methods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dirty="0" smtClean="0"/>
                  <a:t>bracketing </a:t>
                </a:r>
                <a:r>
                  <a:rPr lang="en-US" dirty="0"/>
                  <a:t>methods require two estimates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such that the root lies between the two estimates</a:t>
                </a:r>
              </a:p>
              <a:p>
                <a:pPr>
                  <a:defRPr/>
                </a:pPr>
                <a:endParaRPr lang="en-CA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  <a:blipFill rotWithShape="1">
                <a:blip r:embed="rId2"/>
                <a:stretch>
                  <a:fillRect l="-593" t="-988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13DA-A92A-4499-9736-12DF9DAF0AA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31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5" name="TextBox 32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6750" y="4970463"/>
            <a:ext cx="171450" cy="171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352628" y="4572000"/>
                <a:ext cx="11337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628" y="4572000"/>
                <a:ext cx="1133772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477000" y="6019800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019800"/>
                <a:ext cx="70384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>
            <a:stCxn id="34" idx="4"/>
          </p:cNvCxnSpPr>
          <p:nvPr/>
        </p:nvCxnSpPr>
        <p:spPr>
          <a:xfrm>
            <a:off x="3800475" y="4000500"/>
            <a:ext cx="0" cy="10556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56083" y="5086350"/>
            <a:ext cx="0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479115" y="4659868"/>
                <a:ext cx="378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115" y="4659868"/>
                <a:ext cx="37888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346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Bisection method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bisection method repeatedly evaluates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smtClean="0"/>
                  <a:t> at the midpoint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of the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becomes one of the new interval endpoints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]</m:t>
                    </m:r>
                  </m:oMath>
                </a14:m>
                <a:r>
                  <a:rPr lang="en-US" dirty="0" smtClean="0"/>
                  <a:t>  depending of the sign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4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Root </a:t>
            </a:r>
            <a:r>
              <a:rPr lang="en-CA" dirty="0"/>
              <a:t>f</a:t>
            </a:r>
            <a:r>
              <a:rPr lang="en-CA" dirty="0" smtClean="0"/>
              <a:t>inding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have a mathematical function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</a:t>
            </a:r>
            <a:r>
              <a:rPr lang="en-CA" dirty="0" smtClean="0"/>
              <a:t> and you want to find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32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such that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</a:t>
            </a:r>
            <a:r>
              <a:rPr lang="en-CA" sz="32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= 0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why would you want to do this?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many problems in computer science, science, and engineering reduce to optimization problems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the shape of an automobile that minimizes aerodynamic drag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an image that is similar to another image (minimize the difference between the images)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the sales price of an item that maximizes profit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if you can write the optimization criteria as a function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g(x)</a:t>
            </a:r>
            <a:r>
              <a:rPr lang="en-CA" dirty="0" smtClean="0">
                <a:cs typeface="Courier New" pitchFamily="49" charset="0"/>
              </a:rPr>
              <a:t> then its derivative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 = dg/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CA" dirty="0" smtClean="0">
                <a:cs typeface="Courier New" pitchFamily="49" charset="0"/>
              </a:rPr>
              <a:t> at the minimum or maximum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CA" dirty="0" smtClean="0">
                <a:cs typeface="Courier New" pitchFamily="49" charset="0"/>
              </a:rPr>
              <a:t> (as long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CA" dirty="0" smtClean="0">
                <a:cs typeface="Courier New" pitchFamily="49" charset="0"/>
              </a:rPr>
              <a:t> has certain properties)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731B0-D3AA-4EA7-BF06-22A8561D3A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74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evaluate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</a:t>
            </a:r>
            <a:r>
              <a:rPr lang="en-CA" dirty="0" smtClean="0"/>
              <a:t> at two points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= a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= b</a:t>
            </a:r>
            <a:r>
              <a:rPr lang="en-CA" dirty="0" smtClean="0"/>
              <a:t> such that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f(a) &gt;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f(b) &lt; 0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FD458-A724-4AE4-9FCC-3A72742ABD9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143250" y="2857502"/>
            <a:ext cx="0" cy="28178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43200" y="5057775"/>
            <a:ext cx="462915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20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1" name="TextBox 21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800475" y="4000500"/>
            <a:ext cx="0" cy="10556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56083" y="5086350"/>
            <a:ext cx="0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477000" y="6019800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019800"/>
                <a:ext cx="70384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479115" y="4659868"/>
                <a:ext cx="378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115" y="4659868"/>
                <a:ext cx="37888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604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Bisection </a:t>
            </a:r>
            <a:r>
              <a:rPr lang="en-CA" dirty="0" smtClean="0"/>
              <a:t>method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evaluate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 smtClean="0"/>
              <a:t> where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CA" dirty="0" smtClean="0"/>
              <a:t> is halfway between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 smtClean="0"/>
              <a:t> </a:t>
            </a:r>
            <a:r>
              <a:rPr lang="en-CA" dirty="0" smtClean="0"/>
              <a:t>is not close to zero, repeat the bisection using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CA" dirty="0" smtClean="0"/>
              <a:t> as one of the new endpoints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13DA-A92A-4499-9736-12DF9DAF0AA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143249" y="2857501"/>
            <a:ext cx="1" cy="28178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43200" y="5056188"/>
            <a:ext cx="46291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31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5" name="TextBox 32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822700" y="5180012"/>
            <a:ext cx="13827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205413" y="5180012"/>
            <a:ext cx="1439862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3800475" y="4000500"/>
            <a:ext cx="0" cy="10556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656083" y="5086350"/>
            <a:ext cx="0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477000" y="6019800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019800"/>
                <a:ext cx="70384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479115" y="4659868"/>
                <a:ext cx="378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115" y="4659868"/>
                <a:ext cx="37888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5205413" y="5057775"/>
            <a:ext cx="0" cy="3413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029200" y="4659868"/>
                <a:ext cx="3618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659868"/>
                <a:ext cx="36189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764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Bisection </a:t>
            </a:r>
            <a:r>
              <a:rPr lang="en-CA" dirty="0" smtClean="0"/>
              <a:t>method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this example, the value of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f(c)</a:t>
            </a:r>
            <a:r>
              <a:rPr lang="en-CA" dirty="0" smtClean="0"/>
              <a:t> is not yet close enough to zero</a:t>
            </a:r>
          </a:p>
          <a:p>
            <a:pPr lvl="1">
              <a:defRPr/>
            </a:pP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CA" dirty="0" smtClean="0"/>
              <a:t> becomes the new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CA" dirty="0" smtClean="0"/>
              <a:t> (because the sign of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f(c)</a:t>
            </a:r>
            <a:r>
              <a:rPr lang="en-CA" dirty="0" smtClean="0"/>
              <a:t> is negative) and the process repeats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13DA-A92A-4499-9736-12DF9DAF0AA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143249" y="2857501"/>
            <a:ext cx="1" cy="28178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16740" y="5056188"/>
            <a:ext cx="46291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31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5" name="TextBox 32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00475" y="4000500"/>
            <a:ext cx="0" cy="10556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38" idx="0"/>
          </p:cNvCxnSpPr>
          <p:nvPr/>
        </p:nvCxnSpPr>
        <p:spPr>
          <a:xfrm>
            <a:off x="5205413" y="5086350"/>
            <a:ext cx="0" cy="3429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029200" y="5715000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715000"/>
                <a:ext cx="70384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031315" y="4659868"/>
                <a:ext cx="378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315" y="4659868"/>
                <a:ext cx="37888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75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Bisection </a:t>
            </a:r>
            <a:r>
              <a:rPr lang="en-CA" dirty="0" smtClean="0"/>
              <a:t>method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273050" lvl="1">
              <a:spcBef>
                <a:spcPts val="600"/>
              </a:spcBef>
              <a:defRPr/>
            </a:pPr>
            <a:r>
              <a:rPr lang="en-CA" dirty="0" smtClean="0"/>
              <a:t>the method stops when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/>
              <a:t> </a:t>
            </a:r>
            <a:r>
              <a:rPr lang="en-CA" dirty="0" smtClean="0"/>
              <a:t>becomes </a:t>
            </a:r>
            <a:r>
              <a:rPr lang="en-CA" dirty="0"/>
              <a:t>close enough to </a:t>
            </a:r>
            <a:r>
              <a:rPr lang="en-CA" dirty="0" smtClean="0"/>
              <a:t>zero, and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CA" dirty="0" smtClean="0"/>
              <a:t> is the estimate of the root of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CA" dirty="0" smtClean="0"/>
              <a:t> </a:t>
            </a:r>
            <a:endParaRPr lang="en-CA" dirty="0"/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13DA-A92A-4499-9736-12DF9DAF0AA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143249" y="2857501"/>
            <a:ext cx="1" cy="28178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16740" y="5056188"/>
            <a:ext cx="46291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31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5" name="TextBox 32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00475" y="4000500"/>
            <a:ext cx="0" cy="10556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38" idx="0"/>
          </p:cNvCxnSpPr>
          <p:nvPr/>
        </p:nvCxnSpPr>
        <p:spPr>
          <a:xfrm>
            <a:off x="5205413" y="5086350"/>
            <a:ext cx="0" cy="3429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468"/>
                <a:ext cx="70763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029200" y="5715000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715000"/>
                <a:ext cx="70384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931" y="5040868"/>
                <a:ext cx="38266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031315" y="4659868"/>
                <a:ext cx="378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315" y="4659868"/>
                <a:ext cx="37888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3822700" y="5180012"/>
            <a:ext cx="673100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495800" y="5180012"/>
            <a:ext cx="7096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4319587" y="4644669"/>
                <a:ext cx="3618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587" y="4644669"/>
                <a:ext cx="36189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/>
          <p:cNvSpPr/>
          <p:nvPr/>
        </p:nvSpPr>
        <p:spPr>
          <a:xfrm>
            <a:off x="4419600" y="4953000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1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of polynomials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roots of polynomials MATLAB has a function named </a:t>
                </a: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roots</a:t>
                </a:r>
                <a:r>
                  <a:rPr lang="en-US" dirty="0" smtClean="0"/>
                  <a:t> </a:t>
                </a:r>
              </a:p>
              <a:p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roots</a:t>
                </a:r>
                <a:r>
                  <a:rPr lang="en-US" dirty="0" smtClean="0"/>
                  <a:t> finds all of the roots of a polynomial defined by its coefficients vector; e.g.,</a:t>
                </a:r>
              </a:p>
              <a:p>
                <a:pPr lvl="1"/>
                <a:r>
                  <a:rPr lang="en-US" dirty="0" smtClean="0"/>
                  <a:t>the roots of the polynomial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−72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−27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 = [1 -6 -72 -27];</a:t>
                </a:r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 = roots(p)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 =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12.1229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-5.7345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-0.3884</a:t>
                </a:r>
                <a:endParaRPr lang="en-US" sz="1800" b="1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9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of non-polynomials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we've already seen Newton's method for root finding (Day 12)</a:t>
                </a:r>
              </a:p>
              <a:p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start with an initial estimate of the root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while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𝜖</m:t>
                    </m:r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 i="1">
                        <a:latin typeface="Cambria Math"/>
                      </a:rPr>
                      <m:t>+1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this requires computation of both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′(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0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Newton's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our previous implementation used local functions to represent </a:t>
                </a:r>
                <a:r>
                  <a:rPr lang="en-US" dirty="0"/>
                  <a:t>both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′(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the problem with this approach is that we can only find roots of the local function that defines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e.g., our previous implementation can only find the roots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0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[ root,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] = newton(x0, epsilon)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%NEWTON Newton's method for x^2 - 1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%   ROOT = NEWTON(X0, EPSILON) </a:t>
            </a:r>
            <a:r>
              <a:rPr lang="en-US" sz="4800" dirty="0" smtClean="0">
                <a:solidFill>
                  <a:srgbClr val="228B22"/>
                </a:solidFill>
                <a:latin typeface="Courier New"/>
              </a:rPr>
              <a:t>finds </a:t>
            </a:r>
            <a:r>
              <a:rPr lang="en-US" sz="4800" dirty="0">
                <a:solidFill>
                  <a:srgbClr val="228B22"/>
                </a:solidFill>
                <a:latin typeface="Courier New"/>
              </a:rPr>
              <a:t>a root of f(x) = x^2 - 1 using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%   Newton's method starting from an </a:t>
            </a:r>
            <a:r>
              <a:rPr lang="en-US" sz="4800" dirty="0" smtClean="0">
                <a:solidFill>
                  <a:srgbClr val="228B22"/>
                </a:solidFill>
                <a:latin typeface="Courier New"/>
              </a:rPr>
              <a:t>initial </a:t>
            </a:r>
            <a:r>
              <a:rPr lang="en-US" sz="4800" dirty="0">
                <a:solidFill>
                  <a:srgbClr val="228B22"/>
                </a:solidFill>
                <a:latin typeface="Courier New"/>
              </a:rPr>
              <a:t>estimate X0 and a tolerance EPSILON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%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%   [ROOT, XVALS] = NEWTON(X0, EPSILON</a:t>
            </a:r>
            <a:r>
              <a:rPr lang="en-US" sz="4800" dirty="0" smtClean="0">
                <a:solidFill>
                  <a:srgbClr val="228B22"/>
                </a:solidFill>
                <a:latin typeface="Courier New"/>
              </a:rPr>
              <a:t>) </a:t>
            </a:r>
            <a:r>
              <a:rPr lang="en-US" sz="4800" dirty="0">
                <a:solidFill>
                  <a:srgbClr val="228B22"/>
                </a:solidFill>
                <a:latin typeface="Courier New"/>
              </a:rPr>
              <a:t>also returns the iterative estimates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%   in XVALS</a:t>
            </a:r>
          </a:p>
          <a:p>
            <a:r>
              <a:rPr lang="en-US" sz="48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= x0;</a:t>
            </a: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xi = x0;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while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abs(f(xi)) &gt; epsilon</a:t>
            </a: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xj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= xi - f(xi) /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(xi);</a:t>
            </a: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   xi =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xj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= [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xi];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root = xi;</a:t>
            </a: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[ y ] = f(x</a:t>
            </a:r>
            <a:r>
              <a:rPr lang="en-US" sz="4800" dirty="0" smtClean="0">
                <a:solidFill>
                  <a:srgbClr val="000000"/>
                </a:solidFill>
                <a:latin typeface="Courier New"/>
              </a:rPr>
              <a:t>)</a:t>
            </a:r>
            <a:endParaRPr lang="en-US" sz="4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dirty="0">
                <a:solidFill>
                  <a:srgbClr val="000000"/>
                </a:solidFill>
                <a:latin typeface="Courier New"/>
              </a:rPr>
              <a:t>y = x * x - 1</a:t>
            </a:r>
            <a:r>
              <a:rPr lang="en-US" sz="48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4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[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yprime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] =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(x</a:t>
            </a:r>
            <a:r>
              <a:rPr lang="en-US" sz="4800" dirty="0" smtClean="0">
                <a:solidFill>
                  <a:srgbClr val="000000"/>
                </a:solidFill>
                <a:latin typeface="Courier New"/>
              </a:rPr>
              <a:t>)</a:t>
            </a:r>
            <a:endParaRPr lang="en-US" sz="4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yprime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= 2 * x</a:t>
            </a:r>
            <a:r>
              <a:rPr lang="en-US" sz="48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4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1400" y="4459069"/>
            <a:ext cx="39046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can only find the root of this function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90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handles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it would be nice if we could tell our implementation of Newton's method what function to use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′(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MATLAB does not allow you to pass a function directly to another function</a:t>
                </a:r>
              </a:p>
              <a:p>
                <a:pPr lvl="1"/>
                <a:r>
                  <a:rPr lang="en-US" dirty="0" smtClean="0"/>
                  <a:t>instead you must pass a </a:t>
                </a:r>
                <a:r>
                  <a:rPr lang="en-US" i="1" dirty="0" smtClean="0"/>
                  <a:t>function handle</a:t>
                </a:r>
                <a:r>
                  <a:rPr lang="en-US" dirty="0" smtClean="0"/>
                  <a:t> to the function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 function handle is a value that you can use to call a function (instead of using the name of the function)</a:t>
                </a:r>
              </a:p>
              <a:p>
                <a:pPr lvl="1"/>
                <a:r>
                  <a:rPr lang="en-US" dirty="0" smtClean="0"/>
                  <a:t>because it is a value, you can store it in a variable!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8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handles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create a handle for any function by using @ before the function name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linspaceHandle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@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% handle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cosHandle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@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        % handle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plotHandle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@plot;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% handle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plot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9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handles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use the handle to call the function exactly the same way that you would use the function name to call the function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% use handle to call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linspaceHandle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(-1, 1, 50);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% use handle to call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cosHandle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(2 * pi * x);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% use handle to call plot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plotHandle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(x, y, 'b:');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93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6740</TotalTime>
  <Words>1375</Words>
  <Application>Microsoft Office PowerPoint</Application>
  <PresentationFormat>On-screen Show (4:3)</PresentationFormat>
  <Paragraphs>210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Origin</vt:lpstr>
      <vt:lpstr>Root finding</vt:lpstr>
      <vt:lpstr>Root finding</vt:lpstr>
      <vt:lpstr>Roots of polynomials</vt:lpstr>
      <vt:lpstr>Roots of non-polynomials</vt:lpstr>
      <vt:lpstr>Newton's method</vt:lpstr>
      <vt:lpstr>PowerPoint Presentation</vt:lpstr>
      <vt:lpstr>Function handles</vt:lpstr>
      <vt:lpstr>Function handles</vt:lpstr>
      <vt:lpstr>Function handles</vt:lpstr>
      <vt:lpstr>Function functions</vt:lpstr>
      <vt:lpstr>PowerPoint Presentation</vt:lpstr>
      <vt:lpstr>Function functions</vt:lpstr>
      <vt:lpstr>PowerPoint Presentation</vt:lpstr>
      <vt:lpstr>PowerPoint Presentation</vt:lpstr>
      <vt:lpstr>PowerPoint Presentation</vt:lpstr>
      <vt:lpstr>Function functions</vt:lpstr>
      <vt:lpstr>Bracketing methods</vt:lpstr>
      <vt:lpstr>Bracketing methods</vt:lpstr>
      <vt:lpstr>Bisection method</vt:lpstr>
      <vt:lpstr>Bisection Method</vt:lpstr>
      <vt:lpstr>Bisection method</vt:lpstr>
      <vt:lpstr>Bisection method</vt:lpstr>
      <vt:lpstr>Bisection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323</cp:revision>
  <dcterms:created xsi:type="dcterms:W3CDTF">2006-08-16T00:00:00Z</dcterms:created>
  <dcterms:modified xsi:type="dcterms:W3CDTF">2014-03-18T16:26:33Z</dcterms:modified>
</cp:coreProperties>
</file>