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5"/>
  </p:notesMasterIdLst>
  <p:sldIdLst>
    <p:sldId id="597" r:id="rId2"/>
    <p:sldId id="607" r:id="rId3"/>
    <p:sldId id="608" r:id="rId4"/>
    <p:sldId id="609" r:id="rId5"/>
    <p:sldId id="610" r:id="rId6"/>
    <p:sldId id="621" r:id="rId7"/>
    <p:sldId id="622" r:id="rId8"/>
    <p:sldId id="623" r:id="rId9"/>
    <p:sldId id="611" r:id="rId10"/>
    <p:sldId id="612" r:id="rId11"/>
    <p:sldId id="613" r:id="rId12"/>
    <p:sldId id="615" r:id="rId13"/>
    <p:sldId id="614" r:id="rId14"/>
    <p:sldId id="624" r:id="rId15"/>
    <p:sldId id="616" r:id="rId16"/>
    <p:sldId id="617" r:id="rId17"/>
    <p:sldId id="618" r:id="rId18"/>
    <p:sldId id="619" r:id="rId19"/>
    <p:sldId id="620" r:id="rId20"/>
    <p:sldId id="625" r:id="rId21"/>
    <p:sldId id="626" r:id="rId22"/>
    <p:sldId id="627" r:id="rId23"/>
    <p:sldId id="628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00"/>
    <a:srgbClr val="00CC0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83425" autoAdjust="0"/>
  </p:normalViewPr>
  <p:slideViewPr>
    <p:cSldViewPr showGuides="1">
      <p:cViewPr varScale="1">
        <p:scale>
          <a:sx n="97" d="100"/>
          <a:sy n="97" d="100"/>
        </p:scale>
        <p:origin x="-2070" y="-96"/>
      </p:cViewPr>
      <p:guideLst>
        <p:guide orient="horz" pos="2448"/>
        <p:guide orient="horz" pos="3888"/>
        <p:guide pos="2880"/>
        <p:guide pos="22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FC0F5-D01E-4BDB-B97A-321AEBCBFAD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48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d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3/13/2014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9" r:id="rId4"/>
    <p:sldLayoutId id="2147484028" r:id="rId5"/>
    <p:sldLayoutId id="2147484022" r:id="rId6"/>
    <p:sldLayoutId id="2147484018" r:id="rId7"/>
    <p:sldLayoutId id="2147484019" r:id="rId8"/>
    <p:sldLayoutId id="2147484023" r:id="rId9"/>
    <p:sldLayoutId id="2147484024" r:id="rId10"/>
    <p:sldLayoutId id="2147484025" r:id="rId11"/>
    <p:sldLayoutId id="2147484026" r:id="rId12"/>
    <p:sldLayoutId id="2147484020" r:id="rId13"/>
    <p:sldLayoutId id="2147484027" r:id="rId1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1.png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Line and curve fitting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1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624" y="2012886"/>
            <a:ext cx="5296083" cy="39720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Transforming non-linear relationships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suppose that you have 20 measurements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dirty="0" smtClean="0"/>
                  <a:t> and a measurement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𝑒𝑛𝑣</m:t>
                        </m:r>
                      </m:sub>
                    </m:sSub>
                  </m:oMath>
                </a14:m>
                <a:r>
                  <a:rPr lang="en-US" dirty="0" smtClean="0"/>
                  <a:t>; what is the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𝑟</m:t>
                    </m:r>
                  </m:oMath>
                </a14:m>
                <a:r>
                  <a:rPr lang="en-US" dirty="0" smtClean="0"/>
                  <a:t>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19123" y="5952190"/>
                <a:ext cx="5705087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=293.15+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353.15−293.15</m:t>
                          </m:r>
                        </m:e>
                      </m:d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−0.005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𝒩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(0,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9123" y="5952190"/>
                <a:ext cx="5705087" cy="372410"/>
              </a:xfrm>
              <a:prstGeom prst="rect">
                <a:avLst/>
              </a:prstGeom>
              <a:blipFill rotWithShape="1">
                <a:blip r:embed="rId4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325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Transforming non-linear relationships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to use line fitting, we need a linear relationship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𝑡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in this case, a straightforward transformation exists: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19400" y="2590800"/>
                <a:ext cx="32008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𝑒𝑛𝑣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𝑒𝑛𝑣</m:t>
                              </m:r>
                            </m:sub>
                          </m:sSub>
                        </m:e>
                      </m:d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𝑟𝑡</m:t>
                          </m:r>
                        </m:sup>
                      </m:sSup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2590800"/>
                <a:ext cx="3200876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476373" y="3276600"/>
                <a:ext cx="1886927" cy="6579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𝑒𝑛𝑣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𝑒𝑛𝑣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𝑟𝑡</m:t>
                          </m:r>
                        </m:sup>
                      </m:sSup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6373" y="3276600"/>
                <a:ext cx="1886927" cy="65793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252561" y="4267199"/>
                <a:ext cx="2334550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𝑇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𝑒𝑛𝑣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𝑒𝑛𝑣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r>
                        <a:rPr lang="en-US" b="0" i="1" smtClean="0">
                          <a:latin typeface="Cambria Math"/>
                        </a:rPr>
                        <m:t>𝑟𝑡</m:t>
                      </m:r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561" y="4267199"/>
                <a:ext cx="2334550" cy="71468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774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Transforming non-linear relationships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% t     time vector</a:t>
            </a:r>
          </a:p>
          <a:p>
            <a:r>
              <a:rPr lang="en-US" dirty="0" smtClean="0"/>
              <a:t>% T     temperature measurements taken at t</a:t>
            </a:r>
          </a:p>
          <a:p>
            <a:r>
              <a:rPr lang="en-US" dirty="0" smtClean="0"/>
              <a:t>% T0    353.15 K</a:t>
            </a:r>
          </a:p>
          <a:p>
            <a:r>
              <a:rPr lang="en-US" dirty="0" smtClean="0"/>
              <a:t>% </a:t>
            </a:r>
            <a:r>
              <a:rPr lang="en-US" dirty="0" err="1" smtClean="0"/>
              <a:t>Tenv</a:t>
            </a:r>
            <a:r>
              <a:rPr lang="en-US" dirty="0" smtClean="0"/>
              <a:t>  293.15 K</a:t>
            </a:r>
          </a:p>
          <a:p>
            <a:endParaRPr lang="en-US" dirty="0"/>
          </a:p>
          <a:p>
            <a:r>
              <a:rPr lang="en-US" dirty="0"/>
              <a:t>U = </a:t>
            </a:r>
            <a:r>
              <a:rPr lang="en-US" dirty="0" smtClean="0"/>
              <a:t>log((T </a:t>
            </a:r>
            <a:r>
              <a:rPr lang="en-US" dirty="0"/>
              <a:t>- </a:t>
            </a:r>
            <a:r>
              <a:rPr lang="en-US" dirty="0" err="1"/>
              <a:t>Tenv</a:t>
            </a:r>
            <a:r>
              <a:rPr lang="en-US" dirty="0"/>
              <a:t>) / (T0 - </a:t>
            </a:r>
            <a:r>
              <a:rPr lang="en-US" dirty="0" err="1"/>
              <a:t>Tenv</a:t>
            </a:r>
            <a:r>
              <a:rPr lang="en-US" dirty="0" smtClean="0"/>
              <a:t>));</a:t>
            </a:r>
          </a:p>
          <a:p>
            <a:r>
              <a:rPr lang="en-US" dirty="0" err="1" smtClean="0"/>
              <a:t>coeffs</a:t>
            </a:r>
            <a:r>
              <a:rPr lang="en-US" dirty="0" smtClean="0"/>
              <a:t> = </a:t>
            </a:r>
            <a:r>
              <a:rPr lang="en-US" dirty="0" err="1" smtClean="0"/>
              <a:t>polyfit</a:t>
            </a:r>
            <a:r>
              <a:rPr lang="en-US" dirty="0" smtClean="0"/>
              <a:t>(t, U, 1);</a:t>
            </a:r>
          </a:p>
          <a:p>
            <a:r>
              <a:rPr lang="en-US" dirty="0" err="1" smtClean="0"/>
              <a:t>Ufit</a:t>
            </a:r>
            <a:r>
              <a:rPr lang="en-US" dirty="0" smtClean="0"/>
              <a:t> = </a:t>
            </a:r>
            <a:r>
              <a:rPr lang="en-US" dirty="0" err="1" smtClean="0"/>
              <a:t>polyval</a:t>
            </a:r>
            <a:r>
              <a:rPr lang="en-US" dirty="0" smtClean="0"/>
              <a:t>(</a:t>
            </a:r>
            <a:r>
              <a:rPr lang="en-US" dirty="0" err="1" smtClean="0"/>
              <a:t>coeffs</a:t>
            </a:r>
            <a:r>
              <a:rPr lang="en-US" dirty="0" smtClean="0"/>
              <a:t>, t);</a:t>
            </a:r>
          </a:p>
          <a:p>
            <a:r>
              <a:rPr lang="fr-FR" dirty="0"/>
              <a:t>plot(t, U, 'o', t, </a:t>
            </a:r>
            <a:r>
              <a:rPr lang="fr-FR" dirty="0" err="1"/>
              <a:t>Ufit</a:t>
            </a:r>
            <a:r>
              <a:rPr lang="fr-FR" dirty="0"/>
              <a:t>, 'r-</a:t>
            </a:r>
            <a:r>
              <a:rPr lang="fr-FR" dirty="0" smtClean="0"/>
              <a:t>');</a:t>
            </a:r>
          </a:p>
          <a:p>
            <a:endParaRPr lang="fr-FR" dirty="0"/>
          </a:p>
          <a:p>
            <a:r>
              <a:rPr lang="fr-FR" dirty="0" err="1" smtClean="0"/>
              <a:t>slope</a:t>
            </a:r>
            <a:r>
              <a:rPr lang="fr-FR" dirty="0" smtClean="0"/>
              <a:t> = </a:t>
            </a:r>
            <a:r>
              <a:rPr lang="fr-FR" dirty="0" err="1" smtClean="0"/>
              <a:t>coeffs</a:t>
            </a:r>
            <a:r>
              <a:rPr lang="fr-FR" dirty="0" smtClean="0"/>
              <a:t>(1);    %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coeffs</a:t>
            </a:r>
            <a:r>
              <a:rPr lang="fr-FR" dirty="0" smtClean="0"/>
              <a:t>(2)?</a:t>
            </a:r>
          </a:p>
          <a:p>
            <a:r>
              <a:rPr lang="fr-FR" dirty="0" smtClean="0"/>
              <a:t>r = -</a:t>
            </a:r>
            <a:r>
              <a:rPr lang="fr-FR" dirty="0" err="1" smtClean="0"/>
              <a:t>slope</a:t>
            </a:r>
            <a:r>
              <a:rPr lang="fr-FR" dirty="0" smtClean="0"/>
              <a:t>            %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0.005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8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Transforming non-linear relationships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851" y="1431825"/>
            <a:ext cx="6324298" cy="474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31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Transforming non-linear relationships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ABFF73-B986-4246-9C14-D7B598317BE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851" y="1428976"/>
            <a:ext cx="6324298" cy="474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42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Transforming non-linear relationships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exercise for the student:</a:t>
                </a:r>
              </a:p>
              <a:p>
                <a:pPr lvl="1"/>
                <a:r>
                  <a:rPr lang="en-US" dirty="0" smtClean="0"/>
                  <a:t>you have to be very careful when using this approach; why?</a:t>
                </a:r>
              </a:p>
              <a:p>
                <a:pPr lvl="1"/>
                <a:r>
                  <a:rPr lang="en-US" dirty="0" smtClean="0"/>
                  <a:t>hint</a:t>
                </a:r>
              </a:p>
              <a:p>
                <a:pPr lvl="2"/>
                <a:r>
                  <a:rPr lang="en-US" dirty="0" smtClean="0"/>
                  <a:t>extend the measurements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</a:rPr>
                      <m:t>=1200 </m:t>
                    </m:r>
                    <m:r>
                      <a:rPr lang="en-US" b="0" i="1" smtClean="0">
                        <a:latin typeface="Cambria Math"/>
                      </a:rPr>
                      <m:t>𝑠</m:t>
                    </m:r>
                  </m:oMath>
                </a14:m>
                <a:r>
                  <a:rPr lang="en-US" dirty="0" smtClean="0"/>
                  <a:t> and perform the same analysis</a:t>
                </a:r>
              </a:p>
              <a:p>
                <a:pPr lvl="2"/>
                <a:r>
                  <a:rPr lang="en-US" dirty="0" smtClean="0"/>
                  <a:t>can you explain the appearance of the plot of </a:t>
                </a:r>
                <a:br>
                  <a:rPr lang="en-US" dirty="0" smtClean="0"/>
                </a:br>
                <a:r>
                  <a:rPr lang="en-US" dirty="0" smtClean="0"/>
                  <a:t> </a:t>
                </a:r>
                <a:r>
                  <a:rPr lang="en-US" b="1" dirty="0">
                    <a:solidFill>
                      <a:prstClr val="black"/>
                    </a:solidFill>
                    <a:latin typeface="Courier New" pitchFamily="49" charset="0"/>
                    <a:cs typeface="Courier New" pitchFamily="49" charset="0"/>
                  </a:rPr>
                  <a:t>U = log((T - </a:t>
                </a:r>
                <a:r>
                  <a:rPr lang="en-US" b="1" dirty="0" err="1">
                    <a:solidFill>
                      <a:prstClr val="black"/>
                    </a:solidFill>
                    <a:latin typeface="Courier New" pitchFamily="49" charset="0"/>
                    <a:cs typeface="Courier New" pitchFamily="49" charset="0"/>
                  </a:rPr>
                  <a:t>Tenv</a:t>
                </a:r>
                <a:r>
                  <a:rPr lang="en-US" b="1" dirty="0">
                    <a:solidFill>
                      <a:prstClr val="black"/>
                    </a:solidFill>
                    <a:latin typeface="Courier New" pitchFamily="49" charset="0"/>
                    <a:cs typeface="Courier New" pitchFamily="49" charset="0"/>
                  </a:rPr>
                  <a:t>) / (T0 - </a:t>
                </a:r>
                <a:r>
                  <a:rPr lang="en-US" b="1" dirty="0" err="1">
                    <a:solidFill>
                      <a:prstClr val="black"/>
                    </a:solidFill>
                    <a:latin typeface="Courier New" pitchFamily="49" charset="0"/>
                    <a:cs typeface="Courier New" pitchFamily="49" charset="0"/>
                  </a:rPr>
                  <a:t>Tenv</a:t>
                </a:r>
                <a:r>
                  <a:rPr lang="en-US" b="1" dirty="0" smtClean="0">
                    <a:solidFill>
                      <a:prstClr val="black"/>
                    </a:solidFill>
                    <a:latin typeface="Courier New" pitchFamily="49" charset="0"/>
                    <a:cs typeface="Courier New" pitchFamily="49" charset="0"/>
                  </a:rPr>
                  <a:t>))</a:t>
                </a:r>
                <a:r>
                  <a:rPr lang="en-US" dirty="0" smtClean="0"/>
                  <a:t>when you extend the measurements to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𝑡</m:t>
                    </m:r>
                    <m:r>
                      <a:rPr lang="en-US" i="1">
                        <a:latin typeface="Cambria Math"/>
                      </a:rPr>
                      <m:t>=1200 </m:t>
                    </m:r>
                    <m:r>
                      <a:rPr lang="en-US" i="1">
                        <a:latin typeface="Cambria Math"/>
                      </a:rPr>
                      <m:t>𝑠</m:t>
                    </m:r>
                  </m:oMath>
                </a14:m>
                <a:r>
                  <a:rPr lang="en-US" dirty="0" smtClean="0"/>
                  <a:t>?</a:t>
                </a:r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ABFF73-B986-4246-9C14-D7B598317BE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0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Polynomial fitting in MATLAB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polyfit can be used to fit a polynomial of any degree</a:t>
                </a:r>
              </a:p>
              <a:p>
                <a:endParaRPr lang="en-US" dirty="0"/>
              </a:p>
              <a:p>
                <a:r>
                  <a:rPr lang="en-US" dirty="0" smtClean="0"/>
                  <a:t>suppose that at time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</a:rPr>
                      <m:t>=0 </m:t>
                    </m:r>
                    <m:r>
                      <a:rPr lang="en-US" b="0" i="1" smtClean="0">
                        <a:latin typeface="Cambria Math"/>
                      </a:rPr>
                      <m:t>𝑠</m:t>
                    </m:r>
                  </m:oMath>
                </a14:m>
                <a:r>
                  <a:rPr lang="en-US" dirty="0" smtClean="0"/>
                  <a:t> you launch a ball straight up with an unknown initial velocity and unknown initial height</a:t>
                </a:r>
              </a:p>
              <a:p>
                <a:r>
                  <a:rPr lang="en-US" dirty="0" smtClean="0"/>
                  <a:t>starting at time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</a:rPr>
                      <m:t>=1 </m:t>
                    </m:r>
                    <m:r>
                      <a:rPr lang="en-US" b="0" i="1" smtClean="0">
                        <a:latin typeface="Cambria Math"/>
                      </a:rPr>
                      <m:t>𝑠</m:t>
                    </m:r>
                  </m:oMath>
                </a14:m>
                <a:r>
                  <a:rPr lang="en-US" dirty="0" smtClean="0"/>
                  <a:t>, you obtain measurements of the height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of the ball</a:t>
                </a:r>
              </a:p>
              <a:p>
                <a:r>
                  <a:rPr lang="en-US" dirty="0" smtClean="0"/>
                  <a:t>find the initial velocity and initial height of the ball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Polynomial fitting in MATLAB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371600"/>
            <a:ext cx="5714698" cy="428602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36565" y="5743126"/>
                <a:ext cx="4088235" cy="4150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box>
                        <m:box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+15</m:t>
                      </m:r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</a:rPr>
                        <m:t>+2+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𝒩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(0,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0.05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6565" y="5743126"/>
                <a:ext cx="4088235" cy="415050"/>
              </a:xfrm>
              <a:prstGeom prst="rect">
                <a:avLst/>
              </a:prstGeom>
              <a:blipFill rotWithShape="1"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43000" y="5765985"/>
                <a:ext cx="1347420" cy="3976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=15 </m:t>
                      </m:r>
                      <m:box>
                        <m:box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den>
                          </m:f>
                        </m:e>
                      </m:box>
                      <m:r>
                        <a:rPr lang="en-US" b="0" i="1" smtClean="0">
                          <a:latin typeface="Cambria Math"/>
                        </a:rPr>
                        <m:t> ,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5765985"/>
                <a:ext cx="1347420" cy="39767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490420" y="5765985"/>
                <a:ext cx="11578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=2 </m:t>
                      </m:r>
                      <m:r>
                        <a:rPr lang="en-US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420" y="5765985"/>
                <a:ext cx="1157817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840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Polynomial fitting in MATLAB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% t     time vector (from 1 to 3 s)</a:t>
            </a:r>
          </a:p>
          <a:p>
            <a:r>
              <a:rPr lang="en-US" dirty="0" smtClean="0"/>
              <a:t>% y     height measurements taken at t</a:t>
            </a:r>
          </a:p>
          <a:p>
            <a:endParaRPr lang="en-US" dirty="0"/>
          </a:p>
          <a:p>
            <a:r>
              <a:rPr lang="en-US" dirty="0" err="1" smtClean="0"/>
              <a:t>coeffs</a:t>
            </a:r>
            <a:r>
              <a:rPr lang="en-US" dirty="0" smtClean="0"/>
              <a:t> = </a:t>
            </a:r>
            <a:r>
              <a:rPr lang="en-US" dirty="0" err="1" smtClean="0"/>
              <a:t>polyfit</a:t>
            </a:r>
            <a:r>
              <a:rPr lang="en-US" dirty="0" smtClean="0"/>
              <a:t>(t, y, </a:t>
            </a:r>
            <a:r>
              <a:rPr lang="en-US" dirty="0"/>
              <a:t>2</a:t>
            </a:r>
            <a:r>
              <a:rPr lang="en-US" dirty="0" smtClean="0"/>
              <a:t>);</a:t>
            </a:r>
          </a:p>
          <a:p>
            <a:endParaRPr lang="en-US" dirty="0" smtClean="0"/>
          </a:p>
          <a:p>
            <a:r>
              <a:rPr lang="en-US" dirty="0" smtClean="0"/>
              <a:t>t2 = </a:t>
            </a:r>
            <a:r>
              <a:rPr lang="en-US" dirty="0" err="1" smtClean="0"/>
              <a:t>linspace</a:t>
            </a:r>
            <a:r>
              <a:rPr lang="en-US" dirty="0" smtClean="0"/>
              <a:t>(0, 3, 20);</a:t>
            </a:r>
          </a:p>
          <a:p>
            <a:r>
              <a:rPr lang="en-US" dirty="0" err="1"/>
              <a:t>y</a:t>
            </a:r>
            <a:r>
              <a:rPr lang="en-US" dirty="0" err="1" smtClean="0"/>
              <a:t>fit</a:t>
            </a:r>
            <a:r>
              <a:rPr lang="en-US" dirty="0" smtClean="0"/>
              <a:t> = </a:t>
            </a:r>
            <a:r>
              <a:rPr lang="en-US" dirty="0" err="1" smtClean="0"/>
              <a:t>polyval</a:t>
            </a:r>
            <a:r>
              <a:rPr lang="en-US" dirty="0" smtClean="0"/>
              <a:t>(</a:t>
            </a:r>
            <a:r>
              <a:rPr lang="en-US" dirty="0" err="1" smtClean="0"/>
              <a:t>coeffs</a:t>
            </a:r>
            <a:r>
              <a:rPr lang="en-US" dirty="0" smtClean="0"/>
              <a:t>, t2);</a:t>
            </a:r>
          </a:p>
          <a:p>
            <a:r>
              <a:rPr lang="fr-FR" dirty="0"/>
              <a:t>plot(t, </a:t>
            </a:r>
            <a:r>
              <a:rPr lang="fr-FR" dirty="0" smtClean="0"/>
              <a:t>y, </a:t>
            </a:r>
            <a:r>
              <a:rPr lang="fr-FR" dirty="0"/>
              <a:t>'o', </a:t>
            </a:r>
            <a:r>
              <a:rPr lang="fr-FR" dirty="0" smtClean="0"/>
              <a:t>t2, </a:t>
            </a:r>
            <a:r>
              <a:rPr lang="fr-FR" dirty="0" err="1" smtClean="0"/>
              <a:t>yfit</a:t>
            </a:r>
            <a:r>
              <a:rPr lang="fr-FR" dirty="0"/>
              <a:t>, 'r-</a:t>
            </a:r>
            <a:r>
              <a:rPr lang="fr-FR" dirty="0" smtClean="0"/>
              <a:t>');</a:t>
            </a:r>
          </a:p>
          <a:p>
            <a:endParaRPr lang="fr-FR" dirty="0"/>
          </a:p>
          <a:p>
            <a:r>
              <a:rPr lang="fr-FR" dirty="0"/>
              <a:t>g</a:t>
            </a:r>
            <a:r>
              <a:rPr lang="fr-FR" dirty="0" smtClean="0"/>
              <a:t> = -2 * </a:t>
            </a:r>
            <a:r>
              <a:rPr lang="fr-FR" dirty="0" err="1" smtClean="0"/>
              <a:t>coeffs</a:t>
            </a:r>
            <a:r>
              <a:rPr lang="fr-FR" dirty="0" smtClean="0"/>
              <a:t>(1)    %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9.81</a:t>
            </a:r>
          </a:p>
          <a:p>
            <a:r>
              <a:rPr lang="fr-FR" dirty="0" smtClean="0"/>
              <a:t>v0 = </a:t>
            </a:r>
            <a:r>
              <a:rPr lang="fr-FR" dirty="0" err="1" smtClean="0"/>
              <a:t>coeffs</a:t>
            </a:r>
            <a:r>
              <a:rPr lang="fr-FR" dirty="0" smtClean="0"/>
              <a:t>(2)        %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15</a:t>
            </a:r>
          </a:p>
          <a:p>
            <a:r>
              <a:rPr lang="fr-FR" dirty="0" smtClean="0"/>
              <a:t>y0 = </a:t>
            </a:r>
            <a:r>
              <a:rPr lang="fr-FR" dirty="0" err="1" smtClean="0"/>
              <a:t>coeffs</a:t>
            </a:r>
            <a:r>
              <a:rPr lang="fr-FR" dirty="0" smtClean="0"/>
              <a:t>(3)        %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39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Polynomial fitting in MATLAB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ACB01-8358-4A41-B4CD-DA7053A8D8D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602" y="1380858"/>
            <a:ext cx="6248098" cy="468607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85800" y="2863334"/>
                <a:ext cx="1908471" cy="3976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=15.3073 </m:t>
                      </m:r>
                      <m:box>
                        <m:box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den>
                          </m:f>
                        </m:e>
                      </m:box>
                      <m:r>
                        <a:rPr lang="en-US" b="0" i="1" smtClean="0">
                          <a:latin typeface="Cambria Math"/>
                        </a:rPr>
                        <m:t> ,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863334"/>
                <a:ext cx="1908471" cy="397673"/>
              </a:xfrm>
              <a:prstGeom prst="rect">
                <a:avLst/>
              </a:prstGeom>
              <a:blipFill rotWithShape="1">
                <a:blip r:embed="rId4"/>
                <a:stretch>
                  <a:fillRect t="-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5800" y="3288268"/>
                <a:ext cx="17188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=1.7568 </m:t>
                      </m:r>
                      <m:r>
                        <a:rPr lang="en-US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288268"/>
                <a:ext cx="1718868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4918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85800" y="2329933"/>
                <a:ext cx="1612173" cy="4157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𝑔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=9.9842 </m:t>
                      </m:r>
                      <m:box>
                        <m:box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box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329933"/>
                <a:ext cx="1612173" cy="415755"/>
              </a:xfrm>
              <a:prstGeom prst="rect">
                <a:avLst/>
              </a:prstGeom>
              <a:blipFill rotWithShape="1">
                <a:blip r:embed="rId6"/>
                <a:stretch>
                  <a:fillRect t="-4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85800" y="1889498"/>
            <a:ext cx="2012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values from fitting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2201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fitting in MATLAB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MATLAB provides a function for performing least-squares polynomial fitting</a:t>
                </a:r>
              </a:p>
              <a:p>
                <a:pPr lvl="1"/>
                <a:r>
                  <a:rPr lang="en-US" dirty="0" smtClean="0"/>
                  <a:t>a line is a polynomial of degree 1</a:t>
                </a:r>
              </a:p>
              <a:p>
                <a:pPr lvl="1"/>
                <a:endParaRPr lang="en-US" dirty="0"/>
              </a:p>
              <a:p>
                <a:pPr marL="0" indent="0">
                  <a:buNone/>
                </a:pPr>
                <a:r>
                  <a:rPr lang="en-CA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&gt;&gt; x </a:t>
                </a:r>
                <a:r>
                  <a:rPr lang="en-CA" sz="1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= [-4; 3.7; 0; 2.5; 1.2; -2.8; -1.4];</a:t>
                </a:r>
              </a:p>
              <a:p>
                <a:pPr marL="0" indent="0">
                  <a:buNone/>
                </a:pPr>
                <a:r>
                  <a:rPr lang="en-US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&gt;&gt; y </a:t>
                </a:r>
                <a:r>
                  <a:rPr lang="en-US" sz="1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= [-37; 38; 0; 29; 21; -21; -8</a:t>
                </a:r>
                <a:r>
                  <a:rPr lang="en-US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];</a:t>
                </a:r>
              </a:p>
              <a:p>
                <a:pPr marL="0" indent="0">
                  <a:buNone/>
                </a:pPr>
                <a:r>
                  <a:rPr lang="en-US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&gt;&gt; </a:t>
                </a:r>
                <a:r>
                  <a:rPr lang="en-US" sz="1800" b="1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polyfit</a:t>
                </a:r>
                <a:r>
                  <a:rPr lang="en-US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(x, y, 1)</a:t>
                </a:r>
              </a:p>
              <a:p>
                <a:pPr marL="0" indent="0">
                  <a:buNone/>
                </a:pPr>
                <a:r>
                  <a:rPr lang="en-US" sz="1800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ans</a:t>
                </a:r>
                <a:r>
                  <a:rPr lang="en-US" sz="1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=</a:t>
                </a:r>
                <a:endPara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0" indent="0">
                  <a:buNone/>
                </a:pPr>
                <a:r>
                  <a:rPr lang="en-US" sz="1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9.7436    </a:t>
                </a:r>
                <a:r>
                  <a:rPr lang="en-US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4.2564</a:t>
                </a:r>
              </a:p>
              <a:p>
                <a:pPr marL="0" indent="0">
                  <a:buNone/>
                </a:pPr>
                <a:endPara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lvl="1"/>
                <a:r>
                  <a:rPr lang="en-US" dirty="0" smtClean="0">
                    <a:cs typeface="Courier New" panose="02070309020205020404" pitchFamily="49" charset="0"/>
                  </a:rPr>
                  <a:t>this says that the best fit line is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Courier New" panose="02070309020205020404" pitchFamily="49" charset="0"/>
                      </a:rPr>
                      <m:t>𝑦</m:t>
                    </m:r>
                    <m:r>
                      <a:rPr lang="en-US" b="0" i="1" smtClean="0">
                        <a:latin typeface="Cambria Math"/>
                        <a:cs typeface="Courier New" panose="02070309020205020404" pitchFamily="49" charset="0"/>
                      </a:rPr>
                      <m:t>=9.7436</m:t>
                    </m:r>
                    <m:r>
                      <a:rPr lang="en-US" b="0" i="1" smtClean="0">
                        <a:latin typeface="Cambria Math"/>
                        <a:cs typeface="Courier New" panose="02070309020205020404" pitchFamily="49" charset="0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cs typeface="Courier New" panose="02070309020205020404" pitchFamily="49" charset="0"/>
                      </a:rPr>
                      <m:t>+4.2564</m:t>
                    </m:r>
                  </m:oMath>
                </a14:m>
                <a:endParaRPr lang="en-US" dirty="0">
                  <a:cs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443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view of line fitting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we can view line fitting as solving a system of linear equations</a:t>
                </a:r>
              </a:p>
              <a:p>
                <a:pPr lvl="1"/>
                <a:r>
                  <a:rPr lang="en-US" dirty="0" smtClean="0"/>
                  <a:t>given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measurements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, find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ABFF73-B986-4246-9C14-D7B598317BE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776488" y="2885630"/>
                <a:ext cx="15379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6488" y="2885630"/>
                <a:ext cx="1537922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784572" y="3400952"/>
                <a:ext cx="15485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4572" y="3400952"/>
                <a:ext cx="1548564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784572" y="3886200"/>
                <a:ext cx="15485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4572" y="3886200"/>
                <a:ext cx="1548564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09999" y="4692134"/>
                <a:ext cx="15635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999" y="4692134"/>
                <a:ext cx="1563505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98393" y="4322802"/>
                <a:ext cx="3209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⋮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8393" y="4322802"/>
                <a:ext cx="320922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848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view of line fitting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in matrix form:</a:t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which can be solved in MATLAB in a least-squares sense as  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𝐱</m:t>
                    </m:r>
                    <m:r>
                      <a:rPr lang="en-US" b="1" i="0" smtClean="0">
                        <a:latin typeface="Cambria Math"/>
                      </a:rPr>
                      <m:t>=</m:t>
                    </m:r>
                    <m:r>
                      <a:rPr lang="en-US" b="1" i="0" smtClean="0">
                        <a:latin typeface="Cambria Math"/>
                      </a:rPr>
                      <m:t>𝐀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∖</m:t>
                    </m:r>
                    <m:r>
                      <a:rPr lang="en-US" b="1" i="0" smtClean="0">
                        <a:latin typeface="Cambria Math"/>
                      </a:rPr>
                      <m:t>𝐲</m:t>
                    </m:r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ABFF73-B986-4246-9C14-D7B598317BE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95400" y="1981200"/>
                <a:ext cx="15379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981200"/>
                <a:ext cx="1537922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03484" y="2496522"/>
                <a:ext cx="15485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3484" y="2496522"/>
                <a:ext cx="1548564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03484" y="2981770"/>
                <a:ext cx="15485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3484" y="2981770"/>
                <a:ext cx="1548564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28911" y="3787704"/>
                <a:ext cx="15635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8911" y="3787704"/>
                <a:ext cx="1563505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917305" y="3418372"/>
                <a:ext cx="3209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⋮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7305" y="3418372"/>
                <a:ext cx="320922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343400" y="2449718"/>
                <a:ext cx="2047035" cy="14108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i="1" smtClean="0">
                                              <a:latin typeface="Cambria Math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b="0" i="1" smtClean="0">
                                                <a:latin typeface="Cambria Math"/>
                                              </a:rPr>
                                              <m:t>1</m:t>
                                            </m:r>
                                          </m:e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i="1" smtClean="0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</m:m>
                                    </m:e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i="1" smtClean="0">
                                              <a:latin typeface="Cambria Math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2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US" i="1" smtClean="0">
                                                    <a:latin typeface="Cambria Math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1</m:t>
                                                  </m:r>
                                                </m:e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n-US" i="1" smtClean="0"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b="0" i="1" smtClean="0">
                                                          <a:latin typeface="Cambria Math"/>
                                                        </a:rPr>
                                                        <m:t>𝑥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b="0" i="1" smtClean="0">
                                                          <a:latin typeface="Cambria Math"/>
                                                        </a:rPr>
                                                        <m:t>3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  <m:mr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1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US" i="1" smtClean="0">
                                                    <a:latin typeface="Cambria Math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en-US" i="1" smtClean="0">
                                                      <a:latin typeface="Cambria Math"/>
                                                    </a:rPr>
                                                    <m:t>⋮</m:t>
                                                  </m:r>
                                                </m:e>
                                              </m:mr>
                                              <m:mr>
                                                <m:e>
                                                  <m:m>
                                                    <m:mPr>
                                                      <m:mcs>
                                                        <m:mc>
                                                          <m:mcPr>
                                                            <m:count m:val="2"/>
                                                            <m:mcJc m:val="center"/>
                                                          </m:mcPr>
                                                        </m:mc>
                                                      </m:mcs>
                                                      <m:ctrlPr>
                                                        <a:rPr lang="en-US" i="1" smtClean="0"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mPr>
                                                    <m:mr>
                                                      <m:e>
                                                        <m:r>
                                                          <m:rPr>
                                                            <m:brk m:alnAt="7"/>
                                                          </m:rPr>
                                                          <a:rPr lang="en-US" b="0" i="1" smtClean="0">
                                                            <a:latin typeface="Cambria Math"/>
                                                          </a:rPr>
                                                          <m:t>1</m:t>
                                                        </m:r>
                                                      </m:e>
                                                      <m:e>
                                                        <m:sSub>
                                                          <m:sSubPr>
                                                            <m:ctrlPr>
                                                              <a:rPr lang="en-US" i="1" smtClean="0">
                                                                <a:latin typeface="Cambria Math"/>
                                                              </a:rPr>
                                                            </m:ctrlPr>
                                                          </m:sSubPr>
                                                          <m:e>
                                                            <m:r>
                                                              <a:rPr lang="en-US" b="0" i="1" smtClean="0">
                                                                <a:latin typeface="Cambria Math"/>
                                                              </a:rPr>
                                                              <m:t>𝑥</m:t>
                                                            </m:r>
                                                          </m:e>
                                                          <m:sub>
                                                            <m:r>
                                                              <a:rPr lang="en-US" b="0" i="1" smtClean="0">
                                                                <a:latin typeface="Cambria Math"/>
                                                              </a:rPr>
                                                              <m:t>𝑛</m:t>
                                                            </m:r>
                                                          </m:sub>
                                                        </m:sSub>
                                                      </m:e>
                                                    </m:mr>
                                                  </m:m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  <m:t>𝑦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  <m:t>3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  <m:mr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1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⋮</m:t>
                                                  </m:r>
                                                </m:e>
                                              </m:mr>
                                              <m:m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n-US" b="0" i="1" smtClean="0"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b="0" i="1" smtClean="0">
                                                          <a:latin typeface="Cambria Math"/>
                                                        </a:rPr>
                                                        <m:t>𝑦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b="0" i="1" smtClean="0">
                                                          <a:latin typeface="Cambria Math"/>
                                                        </a:rPr>
                                                        <m:t>𝑛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449718"/>
                <a:ext cx="2047035" cy="14108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ight Brace 10"/>
          <p:cNvSpPr/>
          <p:nvPr/>
        </p:nvSpPr>
        <p:spPr>
          <a:xfrm>
            <a:off x="3505200" y="2057400"/>
            <a:ext cx="228600" cy="209963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114800" y="29739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648200" y="4114800"/>
                <a:ext cx="4058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/>
                        </a:rPr>
                        <m:t>𝐀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114800"/>
                <a:ext cx="40588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208571" y="4114800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/>
                        </a:rPr>
                        <m:t>𝐱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8571" y="4114800"/>
                <a:ext cx="370614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867400" y="4114800"/>
                <a:ext cx="3738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/>
                        </a:rPr>
                        <m:t>𝐲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4114800"/>
                <a:ext cx="373820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963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view of polynomial fitting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polynomials are almost exactly the same:</a:t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which can be solved in MATLAB in a least-squares sense as  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𝐱</m:t>
                    </m:r>
                    <m:r>
                      <a:rPr lang="en-US" b="1" i="0" smtClean="0">
                        <a:latin typeface="Cambria Math"/>
                      </a:rPr>
                      <m:t>=</m:t>
                    </m:r>
                    <m:r>
                      <a:rPr lang="en-US" b="1" i="0" smtClean="0">
                        <a:latin typeface="Cambria Math"/>
                      </a:rPr>
                      <m:t>𝐀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∖</m:t>
                    </m:r>
                    <m:r>
                      <a:rPr lang="en-US" b="1" i="0" smtClean="0">
                        <a:latin typeface="Cambria Math"/>
                      </a:rPr>
                      <m:t>𝐲</m:t>
                    </m:r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ABFF73-B986-4246-9C14-D7B598317BE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38253" y="1981200"/>
                <a:ext cx="23506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𝑐𝑥</m:t>
                      </m:r>
                      <m:r>
                        <a:rPr lang="en-US" b="0" i="1" baseline="-25000" smtClean="0">
                          <a:latin typeface="Cambria Math"/>
                        </a:rPr>
                        <m:t>1</m:t>
                      </m:r>
                      <m:r>
                        <a:rPr lang="en-US" b="0" i="1" baseline="30000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 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253" y="1981200"/>
                <a:ext cx="2350643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46337" y="2496522"/>
                <a:ext cx="22747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𝑐𝑥</m:t>
                      </m:r>
                      <m:r>
                        <a:rPr lang="en-US" b="0" i="1" baseline="-25000" smtClean="0">
                          <a:latin typeface="Cambria Math"/>
                        </a:rPr>
                        <m:t>2</m:t>
                      </m:r>
                      <m:r>
                        <a:rPr lang="en-US" b="0" i="1" baseline="30000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 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337" y="2496522"/>
                <a:ext cx="2274725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46337" y="2981770"/>
                <a:ext cx="2361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𝑐𝑥</m:t>
                      </m:r>
                      <m:r>
                        <a:rPr lang="en-US" b="0" i="1" baseline="-25000" smtClean="0">
                          <a:latin typeface="Cambria Math"/>
                        </a:rPr>
                        <m:t>3</m:t>
                      </m:r>
                      <m:r>
                        <a:rPr lang="en-US" b="0" i="1" baseline="30000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 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337" y="2981770"/>
                <a:ext cx="2361287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71764" y="3787704"/>
                <a:ext cx="23810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𝑐𝑥𝑛</m:t>
                      </m:r>
                      <m:r>
                        <a:rPr lang="en-US" b="0" i="1" baseline="30000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 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764" y="3787704"/>
                <a:ext cx="2381036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60158" y="3418372"/>
                <a:ext cx="3209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⋮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0158" y="3418372"/>
                <a:ext cx="320922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343400" y="2449718"/>
                <a:ext cx="2529859" cy="15603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Sup>
                                        <m:sSub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3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b="0" i="1" smtClean="0">
                                                <a:latin typeface="Cambria Math"/>
                                              </a:rPr>
                                              <m:t>1</m:t>
                                            </m:r>
                                          </m:e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</m:e>
                                          <m:e>
                                            <m:sSubSup>
                                              <m:sSubSupPr>
                                                <m:ctrlP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  <m:t>2</m:t>
                                                </m:r>
                                              </m:sup>
                                            </m:sSubSup>
                                          </m:e>
                                        </m:mr>
                                      </m:m>
                                    </m:e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3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1</m:t>
                                                  </m:r>
                                                </m:e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n-US" b="0" i="1" smtClean="0"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b="0" i="1" smtClean="0">
                                                          <a:latin typeface="Cambria Math"/>
                                                        </a:rPr>
                                                        <m:t>𝑥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b="0" i="1" smtClean="0">
                                                          <a:latin typeface="Cambria Math"/>
                                                        </a:rPr>
                                                        <m:t>3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  <m:e>
                                                  <m:sSubSup>
                                                    <m:sSubSupPr>
                                                      <m:ctrlPr>
                                                        <a:rPr lang="en-US" b="0" i="1" smtClean="0"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bSupPr>
                                                    <m:e>
                                                      <m:r>
                                                        <a:rPr lang="en-US" b="0" i="1" smtClean="0">
                                                          <a:latin typeface="Cambria Math"/>
                                                        </a:rPr>
                                                        <m:t>𝑥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b="0" i="1" smtClean="0">
                                                          <a:latin typeface="Cambria Math"/>
                                                        </a:rPr>
                                                        <m:t>3</m:t>
                                                      </m:r>
                                                    </m:sub>
                                                    <m:sup>
                                                      <m:r>
                                                        <a:rPr lang="en-US" b="0" i="1" smtClean="0">
                                                          <a:latin typeface="Cambria Math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bSup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  <m:mr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1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en-US" i="1" smtClean="0">
                                                      <a:latin typeface="Cambria Math"/>
                                                    </a:rPr>
                                                    <m:t>⋮</m:t>
                                                  </m:r>
                                                </m:e>
                                              </m:mr>
                                              <m:mr>
                                                <m:e>
                                                  <m:m>
                                                    <m:mPr>
                                                      <m:mcs>
                                                        <m:mc>
                                                          <m:mcPr>
                                                            <m:count m:val="3"/>
                                                            <m:mcJc m:val="center"/>
                                                          </m:mcPr>
                                                        </m:mc>
                                                      </m:mcs>
                                                      <m:ctrlPr>
                                                        <a:rPr lang="en-US" i="1" smtClean="0"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mPr>
                                                    <m:mr>
                                                      <m:e>
                                                        <m:r>
                                                          <m:rPr>
                                                            <m:brk m:alnAt="7"/>
                                                          </m:rPr>
                                                          <a:rPr lang="en-US" b="0" i="1" smtClean="0">
                                                            <a:latin typeface="Cambria Math"/>
                                                          </a:rPr>
                                                          <m:t>1</m:t>
                                                        </m:r>
                                                      </m:e>
                                                      <m:e>
                                                        <m:sSub>
                                                          <m:sSubPr>
                                                            <m:ctrlPr>
                                                              <a:rPr lang="en-US" b="0" i="1" smtClean="0">
                                                                <a:latin typeface="Cambria Math"/>
                                                              </a:rPr>
                                                            </m:ctrlPr>
                                                          </m:sSubPr>
                                                          <m:e>
                                                            <m:r>
                                                              <a:rPr lang="en-US" b="0" i="1" smtClean="0">
                                                                <a:latin typeface="Cambria Math"/>
                                                              </a:rPr>
                                                              <m:t>𝑥</m:t>
                                                            </m:r>
                                                          </m:e>
                                                          <m:sub>
                                                            <m:r>
                                                              <a:rPr lang="en-US" b="0" i="1" smtClean="0">
                                                                <a:latin typeface="Cambria Math"/>
                                                              </a:rPr>
                                                              <m:t>𝑛</m:t>
                                                            </m:r>
                                                          </m:sub>
                                                        </m:sSub>
                                                      </m:e>
                                                      <m:e>
                                                        <m:sSubSup>
                                                          <m:sSubSupPr>
                                                            <m:ctrlPr>
                                                              <a:rPr lang="en-US" b="0" i="1" smtClean="0">
                                                                <a:latin typeface="Cambria Math"/>
                                                              </a:rPr>
                                                            </m:ctrlPr>
                                                          </m:sSubSupPr>
                                                          <m:e>
                                                            <m:r>
                                                              <a:rPr lang="en-US" b="0" i="1" smtClean="0">
                                                                <a:latin typeface="Cambria Math"/>
                                                              </a:rPr>
                                                              <m:t>𝑥</m:t>
                                                            </m:r>
                                                          </m:e>
                                                          <m:sub>
                                                            <m:r>
                                                              <a:rPr lang="en-US" b="0" i="1" smtClean="0">
                                                                <a:latin typeface="Cambria Math"/>
                                                              </a:rPr>
                                                              <m:t>𝑛</m:t>
                                                            </m:r>
                                                          </m:sub>
                                                          <m:sup>
                                                            <m:r>
                                                              <a:rPr lang="en-US" b="0" i="1" smtClean="0">
                                                                <a:latin typeface="Cambria Math"/>
                                                              </a:rPr>
                                                              <m:t>2</m:t>
                                                            </m:r>
                                                          </m:sup>
                                                        </m:sSubSup>
                                                      </m:e>
                                                    </m:mr>
                                                  </m:m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⋮</m:t>
                                      </m:r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449718"/>
                <a:ext cx="2529859" cy="156036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ight Brace 10"/>
          <p:cNvSpPr/>
          <p:nvPr/>
        </p:nvSpPr>
        <p:spPr>
          <a:xfrm>
            <a:off x="3505200" y="2057400"/>
            <a:ext cx="228600" cy="209963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114800" y="29739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851920" y="4114800"/>
                <a:ext cx="4058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/>
                        </a:rPr>
                        <m:t>𝐀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920" y="4114800"/>
                <a:ext cx="40588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715000" y="4114800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/>
                        </a:rPr>
                        <m:t>𝐱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114800"/>
                <a:ext cx="370614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373829" y="4114800"/>
                <a:ext cx="3738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/>
                        </a:rPr>
                        <m:t>𝐲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3829" y="4114800"/>
                <a:ext cx="373820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view of polynomial fitting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/>
                  <a:t>a</a:t>
                </a:r>
                <a:r>
                  <a:rPr lang="en-US" dirty="0" smtClean="0"/>
                  <a:t> matrix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𝐀</m:t>
                    </m:r>
                  </m:oMath>
                </a14:m>
                <a:r>
                  <a:rPr lang="en-US" b="1" dirty="0" smtClean="0"/>
                  <a:t> </a:t>
                </a:r>
                <a:r>
                  <a:rPr lang="en-US" dirty="0" smtClean="0"/>
                  <a:t>of the form</a:t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is called a </a:t>
                </a:r>
                <a:r>
                  <a:rPr lang="en-US" dirty="0" err="1" smtClean="0"/>
                  <a:t>Vandermonde</a:t>
                </a:r>
                <a:r>
                  <a:rPr lang="en-US" dirty="0" smtClean="0"/>
                  <a:t> matrix</a:t>
                </a:r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367043" y="2057400"/>
                <a:ext cx="2426690" cy="1562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5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Sup>
                                        <m:sSub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…</m:t>
                                      </m:r>
                                    </m:e>
                                    <m:e>
                                      <m:sSubSup>
                                        <m:sSub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𝑚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5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b="0" i="1" smtClean="0">
                                                <a:latin typeface="Cambria Math"/>
                                              </a:rPr>
                                              <m:t>1</m:t>
                                            </m:r>
                                          </m:e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</m:e>
                                          <m:e>
                                            <m:sSubSup>
                                              <m:sSubSupPr>
                                                <m:ctrlP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  <m:t>2</m:t>
                                                </m:r>
                                              </m:sup>
                                            </m:sSubSup>
                                          </m:e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…</m:t>
                                            </m:r>
                                          </m:e>
                                          <m:e>
                                            <m:sSubSup>
                                              <m:sSubSupPr>
                                                <m:ctrlP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en-US" i="1">
                                                    <a:latin typeface="Cambria Math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i="1">
                                                    <a:latin typeface="Cambria Math"/>
                                                  </a:rPr>
                                                  <m:t>𝑚</m:t>
                                                </m:r>
                                              </m:sup>
                                            </m:sSubSup>
                                          </m:e>
                                        </m:mr>
                                      </m:m>
                                    </m:e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5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1</m:t>
                                                  </m:r>
                                                </m:e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n-US" b="0" i="1" smtClean="0"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b="0" i="1" smtClean="0">
                                                          <a:latin typeface="Cambria Math"/>
                                                        </a:rPr>
                                                        <m:t>𝑥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b="0" i="1" smtClean="0">
                                                          <a:latin typeface="Cambria Math"/>
                                                        </a:rPr>
                                                        <m:t>3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  <m:e>
                                                  <m:sSubSup>
                                                    <m:sSubSupPr>
                                                      <m:ctrlPr>
                                                        <a:rPr lang="en-US" b="0" i="1" smtClean="0"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bSupPr>
                                                    <m:e>
                                                      <m:r>
                                                        <a:rPr lang="en-US" b="0" i="1" smtClean="0">
                                                          <a:latin typeface="Cambria Math"/>
                                                        </a:rPr>
                                                        <m:t>𝑥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b="0" i="1" smtClean="0">
                                                          <a:latin typeface="Cambria Math"/>
                                                        </a:rPr>
                                                        <m:t>3</m:t>
                                                      </m:r>
                                                    </m:sub>
                                                    <m:sup>
                                                      <m:r>
                                                        <a:rPr lang="en-US" b="0" i="1" smtClean="0">
                                                          <a:latin typeface="Cambria Math"/>
                                                        </a:rPr>
                                                        <m:t>2</m:t>
                                                      </m:r>
                                                    </m:sup>
                                                  </m:sSubSup>
                                                </m:e>
                                                <m:e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…</m:t>
                                                  </m:r>
                                                </m:e>
                                                <m:e>
                                                  <m:sSubSup>
                                                    <m:sSubSupPr>
                                                      <m:ctrlPr>
                                                        <a:rPr lang="en-US" b="0" i="1" smtClean="0"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bSupPr>
                                                    <m:e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</a:rPr>
                                                        <m:t>𝑥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b="0" i="1" smtClean="0">
                                                          <a:latin typeface="Cambria Math"/>
                                                        </a:rPr>
                                                        <m:t>3</m:t>
                                                      </m:r>
                                                    </m:sub>
                                                    <m:sup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</a:rPr>
                                                        <m:t>𝑚</m:t>
                                                      </m:r>
                                                    </m:sup>
                                                  </m:sSubSup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  <m:mr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1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US" b="0" i="1" smtClean="0">
                                                    <a:latin typeface="Cambria Math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r>
                                                    <m:rPr>
                                                      <m:brk m:alnAt="7"/>
                                                    </m:rPr>
                                                    <a:rPr lang="en-US" i="1" smtClean="0">
                                                      <a:latin typeface="Cambria Math"/>
                                                    </a:rPr>
                                                    <m:t>⋮</m:t>
                                                  </m:r>
                                                </m:e>
                                              </m:mr>
                                              <m:mr>
                                                <m:e>
                                                  <m:m>
                                                    <m:mPr>
                                                      <m:mcs>
                                                        <m:mc>
                                                          <m:mcPr>
                                                            <m:count m:val="5"/>
                                                            <m:mcJc m:val="center"/>
                                                          </m:mcPr>
                                                        </m:mc>
                                                      </m:mcs>
                                                      <m:ctrlPr>
                                                        <a:rPr lang="en-US" i="1" smtClean="0"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mPr>
                                                    <m:mr>
                                                      <m:e>
                                                        <m:r>
                                                          <m:rPr>
                                                            <m:brk m:alnAt="7"/>
                                                          </m:rPr>
                                                          <a:rPr lang="en-US" b="0" i="1" smtClean="0">
                                                            <a:latin typeface="Cambria Math"/>
                                                          </a:rPr>
                                                          <m:t>1</m:t>
                                                        </m:r>
                                                      </m:e>
                                                      <m:e>
                                                        <m:sSub>
                                                          <m:sSubPr>
                                                            <m:ctrlPr>
                                                              <a:rPr lang="en-US" b="0" i="1" smtClean="0">
                                                                <a:latin typeface="Cambria Math"/>
                                                              </a:rPr>
                                                            </m:ctrlPr>
                                                          </m:sSubPr>
                                                          <m:e>
                                                            <m:r>
                                                              <a:rPr lang="en-US" b="0" i="1" smtClean="0">
                                                                <a:latin typeface="Cambria Math"/>
                                                              </a:rPr>
                                                              <m:t>𝑥</m:t>
                                                            </m:r>
                                                          </m:e>
                                                          <m:sub>
                                                            <m:r>
                                                              <a:rPr lang="en-US" b="0" i="1" smtClean="0">
                                                                <a:latin typeface="Cambria Math"/>
                                                              </a:rPr>
                                                              <m:t>𝑛</m:t>
                                                            </m:r>
                                                          </m:sub>
                                                        </m:sSub>
                                                      </m:e>
                                                      <m:e>
                                                        <m:sSubSup>
                                                          <m:sSubSupPr>
                                                            <m:ctrlPr>
                                                              <a:rPr lang="en-US" b="0" i="1" smtClean="0">
                                                                <a:latin typeface="Cambria Math"/>
                                                              </a:rPr>
                                                            </m:ctrlPr>
                                                          </m:sSubSupPr>
                                                          <m:e>
                                                            <m:r>
                                                              <a:rPr lang="en-US" b="0" i="1" smtClean="0">
                                                                <a:latin typeface="Cambria Math"/>
                                                              </a:rPr>
                                                              <m:t>𝑥</m:t>
                                                            </m:r>
                                                          </m:e>
                                                          <m:sub>
                                                            <m:r>
                                                              <a:rPr lang="en-US" b="0" i="1" smtClean="0">
                                                                <a:latin typeface="Cambria Math"/>
                                                              </a:rPr>
                                                              <m:t>𝑛</m:t>
                                                            </m:r>
                                                          </m:sub>
                                                          <m:sup>
                                                            <m:r>
                                                              <a:rPr lang="en-US" b="0" i="1" smtClean="0">
                                                                <a:latin typeface="Cambria Math"/>
                                                              </a:rPr>
                                                              <m:t>2</m:t>
                                                            </m:r>
                                                          </m:sup>
                                                        </m:sSubSup>
                                                      </m:e>
                                                      <m:e>
                                                        <m:r>
                                                          <a:rPr lang="en-US" i="1">
                                                            <a:latin typeface="Cambria Math"/>
                                                          </a:rPr>
                                                          <m:t>…</m:t>
                                                        </m:r>
                                                      </m:e>
                                                      <m:e>
                                                        <m:sSubSup>
                                                          <m:sSubSupPr>
                                                            <m:ctrlPr>
                                                              <a:rPr lang="en-US" b="0" i="1" smtClean="0">
                                                                <a:latin typeface="Cambria Math"/>
                                                              </a:rPr>
                                                            </m:ctrlPr>
                                                          </m:sSubSupPr>
                                                          <m:e>
                                                            <m:r>
                                                              <a:rPr lang="en-US" i="1">
                                                                <a:latin typeface="Cambria Math"/>
                                                              </a:rPr>
                                                              <m:t>𝑥</m:t>
                                                            </m:r>
                                                          </m:e>
                                                          <m:sub>
                                                            <m:r>
                                                              <a:rPr lang="en-US" b="0" i="1" smtClean="0">
                                                                <a:latin typeface="Cambria Math"/>
                                                              </a:rPr>
                                                              <m:t>𝑛</m:t>
                                                            </m:r>
                                                          </m:sub>
                                                          <m:sup>
                                                            <m:r>
                                                              <a:rPr lang="en-US" i="1">
                                                                <a:latin typeface="Cambria Math"/>
                                                              </a:rPr>
                                                              <m:t>𝑚</m:t>
                                                            </m:r>
                                                          </m:sup>
                                                        </m:sSubSup>
                                                      </m:e>
                                                    </m:mr>
                                                  </m:m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7043" y="2057400"/>
                <a:ext cx="2426690" cy="156260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526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fitting in MATLAB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MATLAB provides a function named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polyval</a:t>
            </a:r>
            <a:r>
              <a:rPr lang="en-US" dirty="0" smtClean="0"/>
              <a:t> for evaluating the polynomial computed by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polyfit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coeffs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polyfit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(x, y, 1);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yfit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polyval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coeffs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x)</a:t>
            </a:r>
          </a:p>
          <a:p>
            <a:pPr marL="0" indent="0">
              <a:buNone/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yfit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-34.7182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40.3079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4.2564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28.6155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15.9488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-23.0258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-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9.3847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>
            <a:off x="2286000" y="3581400"/>
            <a:ext cx="304800" cy="20574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667000" y="4286934"/>
                <a:ext cx="408483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  <a:latin typeface="+mn-lt"/>
                  </a:rPr>
                  <a:t>the best fit line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𝑦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𝑎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𝑏𝑥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  <a:latin typeface="+mn-lt"/>
                  </a:rPr>
                  <a:t>evaluated at</a:t>
                </a:r>
              </a:p>
              <a:p>
                <a:r>
                  <a:rPr lang="en-US" dirty="0" smtClean="0">
                    <a:solidFill>
                      <a:srgbClr val="FF0000"/>
                    </a:solidFill>
                    <a:latin typeface="+mn-lt"/>
                  </a:rPr>
                  <a:t>each value in </a:t>
                </a:r>
                <a:r>
                  <a:rPr lang="en-US" b="1" dirty="0" smtClean="0">
                    <a:solidFill>
                      <a:srgbClr val="FF0000"/>
                    </a:solidFill>
                    <a:latin typeface="Courier New" pitchFamily="49" charset="0"/>
                    <a:cs typeface="Courier New" pitchFamily="49" charset="0"/>
                  </a:rPr>
                  <a:t>x</a:t>
                </a:r>
                <a:r>
                  <a:rPr lang="en-US" dirty="0" smtClean="0">
                    <a:solidFill>
                      <a:srgbClr val="FF0000"/>
                    </a:solidFill>
                    <a:latin typeface="+mn-lt"/>
                  </a:rPr>
                  <a:t> </a:t>
                </a:r>
                <a:endParaRPr lang="en-US" dirty="0">
                  <a:solidFill>
                    <a:srgbClr val="FF00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4286934"/>
                <a:ext cx="4084836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1343" t="-4717" r="-149" b="-15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6122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fitting in MATLAB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computing the residual errors is easy using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polyval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coeffs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polyfit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(x, y, 1);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yfit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polyval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coeffs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x);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 res = y -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yfit</a:t>
            </a: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res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-2.2818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-2.3079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-4.2564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0.3845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5.0512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2.0258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1.3847</a:t>
            </a: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>
            <a:off x="2286000" y="3581400"/>
            <a:ext cx="304800" cy="20574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687652" y="4425434"/>
                <a:ext cx="39061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  <a:latin typeface="+mn-lt"/>
                  </a:rPr>
                  <a:t>the residual errors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−(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𝑎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𝑏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>
                  <a:solidFill>
                    <a:srgbClr val="FF00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7652" y="4425434"/>
                <a:ext cx="3906134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1404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364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851" y="3048000"/>
            <a:ext cx="4800298" cy="36002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fitting in MATLAB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use any vector of values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in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polyval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xfit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linspace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(-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6, 20);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yfit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polyval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coeffs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xfit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 plot(x, y, '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xfit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yfit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'r*-')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59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Leverage points in line 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line fitting, a high leverage point is a measurement made near the extremes of the range of independent variable</a:t>
            </a:r>
          </a:p>
          <a:p>
            <a:pPr lvl="1"/>
            <a:r>
              <a:rPr lang="en-US" dirty="0" smtClean="0"/>
              <a:t>if this measurement is erroneous, or can only be made with low precision, then it will have a large effect on the fitted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Leverage points in line fitting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effect of a high leverage point on a line fit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311" y="2252662"/>
            <a:ext cx="4143375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47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Leverage points in line fitting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effect of a low leverage point on a line fit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312" y="2252662"/>
            <a:ext cx="4143375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9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Transforming non-linear relationships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line fitting can be applied to a non-linear problem if the problem can be transformed into a linear one; e.g.,</a:t>
                </a:r>
              </a:p>
              <a:p>
                <a:r>
                  <a:rPr lang="en-US" dirty="0" smtClean="0"/>
                  <a:t>Newton's law of cooling states that the rate of change of the temperature of an object is proportional to the difference between the temperature of the object and its surrounding environment</a:t>
                </a:r>
              </a:p>
              <a:p>
                <a:pPr lvl="1"/>
                <a:r>
                  <a:rPr lang="en-US" dirty="0" smtClean="0"/>
                  <a:t>it can be shown that the temperature of the object as a function of time is:</a:t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 is the temperature 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𝑒𝑛𝑣</m:t>
                        </m:r>
                      </m:sub>
                    </m:sSub>
                  </m:oMath>
                </a14:m>
                <a:r>
                  <a:rPr lang="en-US" dirty="0" smtClean="0"/>
                  <a:t> is the temperature of the surrounding environment,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𝑟</m:t>
                    </m:r>
                  </m:oMath>
                </a14:m>
                <a:r>
                  <a:rPr lang="en-US" dirty="0" smtClean="0"/>
                  <a:t> is a constant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593" t="-988" r="-74" b="-53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971800" y="4648200"/>
                <a:ext cx="32016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𝑒𝑛𝑣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𝑒𝑛𝑣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𝑟𝑡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4648200"/>
                <a:ext cx="3201646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107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6475</TotalTime>
  <Words>1429</Words>
  <Application>Microsoft Office PowerPoint</Application>
  <PresentationFormat>On-screen Show (4:3)</PresentationFormat>
  <Paragraphs>175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Origin</vt:lpstr>
      <vt:lpstr>Line and curve fitting</vt:lpstr>
      <vt:lpstr>Line fitting in MATLAB</vt:lpstr>
      <vt:lpstr>Line fitting in MATLAB</vt:lpstr>
      <vt:lpstr>Line fitting in MATLAB</vt:lpstr>
      <vt:lpstr>Line fitting in MATLAB</vt:lpstr>
      <vt:lpstr>Leverage points in line fitting</vt:lpstr>
      <vt:lpstr>Leverage points in line fitting</vt:lpstr>
      <vt:lpstr>Leverage points in line fitting</vt:lpstr>
      <vt:lpstr>Transforming non-linear relationships</vt:lpstr>
      <vt:lpstr>Transforming non-linear relationships</vt:lpstr>
      <vt:lpstr>Transforming non-linear relationships</vt:lpstr>
      <vt:lpstr>Transforming non-linear relationships</vt:lpstr>
      <vt:lpstr>Transforming non-linear relationships</vt:lpstr>
      <vt:lpstr>Transforming non-linear relationships</vt:lpstr>
      <vt:lpstr>Transforming non-linear relationships</vt:lpstr>
      <vt:lpstr>Polynomial fitting in MATLAB</vt:lpstr>
      <vt:lpstr>Polynomial fitting in MATLAB</vt:lpstr>
      <vt:lpstr>Polynomial fitting in MATLAB</vt:lpstr>
      <vt:lpstr>Polynomial fitting in MATLAB</vt:lpstr>
      <vt:lpstr>Another view of line fitting</vt:lpstr>
      <vt:lpstr>Another view of line fitting</vt:lpstr>
      <vt:lpstr>Another view of polynomial fitting</vt:lpstr>
      <vt:lpstr>Another view of polynomial fitting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305</cp:revision>
  <dcterms:created xsi:type="dcterms:W3CDTF">2006-08-16T00:00:00Z</dcterms:created>
  <dcterms:modified xsi:type="dcterms:W3CDTF">2014-03-13T18:13:20Z</dcterms:modified>
</cp:coreProperties>
</file>