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3"/>
  </p:notesMasterIdLst>
  <p:sldIdLst>
    <p:sldId id="597" r:id="rId2"/>
    <p:sldId id="598" r:id="rId3"/>
    <p:sldId id="599" r:id="rId4"/>
    <p:sldId id="600" r:id="rId5"/>
    <p:sldId id="601" r:id="rId6"/>
    <p:sldId id="602" r:id="rId7"/>
    <p:sldId id="603" r:id="rId8"/>
    <p:sldId id="604" r:id="rId9"/>
    <p:sldId id="605" r:id="rId10"/>
    <p:sldId id="606" r:id="rId11"/>
    <p:sldId id="60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00CC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83425" autoAdjust="0"/>
  </p:normalViewPr>
  <p:slideViewPr>
    <p:cSldViewPr showGuides="1">
      <p:cViewPr varScale="1">
        <p:scale>
          <a:sx n="63" d="100"/>
          <a:sy n="63" d="100"/>
        </p:scale>
        <p:origin x="-546" y="-108"/>
      </p:cViewPr>
      <p:guideLst>
        <p:guide orient="horz" pos="2448"/>
        <p:guide orient="horz" pos="1392"/>
        <p:guide pos="2880"/>
        <p:guide pos="2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9" r:id="rId4"/>
    <p:sldLayoutId id="2147484028" r:id="rId5"/>
    <p:sldLayoutId id="2147484022" r:id="rId6"/>
    <p:sldLayoutId id="2147484018" r:id="rId7"/>
    <p:sldLayoutId id="2147484019" r:id="rId8"/>
    <p:sldLayoutId id="2147484023" r:id="rId9"/>
    <p:sldLayoutId id="2147484024" r:id="rId10"/>
    <p:sldLayoutId id="2147484025" r:id="rId11"/>
    <p:sldLayoutId id="2147484026" r:id="rId12"/>
    <p:sldLayoutId id="2147484020" r:id="rId13"/>
    <p:sldLayoutId id="2147484027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 and curve fitting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11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best fit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compute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will get the equations on slide 5</a:t>
            </a:r>
          </a:p>
          <a:p>
            <a:endParaRPr lang="en-US" dirty="0"/>
          </a:p>
          <a:p>
            <a:r>
              <a:rPr lang="en-US" dirty="0" smtClean="0"/>
              <a:t>see Question 3 from Test 1-afternoon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68507" y="2057400"/>
                <a:ext cx="3900876" cy="8483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i="1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2400" i="1">
                                        <a:latin typeface="Cambria Math"/>
                                        <a:ea typeface="Cambria Math"/>
                                      </a:rPr>
                                      <m:t>Σ</m:t>
                                    </m:r>
                                    <m:sSub>
                                      <m:sSubPr>
                                        <m:ctrlPr>
                                          <a:rPr lang="el-GR" sz="2400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2400" i="1">
                                        <a:latin typeface="Cambria Math"/>
                                        <a:ea typeface="Cambria Math"/>
                                      </a:rPr>
                                      <m:t>Σ</m:t>
                                    </m:r>
                                    <m:sSub>
                                      <m:sSubPr>
                                        <m:ctrlPr>
                                          <a:rPr lang="el-GR" sz="2400" i="1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2400" i="1">
                                        <a:latin typeface="Cambria Math"/>
                                        <a:ea typeface="Cambria Math"/>
                                      </a:rPr>
                                      <m:t>Σ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  <m:r>
                                      <a:rPr lang="en-US" sz="2400" i="1" baseline="-2500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  <m:r>
                                      <a:rPr lang="en-US" sz="2400" i="1" baseline="3000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</a:rPr>
                                      <m:t> 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/>
                                    <a:ea typeface="Cambria Math"/>
                                  </a:rPr>
                                  <m:t>Σ</m:t>
                                </m:r>
                                <m:sSub>
                                  <m:sSubPr>
                                    <m:ctrlPr>
                                      <a:rPr lang="el-GR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/>
                                    <a:ea typeface="Cambria Math"/>
                                  </a:rPr>
                                  <m:t>Σ</m:t>
                                </m:r>
                                <m:sSub>
                                  <m:sSubPr>
                                    <m:ctrlPr>
                                      <a:rPr lang="el-GR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507" y="2057400"/>
                <a:ext cx="3900876" cy="84830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154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fitting in 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MATLAB provides a function for performing least-squares polynomial fitting</a:t>
            </a:r>
          </a:p>
          <a:p>
            <a:pPr lvl="1"/>
            <a:r>
              <a:rPr lang="en-US" dirty="0" smtClean="0"/>
              <a:t>a line is a polynomial of degree </a:t>
            </a:r>
            <a:r>
              <a:rPr lang="en-US" dirty="0" smtClean="0"/>
              <a:t>1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CA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x </a:t>
            </a:r>
            <a:r>
              <a:rPr lang="en-CA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[-4; 3.7; 0; 2.5; 1.2; -2.8; -1.4];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y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[-37; 38; 0; 29; 21; -21; -8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polyfit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(x, y, 1)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9.7436    4.2564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and curve 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very common procedure in data analysis is fitting a line or curve to measured data points</a:t>
            </a:r>
          </a:p>
          <a:p>
            <a:r>
              <a:rPr lang="en-US" dirty="0" smtClean="0"/>
              <a:t>useful for many reasons</a:t>
            </a:r>
          </a:p>
          <a:p>
            <a:pPr lvl="1"/>
            <a:r>
              <a:rPr lang="en-US" dirty="0" smtClean="0"/>
              <a:t>visualize measurements</a:t>
            </a:r>
          </a:p>
          <a:p>
            <a:pPr lvl="1"/>
            <a:r>
              <a:rPr lang="en-US" dirty="0" smtClean="0"/>
              <a:t>find a functional relationship between two or more variables</a:t>
            </a:r>
          </a:p>
          <a:p>
            <a:pPr lvl="1"/>
            <a:r>
              <a:rPr lang="en-US" dirty="0" smtClean="0"/>
              <a:t>infer results between data  points (interpolation)</a:t>
            </a:r>
          </a:p>
          <a:p>
            <a:pPr lvl="1"/>
            <a:r>
              <a:rPr lang="en-US" dirty="0" smtClean="0"/>
              <a:t>infer results outside of the range of data points (extrapolation)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82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and curve fitting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762000" y="1600200"/>
            <a:ext cx="7467600" cy="411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43200" y="4191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24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10000" y="4114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29400" y="20955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953000" y="2895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858000" y="4691743"/>
            <a:ext cx="18484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best fit line</a:t>
            </a:r>
          </a:p>
          <a:p>
            <a:r>
              <a:rPr lang="en-US" sz="2400" dirty="0" smtClean="0">
                <a:latin typeface="+mn-lt"/>
              </a:rPr>
              <a:t>data point</a:t>
            </a:r>
          </a:p>
          <a:p>
            <a:r>
              <a:rPr lang="en-US" sz="2400" dirty="0" smtClean="0">
                <a:latin typeface="+mn-lt"/>
              </a:rPr>
              <a:t>interpolated</a:t>
            </a:r>
          </a:p>
          <a:p>
            <a:r>
              <a:rPr lang="en-US" sz="2400" dirty="0" smtClean="0">
                <a:latin typeface="+mn-lt"/>
              </a:rPr>
              <a:t>extrapolated</a:t>
            </a:r>
            <a:endParaRPr lang="en-US" sz="2400" dirty="0">
              <a:latin typeface="+mn-lt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6324600" y="4953000"/>
            <a:ext cx="4191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41985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90600" y="54102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19850" y="5943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943600" y="2677886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419850" y="5562600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5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best fit line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many undergraduate physics experiments involve linear relationships, or relationships that can be converted to linear relationships</a:t>
                </a:r>
              </a:p>
              <a:p>
                <a:r>
                  <a:rPr lang="en-US" dirty="0" smtClean="0"/>
                  <a:t>in such experiments you end up trying to find the best fit line to a set of measurements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the y-intercept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/>
                  <a:t> and slope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are typically found by software or through a pair of equations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BFF73-B986-4246-9C14-D7B598317BE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06410" y="3489067"/>
                <a:ext cx="17311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𝑏𝑥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410" y="3489067"/>
                <a:ext cx="173118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8823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best fit line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data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 smtClean="0"/>
                  <a:t> are the average values of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where did these come from?</a:t>
                </a:r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77320" y="2242457"/>
                <a:ext cx="4032899" cy="9025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acc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subSup"/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5"/>
                                    </m:rPr>
                                    <a:rPr lang="en-US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400" b="0" i="1" baseline="-25000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400" b="0" i="1" baseline="30000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nary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baseline="-25000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b="0" i="1" baseline="30000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 </m:t>
                              </m:r>
                            </m:e>
                          </m:nary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320" y="2242457"/>
                <a:ext cx="4032899" cy="90255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78308" y="3576436"/>
                <a:ext cx="3165610" cy="9025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subSup"/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5"/>
                                    </m:rPr>
                                    <a:rPr lang="en-US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  <m:acc>
                            <m:accPr>
                              <m:chr m:val="̅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  <m:acc>
                            <m:accPr>
                              <m:chr m:val="̅"/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acc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 baseline="-2500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i="1" baseline="3000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 </m:t>
                              </m:r>
                            </m:e>
                          </m:nary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308" y="3576436"/>
                <a:ext cx="3165610" cy="90255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384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best fit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762000" y="1600200"/>
            <a:ext cx="7467600" cy="411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9431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953000" y="409302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82786" y="2590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162800" y="1752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91200" y="310242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317279" y="1831854"/>
                <a:ext cx="11596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279" y="1831854"/>
                <a:ext cx="1159613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31020" y="5725103"/>
                <a:ext cx="17311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𝑏𝑥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20" y="5725103"/>
                <a:ext cx="173118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3907972" y="2710543"/>
            <a:ext cx="0" cy="12573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80379" y="3100196"/>
                <a:ext cx="27636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379" y="3100196"/>
                <a:ext cx="2763641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374011" y="2590800"/>
            <a:ext cx="1976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residual error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7489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the best fit line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Gauss determined that the best fit line minimizes the sum of the squared residual errors, i.e.,</a:t>
                </a:r>
              </a:p>
              <a:p>
                <a:pPr lvl="1"/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that minimizes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r>
                  <a:rPr lang="en-US" dirty="0" smtClean="0"/>
                  <a:t>this is the principle of least-squares (Gauss-Markov theorem)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from calculus you know that the minimum occurs when the partial derivatives are equal to zero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BFF73-B986-4246-9C14-D7B598317BE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38880" y="2690324"/>
                <a:ext cx="5466240" cy="8179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𝑆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2400" b="0" i="1" baseline="-2500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baseline="30000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</m:e>
                      </m:nary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𝑏</m:t>
                                      </m:r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880" y="2690324"/>
                <a:ext cx="5466240" cy="81798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5910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best fit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28288" y="2438400"/>
                <a:ext cx="4944687" cy="842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=−2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𝑏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=0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8288" y="2438400"/>
                <a:ext cx="4944687" cy="84228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28288" y="3744686"/>
                <a:ext cx="5198603" cy="842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=−2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𝑏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sSub>
                            <m:sSub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=0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8288" y="3744686"/>
                <a:ext cx="5198603" cy="84228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2416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best fit 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little bit of algebra yields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can be written in matrix form 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BFF73-B986-4246-9C14-D7B598317BE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90800" y="1981200"/>
                <a:ext cx="3677673" cy="8179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𝑛𝑎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  <m:nary>
                        <m:naryPr>
                          <m:chr m:val="∑"/>
                          <m:limLoc m:val="subSup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400" i="1">
                              <a:latin typeface="Cambria Math"/>
                            </a:rPr>
                            <m:t>𝑖</m:t>
                          </m:r>
                          <m:r>
                            <a:rPr lang="en-US" sz="2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981200"/>
                <a:ext cx="3677673" cy="81798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0" y="2971800"/>
                <a:ext cx="5116401" cy="8179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e>
                      </m:nary>
                      <m:nary>
                        <m:naryPr>
                          <m:chr m:val="∑"/>
                          <m:limLoc m:val="subSup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400" i="1">
                              <a:latin typeface="Cambria Math"/>
                            </a:rPr>
                            <m:t>𝑖</m:t>
                          </m:r>
                          <m:r>
                            <a:rPr lang="en-US" sz="24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baseline="-25000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baseline="30000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971800"/>
                <a:ext cx="5116401" cy="81798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74617" y="5105400"/>
                <a:ext cx="3594766" cy="776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a:rPr lang="el-GR" sz="2400" b="0" i="1" smtClean="0">
                                    <a:latin typeface="Cambria Math"/>
                                    <a:ea typeface="Cambria Math"/>
                                  </a:rPr>
                                  <m:t>Σ</m:t>
                                </m:r>
                                <m:sSub>
                                  <m:sSubPr>
                                    <m:ctrlPr>
                                      <a:rPr lang="el-GR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/>
                                    <a:ea typeface="Cambria Math"/>
                                  </a:rPr>
                                  <m:t>Σ</m:t>
                                </m:r>
                                <m:sSub>
                                  <m:sSubPr>
                                    <m:ctrlPr>
                                      <a:rPr lang="el-GR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/>
                                    <a:ea typeface="Cambria Math"/>
                                  </a:rPr>
                                  <m:t>Σ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400" b="0" i="1" baseline="-25000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  <m:r>
                                  <a:rPr lang="en-US" sz="2400" b="0" i="1" baseline="30000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/>
                                    <a:ea typeface="Cambria Math"/>
                                  </a:rPr>
                                  <m:t>Σ</m:t>
                                </m:r>
                                <m:sSub>
                                  <m:sSubPr>
                                    <m:ctrlPr>
                                      <a:rPr lang="el-GR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/>
                                    <a:ea typeface="Cambria Math"/>
                                  </a:rPr>
                                  <m:t>Σ</m:t>
                                </m:r>
                                <m:sSub>
                                  <m:sSubPr>
                                    <m:ctrlPr>
                                      <a:rPr lang="el-GR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617" y="5105400"/>
                <a:ext cx="3594766" cy="776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1723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5990</TotalTime>
  <Words>681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Line and curve fitting</vt:lpstr>
      <vt:lpstr>Line and curve fitting</vt:lpstr>
      <vt:lpstr>Line and curve fitting</vt:lpstr>
      <vt:lpstr>Computing the best fit line</vt:lpstr>
      <vt:lpstr>Computing the best fit line</vt:lpstr>
      <vt:lpstr>Computing the best fit line</vt:lpstr>
      <vt:lpstr>Computing the best fit line</vt:lpstr>
      <vt:lpstr>Computing the best fit line</vt:lpstr>
      <vt:lpstr>Computing the best fit line</vt:lpstr>
      <vt:lpstr>Computing the best fit line</vt:lpstr>
      <vt:lpstr>Line fitting in MATLAB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281</cp:revision>
  <dcterms:created xsi:type="dcterms:W3CDTF">2006-08-16T00:00:00Z</dcterms:created>
  <dcterms:modified xsi:type="dcterms:W3CDTF">2014-03-11T18:07:19Z</dcterms:modified>
</cp:coreProperties>
</file>