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9"/>
  </p:notesMasterIdLst>
  <p:sldIdLst>
    <p:sldId id="587" r:id="rId2"/>
    <p:sldId id="589" r:id="rId3"/>
    <p:sldId id="588" r:id="rId4"/>
    <p:sldId id="590" r:id="rId5"/>
    <p:sldId id="591" r:id="rId6"/>
    <p:sldId id="592" r:id="rId7"/>
    <p:sldId id="593" r:id="rId8"/>
    <p:sldId id="594" r:id="rId9"/>
    <p:sldId id="595" r:id="rId10"/>
    <p:sldId id="596" r:id="rId11"/>
    <p:sldId id="597" r:id="rId12"/>
    <p:sldId id="598" r:id="rId13"/>
    <p:sldId id="599" r:id="rId14"/>
    <p:sldId id="600" r:id="rId15"/>
    <p:sldId id="601" r:id="rId16"/>
    <p:sldId id="602" r:id="rId17"/>
    <p:sldId id="60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70" y="-96"/>
      </p:cViewPr>
      <p:guideLst>
        <p:guide orient="horz" pos="1776"/>
        <p:guide orient="horz" pos="1392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 </a:t>
            </a:r>
            <a:r>
              <a:rPr lang="en-US" dirty="0" smtClean="0"/>
              <a:t>variables (continued)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Differential </a:t>
            </a:r>
            <a:r>
              <a:rPr lang="en-US" dirty="0" smtClean="0"/>
              <a:t>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velocity constraint defines the wheel ground velocities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750344"/>
              </p:ext>
            </p:extLst>
          </p:nvPr>
        </p:nvGraphicFramePr>
        <p:xfrm>
          <a:off x="5562600" y="2590800"/>
          <a:ext cx="17526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876240" imgH="812520" progId="Equation.3">
                  <p:embed/>
                </p:oleObj>
              </mc:Choice>
              <mc:Fallback>
                <p:oleObj name="Equation" r:id="rId3" imgW="87624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590800"/>
                        <a:ext cx="17526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differentialdrive.png"/>
          <p:cNvPicPr>
            <a:picLocks noChangeAspect="1"/>
          </p:cNvPicPr>
          <p:nvPr/>
        </p:nvPicPr>
        <p:blipFill>
          <a:blip r:embed="rId5" cstate="print"/>
          <a:srcRect r="40000"/>
          <a:stretch>
            <a:fillRect/>
          </a:stretch>
        </p:blipFill>
        <p:spPr>
          <a:xfrm>
            <a:off x="685800" y="1989727"/>
            <a:ext cx="4191000" cy="3268073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524000" y="3208927"/>
            <a:ext cx="762000" cy="45720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24000" y="3132727"/>
            <a:ext cx="2057400" cy="1143000"/>
          </a:xfrm>
          <a:prstGeom prst="line">
            <a:avLst/>
          </a:prstGeom>
          <a:ln w="38100">
            <a:solidFill>
              <a:srgbClr val="0000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6667500" y="3886200"/>
            <a:ext cx="228600" cy="838200"/>
          </a:xfrm>
          <a:prstGeom prst="rightBrac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 flipV="1">
            <a:off x="6667500" y="2133600"/>
            <a:ext cx="228600" cy="83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72201" y="1792069"/>
            <a:ext cx="221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instantaneous linear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velocity of left wheel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95416" y="4414684"/>
            <a:ext cx="2372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  <a:latin typeface="+mn-lt"/>
              </a:rPr>
              <a:t>instantaneous linear</a:t>
            </a:r>
          </a:p>
          <a:p>
            <a:r>
              <a:rPr lang="en-CA" dirty="0" smtClean="0">
                <a:solidFill>
                  <a:srgbClr val="0000FF"/>
                </a:solidFill>
                <a:latin typeface="+mn-lt"/>
              </a:rPr>
              <a:t>velocity of right wheel</a:t>
            </a:r>
            <a:endParaRPr lang="en-CA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06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Differential </a:t>
            </a:r>
            <a:r>
              <a:rPr lang="en-US" dirty="0" smtClean="0"/>
              <a:t>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wheel ground velocities it is easy to solve for the radius,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, and angular velocity </a:t>
            </a:r>
            <a:r>
              <a:rPr lang="el-GR" i="1" dirty="0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given the radius and angular velocity it is possible to estimate the path of the robot</a:t>
            </a:r>
          </a:p>
          <a:p>
            <a:pPr lvl="1"/>
            <a:r>
              <a:rPr lang="en-US" dirty="0" smtClean="0">
                <a:cs typeface="Times New Roman"/>
              </a:rPr>
              <a:t>but let's look at a simpler model of the motion instead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002102"/>
              </p:ext>
            </p:extLst>
          </p:nvPr>
        </p:nvGraphicFramePr>
        <p:xfrm>
          <a:off x="3657600" y="2438400"/>
          <a:ext cx="1828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914400" imgH="838080" progId="Equation.3">
                  <p:embed/>
                </p:oleObj>
              </mc:Choice>
              <mc:Fallback>
                <p:oleObj name="Equation" r:id="rId3" imgW="9144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438400"/>
                        <a:ext cx="18288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1424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Differential drive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assume at time </a:t>
            </a:r>
            <a:r>
              <a:rPr lang="en-CA" i="1" dirty="0" smtClean="0"/>
              <a:t>t</a:t>
            </a:r>
            <a:r>
              <a:rPr lang="en-CA" dirty="0" smtClean="0"/>
              <a:t> the robot has position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orientation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and forward velocity </a:t>
            </a:r>
          </a:p>
          <a:p>
            <a:endParaRPr lang="en-CA" dirty="0"/>
          </a:p>
          <a:p>
            <a:r>
              <a:rPr lang="en-CA" dirty="0" smtClean="0"/>
              <a:t>then after 1 unit of time has passed the new position of the robot 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705600" y="1524000"/>
                <a:ext cx="1480726" cy="709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2400" b="1" i="0" smtClean="0">
                              <a:latin typeface="Cambria Math"/>
                            </a:rPr>
                            <m:t>𝐩</m:t>
                          </m:r>
                        </m:e>
                        <m:sub>
                          <m:r>
                            <a:rPr lang="en-CA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CA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524000"/>
                <a:ext cx="1480726" cy="7099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683477" y="2438400"/>
                <a:ext cx="550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24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CA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77" y="2438400"/>
                <a:ext cx="550086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705600" y="3200400"/>
                <a:ext cx="550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2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CA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200400"/>
                <a:ext cx="55008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836428" y="5105400"/>
                <a:ext cx="3471143" cy="78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2400" b="1" i="0" smtClean="0">
                              <a:latin typeface="Cambria Math"/>
                            </a:rPr>
                            <m:t>𝐩</m:t>
                          </m:r>
                        </m:e>
                        <m:sub>
                          <m:r>
                            <a:rPr lang="en-CA" sz="2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CA" sz="24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CA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CA" sz="24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CA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2400" i="1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CA" sz="24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CA" sz="240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40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CA" sz="240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CA" sz="2400" i="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CA" sz="240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40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CA" sz="2400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CA" sz="240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CA" sz="240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CA" sz="240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40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CA" sz="2400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428" y="5105400"/>
                <a:ext cx="3471143" cy="7864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09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Differential drive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suppose that the robot starts at the origin facing right</a:t>
                </a:r>
              </a:p>
              <a:p>
                <a:r>
                  <a:rPr lang="en-CA" dirty="0" smtClean="0"/>
                  <a:t>suppose that the true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/>
                      </a:rPr>
                      <m:t>=</m:t>
                    </m:r>
                    <m:r>
                      <a:rPr lang="en-CA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CA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/>
                      </a:rPr>
                      <m:t>=</m:t>
                    </m:r>
                    <m:r>
                      <a:rPr lang="en-CA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CA" dirty="0" smtClean="0"/>
                  <a:t> are constant but the robot has an uncertain estimate of its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CA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CA" b="0" i="1" smtClean="0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CA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/>
                      </a:rPr>
                      <m:t>+</m:t>
                    </m:r>
                    <m:r>
                      <a:rPr lang="en-CA" b="0" i="1" smtClean="0">
                        <a:latin typeface="Cambria Math"/>
                        <a:ea typeface="Cambria Math"/>
                      </a:rPr>
                      <m:t>𝒩</m:t>
                    </m:r>
                    <m:d>
                      <m:dPr>
                        <m:ctrlPr>
                          <a:rPr lang="en-CA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CA" b="0" i="1" smtClean="0">
                            <a:latin typeface="Cambria Math"/>
                            <a:ea typeface="Cambria Math"/>
                          </a:rPr>
                          <m:t>0</m:t>
                        </m:r>
                        <m:r>
                          <a:rPr lang="en-CA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CA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CA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  <m:r>
                              <a:rPr lang="en-CA" b="0" i="1" smtClean="0">
                                <a:latin typeface="Cambria Math"/>
                                <a:ea typeface="Cambria Math"/>
                              </a:rPr>
                              <m:t>.</m:t>
                            </m:r>
                            <m:r>
                              <a:rPr lang="en-CA" b="0" i="1" smtClean="0">
                                <a:latin typeface="Cambria Math"/>
                                <a:ea typeface="Cambria Math"/>
                              </a:rPr>
                              <m:t>25</m:t>
                            </m:r>
                          </m:e>
                          <m:sup>
                            <m:r>
                              <a:rPr lang="en-CA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CA" dirty="0" smtClean="0"/>
              </a:p>
              <a:p>
                <a:endParaRPr lang="en-CA" dirty="0" smtClean="0"/>
              </a:p>
              <a:p>
                <a:endParaRPr lang="en-CA" dirty="0"/>
              </a:p>
              <a:p>
                <a:r>
                  <a:rPr lang="en-CA" dirty="0" smtClean="0"/>
                  <a:t>what is the robot's estimate of its position after </a:t>
                </a:r>
                <a:r>
                  <a:rPr lang="en-CA" i="1" dirty="0" smtClean="0"/>
                  <a:t>t</a:t>
                </a:r>
                <a:r>
                  <a:rPr lang="en-CA" dirty="0" smtClean="0"/>
                  <a:t>=1,2,3, …, 10 time steps?</a:t>
                </a:r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96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819400" y="2971800"/>
                <a:ext cx="3079113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latin typeface="+mn-lt"/>
                  </a:rPr>
                  <a:t>normal random variable with</a:t>
                </a:r>
              </a:p>
              <a:p>
                <a:r>
                  <a:rPr lang="en-CA" dirty="0" smtClean="0">
                    <a:latin typeface="+mn-lt"/>
                  </a:rPr>
                  <a:t>mean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CA" dirty="0" smtClean="0">
                    <a:latin typeface="+mn-lt"/>
                  </a:rPr>
                  <a:t> and variance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CA" b="0" i="1" smtClean="0">
                            <a:latin typeface="Cambria Math"/>
                          </a:rPr>
                          <m:t>0</m:t>
                        </m:r>
                        <m:r>
                          <a:rPr lang="en-CA" b="0" i="1" smtClean="0">
                            <a:latin typeface="Cambria Math"/>
                          </a:rPr>
                          <m:t>.</m:t>
                        </m:r>
                        <m:r>
                          <a:rPr lang="en-CA" b="0" i="1" smtClean="0">
                            <a:latin typeface="Cambria Math"/>
                          </a:rPr>
                          <m:t>25</m:t>
                        </m:r>
                      </m:e>
                      <m:sup>
                        <m:r>
                          <a:rPr lang="en-CA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CA" dirty="0">
                  <a:latin typeface="+mn-lt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971800"/>
                <a:ext cx="3079113" cy="669992"/>
              </a:xfrm>
              <a:prstGeom prst="rect">
                <a:avLst/>
              </a:prstGeom>
              <a:blipFill rotWithShape="1">
                <a:blip r:embed="rId3"/>
                <a:stretch>
                  <a:fillRect l="-1782" t="-4587" r="-792" b="-1009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621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Differential drive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z="1800" dirty="0">
                <a:solidFill>
                  <a:srgbClr val="228B22"/>
                </a:solidFill>
                <a:latin typeface="Courier New"/>
              </a:rPr>
              <a:t>%% Differential </a:t>
            </a:r>
            <a:r>
              <a:rPr lang="en-CA" sz="1800" dirty="0" smtClean="0">
                <a:solidFill>
                  <a:srgbClr val="228B22"/>
                </a:solidFill>
                <a:latin typeface="Courier New"/>
              </a:rPr>
              <a:t>drive (1 trial)</a:t>
            </a:r>
            <a:endParaRPr lang="en-CA" sz="1800" dirty="0">
              <a:solidFill>
                <a:srgbClr val="228B22"/>
              </a:solidFill>
              <a:latin typeface="Courier New"/>
            </a:endParaRPr>
          </a:p>
          <a:p>
            <a:r>
              <a:rPr lang="en-CA" sz="1800" dirty="0">
                <a:solidFill>
                  <a:srgbClr val="000000"/>
                </a:solidFill>
                <a:latin typeface="Courier New"/>
              </a:rPr>
              <a:t>theta = 0;</a:t>
            </a:r>
          </a:p>
          <a:p>
            <a:r>
              <a:rPr lang="en-CA" sz="1800" dirty="0">
                <a:solidFill>
                  <a:srgbClr val="000000"/>
                </a:solidFill>
                <a:latin typeface="Courier New"/>
              </a:rPr>
              <a:t>v = 1;</a:t>
            </a:r>
          </a:p>
          <a:p>
            <a:r>
              <a:rPr lang="en-CA" sz="1800" dirty="0">
                <a:solidFill>
                  <a:srgbClr val="000000"/>
                </a:solidFill>
                <a:latin typeface="Courier New"/>
              </a:rPr>
              <a:t>P = </a:t>
            </a:r>
            <a:r>
              <a:rPr lang="en-CA" sz="1800" dirty="0" err="1">
                <a:solidFill>
                  <a:srgbClr val="000000"/>
                </a:solidFill>
                <a:latin typeface="Courier New"/>
              </a:rPr>
              <a:t>zeros</a:t>
            </a:r>
            <a:r>
              <a:rPr lang="en-CA" sz="1800" dirty="0">
                <a:solidFill>
                  <a:srgbClr val="000000"/>
                </a:solidFill>
                <a:latin typeface="Courier New"/>
              </a:rPr>
              <a:t>(2, 11);</a:t>
            </a:r>
          </a:p>
          <a:p>
            <a:r>
              <a:rPr lang="en-CA" sz="18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CA" sz="1800" dirty="0">
                <a:solidFill>
                  <a:srgbClr val="000000"/>
                </a:solidFill>
                <a:latin typeface="Courier New"/>
              </a:rPr>
              <a:t> t = 2:11</a:t>
            </a:r>
          </a:p>
          <a:p>
            <a:r>
              <a:rPr lang="en-CA" sz="18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sz="1800" dirty="0" err="1">
                <a:solidFill>
                  <a:srgbClr val="000000"/>
                </a:solidFill>
                <a:latin typeface="Courier New"/>
              </a:rPr>
              <a:t>vhat</a:t>
            </a:r>
            <a:r>
              <a:rPr lang="en-CA" sz="1800" dirty="0">
                <a:solidFill>
                  <a:srgbClr val="000000"/>
                </a:solidFill>
                <a:latin typeface="Courier New"/>
              </a:rPr>
              <a:t> = v + 0.25*</a:t>
            </a:r>
            <a:r>
              <a:rPr lang="en-CA" sz="1800" dirty="0" err="1">
                <a:solidFill>
                  <a:srgbClr val="000000"/>
                </a:solidFill>
                <a:latin typeface="Courier New"/>
              </a:rPr>
              <a:t>randn</a:t>
            </a:r>
            <a:r>
              <a:rPr lang="en-CA" sz="1800" dirty="0">
                <a:solidFill>
                  <a:srgbClr val="000000"/>
                </a:solidFill>
                <a:latin typeface="Courier New"/>
              </a:rPr>
              <a:t>(1);</a:t>
            </a:r>
          </a:p>
          <a:p>
            <a:r>
              <a:rPr lang="en-CA" sz="1800" dirty="0">
                <a:solidFill>
                  <a:srgbClr val="000000"/>
                </a:solidFill>
                <a:latin typeface="Courier New"/>
              </a:rPr>
              <a:t>    P(:, t) = P(:, t-1) + </a:t>
            </a:r>
            <a:r>
              <a:rPr lang="en-CA" sz="1800" dirty="0" err="1">
                <a:solidFill>
                  <a:srgbClr val="000000"/>
                </a:solidFill>
                <a:latin typeface="Courier New"/>
              </a:rPr>
              <a:t>vhat</a:t>
            </a:r>
            <a:r>
              <a:rPr lang="en-CA" sz="1800" dirty="0">
                <a:solidFill>
                  <a:srgbClr val="000000"/>
                </a:solidFill>
                <a:latin typeface="Courier New"/>
              </a:rPr>
              <a:t> * [cos(theta); sin(theta)];</a:t>
            </a:r>
          </a:p>
          <a:p>
            <a:r>
              <a:rPr lang="en-CA" sz="18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CA" sz="1800" dirty="0">
                <a:solidFill>
                  <a:srgbClr val="000000"/>
                </a:solidFill>
                <a:latin typeface="Courier New"/>
              </a:rPr>
              <a:t>plot(P(1, :), P(2, :), </a:t>
            </a:r>
            <a:r>
              <a:rPr lang="en-CA" sz="1800" dirty="0" smtClean="0">
                <a:solidFill>
                  <a:srgbClr val="A020F0"/>
                </a:solidFill>
                <a:latin typeface="Courier New"/>
              </a:rPr>
              <a:t>'.'</a:t>
            </a:r>
            <a:r>
              <a:rPr lang="en-CA" sz="1800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CA" sz="1800" dirty="0">
              <a:solidFill>
                <a:srgbClr val="000000"/>
              </a:solidFill>
              <a:latin typeface="Courier New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31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Differential drive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CA" sz="1400" dirty="0">
                <a:solidFill>
                  <a:srgbClr val="228B22"/>
                </a:solidFill>
                <a:latin typeface="Courier New"/>
              </a:rPr>
              <a:t>%% Differential </a:t>
            </a:r>
            <a:r>
              <a:rPr lang="en-CA" sz="1400" dirty="0" smtClean="0">
                <a:solidFill>
                  <a:srgbClr val="228B22"/>
                </a:solidFill>
                <a:latin typeface="Courier New"/>
              </a:rPr>
              <a:t>drive (many trials)</a:t>
            </a:r>
            <a:endParaRPr lang="en-CA" sz="1400" dirty="0">
              <a:solidFill>
                <a:srgbClr val="228B22"/>
              </a:solidFill>
              <a:latin typeface="Courier New"/>
            </a:endParaRPr>
          </a:p>
          <a:p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TRIALS = 1000;</a:t>
            </a:r>
          </a:p>
          <a:p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theta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0;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v =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1;</a:t>
            </a:r>
          </a:p>
          <a:p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zeros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(TRIALS,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11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zeros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(TRIALS, 11);</a:t>
            </a:r>
            <a:endParaRPr lang="en-CA" sz="1400" dirty="0">
              <a:solidFill>
                <a:srgbClr val="000000"/>
              </a:solidFill>
              <a:latin typeface="Courier New"/>
            </a:endParaRPr>
          </a:p>
          <a:p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trial = 1:TRIALS</a:t>
            </a:r>
          </a:p>
          <a:p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    for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t =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2:11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pprev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= [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 - 1);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 - 1)];</a:t>
            </a:r>
            <a:endParaRPr lang="en-CA" sz="1400" dirty="0">
              <a:solidFill>
                <a:srgbClr val="000000"/>
              </a:solidFill>
              <a:latin typeface="Courier New"/>
            </a:endParaRP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vhat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v + 0.25*</a:t>
            </a:r>
            <a:r>
              <a:rPr lang="en-CA" sz="1400" dirty="0" err="1">
                <a:solidFill>
                  <a:srgbClr val="000000"/>
                </a:solidFill>
                <a:latin typeface="Courier New"/>
              </a:rPr>
              <a:t>randn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(1);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p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pprev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vhat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*[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cos(theta); sin(theta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)];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t) = p(1);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t) = p(2);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end</a:t>
            </a:r>
            <a:endParaRPr lang="en-CA" sz="1400" dirty="0">
              <a:solidFill>
                <a:srgbClr val="0000FF"/>
              </a:solidFill>
              <a:latin typeface="Courier New"/>
            </a:endParaRPr>
          </a:p>
          <a:p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hist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(:, 11))</a:t>
            </a:r>
            <a:endParaRPr lang="en-CA" sz="1400" dirty="0">
              <a:solidFill>
                <a:srgbClr val="000000"/>
              </a:solidFill>
              <a:latin typeface="Courier New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49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Differential drive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suppose that the robot starts at the origin facing right</a:t>
                </a:r>
              </a:p>
              <a:p>
                <a:r>
                  <a:rPr lang="en-CA" dirty="0" smtClean="0"/>
                  <a:t>suppose that the true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CA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CA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CA" dirty="0" smtClean="0"/>
                  <a:t> are constant but the robot has an uncertain estimate of its orientation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CA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CA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CA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CA" i="1">
                            <a:latin typeface="Cambria Math"/>
                          </a:rPr>
                        </m:ctrlPr>
                      </m:sSubPr>
                      <m:e>
                        <m:r>
                          <a:rPr lang="en-CA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CA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CA" i="1">
                        <a:latin typeface="Cambria Math"/>
                      </a:rPr>
                      <m:t>+</m:t>
                    </m:r>
                    <m:r>
                      <a:rPr lang="en-CA" i="1">
                        <a:latin typeface="Cambria Math"/>
                        <a:ea typeface="Cambria Math"/>
                      </a:rPr>
                      <m:t>𝒩</m:t>
                    </m:r>
                    <m:d>
                      <m:dPr>
                        <m:ctrlPr>
                          <a:rPr lang="en-CA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CA" i="1">
                            <a:latin typeface="Cambria Math"/>
                            <a:ea typeface="Cambria Math"/>
                          </a:rPr>
                          <m:t>0,</m:t>
                        </m:r>
                        <m:sSup>
                          <m:sSupPr>
                            <m:ctrlPr>
                              <a:rPr lang="en-CA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CA" b="0" i="1" smtClean="0">
                                <a:latin typeface="Cambria Math"/>
                                <a:ea typeface="Cambria Math"/>
                              </a:rPr>
                              <m:t>(10</m:t>
                            </m:r>
                            <m:r>
                              <m:rPr>
                                <m:sty m:val="p"/>
                              </m:rPr>
                              <a:rPr lang="en-CA" b="0" i="0" smtClean="0">
                                <a:latin typeface="Cambria Math"/>
                                <a:ea typeface="Cambria Math"/>
                              </a:rPr>
                              <m:t>deg</m:t>
                            </m:r>
                            <m:r>
                              <a:rPr lang="en-CA" b="0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CA" dirty="0" smtClean="0"/>
                  <a:t> </a:t>
                </a:r>
              </a:p>
              <a:p>
                <a:endParaRPr lang="en-CA" dirty="0" smtClean="0"/>
              </a:p>
              <a:p>
                <a:endParaRPr lang="en-CA" dirty="0"/>
              </a:p>
              <a:p>
                <a:r>
                  <a:rPr lang="en-CA" dirty="0" smtClean="0"/>
                  <a:t>what is the robot's estimate of its position after </a:t>
                </a:r>
                <a:r>
                  <a:rPr lang="en-CA" i="1" dirty="0" smtClean="0"/>
                  <a:t>t</a:t>
                </a:r>
                <a:r>
                  <a:rPr lang="en-CA" dirty="0" smtClean="0"/>
                  <a:t>=1,2,3, …, 10 time steps?</a:t>
                </a:r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96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4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Differential drive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CA" sz="1400" dirty="0">
                <a:solidFill>
                  <a:srgbClr val="228B22"/>
                </a:solidFill>
                <a:latin typeface="Courier New"/>
              </a:rPr>
              <a:t>%% Differential </a:t>
            </a:r>
            <a:r>
              <a:rPr lang="en-CA" sz="1400" dirty="0" smtClean="0">
                <a:solidFill>
                  <a:srgbClr val="228B22"/>
                </a:solidFill>
                <a:latin typeface="Courier New"/>
              </a:rPr>
              <a:t>drive (many trials)</a:t>
            </a:r>
            <a:endParaRPr lang="en-CA" sz="1400" dirty="0">
              <a:solidFill>
                <a:srgbClr val="228B22"/>
              </a:solidFill>
              <a:latin typeface="Courier New"/>
            </a:endParaRPr>
          </a:p>
          <a:p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TRIALS = 1000;</a:t>
            </a:r>
          </a:p>
          <a:p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theta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0;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v =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1;</a:t>
            </a:r>
          </a:p>
          <a:p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zeros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(TRIALS,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11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zeros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(TRIALS, 11);</a:t>
            </a:r>
            <a:endParaRPr lang="en-CA" sz="1400" dirty="0">
              <a:solidFill>
                <a:srgbClr val="000000"/>
              </a:solidFill>
              <a:latin typeface="Courier New"/>
            </a:endParaRPr>
          </a:p>
          <a:p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trial = 1:TRIALS</a:t>
            </a:r>
          </a:p>
          <a:p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    for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t =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2:11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pprev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= [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 - 1);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 - 1)];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thetahat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= theta + (10 * pi/180)*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randn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(1);</a:t>
            </a:r>
            <a:endParaRPr lang="en-CA" sz="1400" dirty="0">
              <a:solidFill>
                <a:srgbClr val="000000"/>
              </a:solidFill>
              <a:latin typeface="Courier New"/>
            </a:endParaRP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p </a:t>
            </a:r>
            <a:r>
              <a:rPr lang="en-CA" sz="14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pprev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+ v*[cos(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thetahat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); sin(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thetahat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)];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t) = p(1);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(trial, t) = p(2);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CA" sz="1400" dirty="0" smtClean="0">
                <a:solidFill>
                  <a:srgbClr val="0000FF"/>
                </a:solidFill>
                <a:latin typeface="Courier New"/>
              </a:rPr>
              <a:t>end</a:t>
            </a:r>
            <a:endParaRPr lang="en-CA" sz="1400" dirty="0">
              <a:solidFill>
                <a:srgbClr val="0000FF"/>
              </a:solidFill>
              <a:latin typeface="Courier New"/>
            </a:endParaRPr>
          </a:p>
          <a:p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plot(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Px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(:, 11), </a:t>
            </a:r>
            <a:r>
              <a:rPr lang="en-CA" sz="1400" dirty="0" err="1" smtClean="0">
                <a:solidFill>
                  <a:srgbClr val="000000"/>
                </a:solidFill>
                <a:latin typeface="Courier New"/>
              </a:rPr>
              <a:t>Py</a:t>
            </a:r>
            <a:r>
              <a:rPr lang="en-CA" sz="1400" dirty="0" smtClean="0">
                <a:solidFill>
                  <a:srgbClr val="000000"/>
                </a:solidFill>
                <a:latin typeface="Courier New"/>
              </a:rPr>
              <a:t>(:,11), '.')</a:t>
            </a:r>
            <a:endParaRPr lang="en-CA" sz="1400" dirty="0">
              <a:solidFill>
                <a:srgbClr val="000000"/>
              </a:solidFill>
              <a:latin typeface="Courier New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99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 scientists are taught to perform multiple measurements and average the results</a:t>
            </a:r>
          </a:p>
          <a:p>
            <a:pPr lvl="1"/>
            <a:r>
              <a:rPr lang="en-US" dirty="0" smtClean="0"/>
              <a:t>one reason is to increase the precision of the estimated value</a:t>
            </a:r>
          </a:p>
          <a:p>
            <a:pPr lvl="1"/>
            <a:r>
              <a:rPr lang="en-US" dirty="0" smtClean="0"/>
              <a:t>if taking multiple measurements increases the precision then surely taking even more measurements would be better?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does the precision of the average behave as a function of the number of measurements </a:t>
            </a:r>
            <a:r>
              <a:rPr lang="en-US" i="1" dirty="0" smtClean="0"/>
              <a:t>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the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precision = variance (or standard deviation)</a:t>
            </a:r>
          </a:p>
          <a:p>
            <a:r>
              <a:rPr lang="en-US" dirty="0" smtClean="0"/>
              <a:t>assume the measurement is contaminated with additive Gaussian noise with mean zero and variance 1</a:t>
            </a:r>
          </a:p>
          <a:p>
            <a:r>
              <a:rPr lang="en-US" dirty="0" smtClean="0"/>
              <a:t>write a simulation to study the behavior of the sample mean as a function of the number of measurements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the mean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28B22"/>
                </a:solidFill>
                <a:latin typeface="Courier New"/>
              </a:rPr>
              <a:t>%% Variance of the mean for n = 1, 2, ..., 64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N = 64;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VAR = ones(1, N);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n = 1:N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X =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randn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(n, 10000);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n == 1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VAR(n) =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(X);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else</a:t>
            </a:r>
            <a:endParaRPr lang="en-US" dirty="0" smtClean="0">
              <a:solidFill>
                <a:srgbClr val="0000FF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VAR(n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=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(mean(X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end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plot(VAR)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the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variance of the mean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standard deviation of the mean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692656" y="1905000"/>
                <a:ext cx="1758687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400" b="0" i="0" smtClean="0">
                          <a:latin typeface="Cambria Math"/>
                        </a:rPr>
                        <m:t>var</m:t>
                      </m:r>
                      <m:r>
                        <a:rPr lang="en-CA" sz="2400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̅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CA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CA" sz="2400" b="0" i="1" smtClean="0">
                          <a:latin typeface="Cambria Math"/>
                        </a:rPr>
                        <m:t>)</m:t>
                      </m:r>
                      <m:r>
                        <a:rPr lang="en-CA" sz="2400" b="0" i="1" smtClean="0">
                          <a:latin typeface="Cambria Math"/>
                          <a:ea typeface="Cambria Math"/>
                        </a:rPr>
                        <m:t>∝</m:t>
                      </m:r>
                      <m:f>
                        <m:fPr>
                          <m:ctrlPr>
                            <a:rPr lang="en-CA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CA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CA" sz="2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656" y="1905000"/>
                <a:ext cx="1758687" cy="7862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93792" y="3785420"/>
                <a:ext cx="2356414" cy="855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400" b="0" i="0" smtClean="0">
                          <a:latin typeface="Cambria Math"/>
                        </a:rPr>
                        <m:t>stddev</m:t>
                      </m:r>
                      <m:r>
                        <a:rPr lang="en-CA" sz="2400" b="0" i="1" smtClean="0">
                          <a:latin typeface="Cambria Math"/>
                        </a:rPr>
                        <m:t>(</m:t>
                      </m:r>
                      <m:acc>
                        <m:accPr>
                          <m:chr m:val="̅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CA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CA" sz="2400" b="0" i="1" smtClean="0">
                          <a:latin typeface="Cambria Math"/>
                        </a:rPr>
                        <m:t>)</m:t>
                      </m:r>
                      <m:r>
                        <a:rPr lang="en-CA" sz="2400" b="0" i="1" smtClean="0">
                          <a:latin typeface="Cambria Math"/>
                          <a:ea typeface="Cambria Math"/>
                        </a:rPr>
                        <m:t>∝</m:t>
                      </m:r>
                      <m:f>
                        <m:fPr>
                          <m:ctrlPr>
                            <a:rPr lang="en-CA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CA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792" y="3785420"/>
                <a:ext cx="2356414" cy="8552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random walk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Gaussian random walk is a random walk where the step size is drawn from a Gaussian distribution with mean variance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random walk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28B22"/>
                </a:solidFill>
                <a:latin typeface="Courier New"/>
              </a:rPr>
              <a:t>%% Gaussian random walk for n = 100 steps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n = 100;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w = zeros(1, n);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step =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2:n</a:t>
            </a:r>
            <a:endParaRPr lang="en-US" dirty="0" smtClean="0">
              <a:solidFill>
                <a:srgbClr val="228B22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w(step) = w(step - 1) +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randn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(1);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end</a:t>
            </a:r>
            <a:endParaRPr lang="en-US" dirty="0" smtClean="0">
              <a:solidFill>
                <a:srgbClr val="0000FF"/>
              </a:solidFill>
              <a:latin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plot(w)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random walk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i="1" dirty="0" smtClean="0"/>
              <a:t>n</a:t>
            </a:r>
            <a:r>
              <a:rPr lang="en-US" dirty="0" smtClean="0"/>
              <a:t> steps what does the walk look like?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%% Many Gaussian random walks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TRIALS = 100000;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W = zeros(TRIALS, n);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tic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t =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1:TRIALS        </a:t>
            </a: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 there is faster way to do this...</a:t>
            </a:r>
            <a:endParaRPr lang="en-US" sz="1600" b="1" dirty="0" smtClean="0">
              <a:solidFill>
                <a:srgbClr val="228B22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step = 2:n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    W(t, step) = W(t, step - 1) +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randn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(1);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pPr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toc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plot(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(W))</a:t>
            </a:r>
          </a:p>
          <a:p>
            <a:pPr>
              <a:buNone/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two independently driven wheels mounted on a common axis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Differential </a:t>
            </a:r>
            <a:r>
              <a:rPr lang="en-CA" dirty="0" smtClean="0"/>
              <a:t>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differentialdri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41596"/>
            <a:ext cx="9144000" cy="427820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2895600" y="3048000"/>
            <a:ext cx="762000" cy="12192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95600" y="4267200"/>
            <a:ext cx="23622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895600" y="2209800"/>
            <a:ext cx="0" cy="20574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354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5610</TotalTime>
  <Words>937</Words>
  <Application>Microsoft Office PowerPoint</Application>
  <PresentationFormat>On-screen Show (4:3)</PresentationFormat>
  <Paragraphs>160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Origin</vt:lpstr>
      <vt:lpstr>Microsoft Equation 3.0</vt:lpstr>
      <vt:lpstr>Equation</vt:lpstr>
      <vt:lpstr>Random variables (continued)</vt:lpstr>
      <vt:lpstr>Repeated measurements</vt:lpstr>
      <vt:lpstr>Variance of the mean</vt:lpstr>
      <vt:lpstr>Variance of the mean</vt:lpstr>
      <vt:lpstr>Variance of the mean</vt:lpstr>
      <vt:lpstr>Gaussian random walk</vt:lpstr>
      <vt:lpstr>Gaussian random walk</vt:lpstr>
      <vt:lpstr>Gaussian random walk</vt:lpstr>
      <vt:lpstr>Differential drive</vt:lpstr>
      <vt:lpstr>Differential drive</vt:lpstr>
      <vt:lpstr>Differential drive</vt:lpstr>
      <vt:lpstr>Differential drive</vt:lpstr>
      <vt:lpstr>Differential drive</vt:lpstr>
      <vt:lpstr>Differential drive</vt:lpstr>
      <vt:lpstr>Differential drive</vt:lpstr>
      <vt:lpstr>Differential drive</vt:lpstr>
      <vt:lpstr>Differential drive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259</cp:revision>
  <dcterms:created xsi:type="dcterms:W3CDTF">2006-08-16T00:00:00Z</dcterms:created>
  <dcterms:modified xsi:type="dcterms:W3CDTF">2014-03-06T19:06:31Z</dcterms:modified>
</cp:coreProperties>
</file>