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6"/>
  </p:notesMasterIdLst>
  <p:sldIdLst>
    <p:sldId id="587" r:id="rId2"/>
    <p:sldId id="589" r:id="rId3"/>
    <p:sldId id="588" r:id="rId4"/>
    <p:sldId id="590" r:id="rId5"/>
    <p:sldId id="591" r:id="rId6"/>
    <p:sldId id="592" r:id="rId7"/>
    <p:sldId id="593" r:id="rId8"/>
    <p:sldId id="595" r:id="rId9"/>
    <p:sldId id="599" r:id="rId10"/>
    <p:sldId id="596" r:id="rId11"/>
    <p:sldId id="600" r:id="rId12"/>
    <p:sldId id="601" r:id="rId13"/>
    <p:sldId id="597" r:id="rId14"/>
    <p:sldId id="59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3425" autoAdjust="0"/>
  </p:normalViewPr>
  <p:slideViewPr>
    <p:cSldViewPr showGuides="1">
      <p:cViewPr varScale="1">
        <p:scale>
          <a:sx n="97" d="100"/>
          <a:sy n="97" d="100"/>
        </p:scale>
        <p:origin x="-2070" y="-96"/>
      </p:cViewPr>
      <p:guideLst>
        <p:guide orient="horz" pos="1776"/>
        <p:guide orient="horz" pos="1392"/>
        <p:guide pos="2880"/>
        <p:guide pos="22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2D random walk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2D random walk is similar to a 1D random walk except it occurs in 2D</a:t>
            </a:r>
          </a:p>
          <a:p>
            <a:r>
              <a:rPr lang="en-CA" dirty="0" smtClean="0"/>
              <a:t>the walk begins at a point (usually the origin)</a:t>
            </a:r>
          </a:p>
          <a:p>
            <a:r>
              <a:rPr lang="en-CA" dirty="0" smtClean="0"/>
              <a:t>each step of the walk is randomly one step:</a:t>
            </a:r>
          </a:p>
          <a:p>
            <a:pPr lvl="1"/>
            <a:r>
              <a:rPr lang="en-CA" dirty="0" smtClean="0"/>
              <a:t>left,</a:t>
            </a:r>
          </a:p>
          <a:p>
            <a:pPr lvl="1"/>
            <a:r>
              <a:rPr lang="en-CA" dirty="0" smtClean="0"/>
              <a:t>right,</a:t>
            </a:r>
          </a:p>
          <a:p>
            <a:pPr lvl="1"/>
            <a:r>
              <a:rPr lang="en-CA" dirty="0" smtClean="0"/>
              <a:t>up, or</a:t>
            </a:r>
          </a:p>
          <a:p>
            <a:pPr lvl="1"/>
            <a:r>
              <a:rPr lang="en-CA" dirty="0" smtClean="0"/>
              <a:t>down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71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 [p,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seq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] = walk2(n)</a:t>
            </a:r>
          </a:p>
          <a:p>
            <a:r>
              <a:rPr lang="en-US" b="0" dirty="0">
                <a:solidFill>
                  <a:srgbClr val="228B22"/>
                </a:solidFill>
                <a:latin typeface="Courier New"/>
              </a:rPr>
              <a:t>%WALK2 2d random walk</a:t>
            </a:r>
          </a:p>
          <a:p>
            <a:r>
              <a:rPr lang="en-US" b="0" dirty="0">
                <a:solidFill>
                  <a:srgbClr val="228B22"/>
                </a:solidFill>
                <a:latin typeface="Courier New"/>
              </a:rPr>
              <a:t>%   [P, SEQ] = WALK2(N) performs an N-step 2D random walk starting from</a:t>
            </a:r>
          </a:p>
          <a:p>
            <a:r>
              <a:rPr lang="en-US" b="0" dirty="0">
                <a:solidFill>
                  <a:srgbClr val="228B22"/>
                </a:solidFill>
                <a:latin typeface="Courier New"/>
              </a:rPr>
              <a:t>%   the origin. The final position of the walk is returned in P.</a:t>
            </a:r>
          </a:p>
          <a:p>
            <a:r>
              <a:rPr lang="en-US" b="0" dirty="0">
                <a:solidFill>
                  <a:srgbClr val="228B22"/>
                </a:solidFill>
                <a:latin typeface="Courier New"/>
              </a:rPr>
              <a:t>%   The sequence of positions along the walk are returned in SEQ.</a:t>
            </a:r>
          </a:p>
          <a:p>
            <a:r>
              <a:rPr lang="en-US" b="0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US" b="0" dirty="0" err="1">
                <a:solidFill>
                  <a:srgbClr val="000000"/>
                </a:solidFill>
                <a:latin typeface="Courier New"/>
              </a:rPr>
              <a:t>seq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 =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zeros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(2, n);</a:t>
            </a:r>
          </a:p>
          <a:p>
            <a:r>
              <a:rPr lang="en-US" b="0" dirty="0">
                <a:solidFill>
                  <a:srgbClr val="0000FF"/>
                </a:solidFill>
                <a:latin typeface="Courier New"/>
              </a:rPr>
              <a:t>for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idx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 = 2:n</a:t>
            </a:r>
          </a:p>
          <a:p>
            <a:r>
              <a:rPr lang="en-US" b="0" dirty="0">
                <a:solidFill>
                  <a:srgbClr val="000000"/>
                </a:solidFill>
                <a:latin typeface="Courier New"/>
              </a:rPr>
              <a:t>    direction =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randi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(4, [1 1]);</a:t>
            </a:r>
          </a:p>
          <a:p>
            <a:r>
              <a:rPr lang="en-US" b="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b="0" dirty="0">
                <a:solidFill>
                  <a:srgbClr val="0000FF"/>
                </a:solidFill>
                <a:latin typeface="Courier New"/>
              </a:rPr>
              <a:t>if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 direction == 1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b="0" dirty="0" err="1" smtClean="0">
                <a:solidFill>
                  <a:srgbClr val="000000"/>
                </a:solidFill>
                <a:latin typeface="Courier New"/>
              </a:rPr>
              <a:t>seq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(:,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idx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) =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seq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(:,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idx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 - 1) + [0; 1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];   </a:t>
            </a:r>
            <a:r>
              <a:rPr lang="en-US" b="0" dirty="0" smtClean="0">
                <a:solidFill>
                  <a:srgbClr val="00B050"/>
                </a:solidFill>
                <a:latin typeface="Courier New"/>
              </a:rPr>
              <a:t>% up</a:t>
            </a:r>
            <a:endParaRPr lang="en-US" b="0" dirty="0">
              <a:solidFill>
                <a:srgbClr val="00B050"/>
              </a:solidFill>
              <a:latin typeface="Courier New"/>
            </a:endParaRPr>
          </a:p>
          <a:p>
            <a:r>
              <a:rPr lang="en-US" b="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b="0" dirty="0" err="1">
                <a:solidFill>
                  <a:srgbClr val="0000FF"/>
                </a:solidFill>
                <a:latin typeface="Courier New"/>
              </a:rPr>
              <a:t>elseif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 direction == 2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      </a:t>
            </a:r>
            <a:r>
              <a:rPr lang="en-US" b="0" dirty="0" err="1" smtClean="0">
                <a:solidFill>
                  <a:srgbClr val="000000"/>
                </a:solidFill>
                <a:latin typeface="Courier New"/>
              </a:rPr>
              <a:t>seq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(:,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idx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) =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seq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(:,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idx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 - 1) + [0; -1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];  </a:t>
            </a:r>
            <a:r>
              <a:rPr lang="en-US" b="0" dirty="0" smtClean="0">
                <a:solidFill>
                  <a:srgbClr val="00B050"/>
                </a:solidFill>
                <a:latin typeface="Courier New"/>
              </a:rPr>
              <a:t>% down</a:t>
            </a:r>
            <a:endParaRPr lang="en-US" b="0" dirty="0">
              <a:solidFill>
                <a:srgbClr val="00B050"/>
              </a:solidFill>
              <a:latin typeface="Courier New"/>
            </a:endParaRPr>
          </a:p>
          <a:p>
            <a:r>
              <a:rPr lang="en-US" b="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b="0" dirty="0" err="1">
                <a:solidFill>
                  <a:srgbClr val="0000FF"/>
                </a:solidFill>
                <a:latin typeface="Courier New"/>
              </a:rPr>
              <a:t>elseif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 direction == 3</a:t>
            </a:r>
          </a:p>
          <a:p>
            <a:r>
              <a:rPr lang="en-US" b="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b="0" dirty="0" err="1" smtClean="0">
                <a:solidFill>
                  <a:srgbClr val="000000"/>
                </a:solidFill>
                <a:latin typeface="Courier New"/>
              </a:rPr>
              <a:t>seq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(:,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idx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) =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seq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(:,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idx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 - 1) + [-1; 0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];  </a:t>
            </a:r>
            <a:r>
              <a:rPr lang="en-US" b="0" dirty="0" smtClean="0">
                <a:solidFill>
                  <a:srgbClr val="00B050"/>
                </a:solidFill>
                <a:latin typeface="Courier New"/>
              </a:rPr>
              <a:t>% left</a:t>
            </a:r>
            <a:endParaRPr lang="en-US" b="0" dirty="0">
              <a:solidFill>
                <a:srgbClr val="00B050"/>
              </a:solidFill>
              <a:latin typeface="Courier New"/>
            </a:endParaRPr>
          </a:p>
          <a:p>
            <a:r>
              <a:rPr lang="en-US" b="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b="0" dirty="0" smtClean="0">
                <a:solidFill>
                  <a:srgbClr val="0000FF"/>
                </a:solidFill>
                <a:latin typeface="Courier New"/>
              </a:rPr>
              <a:t>else</a:t>
            </a:r>
          </a:p>
          <a:p>
            <a:r>
              <a:rPr lang="en-US" b="0" dirty="0" err="1" smtClean="0">
                <a:solidFill>
                  <a:srgbClr val="000000"/>
                </a:solidFill>
                <a:latin typeface="Courier New"/>
              </a:rPr>
              <a:t>seq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(:, </a:t>
            </a:r>
            <a:r>
              <a:rPr lang="en-US" b="0" dirty="0" err="1" smtClean="0">
                <a:solidFill>
                  <a:srgbClr val="000000"/>
                </a:solidFill>
                <a:latin typeface="Courier New"/>
              </a:rPr>
              <a:t>idx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) = </a:t>
            </a:r>
            <a:r>
              <a:rPr lang="en-US" b="0" dirty="0" err="1" smtClean="0">
                <a:solidFill>
                  <a:srgbClr val="000000"/>
                </a:solidFill>
                <a:latin typeface="Courier New"/>
              </a:rPr>
              <a:t>seq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(:, </a:t>
            </a:r>
            <a:r>
              <a:rPr lang="en-US" b="0" dirty="0" err="1" smtClean="0">
                <a:solidFill>
                  <a:srgbClr val="000000"/>
                </a:solidFill>
                <a:latin typeface="Courier New"/>
              </a:rPr>
              <a:t>idx</a:t>
            </a:r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- 1) + [1; 0];           </a:t>
            </a:r>
            <a:r>
              <a:rPr lang="en-US" b="0" dirty="0" smtClean="0">
                <a:solidFill>
                  <a:srgbClr val="00B050"/>
                </a:solidFill>
                <a:latin typeface="Courier New"/>
              </a:rPr>
              <a:t>% right</a:t>
            </a:r>
          </a:p>
          <a:p>
            <a:r>
              <a:rPr lang="en-US" b="0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b="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b="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r>
              <a:rPr lang="en-US" b="0" dirty="0">
                <a:solidFill>
                  <a:srgbClr val="000000"/>
                </a:solidFill>
                <a:latin typeface="Courier New"/>
              </a:rPr>
              <a:t>p = </a:t>
            </a:r>
            <a:r>
              <a:rPr lang="en-US" b="0" dirty="0" err="1">
                <a:solidFill>
                  <a:srgbClr val="000000"/>
                </a:solidFill>
                <a:latin typeface="Courier New"/>
              </a:rPr>
              <a:t>seq</a:t>
            </a:r>
            <a:r>
              <a:rPr lang="en-US" b="0" dirty="0">
                <a:solidFill>
                  <a:srgbClr val="000000"/>
                </a:solidFill>
                <a:latin typeface="Courier New"/>
              </a:rPr>
              <a:t>(:, end);</a:t>
            </a:r>
          </a:p>
          <a:p>
            <a:r>
              <a:rPr lang="en-US" b="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b="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857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2D random walk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what is the most likely final position of the random walker?</a:t>
            </a:r>
          </a:p>
          <a:p>
            <a:pPr lvl="1"/>
            <a:r>
              <a:rPr lang="en-CA" dirty="0" smtClean="0"/>
              <a:t>run the random walk many times and histogram the </a:t>
            </a:r>
            <a:r>
              <a:rPr lang="en-CA" dirty="0" smtClean="0"/>
              <a:t>results</a:t>
            </a:r>
          </a:p>
          <a:p>
            <a:pPr lvl="1"/>
            <a:endParaRPr lang="en-CA" dirty="0"/>
          </a:p>
          <a:p>
            <a:pPr marL="0" indent="0">
              <a:buNone/>
            </a:pPr>
            <a:r>
              <a:rPr lang="da-DK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</a:t>
            </a:r>
            <a:r>
              <a:rPr lang="da-DK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zeros(2, 1000000);</a:t>
            </a:r>
          </a:p>
          <a:p>
            <a:pPr marL="0" indent="0">
              <a:buNone/>
            </a:pPr>
            <a:r>
              <a:rPr lang="da-DK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da-DK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idx = 1:10000</a:t>
            </a:r>
          </a:p>
          <a:p>
            <a:pPr marL="0" indent="0">
              <a:buNone/>
            </a:pPr>
            <a:r>
              <a:rPr lang="da-DK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 </a:t>
            </a:r>
            <a:r>
              <a:rPr lang="da-DK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100*(idx - 1) + 1;</a:t>
            </a:r>
          </a:p>
          <a:p>
            <a:pPr marL="0" indent="0">
              <a:buNone/>
            </a:pPr>
            <a:r>
              <a:rPr lang="da-DK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[</a:t>
            </a:r>
            <a:r>
              <a:rPr lang="da-DK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p, P(:, I:(I+99))] = walk2(100);</a:t>
            </a:r>
          </a:p>
          <a:p>
            <a:pPr marL="0" indent="0">
              <a:buNone/>
            </a:pPr>
            <a:r>
              <a:rPr lang="da-DK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0" indent="0">
              <a:buNone/>
            </a:pPr>
            <a:r>
              <a:rPr lang="da-DK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hist3(P</a:t>
            </a:r>
            <a:r>
              <a:rPr lang="da-DK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', {-20:20, -20:20})</a:t>
            </a:r>
            <a:endParaRPr lang="en-CA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25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Additive Gaussian noise model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most common simple noise model is the additive Gaussian noise model</a:t>
            </a:r>
          </a:p>
          <a:p>
            <a:pPr lvl="1"/>
            <a:r>
              <a:rPr lang="en-CA" dirty="0" smtClean="0"/>
              <a:t>measured value = true value + </a:t>
            </a:r>
            <a:r>
              <a:rPr lang="en-CA" dirty="0" err="1" smtClean="0"/>
              <a:t>gaussian</a:t>
            </a:r>
            <a:r>
              <a:rPr lang="en-CA" dirty="0" smtClean="0"/>
              <a:t> noise</a:t>
            </a:r>
          </a:p>
          <a:p>
            <a:endParaRPr lang="en-CA" dirty="0"/>
          </a:p>
          <a:p>
            <a:r>
              <a:rPr lang="en-CA" dirty="0" smtClean="0"/>
              <a:t>the Gaussian distribution is another name for the normal distribution (bell curve)</a:t>
            </a:r>
          </a:p>
          <a:p>
            <a:r>
              <a:rPr lang="en-CA" dirty="0" smtClean="0"/>
              <a:t>if we want to simulate performing a measurement with additive </a:t>
            </a:r>
            <a:r>
              <a:rPr lang="en-CA" dirty="0" err="1" smtClean="0"/>
              <a:t>Guassian</a:t>
            </a:r>
            <a:r>
              <a:rPr lang="en-CA" dirty="0" smtClean="0"/>
              <a:t> noise then we need a way to draw a random number from a normal distribution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5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 smtClean="0"/>
              <a:t>MATLAB normally distributed random numbers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MATLAB provides one RNG for one-dimensional normally distributed values</a:t>
            </a:r>
          </a:p>
          <a:p>
            <a:pPr lvl="1"/>
            <a:r>
              <a:rPr lang="en-CA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randn</a:t>
            </a:r>
            <a:r>
              <a:rPr lang="en-CA" dirty="0"/>
              <a:t> </a:t>
            </a:r>
          </a:p>
          <a:p>
            <a:pPr lvl="2"/>
            <a:r>
              <a:rPr lang="en-CA" dirty="0"/>
              <a:t>floating-point random numbers drawn from the standard normal distribution (mean =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CA" dirty="0"/>
              <a:t>, standard deviation =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CA" dirty="0" smtClean="0"/>
              <a:t>)</a:t>
            </a:r>
          </a:p>
          <a:p>
            <a:endParaRPr lang="en-CA" dirty="0"/>
          </a:p>
          <a:p>
            <a:r>
              <a:rPr lang="en-CA" dirty="0" smtClean="0"/>
              <a:t>if you want a standard deviation of </a:t>
            </a:r>
            <a:r>
              <a:rPr lang="en-CA" i="1" dirty="0" smtClean="0"/>
              <a:t>s</a:t>
            </a:r>
            <a:r>
              <a:rPr lang="en-CA" dirty="0" smtClean="0"/>
              <a:t> then multiply the result by </a:t>
            </a:r>
            <a:r>
              <a:rPr lang="en-CA" i="1" dirty="0" smtClean="0"/>
              <a:t>s</a:t>
            </a:r>
            <a:r>
              <a:rPr lang="en-CA" dirty="0" smtClean="0"/>
              <a:t> </a:t>
            </a:r>
          </a:p>
          <a:p>
            <a:r>
              <a:rPr lang="en-CA" dirty="0"/>
              <a:t>try the </a:t>
            </a:r>
            <a:r>
              <a:rPr lang="en-CA" dirty="0" smtClean="0"/>
              <a:t>function </a:t>
            </a:r>
            <a:r>
              <a:rPr lang="en-CA" dirty="0"/>
              <a:t>to see what </a:t>
            </a:r>
            <a:r>
              <a:rPr lang="en-CA" dirty="0" smtClean="0"/>
              <a:t>it does</a:t>
            </a:r>
            <a:endParaRPr lang="en-CA" dirty="0"/>
          </a:p>
          <a:p>
            <a:pPr lvl="1"/>
            <a:r>
              <a:rPr lang="en-CA" dirty="0"/>
              <a:t>draw a histogram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8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no chapter in the textbook that corresponds to this topic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random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ability to quickly generate random numbers has many very useful applications</a:t>
            </a:r>
          </a:p>
          <a:p>
            <a:pPr lvl="1"/>
            <a:r>
              <a:rPr lang="en-US" dirty="0" smtClean="0"/>
              <a:t>Monte Carlo methods</a:t>
            </a:r>
          </a:p>
          <a:p>
            <a:pPr lvl="1"/>
            <a:r>
              <a:rPr lang="en-US" dirty="0" smtClean="0"/>
              <a:t>Monte Carlo simulations</a:t>
            </a:r>
          </a:p>
          <a:p>
            <a:pPr lvl="1"/>
            <a:r>
              <a:rPr lang="en-US" dirty="0" smtClean="0"/>
              <a:t>statistical sampling</a:t>
            </a:r>
          </a:p>
          <a:p>
            <a:pPr lvl="1"/>
            <a:r>
              <a:rPr lang="en-US" dirty="0" smtClean="0"/>
              <a:t>cryptography</a:t>
            </a:r>
          </a:p>
          <a:p>
            <a:pPr lvl="1"/>
            <a:r>
              <a:rPr lang="en-US" dirty="0" smtClean="0"/>
              <a:t>games of chance</a:t>
            </a:r>
          </a:p>
          <a:p>
            <a:r>
              <a:rPr lang="en-US" dirty="0" smtClean="0"/>
              <a:t>there are two broad classes of methods for generating random numbers on a computer</a:t>
            </a:r>
          </a:p>
          <a:p>
            <a:pPr lvl="1"/>
            <a:r>
              <a:rPr lang="en-US" dirty="0" smtClean="0"/>
              <a:t>hardware random number generator</a:t>
            </a:r>
          </a:p>
          <a:p>
            <a:pPr lvl="1"/>
            <a:r>
              <a:rPr lang="en-US" dirty="0" smtClean="0"/>
              <a:t>pseudo random number generator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random number generators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often called true random number generators</a:t>
            </a:r>
          </a:p>
          <a:p>
            <a:r>
              <a:rPr lang="en-US" dirty="0" smtClean="0"/>
              <a:t>generate random numbers by measuring some sort of physical process that is statistically random</a:t>
            </a:r>
          </a:p>
          <a:p>
            <a:pPr lvl="1"/>
            <a:r>
              <a:rPr lang="en-US" dirty="0" smtClean="0"/>
              <a:t>thermal noise is probably the most common source in commodity hardware</a:t>
            </a:r>
          </a:p>
          <a:p>
            <a:r>
              <a:rPr lang="en-US" dirty="0" smtClean="0"/>
              <a:t>called true random number generators because the stream of random numbers is more or less impossible to predict or reproduce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 random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often called deterministic random number generators</a:t>
            </a:r>
          </a:p>
          <a:p>
            <a:r>
              <a:rPr lang="en-US" dirty="0" smtClean="0"/>
              <a:t>a computer algorithm that generates a sequence of numbers that is approximately random</a:t>
            </a:r>
          </a:p>
          <a:p>
            <a:pPr lvl="1"/>
            <a:r>
              <a:rPr lang="en-US" dirty="0" smtClean="0"/>
              <a:t>the period of the sequence is very long</a:t>
            </a:r>
          </a:p>
          <a:p>
            <a:pPr lvl="1"/>
            <a:r>
              <a:rPr lang="en-US" dirty="0" smtClean="0"/>
              <a:t>numbers are uniformly distributed</a:t>
            </a:r>
          </a:p>
          <a:p>
            <a:pPr lvl="1"/>
            <a:r>
              <a:rPr lang="en-US" dirty="0" smtClean="0"/>
              <a:t>difficult to predict the next number in the sequence</a:t>
            </a:r>
          </a:p>
          <a:p>
            <a:r>
              <a:rPr lang="en-US" dirty="0" smtClean="0"/>
              <a:t>called deterministic because if you know the seed value used to initialize the generator then you can reproduce the sequence of random numbers</a:t>
            </a:r>
          </a:p>
          <a:p>
            <a:pPr lvl="1"/>
            <a:r>
              <a:rPr lang="en-US" dirty="0" smtClean="0"/>
              <a:t>this is useful for double checking your results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/>
              <a:t>Uniformly distributed random numbers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in a </a:t>
            </a:r>
            <a:r>
              <a:rPr lang="en-CA" i="1" dirty="0" smtClean="0"/>
              <a:t>discrete uniform distribution</a:t>
            </a:r>
            <a:r>
              <a:rPr lang="en-CA" dirty="0" smtClean="0"/>
              <a:t> all numbers in the set of values occur with equal probability, e.g.,</a:t>
            </a:r>
          </a:p>
          <a:p>
            <a:pPr lvl="1"/>
            <a:r>
              <a:rPr lang="en-CA" dirty="0" smtClean="0"/>
              <a:t>fair coin: heads, tails</a:t>
            </a:r>
          </a:p>
          <a:p>
            <a:pPr lvl="1"/>
            <a:r>
              <a:rPr lang="en-CA" dirty="0" smtClean="0"/>
              <a:t>fair die: 1, 2, 3, 4, 5, 6</a:t>
            </a:r>
          </a:p>
          <a:p>
            <a:pPr lvl="1"/>
            <a:r>
              <a:rPr lang="en-CA" dirty="0" smtClean="0"/>
              <a:t>fairly shuffled deck of playing cards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26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MATLAB Uniform RNGs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MATLAB provides three uniform RNG functions</a:t>
            </a:r>
          </a:p>
          <a:p>
            <a:pPr lvl="1"/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</a:t>
            </a:r>
            <a:r>
              <a:rPr lang="en-CA" dirty="0" smtClean="0"/>
              <a:t> </a:t>
            </a:r>
          </a:p>
          <a:p>
            <a:pPr lvl="2"/>
            <a:r>
              <a:rPr lang="en-CA" dirty="0" smtClean="0"/>
              <a:t>floating-point random numbers strictly between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CA" dirty="0" smtClean="0"/>
              <a:t> and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CA" dirty="0" smtClean="0"/>
              <a:t> </a:t>
            </a:r>
          </a:p>
          <a:p>
            <a:pPr lvl="1"/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randi</a:t>
            </a:r>
            <a:r>
              <a:rPr lang="en-CA" dirty="0" smtClean="0"/>
              <a:t> </a:t>
            </a:r>
          </a:p>
          <a:p>
            <a:pPr lvl="2"/>
            <a:r>
              <a:rPr lang="en-CA" dirty="0" smtClean="0"/>
              <a:t>integer random numbers from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CA" dirty="0" smtClean="0"/>
              <a:t> to some user-specified value</a:t>
            </a:r>
          </a:p>
          <a:p>
            <a:pPr lvl="1"/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randperm</a:t>
            </a:r>
            <a:r>
              <a:rPr lang="en-CA" dirty="0" smtClean="0"/>
              <a:t> </a:t>
            </a:r>
          </a:p>
          <a:p>
            <a:pPr lvl="2"/>
            <a:r>
              <a:rPr lang="en-CA" dirty="0" smtClean="0"/>
              <a:t>random permutation of the integers from </a:t>
            </a:r>
            <a:r>
              <a:rPr lang="en-CA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CA" dirty="0"/>
              <a:t> to some user-specified </a:t>
            </a:r>
            <a:r>
              <a:rPr lang="en-CA" dirty="0" smtClean="0"/>
              <a:t>value</a:t>
            </a:r>
          </a:p>
          <a:p>
            <a:pPr lvl="2"/>
            <a:endParaRPr lang="en-CA" dirty="0"/>
          </a:p>
          <a:p>
            <a:r>
              <a:rPr lang="en-CA" dirty="0" smtClean="0"/>
              <a:t>try the functions to see what they </a:t>
            </a:r>
            <a:r>
              <a:rPr lang="en-CA" dirty="0" smtClean="0"/>
              <a:t>do</a:t>
            </a:r>
          </a:p>
          <a:p>
            <a:pPr lvl="1"/>
            <a:r>
              <a:rPr lang="en-CA" dirty="0" smtClean="0"/>
              <a:t>draw a histogram for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rand</a:t>
            </a:r>
            <a:r>
              <a:rPr lang="en-CA" dirty="0" smtClean="0"/>
              <a:t> and </a:t>
            </a:r>
            <a:r>
              <a:rPr lang="en-CA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randi</a:t>
            </a:r>
            <a:r>
              <a:rPr lang="en-CA" dirty="0" smtClean="0"/>
              <a:t> </a:t>
            </a:r>
            <a:endParaRPr lang="en-CA" dirty="0"/>
          </a:p>
          <a:p>
            <a:pPr lvl="2"/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31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Simulating two dice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500" b="0" dirty="0">
                <a:solidFill>
                  <a:srgbClr val="0000FF"/>
                </a:solidFill>
                <a:latin typeface="Courier New"/>
              </a:rPr>
              <a:t>function</a:t>
            </a:r>
            <a:r>
              <a:rPr lang="en-US" sz="1500" b="0" dirty="0">
                <a:solidFill>
                  <a:srgbClr val="000000"/>
                </a:solidFill>
                <a:latin typeface="Courier New"/>
              </a:rPr>
              <a:t> [total, v1, v2] = roll( )</a:t>
            </a:r>
          </a:p>
          <a:p>
            <a:r>
              <a:rPr lang="en-US" sz="1500" b="0" dirty="0">
                <a:solidFill>
                  <a:srgbClr val="228B22"/>
                </a:solidFill>
                <a:latin typeface="Courier New"/>
              </a:rPr>
              <a:t>%ROLL Rolls two six-sided dice</a:t>
            </a:r>
          </a:p>
          <a:p>
            <a:r>
              <a:rPr lang="en-US" sz="1500" b="0" dirty="0">
                <a:solidFill>
                  <a:srgbClr val="228B22"/>
                </a:solidFill>
                <a:latin typeface="Courier New"/>
              </a:rPr>
              <a:t>%  [TOTAL, V1, V2] = ROLL() simulates the rolling of two six-sided</a:t>
            </a:r>
          </a:p>
          <a:p>
            <a:r>
              <a:rPr lang="en-US" sz="1500" b="0" dirty="0">
                <a:solidFill>
                  <a:srgbClr val="228B22"/>
                </a:solidFill>
                <a:latin typeface="Courier New"/>
              </a:rPr>
              <a:t>%  dice. The sum of the two dice are returned in TOTAL, the value</a:t>
            </a:r>
          </a:p>
          <a:p>
            <a:r>
              <a:rPr lang="en-US" sz="1500" b="0" dirty="0">
                <a:solidFill>
                  <a:srgbClr val="228B22"/>
                </a:solidFill>
                <a:latin typeface="Courier New"/>
              </a:rPr>
              <a:t>%  of the first die is returned in V1, and the value of second</a:t>
            </a:r>
          </a:p>
          <a:p>
            <a:r>
              <a:rPr lang="en-US" sz="1500" b="0" dirty="0">
                <a:solidFill>
                  <a:srgbClr val="228B22"/>
                </a:solidFill>
                <a:latin typeface="Courier New"/>
              </a:rPr>
              <a:t>%  die is returned in V2.</a:t>
            </a:r>
          </a:p>
          <a:p>
            <a:r>
              <a:rPr lang="en-US" sz="1500" b="0" dirty="0">
                <a:solidFill>
                  <a:srgbClr val="228B22"/>
                </a:solidFill>
                <a:latin typeface="Courier New"/>
              </a:rPr>
              <a:t> </a:t>
            </a:r>
          </a:p>
          <a:p>
            <a:r>
              <a:rPr lang="en-US" sz="1500" b="0" dirty="0">
                <a:solidFill>
                  <a:srgbClr val="000000"/>
                </a:solidFill>
                <a:latin typeface="Courier New"/>
              </a:rPr>
              <a:t>v1 = </a:t>
            </a:r>
            <a:r>
              <a:rPr lang="en-US" sz="1500" b="0" dirty="0" err="1">
                <a:solidFill>
                  <a:srgbClr val="000000"/>
                </a:solidFill>
                <a:latin typeface="Courier New"/>
              </a:rPr>
              <a:t>randi</a:t>
            </a:r>
            <a:r>
              <a:rPr lang="en-US" sz="1500" b="0" dirty="0">
                <a:solidFill>
                  <a:srgbClr val="000000"/>
                </a:solidFill>
                <a:latin typeface="Courier New"/>
              </a:rPr>
              <a:t>(6, [1 1]);</a:t>
            </a:r>
          </a:p>
          <a:p>
            <a:r>
              <a:rPr lang="en-US" sz="1500" b="0" dirty="0">
                <a:solidFill>
                  <a:srgbClr val="000000"/>
                </a:solidFill>
                <a:latin typeface="Courier New"/>
              </a:rPr>
              <a:t>v2 = </a:t>
            </a:r>
            <a:r>
              <a:rPr lang="en-US" sz="1500" b="0" dirty="0" err="1">
                <a:solidFill>
                  <a:srgbClr val="000000"/>
                </a:solidFill>
                <a:latin typeface="Courier New"/>
              </a:rPr>
              <a:t>randi</a:t>
            </a:r>
            <a:r>
              <a:rPr lang="en-US" sz="1500" b="0" dirty="0">
                <a:solidFill>
                  <a:srgbClr val="000000"/>
                </a:solidFill>
                <a:latin typeface="Courier New"/>
              </a:rPr>
              <a:t>(6, [1 1]);</a:t>
            </a:r>
          </a:p>
          <a:p>
            <a:r>
              <a:rPr lang="en-US" sz="1500" b="0" dirty="0">
                <a:solidFill>
                  <a:srgbClr val="000000"/>
                </a:solidFill>
                <a:latin typeface="Courier New"/>
              </a:rPr>
              <a:t>total = v1 + v2;</a:t>
            </a:r>
          </a:p>
          <a:p>
            <a:r>
              <a:rPr lang="en-US" sz="1500" b="0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r>
              <a:rPr lang="en-US" sz="1500" b="0" dirty="0">
                <a:solidFill>
                  <a:srgbClr val="0000FF"/>
                </a:solidFill>
                <a:latin typeface="Courier New"/>
              </a:rPr>
              <a:t>end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8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Simulating two dice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most likely total value?</a:t>
            </a:r>
          </a:p>
          <a:p>
            <a:pPr lvl="1"/>
            <a:r>
              <a:rPr lang="en-US" dirty="0" smtClean="0"/>
              <a:t>roll the dice many times and draw a histogram of the result</a:t>
            </a:r>
          </a:p>
          <a:p>
            <a:r>
              <a:rPr lang="en-US" dirty="0" smtClean="0"/>
              <a:t>what are the odds of rolling a total of 2? 3? 4? …</a:t>
            </a:r>
          </a:p>
          <a:p>
            <a:pPr lvl="1"/>
            <a:r>
              <a:rPr lang="en-US" dirty="0" smtClean="0"/>
              <a:t>roll the dice many times and count the number of 2s, 3s, 4s,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793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5819</TotalTime>
  <Words>895</Words>
  <Application>Microsoft Office PowerPoint</Application>
  <PresentationFormat>On-screen Show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Origin</vt:lpstr>
      <vt:lpstr>Random variables</vt:lpstr>
      <vt:lpstr>Note</vt:lpstr>
      <vt:lpstr>Computing random numbers</vt:lpstr>
      <vt:lpstr>Hardware random number generators</vt:lpstr>
      <vt:lpstr>Pseudo random numbers</vt:lpstr>
      <vt:lpstr>Uniformly distributed random numbers</vt:lpstr>
      <vt:lpstr>MATLAB Uniform RNGs</vt:lpstr>
      <vt:lpstr>Simulating two dice</vt:lpstr>
      <vt:lpstr>Simulating two dice</vt:lpstr>
      <vt:lpstr>2D random walk</vt:lpstr>
      <vt:lpstr>PowerPoint Presentation</vt:lpstr>
      <vt:lpstr>2D random walk</vt:lpstr>
      <vt:lpstr>Additive Gaussian noise model</vt:lpstr>
      <vt:lpstr>MATLAB normally distributed random numbers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262</cp:revision>
  <dcterms:created xsi:type="dcterms:W3CDTF">2006-08-16T00:00:00Z</dcterms:created>
  <dcterms:modified xsi:type="dcterms:W3CDTF">2014-03-04T19:15:18Z</dcterms:modified>
</cp:coreProperties>
</file>