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4"/>
  </p:notesMasterIdLst>
  <p:sldIdLst>
    <p:sldId id="577" r:id="rId2"/>
    <p:sldId id="587" r:id="rId3"/>
    <p:sldId id="588" r:id="rId4"/>
    <p:sldId id="589" r:id="rId5"/>
    <p:sldId id="590" r:id="rId6"/>
    <p:sldId id="591" r:id="rId7"/>
    <p:sldId id="592" r:id="rId8"/>
    <p:sldId id="593" r:id="rId9"/>
    <p:sldId id="594" r:id="rId10"/>
    <p:sldId id="595" r:id="rId11"/>
    <p:sldId id="596" r:id="rId12"/>
    <p:sldId id="59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63" d="100"/>
          <a:sy n="63" d="100"/>
        </p:scale>
        <p:origin x="-546" y="-108"/>
      </p:cViewPr>
      <p:guideLst>
        <p:guide orient="horz" pos="2448"/>
        <p:guide orient="horz" pos="1392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3-14/W/1541/lectures/anscombe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.rochester.edu/~pavone/particle-www/teachers/demonstrations/FoucaultDemonstration.htm" TargetMode="External"/><Relationship Id="rId2" Type="http://schemas.openxmlformats.org/officeDocument/2006/relationships/hyperlink" Target="http://en.wikipedia.org/wiki/Fizeau-Foucault_apparatu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3-14/W/1541/lectures/michelson.xls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smtClean="0"/>
              <a:t>statistics (continued)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6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Percentiles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quartiles are specific examples of </a:t>
                </a:r>
                <a:r>
                  <a:rPr lang="en-US" i="1" dirty="0" smtClean="0"/>
                  <a:t>percentiles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a percentile is the value below which a given percentage of observations fall</a:t>
                </a:r>
              </a:p>
              <a:p>
                <a:pPr lvl="1"/>
                <a:r>
                  <a:rPr lang="en-US" dirty="0" smtClean="0"/>
                  <a:t>e.g., if 80% of test scores are below yours then your score would be in the 80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percentile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is the 25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percentile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is the </a:t>
                </a:r>
                <a:r>
                  <a:rPr lang="en-US" dirty="0" smtClean="0"/>
                  <a:t>50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</a:t>
                </a:r>
                <a:r>
                  <a:rPr lang="en-US" dirty="0"/>
                  <a:t>percentile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is the </a:t>
                </a:r>
                <a:r>
                  <a:rPr lang="en-US" dirty="0" smtClean="0"/>
                  <a:t>75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</a:t>
                </a:r>
                <a:r>
                  <a:rPr lang="en-US" dirty="0"/>
                  <a:t>percentile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no single method for computing percentiles for discrete distributions (finite numbers of measurements)</a:t>
            </a:r>
          </a:p>
          <a:p>
            <a:pPr lvl="1"/>
            <a:r>
              <a:rPr lang="en-US" dirty="0" smtClean="0"/>
              <a:t>e.g., what is the 33</a:t>
            </a:r>
            <a:r>
              <a:rPr lang="en-US" baseline="30000" dirty="0" smtClean="0"/>
              <a:t>rd</a:t>
            </a:r>
            <a:r>
              <a:rPr lang="en-US" dirty="0" smtClean="0"/>
              <a:t> percentile of 10 measurements?</a:t>
            </a:r>
          </a:p>
          <a:p>
            <a:r>
              <a:rPr lang="en-US" dirty="0" smtClean="0"/>
              <a:t>MATLAB computes percentiles in a particular way that may be different than other commonly used software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y 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prctile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 95)           % the 95</a:t>
            </a:r>
            <a:r>
              <a:rPr lang="en-US" sz="1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percentile of x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y 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prctile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 [25 50 75])   % the quartiles of x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5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 statistics are not enough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 smtClean="0"/>
              <a:t>Anscombe</a:t>
            </a:r>
            <a:r>
              <a:rPr lang="en-CA" dirty="0"/>
              <a:t> </a:t>
            </a:r>
            <a:r>
              <a:rPr lang="en-CA" dirty="0" smtClean="0"/>
              <a:t>provides 4 data sets where the mean and variance of each set are (almost) the same</a:t>
            </a:r>
          </a:p>
          <a:p>
            <a:pPr lvl="1"/>
            <a:r>
              <a:rPr lang="en-US" dirty="0">
                <a:hlinkClick r:id="rId2"/>
              </a:rPr>
              <a:t>Microsoft Excel spreadsheet here</a:t>
            </a:r>
            <a:endParaRPr lang="en-US" dirty="0"/>
          </a:p>
          <a:p>
            <a:r>
              <a:rPr lang="en-CA" dirty="0" smtClean="0"/>
              <a:t>compute some summary statistics for </a:t>
            </a:r>
            <a:r>
              <a:rPr lang="en-CA" dirty="0" err="1" smtClean="0"/>
              <a:t>Anscombe's</a:t>
            </a:r>
            <a:r>
              <a:rPr lang="en-CA" dirty="0" smtClean="0"/>
              <a:t> data</a:t>
            </a:r>
          </a:p>
          <a:p>
            <a:r>
              <a:rPr lang="en-CA" dirty="0" smtClean="0"/>
              <a:t>draw a box plot for </a:t>
            </a:r>
            <a:r>
              <a:rPr lang="en-CA" dirty="0" err="1" smtClean="0"/>
              <a:t>Anscombe's</a:t>
            </a:r>
            <a:r>
              <a:rPr lang="en-CA" dirty="0" smtClean="0"/>
              <a:t> data</a:t>
            </a:r>
          </a:p>
          <a:p>
            <a:r>
              <a:rPr lang="en-CA" dirty="0" smtClean="0"/>
              <a:t>plot </a:t>
            </a:r>
            <a:r>
              <a:rPr lang="en-CA" dirty="0" err="1" smtClean="0"/>
              <a:t>Anscombe's</a:t>
            </a:r>
            <a:r>
              <a:rPr lang="en-CA" dirty="0" smtClean="0"/>
              <a:t> data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62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Interquartile range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like the mean, the standard deviation and variance are sensitive to erroneous measurements</a:t>
                </a:r>
              </a:p>
              <a:p>
                <a:r>
                  <a:rPr lang="en-US" dirty="0" smtClean="0"/>
                  <a:t>the interquartile range is a more robust measure of dispersion or spread</a:t>
                </a:r>
              </a:p>
              <a:p>
                <a:pPr lvl="1"/>
                <a:r>
                  <a:rPr lang="en-US" dirty="0" smtClean="0"/>
                  <a:t>quartiles</a:t>
                </a:r>
              </a:p>
              <a:p>
                <a:pPr lvl="2"/>
                <a:r>
                  <a:rPr lang="en-US" dirty="0" smtClean="0"/>
                  <a:t>the three points that divide a sorted set of measurements into four equal groups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: </m:t>
                    </m:r>
                  </m:oMath>
                </a14:m>
                <a:r>
                  <a:rPr lang="en-US" dirty="0" smtClean="0"/>
                  <a:t>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quartile = median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: </m:t>
                    </m:r>
                  </m:oMath>
                </a14:m>
                <a:r>
                  <a:rPr lang="en-US" dirty="0" smtClean="0"/>
                  <a:t>1</a:t>
                </a:r>
                <a:r>
                  <a:rPr lang="en-US" baseline="30000" dirty="0" smtClean="0"/>
                  <a:t>st</a:t>
                </a:r>
                <a:r>
                  <a:rPr lang="en-US" dirty="0"/>
                  <a:t> </a:t>
                </a:r>
                <a:r>
                  <a:rPr lang="en-US" dirty="0" smtClean="0"/>
                  <a:t>quartile is the measurement that is midway between the smallest measurement and the median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: </m:t>
                    </m:r>
                  </m:oMath>
                </a14:m>
                <a:r>
                  <a:rPr lang="en-US" dirty="0" smtClean="0"/>
                  <a:t>3</a:t>
                </a:r>
                <a:r>
                  <a:rPr lang="en-US" baseline="30000" dirty="0" smtClean="0"/>
                  <a:t>rd</a:t>
                </a:r>
                <a:r>
                  <a:rPr lang="en-US" dirty="0" smtClean="0"/>
                  <a:t> quartile is the measurement that is midway between the median and the largest measurement</a:t>
                </a:r>
              </a:p>
              <a:p>
                <a:r>
                  <a:rPr lang="en-US" dirty="0" smtClean="0"/>
                  <a:t>interquartile range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𝐼𝑄𝑅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1111"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7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Interquartile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measurements in sorted order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650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740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760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810			Q1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850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850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900	median		Q2		IQR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930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930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950			Q3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960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960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1800" dirty="0" smtClean="0"/>
              <a:t>980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ight Bracket 5"/>
          <p:cNvSpPr/>
          <p:nvPr/>
        </p:nvSpPr>
        <p:spPr>
          <a:xfrm>
            <a:off x="1752600" y="1828800"/>
            <a:ext cx="228600" cy="2057400"/>
          </a:xfrm>
          <a:prstGeom prst="righ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>
            <a:off x="1752600" y="3962400"/>
            <a:ext cx="228600" cy="2057400"/>
          </a:xfrm>
          <a:prstGeom prst="righ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ket 7"/>
          <p:cNvSpPr/>
          <p:nvPr/>
        </p:nvSpPr>
        <p:spPr>
          <a:xfrm>
            <a:off x="3505200" y="1828800"/>
            <a:ext cx="228600" cy="990600"/>
          </a:xfrm>
          <a:prstGeom prst="righ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ket 8"/>
          <p:cNvSpPr/>
          <p:nvPr/>
        </p:nvSpPr>
        <p:spPr>
          <a:xfrm>
            <a:off x="3505200" y="2895600"/>
            <a:ext cx="228600" cy="990600"/>
          </a:xfrm>
          <a:prstGeom prst="righ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ket 9"/>
          <p:cNvSpPr/>
          <p:nvPr/>
        </p:nvSpPr>
        <p:spPr>
          <a:xfrm>
            <a:off x="3505200" y="3962400"/>
            <a:ext cx="228600" cy="990600"/>
          </a:xfrm>
          <a:prstGeom prst="righ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3505200" y="5029200"/>
            <a:ext cx="228600" cy="990600"/>
          </a:xfrm>
          <a:prstGeom prst="righ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2857500"/>
            <a:ext cx="0" cy="21336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07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box plot provides a graphical summary of the quartiles and extreme values of a group of measurements</a:t>
            </a:r>
          </a:p>
          <a:p>
            <a:r>
              <a:rPr lang="en-US" dirty="0" smtClean="0"/>
              <a:t>closely related to the </a:t>
            </a:r>
            <a:r>
              <a:rPr lang="en-US" i="1" dirty="0" smtClean="0"/>
              <a:t>five-number summary</a:t>
            </a:r>
            <a:r>
              <a:rPr lang="en-US" dirty="0" smtClean="0"/>
              <a:t> 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sample minimum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first quartile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median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third quartile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sample maximum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91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19588" y="156715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Q3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19588" y="31242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Q1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6136" y="2133600"/>
            <a:ext cx="146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median (Q2)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26136" y="533400"/>
            <a:ext cx="235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maximum inlier value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26136" y="4419600"/>
            <a:ext cx="2336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minimum inlier value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9588" y="548640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outlier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5978" y="3745468"/>
            <a:ext cx="959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whisker</a:t>
            </a:r>
            <a:endParaRPr lang="en-US" dirty="0">
              <a:latin typeface="+mn-lt"/>
            </a:endParaRPr>
          </a:p>
        </p:txBody>
      </p:sp>
      <p:sp>
        <p:nvSpPr>
          <p:cNvPr id="13" name="Left Brace 12"/>
          <p:cNvSpPr/>
          <p:nvPr/>
        </p:nvSpPr>
        <p:spPr>
          <a:xfrm>
            <a:off x="2971800" y="3308866"/>
            <a:ext cx="304800" cy="12954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81200" y="1078468"/>
            <a:ext cx="959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whisker</a:t>
            </a:r>
            <a:endParaRPr lang="en-US" dirty="0">
              <a:latin typeface="+mn-lt"/>
            </a:endParaRPr>
          </a:p>
        </p:txBody>
      </p:sp>
      <p:sp>
        <p:nvSpPr>
          <p:cNvPr id="15" name="Left Brace 14"/>
          <p:cNvSpPr/>
          <p:nvPr/>
        </p:nvSpPr>
        <p:spPr>
          <a:xfrm>
            <a:off x="2971800" y="838200"/>
            <a:ext cx="304800" cy="91361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6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speed of light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first accurate measurements of the velocity of light in air were performed by Albert Michelson and Simon Newcomb in 1879-1882</a:t>
            </a:r>
          </a:p>
          <a:p>
            <a:pPr lvl="1"/>
            <a:r>
              <a:rPr lang="en-US" dirty="0" smtClean="0"/>
              <a:t>based on methods developed by</a:t>
            </a:r>
          </a:p>
          <a:p>
            <a:pPr lvl="2"/>
            <a:r>
              <a:rPr lang="en-US" dirty="0" smtClean="0"/>
              <a:t>Armand </a:t>
            </a:r>
            <a:r>
              <a:rPr lang="en-US" dirty="0" err="1"/>
              <a:t>Hippolyte</a:t>
            </a:r>
            <a:r>
              <a:rPr lang="en-US" dirty="0"/>
              <a:t> Louis </a:t>
            </a:r>
            <a:r>
              <a:rPr lang="en-US" dirty="0" err="1"/>
              <a:t>Fizeau</a:t>
            </a:r>
            <a:r>
              <a:rPr lang="en-US" dirty="0"/>
              <a:t> </a:t>
            </a:r>
            <a:r>
              <a:rPr lang="en-US" dirty="0" smtClean="0"/>
              <a:t>(1849)</a:t>
            </a:r>
          </a:p>
          <a:p>
            <a:pPr lvl="3"/>
            <a:r>
              <a:rPr lang="en-US" dirty="0"/>
              <a:t>313,300 </a:t>
            </a:r>
            <a:r>
              <a:rPr lang="en-US" dirty="0" err="1"/>
              <a:t>kilometres</a:t>
            </a:r>
            <a:r>
              <a:rPr lang="en-US" dirty="0"/>
              <a:t> per second</a:t>
            </a:r>
          </a:p>
          <a:p>
            <a:pPr lvl="2"/>
            <a:r>
              <a:rPr lang="en-US" dirty="0"/>
              <a:t>Jean Bernard Léon Foucault </a:t>
            </a:r>
            <a:r>
              <a:rPr lang="en-US" dirty="0" smtClean="0"/>
              <a:t>(1862)</a:t>
            </a:r>
          </a:p>
          <a:p>
            <a:pPr lvl="3"/>
            <a:r>
              <a:rPr lang="en-US" dirty="0" smtClean="0"/>
              <a:t>298,000 </a:t>
            </a:r>
            <a:r>
              <a:rPr lang="en-US" dirty="0" err="1" smtClean="0"/>
              <a:t>kilometres</a:t>
            </a:r>
            <a:r>
              <a:rPr lang="en-US" dirty="0" smtClean="0"/>
              <a:t> per second</a:t>
            </a:r>
          </a:p>
          <a:p>
            <a:pPr lvl="3"/>
            <a:endParaRPr lang="en-US" dirty="0"/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en.wikipedia.org/wiki/Fizeau-Foucault_apparatus</a:t>
            </a:r>
            <a:endParaRPr lang="en-US" dirty="0" smtClean="0"/>
          </a:p>
          <a:p>
            <a:pPr lvl="2"/>
            <a:r>
              <a:rPr lang="en-US" dirty="0">
                <a:hlinkClick r:id="rId3"/>
              </a:rPr>
              <a:t>http://www.pas.rochester.edu/~</a:t>
            </a:r>
            <a:r>
              <a:rPr lang="en-US" dirty="0" smtClean="0">
                <a:hlinkClick r:id="rId3"/>
              </a:rPr>
              <a:t>pavone/particle-www/teachers/demonstrations/FoucaultDemonstration.htm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2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Michelson’s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0769662"/>
              </p:ext>
            </p:extLst>
          </p:nvPr>
        </p:nvGraphicFramePr>
        <p:xfrm>
          <a:off x="2128838" y="1219200"/>
          <a:ext cx="4884737" cy="493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4350976" imgH="4396664" progId="Excel.Sheet.12">
                  <p:embed/>
                </p:oleObj>
              </mc:Choice>
              <mc:Fallback>
                <p:oleObj name="Worksheet" r:id="rId3" imgW="4350976" imgH="439666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8838" y="1219200"/>
                        <a:ext cx="4884737" cy="4937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00" y="6422963"/>
            <a:ext cx="5988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measured speed of light in air = 299,000 + number in table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685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Michelson’s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Microsoft Excel spreadsheet here</a:t>
            </a:r>
            <a:endParaRPr lang="en-US" dirty="0" smtClean="0"/>
          </a:p>
          <a:p>
            <a:r>
              <a:rPr lang="en-US" dirty="0" smtClean="0"/>
              <a:t>MATLAB can read an Excel spreadsheet using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xlsread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xlsread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('michelson.xlsx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boxplot(X)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Michelson's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compute some summary statistics of Michelson's data (watch out for </a:t>
            </a:r>
            <a:r>
              <a:rPr lang="en-US" dirty="0" err="1" smtClean="0"/>
              <a:t>NaNs</a:t>
            </a:r>
            <a:r>
              <a:rPr lang="en-US" dirty="0" smtClean="0"/>
              <a:t>!)</a:t>
            </a:r>
          </a:p>
          <a:p>
            <a:pPr lvl="1"/>
            <a:r>
              <a:rPr lang="en-US" dirty="0" smtClean="0"/>
              <a:t>min</a:t>
            </a:r>
          </a:p>
          <a:p>
            <a:pPr lvl="1"/>
            <a:r>
              <a:rPr lang="en-US" dirty="0" smtClean="0"/>
              <a:t>max</a:t>
            </a:r>
          </a:p>
          <a:p>
            <a:pPr lvl="1"/>
            <a:r>
              <a:rPr lang="en-US" dirty="0" smtClean="0"/>
              <a:t>mean (compare to modern value of 299,705 km/s)</a:t>
            </a:r>
          </a:p>
          <a:p>
            <a:pPr lvl="1"/>
            <a:r>
              <a:rPr lang="en-US" dirty="0" smtClean="0"/>
              <a:t>median</a:t>
            </a:r>
          </a:p>
          <a:p>
            <a:pPr lvl="1"/>
            <a:r>
              <a:rPr lang="en-US" dirty="0" smtClean="0"/>
              <a:t>variance</a:t>
            </a:r>
          </a:p>
          <a:p>
            <a:pPr lvl="1"/>
            <a:r>
              <a:rPr lang="en-US" dirty="0" smtClean="0"/>
              <a:t>standard deviation</a:t>
            </a:r>
          </a:p>
          <a:p>
            <a:r>
              <a:rPr lang="en-US" dirty="0" smtClean="0"/>
              <a:t>produce a box plot of Michelson's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8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5726</TotalTime>
  <Words>505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Origin</vt:lpstr>
      <vt:lpstr>Worksheet</vt:lpstr>
      <vt:lpstr>Basic statistics (continued)</vt:lpstr>
      <vt:lpstr>Interquartile range</vt:lpstr>
      <vt:lpstr>Interquartile range</vt:lpstr>
      <vt:lpstr>Boxplots</vt:lpstr>
      <vt:lpstr>PowerPoint Presentation</vt:lpstr>
      <vt:lpstr>Measuring the speed of light</vt:lpstr>
      <vt:lpstr>Michelson’s data</vt:lpstr>
      <vt:lpstr>Michelson’s data</vt:lpstr>
      <vt:lpstr>Michelson's data</vt:lpstr>
      <vt:lpstr>Percentiles</vt:lpstr>
      <vt:lpstr>Percentiles</vt:lpstr>
      <vt:lpstr>Summary statistics are not enough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270</cp:revision>
  <dcterms:created xsi:type="dcterms:W3CDTF">2006-08-16T00:00:00Z</dcterms:created>
  <dcterms:modified xsi:type="dcterms:W3CDTF">2014-02-27T19:08:28Z</dcterms:modified>
</cp:coreProperties>
</file>