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2"/>
  </p:notesMasterIdLst>
  <p:sldIdLst>
    <p:sldId id="562" r:id="rId2"/>
    <p:sldId id="563" r:id="rId3"/>
    <p:sldId id="566" r:id="rId4"/>
    <p:sldId id="567" r:id="rId5"/>
    <p:sldId id="568" r:id="rId6"/>
    <p:sldId id="569" r:id="rId7"/>
    <p:sldId id="571" r:id="rId8"/>
    <p:sldId id="570" r:id="rId9"/>
    <p:sldId id="572" r:id="rId10"/>
    <p:sldId id="573" r:id="rId11"/>
    <p:sldId id="574" r:id="rId12"/>
    <p:sldId id="575" r:id="rId13"/>
    <p:sldId id="576" r:id="rId14"/>
    <p:sldId id="577" r:id="rId15"/>
    <p:sldId id="578" r:id="rId16"/>
    <p:sldId id="579" r:id="rId17"/>
    <p:sldId id="580" r:id="rId18"/>
    <p:sldId id="581" r:id="rId19"/>
    <p:sldId id="582" r:id="rId20"/>
    <p:sldId id="58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70" y="-96"/>
      </p:cViewPr>
      <p:guideLst>
        <p:guide orient="horz" pos="2304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 repeats a block of code as long as a logical condition is true</a:t>
            </a:r>
          </a:p>
          <a:p>
            <a:pPr lvl="1"/>
            <a:r>
              <a:rPr lang="en-US" dirty="0" smtClean="0"/>
              <a:t>unlike a for loop</a:t>
            </a:r>
          </a:p>
          <a:p>
            <a:pPr lvl="2"/>
            <a:r>
              <a:rPr lang="en-US" dirty="0" smtClean="0"/>
              <a:t>there is no loop variable</a:t>
            </a:r>
          </a:p>
          <a:p>
            <a:pPr lvl="2"/>
            <a:r>
              <a:rPr lang="en-US" dirty="0" smtClean="0"/>
              <a:t>the number of times that the loop runs is not necessarily determined ahead of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Newton's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Newton's method can be described as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start with an initial estimate of the root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while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</a:t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6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[ root,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] = newton(x0, epsilon)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%NEWTON Newton's method for x^2 - 1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   ROOT = NEWTON(X0, EPSILON) </a:t>
            </a:r>
            <a:r>
              <a:rPr lang="en-US" sz="4800" b="0" dirty="0" smtClean="0">
                <a:solidFill>
                  <a:srgbClr val="228B22"/>
                </a:solidFill>
                <a:latin typeface="Courier New"/>
              </a:rPr>
              <a:t>finds </a:t>
            </a:r>
            <a:r>
              <a:rPr lang="en-US" sz="4800" b="0" dirty="0">
                <a:solidFill>
                  <a:srgbClr val="228B22"/>
                </a:solidFill>
                <a:latin typeface="Courier New"/>
              </a:rPr>
              <a:t>a root of f(x) = x^2 - 1 using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   Newton's method starting from an </a:t>
            </a:r>
            <a:r>
              <a:rPr lang="en-US" sz="4800" b="0" dirty="0" smtClean="0">
                <a:solidFill>
                  <a:srgbClr val="228B22"/>
                </a:solidFill>
                <a:latin typeface="Courier New"/>
              </a:rPr>
              <a:t>initial </a:t>
            </a:r>
            <a:r>
              <a:rPr lang="en-US" sz="4800" b="0" dirty="0">
                <a:solidFill>
                  <a:srgbClr val="228B22"/>
                </a:solidFill>
                <a:latin typeface="Courier New"/>
              </a:rPr>
              <a:t>estimate X0 and a tolerance EPSILON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   [ROOT, XVALS] = NEWTON(X0, EPSILON</a:t>
            </a:r>
            <a:r>
              <a:rPr lang="en-US" sz="4800" b="0" dirty="0" smtClean="0">
                <a:solidFill>
                  <a:srgbClr val="228B22"/>
                </a:solidFill>
                <a:latin typeface="Courier New"/>
              </a:rPr>
              <a:t>) </a:t>
            </a:r>
            <a:r>
              <a:rPr lang="en-US" sz="4800" b="0" dirty="0">
                <a:solidFill>
                  <a:srgbClr val="228B22"/>
                </a:solidFill>
                <a:latin typeface="Courier New"/>
              </a:rPr>
              <a:t>also returns the iterative estimates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%   in XVALS</a:t>
            </a:r>
          </a:p>
          <a:p>
            <a:r>
              <a:rPr lang="en-US" sz="4800" b="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= x0;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xi = x0;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while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abs(f(xi)) &gt; epsilon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= xi - f(xi) /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(xi);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   xi =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xj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= [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xvals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xi];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root = xi;</a:t>
            </a: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[ y ] = f(x</a:t>
            </a:r>
            <a:r>
              <a:rPr lang="en-US" sz="4800" b="0" dirty="0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4800" b="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b="0" dirty="0">
                <a:solidFill>
                  <a:srgbClr val="000000"/>
                </a:solidFill>
                <a:latin typeface="Courier New"/>
              </a:rPr>
              <a:t>y = x * x - 1</a:t>
            </a:r>
            <a:r>
              <a:rPr lang="en-US" sz="4800" b="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4800" b="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[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yprime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] = </a:t>
            </a:r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fprime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(x</a:t>
            </a:r>
            <a:r>
              <a:rPr lang="en-US" sz="4800" b="0" dirty="0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4800" b="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b="0" dirty="0" err="1">
                <a:solidFill>
                  <a:srgbClr val="000000"/>
                </a:solidFill>
                <a:latin typeface="Courier New"/>
              </a:rPr>
              <a:t>yprime</a:t>
            </a:r>
            <a:r>
              <a:rPr lang="en-US" sz="4800" b="0" dirty="0">
                <a:solidFill>
                  <a:srgbClr val="000000"/>
                </a:solidFill>
                <a:latin typeface="Courier New"/>
              </a:rPr>
              <a:t> = 2 * x</a:t>
            </a:r>
            <a:r>
              <a:rPr lang="en-US" sz="4800" b="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4800" b="0" dirty="0">
              <a:solidFill>
                <a:srgbClr val="000000"/>
              </a:solidFill>
              <a:latin typeface="Courier New"/>
            </a:endParaRPr>
          </a:p>
          <a:p>
            <a:r>
              <a:rPr lang="en-US" sz="4800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1400" y="4459069"/>
            <a:ext cx="34454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local function: usable only inside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newton.m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399" y="5410200"/>
            <a:ext cx="34454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local function: usable only inside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newton.m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4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Newton's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happens if you call Newton's method with: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</m:t>
                    </m:r>
                    <m:r>
                      <a:rPr lang="en-US" b="0" i="1" smtClean="0">
                        <a:latin typeface="Cambria Math"/>
                      </a:rPr>
                      <m:t>00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00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</a:rPr>
                      <m:t>−6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97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Newton's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main idea in Newton's method</a:t>
                </a:r>
              </a:p>
              <a:p>
                <a:pPr lvl="1"/>
                <a:r>
                  <a:rPr lang="en-US" dirty="0" smtClean="0"/>
                  <a:t>we cannot easily find a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we can approximate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around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by using the tangent line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we can easily compute the root of the tangent line as the x-intercept of the tangent line</a:t>
                </a:r>
              </a:p>
              <a:p>
                <a:pPr lvl="1"/>
                <a:r>
                  <a:rPr lang="en-US" dirty="0" smtClean="0"/>
                  <a:t>we can use the root of the tangent line as an improved estimate of the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Newton's method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main idea in Newton's method</a:t>
                </a:r>
              </a:p>
              <a:p>
                <a:pPr lvl="1"/>
                <a:r>
                  <a:rPr lang="en-US" dirty="0" smtClean="0"/>
                  <a:t>we cannot easily find a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we can approximate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around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by using the tangent line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we can easily compute the root of the tangent line as the x-intercept of the tangent line</a:t>
                </a:r>
              </a:p>
              <a:p>
                <a:pPr lvl="1"/>
                <a:r>
                  <a:rPr lang="en-US" dirty="0" smtClean="0"/>
                  <a:t>we can use the root of the tangent line as an improved estimate of the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see </a:t>
                </a:r>
                <a:r>
                  <a:rPr lang="en-US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plotnewton.m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4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Nested loops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a nested loop is a loop inside a loop</a:t>
                </a:r>
              </a:p>
              <a:p>
                <a:r>
                  <a:rPr lang="en-CA" dirty="0" smtClean="0"/>
                  <a:t>often encountered when working with arrays of values</a:t>
                </a:r>
              </a:p>
              <a:p>
                <a:r>
                  <a:rPr lang="en-CA" dirty="0" smtClean="0"/>
                  <a:t>consider matrix-vector multiplication</a:t>
                </a:r>
              </a:p>
              <a:p>
                <a:endParaRPr lang="en-CA" dirty="0"/>
              </a:p>
              <a:p>
                <a:endParaRPr lang="en-CA" dirty="0" smtClean="0"/>
              </a:p>
              <a:p>
                <a:endParaRPr lang="en-CA" dirty="0"/>
              </a:p>
              <a:p>
                <a:endParaRPr lang="en-CA" dirty="0" smtClean="0"/>
              </a:p>
              <a:p>
                <a:endParaRPr lang="en-CA" dirty="0"/>
              </a:p>
              <a:p>
                <a:r>
                  <a:rPr lang="en-CA" dirty="0" smtClean="0"/>
                  <a:t>to compute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CA" dirty="0" smtClean="0"/>
                  <a:t> we need to compute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𝑚</m:t>
                    </m:r>
                    <m:r>
                      <a:rPr lang="en-CA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CA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CA" dirty="0" smtClean="0"/>
                  <a:t> multiplications</a:t>
                </a:r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966193" y="2814935"/>
                <a:ext cx="12116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latin typeface="Cambria Math"/>
                        </a:rPr>
                        <m:t>𝐴𝑥</m:t>
                      </m:r>
                      <m:r>
                        <a:rPr lang="en-CA" sz="2400" b="0" i="1" smtClean="0">
                          <a:latin typeface="Cambria Math"/>
                        </a:rPr>
                        <m:t>=</m:t>
                      </m:r>
                      <m:r>
                        <a:rPr lang="en-CA" sz="24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CA" sz="2400" b="0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193" y="2814935"/>
                <a:ext cx="121161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27536" y="3276600"/>
                <a:ext cx="7088928" cy="1528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(1, 1)</m:t>
                                      </m:r>
                                    </m:e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(1, 2)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(2, 1)</m:t>
                                      </m:r>
                                    </m:e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(2, 2)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(1, 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(2, 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,1)</m:t>
                                      </m:r>
                                    </m:e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𝑚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,2)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sz="24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(1)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sz="2400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CA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(2)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sz="2400" b="0" i="1" smtClean="0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sz="2400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CA" sz="2400" i="1">
                                    <a:latin typeface="Cambria Math"/>
                                  </a:rPr>
                                  <m:t>(1)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CA" sz="2400" i="1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CA" sz="2400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  <m:r>
                                        <a:rPr lang="en-CA" sz="2400" i="1">
                                          <a:latin typeface="Cambria Math"/>
                                        </a:rPr>
                                        <m:t>(2)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CA" sz="2400" i="1">
                                          <a:latin typeface="Cambria Math"/>
                                        </a:rPr>
                                        <m:t>⋮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CA" sz="2400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CA" sz="2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CA" sz="2400" i="1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CA" sz="24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400" b="0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36" y="3276600"/>
                <a:ext cx="7088928" cy="15287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1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% for some (m x n) matrix A and (n x 1) vector x</a:t>
            </a:r>
          </a:p>
          <a:p>
            <a:endParaRPr lang="en-CA" dirty="0"/>
          </a:p>
          <a:p>
            <a:r>
              <a:rPr lang="en-CA" dirty="0" smtClean="0"/>
              <a:t>[m, n] = size(A);</a:t>
            </a:r>
          </a:p>
          <a:p>
            <a:endParaRPr lang="en-CA" dirty="0" smtClean="0"/>
          </a:p>
          <a:p>
            <a:r>
              <a:rPr lang="en-CA" dirty="0" smtClean="0"/>
              <a:t>b = </a:t>
            </a:r>
            <a:r>
              <a:rPr lang="en-CA" dirty="0" err="1" smtClean="0"/>
              <a:t>zeros</a:t>
            </a:r>
            <a:r>
              <a:rPr lang="en-CA" dirty="0" smtClean="0"/>
              <a:t>(m, 1);</a:t>
            </a:r>
            <a:endParaRPr lang="en-CA" dirty="0"/>
          </a:p>
          <a:p>
            <a:r>
              <a:rPr lang="en-CA" dirty="0" smtClean="0"/>
              <a:t>for row = 1:m</a:t>
            </a:r>
          </a:p>
          <a:p>
            <a:r>
              <a:rPr lang="en-CA" dirty="0" smtClean="0"/>
              <a:t>  for col = 1:n</a:t>
            </a:r>
          </a:p>
          <a:p>
            <a:r>
              <a:rPr lang="en-CA" dirty="0" smtClean="0"/>
              <a:t>    b(row) = b(row) + A(row, col) * x(col);</a:t>
            </a:r>
          </a:p>
          <a:p>
            <a:r>
              <a:rPr lang="en-CA" dirty="0"/>
              <a:t> </a:t>
            </a:r>
            <a:r>
              <a:rPr lang="en-CA" dirty="0" smtClean="0"/>
              <a:t> end</a:t>
            </a:r>
          </a:p>
          <a:p>
            <a:r>
              <a:rPr lang="en-CA" dirty="0" smtClean="0"/>
              <a:t>end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5417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2278626" y="4019613"/>
            <a:ext cx="4007874" cy="1295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278626" y="4019613"/>
            <a:ext cx="2133600" cy="1295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Nested loops: dipole electric potential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the dipole electric potential at some point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CA" dirty="0" smtClean="0"/>
                  <a:t> is proportional to:</a:t>
                </a:r>
                <a:endParaRPr lang="en-CA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145526" y="3752913"/>
            <a:ext cx="5334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019800" y="3733249"/>
            <a:ext cx="533400" cy="533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2817" y="455078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0070C0"/>
                </a:solidFill>
                <a:latin typeface="+mn-lt"/>
              </a:rPr>
              <a:t>r</a:t>
            </a:r>
            <a:r>
              <a:rPr lang="en-CA" sz="2400" i="1" baseline="-25000" dirty="0" smtClean="0">
                <a:solidFill>
                  <a:srgbClr val="0070C0"/>
                </a:solidFill>
                <a:latin typeface="+mn-lt"/>
              </a:rPr>
              <a:t>-</a:t>
            </a:r>
            <a:endParaRPr lang="en-CA" sz="2400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1118" y="4167548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en-CA" sz="2400" i="1" baseline="-25000" dirty="0">
                <a:solidFill>
                  <a:srgbClr val="FF0000"/>
                </a:solidFill>
                <a:latin typeface="+mn-lt"/>
              </a:rPr>
              <a:t>+</a:t>
            </a:r>
            <a:endParaRPr lang="en-CA" sz="2400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02426" y="5238813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2092517" y="5405735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+mn-lt"/>
              </a:rPr>
              <a:t>p</a:t>
            </a:r>
            <a:endParaRPr lang="en-CA" sz="2400" i="1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601065" y="2362200"/>
                <a:ext cx="1945148" cy="7871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latin typeface="Cambria Math"/>
                        </a:rPr>
                        <m:t>𝑉</m:t>
                      </m:r>
                      <m:r>
                        <a:rPr lang="en-CA" sz="2400" b="0" i="1" smtClean="0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lang="en-CA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</m:sub>
                          </m:sSub>
                        </m:den>
                      </m:f>
                      <m:r>
                        <a:rPr lang="en-CA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CA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CA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CA" sz="2400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CA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CA" sz="24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CA" sz="24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065" y="2362200"/>
                <a:ext cx="1945148" cy="7871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580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Nested loops: dipole electric potential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lines of equipotential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7400"/>
            <a:ext cx="5851677" cy="438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760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Nested loops: dipole electric potential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to draw the lines of equipotential, we need to compute the dipole electric potential at discrete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CA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CA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CA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CA" dirty="0" smtClean="0"/>
              </a:p>
              <a:p>
                <a:r>
                  <a:rPr lang="en-CA" dirty="0" smtClean="0"/>
                  <a:t>we can make a grid of equally spaced points using the </a:t>
                </a:r>
                <a:r>
                  <a:rPr lang="en-CA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meshgrid</a:t>
                </a:r>
                <a:r>
                  <a:rPr lang="en-CA" dirty="0" smtClean="0"/>
                  <a:t> function</a:t>
                </a:r>
              </a:p>
              <a:p>
                <a:endParaRPr lang="en-CA" dirty="0"/>
              </a:p>
              <a:p>
                <a:pPr marL="0" indent="0">
                  <a:buNone/>
                </a:pPr>
                <a:r>
                  <a:rPr lang="en-CA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[X, Y] = </a:t>
                </a:r>
                <a:r>
                  <a:rPr lang="en-CA" sz="18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meshgrid</a:t>
                </a:r>
                <a:r>
                  <a:rPr lang="en-CA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(-2:2);</a:t>
                </a:r>
              </a:p>
              <a:p>
                <a:pPr marL="0" indent="0">
                  <a:buNone/>
                </a:pPr>
                <a:r>
                  <a:rPr lang="en-CA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&gt;&gt; </a:t>
                </a:r>
                <a:r>
                  <a:rPr lang="en-CA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[X, Y] = </a:t>
                </a:r>
                <a:r>
                  <a:rPr lang="en-CA" sz="1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meshgrid</a:t>
                </a:r>
                <a:r>
                  <a:rPr lang="en-CA" sz="1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(-</a:t>
                </a:r>
                <a:r>
                  <a:rPr lang="en-CA" sz="18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2:2, 0:4);</a:t>
                </a:r>
                <a:endParaRPr lang="en-CA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en-CA" sz="1800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1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0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while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2875866"/>
            <a:ext cx="3429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loop body: a sequence of MATLAB statements</a:t>
            </a:r>
            <a:endParaRPr lang="en-US" i="1" dirty="0">
              <a:solidFill>
                <a:srgbClr val="00B0F0"/>
              </a:solidFill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2209800"/>
            <a:ext cx="31963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  <a:cs typeface="Courier New" panose="02070309020205020404" pitchFamily="49" charset="0"/>
              </a:rPr>
              <a:t>if </a:t>
            </a:r>
            <a:r>
              <a:rPr lang="en-US" i="1" dirty="0" err="1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logical_condition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true then the </a:t>
            </a:r>
            <a:r>
              <a:rPr lang="en-US" i="1" dirty="0" smtClean="0">
                <a:solidFill>
                  <a:srgbClr val="00B0F0"/>
                </a:solidFill>
                <a:latin typeface="+mn-lt"/>
                <a:cs typeface="Courier New" panose="02070309020205020404" pitchFamily="49" charset="0"/>
              </a:rPr>
              <a:t>loop body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run once</a:t>
            </a:r>
            <a:endParaRPr lang="en-US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2342466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rgbClr val="FF0000"/>
                </a:solidFill>
              </a:rPr>
              <a:t>logical_condition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0199" y="4171266"/>
            <a:ext cx="31963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  <a:cs typeface="Courier New" panose="02070309020205020404" pitchFamily="49" charset="0"/>
              </a:rPr>
              <a:t>after the </a:t>
            </a:r>
            <a:r>
              <a:rPr lang="en-US" i="1" dirty="0" smtClean="0">
                <a:solidFill>
                  <a:srgbClr val="00B0F0"/>
                </a:solidFill>
                <a:latin typeface="+mn-lt"/>
                <a:cs typeface="Courier New" panose="02070309020205020404" pitchFamily="49" charset="0"/>
              </a:rPr>
              <a:t>loop body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run, the loop restarts by checking the </a:t>
            </a:r>
            <a:r>
              <a:rPr lang="en-US" i="1" dirty="0" err="1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logical_condition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4015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%% electric dipole potential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 charge 1 (negative)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p1 = [-0.995; 0];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q1 = -1;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 charge 2 (positive)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p2 = [0.995; 0];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q2 = 1;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 the grid to compute the potential on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[X, Y] = </a:t>
            </a:r>
            <a:r>
              <a:rPr lang="en-CA" b="0" dirty="0" err="1">
                <a:solidFill>
                  <a:srgbClr val="000000"/>
                </a:solidFill>
                <a:latin typeface="Courier New"/>
              </a:rPr>
              <a:t>meshgrid</a:t>
            </a:r>
            <a:r>
              <a:rPr lang="en-CA" b="0" dirty="0">
                <a:solidFill>
                  <a:srgbClr val="000000"/>
                </a:solidFill>
                <a:latin typeface="Courier New"/>
              </a:rPr>
              <a:t>([-2:0.01:2]);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 the electric potential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V = </a:t>
            </a:r>
            <a:r>
              <a:rPr lang="en-CA" b="0" dirty="0" err="1">
                <a:solidFill>
                  <a:srgbClr val="000000"/>
                </a:solidFill>
                <a:latin typeface="Courier New"/>
              </a:rPr>
              <a:t>zeros</a:t>
            </a:r>
            <a:r>
              <a:rPr lang="en-CA" b="0" dirty="0">
                <a:solidFill>
                  <a:srgbClr val="000000"/>
                </a:solidFill>
                <a:latin typeface="Courier New"/>
              </a:rPr>
              <a:t>(size(X));</a:t>
            </a:r>
          </a:p>
          <a:p>
            <a:r>
              <a:rPr lang="en-CA" b="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CA" b="0" dirty="0">
                <a:solidFill>
                  <a:srgbClr val="000000"/>
                </a:solidFill>
                <a:latin typeface="Courier New"/>
              </a:rPr>
              <a:t> row = 1:size(X, 1)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b="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CA" b="0" dirty="0">
                <a:solidFill>
                  <a:srgbClr val="000000"/>
                </a:solidFill>
                <a:latin typeface="Courier New"/>
              </a:rPr>
              <a:t> col = 1:size(X, 2)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    p = [X(row, col); Y(row, col)];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    v1 = q1 / norm(p - p1);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    v2 = q2 / norm(p - p2);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    V(row, col) = v1 + v2;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CA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CA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CA" b="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CA" b="0" dirty="0">
                <a:solidFill>
                  <a:srgbClr val="228B22"/>
                </a:solidFill>
                <a:latin typeface="Courier New"/>
              </a:rPr>
              <a:t>% show the electric potential</a:t>
            </a:r>
          </a:p>
          <a:p>
            <a:r>
              <a:rPr lang="en-CA" b="0" dirty="0">
                <a:solidFill>
                  <a:srgbClr val="000000"/>
                </a:solidFill>
                <a:latin typeface="Courier New"/>
              </a:rPr>
              <a:t>c = -1:0.05:1;</a:t>
            </a:r>
          </a:p>
          <a:p>
            <a:r>
              <a:rPr lang="en-CA" b="0" dirty="0" err="1">
                <a:solidFill>
                  <a:srgbClr val="000000"/>
                </a:solidFill>
                <a:latin typeface="Courier New"/>
              </a:rPr>
              <a:t>contourf</a:t>
            </a:r>
            <a:r>
              <a:rPr lang="en-CA" b="0" dirty="0">
                <a:solidFill>
                  <a:srgbClr val="000000"/>
                </a:solidFill>
                <a:latin typeface="Courier New"/>
              </a:rPr>
              <a:t>(X, Y, V, c)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87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% repeat a loop until the user inputs 'y'</a:t>
            </a:r>
          </a:p>
          <a:p>
            <a:endParaRPr lang="en-CA" dirty="0" smtClean="0"/>
          </a:p>
          <a:p>
            <a:r>
              <a:rPr lang="en-CA" dirty="0" smtClean="0"/>
              <a:t>repeat = 1;</a:t>
            </a:r>
            <a:endParaRPr lang="en-CA" dirty="0"/>
          </a:p>
          <a:p>
            <a:r>
              <a:rPr lang="en-CA" dirty="0" smtClean="0"/>
              <a:t>while (repeat)</a:t>
            </a:r>
          </a:p>
          <a:p>
            <a:r>
              <a:rPr lang="en-CA" dirty="0"/>
              <a:t> </a:t>
            </a:r>
            <a:r>
              <a:rPr lang="en-CA" dirty="0" smtClean="0"/>
              <a:t> %</a:t>
            </a:r>
          </a:p>
          <a:p>
            <a:r>
              <a:rPr lang="en-CA" dirty="0"/>
              <a:t> </a:t>
            </a:r>
            <a:r>
              <a:rPr lang="en-CA" dirty="0" smtClean="0"/>
              <a:t> % some code here that you want to repeat</a:t>
            </a:r>
          </a:p>
          <a:p>
            <a:r>
              <a:rPr lang="en-CA" dirty="0" smtClean="0"/>
              <a:t>  %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% ask the user if they want to repeat again</a:t>
            </a:r>
          </a:p>
          <a:p>
            <a:r>
              <a:rPr lang="en-CA" dirty="0"/>
              <a:t> </a:t>
            </a:r>
            <a:r>
              <a:rPr lang="en-CA" dirty="0" smtClean="0"/>
              <a:t> answer = input('Continue? (y / n)');</a:t>
            </a:r>
          </a:p>
          <a:p>
            <a:r>
              <a:rPr lang="en-CA" dirty="0"/>
              <a:t> </a:t>
            </a:r>
            <a:r>
              <a:rPr lang="en-CA" dirty="0" smtClean="0"/>
              <a:t> repeat = </a:t>
            </a:r>
            <a:r>
              <a:rPr lang="en-CA" dirty="0" err="1" smtClean="0"/>
              <a:t>strcmp</a:t>
            </a:r>
            <a:r>
              <a:rPr lang="en-CA" dirty="0" smtClean="0"/>
              <a:t>(answer, 'y');</a:t>
            </a:r>
          </a:p>
          <a:p>
            <a:r>
              <a:rPr lang="en-CA" dirty="0" smtClean="0"/>
              <a:t>end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82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while loop: </a:t>
            </a:r>
            <a:r>
              <a:rPr lang="en-CA" dirty="0" err="1" smtClean="0"/>
              <a:t>infinte</a:t>
            </a:r>
            <a:r>
              <a:rPr lang="en-CA" dirty="0" smtClean="0"/>
              <a:t> loops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observe that it is very easy to create an infinite loop using a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CA" dirty="0" smtClean="0"/>
              <a:t> loop </a:t>
            </a:r>
          </a:p>
          <a:p>
            <a:pPr lvl="1"/>
            <a:r>
              <a:rPr lang="en-CA" dirty="0" smtClean="0"/>
              <a:t>you must ensure that whatever happens in the loop body eventually causes the logical condition to become false</a:t>
            </a:r>
          </a:p>
          <a:p>
            <a:pPr lvl="1"/>
            <a:endParaRPr lang="en-CA" dirty="0"/>
          </a:p>
          <a:p>
            <a:r>
              <a:rPr lang="en-CA" dirty="0" smtClean="0"/>
              <a:t>if you encounter an infinite loop in your program you can press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Ctrl + c</a:t>
            </a:r>
            <a:r>
              <a:rPr lang="en-CA" dirty="0" smtClean="0"/>
              <a:t> to stop your program</a:t>
            </a:r>
          </a:p>
          <a:p>
            <a:pPr lvl="1"/>
            <a:r>
              <a:rPr lang="en-CA" dirty="0" smtClean="0"/>
              <a:t>unfortunately this stops your entire program and not just your loop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% infinite loop example</a:t>
            </a:r>
          </a:p>
          <a:p>
            <a:endParaRPr lang="en-CA" dirty="0" smtClean="0"/>
          </a:p>
          <a:p>
            <a:r>
              <a:rPr lang="en-CA" dirty="0" smtClean="0"/>
              <a:t>repeat = 1;</a:t>
            </a:r>
            <a:endParaRPr lang="en-CA" dirty="0"/>
          </a:p>
          <a:p>
            <a:r>
              <a:rPr lang="en-CA" dirty="0" smtClean="0"/>
              <a:t>while (repeat)</a:t>
            </a:r>
          </a:p>
          <a:p>
            <a:r>
              <a:rPr lang="en-CA" dirty="0"/>
              <a:t> </a:t>
            </a:r>
            <a:r>
              <a:rPr lang="en-CA" dirty="0" smtClean="0"/>
              <a:t> %</a:t>
            </a:r>
          </a:p>
          <a:p>
            <a:r>
              <a:rPr lang="en-CA" dirty="0"/>
              <a:t> </a:t>
            </a:r>
            <a:r>
              <a:rPr lang="en-CA" dirty="0" smtClean="0"/>
              <a:t> % some code here that you want to repeat</a:t>
            </a:r>
          </a:p>
          <a:p>
            <a:r>
              <a:rPr lang="en-CA" dirty="0" smtClean="0"/>
              <a:t>  %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% ask the user if they want to repeat again</a:t>
            </a:r>
          </a:p>
          <a:p>
            <a:r>
              <a:rPr lang="en-CA" dirty="0"/>
              <a:t> </a:t>
            </a:r>
            <a:r>
              <a:rPr lang="en-CA" dirty="0" smtClean="0"/>
              <a:t> answer = input('Continue? (y / n)');</a:t>
            </a:r>
          </a:p>
          <a:p>
            <a:endParaRPr lang="en-CA" dirty="0"/>
          </a:p>
          <a:p>
            <a:r>
              <a:rPr lang="en-CA" dirty="0" smtClean="0"/>
              <a:t>  % comment out next line</a:t>
            </a:r>
          </a:p>
          <a:p>
            <a:r>
              <a:rPr lang="en-CA"/>
              <a:t> </a:t>
            </a:r>
            <a:r>
              <a:rPr lang="en-CA" smtClean="0"/>
              <a:t> % repeat </a:t>
            </a:r>
            <a:r>
              <a:rPr lang="en-CA" dirty="0" smtClean="0"/>
              <a:t>= </a:t>
            </a:r>
            <a:r>
              <a:rPr lang="en-CA" dirty="0" err="1" smtClean="0"/>
              <a:t>strcmp</a:t>
            </a:r>
            <a:r>
              <a:rPr lang="en-CA" dirty="0" smtClean="0"/>
              <a:t>(answer, 'y');</a:t>
            </a:r>
          </a:p>
          <a:p>
            <a:r>
              <a:rPr lang="en-CA" dirty="0" smtClean="0"/>
              <a:t>end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94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computing square root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Hero's method</a:t>
                </a:r>
              </a:p>
              <a:p>
                <a:pPr lvl="1"/>
                <a:r>
                  <a:rPr lang="en-US" dirty="0" smtClean="0"/>
                  <a:t>named after Hero of Alexandria (1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century Greek mathematician)</a:t>
                </a:r>
              </a:p>
              <a:p>
                <a:r>
                  <a:rPr lang="en-US" dirty="0" smtClean="0"/>
                  <a:t>to compute the square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choose a starting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so on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how do you know when to stop?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loop: computing square root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Hero's method can be described mathematically as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1400" y="2378331"/>
                <a:ext cx="1320746" cy="465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rad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378331"/>
                <a:ext cx="1320746" cy="465640"/>
              </a:xfrm>
              <a:prstGeom prst="rect">
                <a:avLst/>
              </a:prstGeom>
              <a:blipFill rotWithShape="1">
                <a:blip r:embed="rId2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81400" y="2939141"/>
                <a:ext cx="2682081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939141"/>
                <a:ext cx="2682081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1400" y="4114800"/>
                <a:ext cx="1812227" cy="585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CA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114800"/>
                <a:ext cx="1812227" cy="585610"/>
              </a:xfrm>
              <a:prstGeom prst="rect">
                <a:avLst/>
              </a:prstGeom>
              <a:blipFill rotWithShape="1"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62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square root of s</a:t>
            </a:r>
          </a:p>
          <a:p>
            <a:endParaRPr lang="en-US" dirty="0" smtClean="0"/>
          </a:p>
          <a:p>
            <a:r>
              <a:rPr lang="en-US" dirty="0" smtClean="0"/>
              <a:t>epsilon = 1e-9;</a:t>
            </a:r>
            <a:endParaRPr lang="en-US" dirty="0"/>
          </a:p>
          <a:p>
            <a:r>
              <a:rPr lang="en-US" dirty="0" smtClean="0"/>
              <a:t>delta = </a:t>
            </a:r>
            <a:r>
              <a:rPr lang="en-US" dirty="0" err="1" smtClean="0"/>
              <a:t>Inf</a:t>
            </a:r>
            <a:r>
              <a:rPr lang="en-US" dirty="0" smtClean="0"/>
              <a:t>;</a:t>
            </a:r>
          </a:p>
          <a:p>
            <a:r>
              <a:rPr lang="en-US" dirty="0" smtClean="0"/>
              <a:t>x = 0.5 * x;</a:t>
            </a:r>
          </a:p>
          <a:p>
            <a:r>
              <a:rPr lang="en-US" dirty="0" smtClean="0"/>
              <a:t>while abs(delta) &gt; epsilon</a:t>
            </a:r>
          </a:p>
          <a:p>
            <a:r>
              <a:rPr lang="en-US" dirty="0"/>
              <a:t> </a:t>
            </a:r>
            <a:r>
              <a:rPr lang="en-US" dirty="0" smtClean="0"/>
              <a:t> xi = mean([x, s / x]);</a:t>
            </a:r>
          </a:p>
          <a:p>
            <a:r>
              <a:rPr lang="en-US" dirty="0"/>
              <a:t> </a:t>
            </a:r>
            <a:r>
              <a:rPr lang="en-US" dirty="0" smtClean="0"/>
              <a:t> delta = xi – x;</a:t>
            </a:r>
          </a:p>
          <a:p>
            <a:r>
              <a:rPr lang="en-US" dirty="0"/>
              <a:t> </a:t>
            </a:r>
            <a:r>
              <a:rPr lang="en-US" dirty="0" smtClean="0"/>
              <a:t> x = xi;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roots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Hero's method is a special case of Newton's method for finding roots of a real-valued function</a:t>
            </a:r>
          </a:p>
          <a:p>
            <a:r>
              <a:rPr lang="en-US" dirty="0" smtClean="0"/>
              <a:t>given a real-valued 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33578" y="2704120"/>
                <a:ext cx="8768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578" y="2704120"/>
                <a:ext cx="876843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92075" y="3881735"/>
                <a:ext cx="29598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such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CA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075" y="3881735"/>
                <a:ext cx="2959849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151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5479</TotalTime>
  <Words>1438</Words>
  <Application>Microsoft Office PowerPoint</Application>
  <PresentationFormat>On-screen Show (4:3)</PresentationFormat>
  <Paragraphs>229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while loop</vt:lpstr>
      <vt:lpstr>while loop</vt:lpstr>
      <vt:lpstr>PowerPoint Presentation</vt:lpstr>
      <vt:lpstr>while loop: infinte loops</vt:lpstr>
      <vt:lpstr>PowerPoint Presentation</vt:lpstr>
      <vt:lpstr>while loop: computing square root</vt:lpstr>
      <vt:lpstr>while loop: computing square root</vt:lpstr>
      <vt:lpstr>PowerPoint Presentation</vt:lpstr>
      <vt:lpstr>while loop: roots of functions</vt:lpstr>
      <vt:lpstr>while loop: Newton's method</vt:lpstr>
      <vt:lpstr>PowerPoint Presentation</vt:lpstr>
      <vt:lpstr>while loop: Newton's method</vt:lpstr>
      <vt:lpstr>while loop: Newton's method</vt:lpstr>
      <vt:lpstr>while loop: Newton's method</vt:lpstr>
      <vt:lpstr>Nested loops</vt:lpstr>
      <vt:lpstr>PowerPoint Presentation</vt:lpstr>
      <vt:lpstr>Nested loops: dipole electric potential</vt:lpstr>
      <vt:lpstr>Nested loops: dipole electric potential</vt:lpstr>
      <vt:lpstr>Nested loops: dipole electric potential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254</cp:revision>
  <dcterms:created xsi:type="dcterms:W3CDTF">2006-08-16T00:00:00Z</dcterms:created>
  <dcterms:modified xsi:type="dcterms:W3CDTF">2014-02-13T19:15:31Z</dcterms:modified>
</cp:coreProperties>
</file>