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24"/>
  </p:notesMasterIdLst>
  <p:sldIdLst>
    <p:sldId id="548" r:id="rId2"/>
    <p:sldId id="549" r:id="rId3"/>
    <p:sldId id="550" r:id="rId4"/>
    <p:sldId id="551" r:id="rId5"/>
    <p:sldId id="552" r:id="rId6"/>
    <p:sldId id="553" r:id="rId7"/>
    <p:sldId id="554" r:id="rId8"/>
    <p:sldId id="555" r:id="rId9"/>
    <p:sldId id="558" r:id="rId10"/>
    <p:sldId id="559" r:id="rId11"/>
    <p:sldId id="560" r:id="rId12"/>
    <p:sldId id="564" r:id="rId13"/>
    <p:sldId id="565" r:id="rId14"/>
    <p:sldId id="557" r:id="rId15"/>
    <p:sldId id="556" r:id="rId16"/>
    <p:sldId id="562" r:id="rId17"/>
    <p:sldId id="563" r:id="rId18"/>
    <p:sldId id="566" r:id="rId19"/>
    <p:sldId id="567" r:id="rId20"/>
    <p:sldId id="568" r:id="rId21"/>
    <p:sldId id="569" r:id="rId22"/>
    <p:sldId id="570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FF9900"/>
    <a:srgbClr val="00CC00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83425" autoAdjust="0"/>
  </p:normalViewPr>
  <p:slideViewPr>
    <p:cSldViewPr showGuides="1">
      <p:cViewPr varScale="1">
        <p:scale>
          <a:sx n="63" d="100"/>
          <a:sy n="63" d="100"/>
        </p:scale>
        <p:origin x="-546" y="-108"/>
      </p:cViewPr>
      <p:guideLst>
        <p:guide orient="horz" pos="1776"/>
        <p:guide orient="horz" pos="1392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20" d="100"/>
        <a:sy n="2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EFC0F5-D01E-4BDB-B97A-321AEBCBFAD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4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ld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304800"/>
            <a:ext cx="8229600" cy="58521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2/11/2014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9" r:id="rId4"/>
    <p:sldLayoutId id="2147484028" r:id="rId5"/>
    <p:sldLayoutId id="2147484022" r:id="rId6"/>
    <p:sldLayoutId id="2147484018" r:id="rId7"/>
    <p:sldLayoutId id="2147484019" r:id="rId8"/>
    <p:sldLayoutId id="2147484023" r:id="rId9"/>
    <p:sldLayoutId id="2147484024" r:id="rId10"/>
    <p:sldLayoutId id="2147484025" r:id="rId11"/>
    <p:sldLayoutId id="2147484026" r:id="rId12"/>
    <p:sldLayoutId id="2147484020" r:id="rId13"/>
    <p:sldLayoutId id="2147484027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68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loop: matrix-vector multiplication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use a for loop to compute the product of a matrix and a vector</a:t>
            </a:r>
          </a:p>
          <a:p>
            <a:pPr lvl="1"/>
            <a:r>
              <a:rPr lang="en-US" dirty="0" smtClean="0"/>
              <a:t>use the function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dot</a:t>
            </a:r>
            <a:r>
              <a:rPr lang="en-US" dirty="0" smtClean="0"/>
              <a:t> inside of the loop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819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loop: radioactive decay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radioactive decay, an energetically unstable atom spontaneously emits energy in the form of ionizing radiation</a:t>
            </a:r>
          </a:p>
          <a:p>
            <a:r>
              <a:rPr lang="en-US" dirty="0" smtClean="0"/>
              <a:t>for a single atom, the decay occurs at random</a:t>
            </a:r>
          </a:p>
          <a:p>
            <a:pPr lvl="1"/>
            <a:r>
              <a:rPr lang="en-US" dirty="0" smtClean="0"/>
              <a:t>for many atoms, the decay occurs at an average constant rate</a:t>
            </a:r>
          </a:p>
          <a:p>
            <a:r>
              <a:rPr lang="en-US" dirty="0" smtClean="0"/>
              <a:t>suppose that you start with N radioactive atoms:</a:t>
            </a:r>
          </a:p>
          <a:p>
            <a:endParaRPr lang="en-US" dirty="0"/>
          </a:p>
          <a:p>
            <a:r>
              <a:rPr lang="en-US" dirty="0" smtClean="0"/>
              <a:t>after 1 unit of time there will be: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5016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loop: radioactive decay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suppose that you start with N radioactive atoms:</a:t>
            </a:r>
          </a:p>
          <a:p>
            <a:endParaRPr lang="en-US" dirty="0" smtClean="0"/>
          </a:p>
          <a:p>
            <a:endParaRPr lang="en-US" i="1" dirty="0"/>
          </a:p>
          <a:p>
            <a:r>
              <a:rPr lang="en-US" dirty="0" smtClean="0"/>
              <a:t>after 1 unit of time there will be: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after 2 units of time there will be: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and so 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968437" y="2025134"/>
                <a:ext cx="1207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𝑈</m:t>
                      </m:r>
                      <m:d>
                        <m:dPr>
                          <m:ctrlPr>
                            <a:rPr lang="en-C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CA" b="0" i="1" smtClean="0">
                              <a:latin typeface="Cambria Math"/>
                            </a:rPr>
                            <m:t>1</m:t>
                          </m:r>
                        </m:e>
                      </m:d>
                      <m:r>
                        <a:rPr lang="en-CA" b="0" i="1" smtClean="0">
                          <a:latin typeface="Cambria Math"/>
                        </a:rPr>
                        <m:t>=</m:t>
                      </m:r>
                      <m:r>
                        <a:rPr lang="en-CA" b="0" i="1" smtClean="0">
                          <a:latin typeface="Cambria Math"/>
                        </a:rPr>
                        <m:t>𝑁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8437" y="2025134"/>
                <a:ext cx="1207125" cy="36933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443325" y="3429000"/>
                <a:ext cx="2257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𝑈</m:t>
                      </m:r>
                      <m:d>
                        <m:dPr>
                          <m:ctrlPr>
                            <a:rPr lang="en-C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CA" b="0" i="1" smtClean="0">
                              <a:latin typeface="Cambria Math"/>
                            </a:rPr>
                            <m:t>2</m:t>
                          </m:r>
                        </m:e>
                      </m:d>
                      <m:r>
                        <a:rPr lang="en-CA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CA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CA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en-CA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CA" b="0" i="1" smtClean="0">
                          <a:latin typeface="Cambria Math"/>
                          <a:ea typeface="Cambria Math"/>
                        </a:rPr>
                        <m:t>(1)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3325" y="3429000"/>
                <a:ext cx="2257349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460125" y="4953000"/>
                <a:ext cx="234070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b="0" i="1" smtClean="0">
                          <a:latin typeface="Cambria Math"/>
                        </a:rPr>
                        <m:t>𝑈</m:t>
                      </m:r>
                      <m:d>
                        <m:dPr>
                          <m:ctrlPr>
                            <a:rPr lang="en-C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CA" b="0" i="1" smtClean="0">
                              <a:latin typeface="Cambria Math"/>
                            </a:rPr>
                            <m:t>3</m:t>
                          </m:r>
                        </m:e>
                      </m:d>
                      <m:r>
                        <a:rPr lang="en-CA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CA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CA" b="0" i="1" smtClean="0">
                              <a:latin typeface="Cambria Math"/>
                            </a:rPr>
                            <m:t>1−</m:t>
                          </m:r>
                          <m:r>
                            <a:rPr lang="en-CA" b="0" i="1" smtClean="0">
                              <a:latin typeface="Cambria Math"/>
                              <a:ea typeface="Cambria Math"/>
                            </a:rPr>
                            <m:t>𝛼</m:t>
                          </m:r>
                        </m:e>
                      </m:d>
                      <m:r>
                        <a:rPr lang="en-CA" b="0" i="1" smtClean="0">
                          <a:latin typeface="Cambria Math"/>
                          <a:ea typeface="Cambria Math"/>
                        </a:rPr>
                        <m:t>𝑈</m:t>
                      </m:r>
                      <m:r>
                        <a:rPr lang="en-CA" b="0" i="1" smtClean="0">
                          <a:latin typeface="Cambria Math"/>
                          <a:ea typeface="Cambria Math"/>
                        </a:rPr>
                        <m:t>(2)</m:t>
                      </m:r>
                    </m:oMath>
                  </m:oMathPara>
                </a14:m>
                <a:endParaRPr lang="en-CA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0125" y="4953000"/>
                <a:ext cx="2340705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629400" y="3276600"/>
                <a:ext cx="195181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CA" dirty="0" smtClean="0">
                    <a:latin typeface="+mn-lt"/>
                  </a:rPr>
                  <a:t>for some constant</a:t>
                </a:r>
              </a:p>
              <a:p>
                <a:r>
                  <a:rPr lang="en-CA" dirty="0" smtClean="0">
                    <a:latin typeface="+mn-lt"/>
                  </a:rPr>
                  <a:t>value </a:t>
                </a:r>
                <a14:m>
                  <m:oMath xmlns:m="http://schemas.openxmlformats.org/officeDocument/2006/math">
                    <m:r>
                      <a:rPr lang="en-CA" i="1" smtClean="0">
                        <a:latin typeface="Cambria Math"/>
                        <a:ea typeface="Cambria Math"/>
                      </a:rPr>
                      <m:t>𝛼</m:t>
                    </m:r>
                  </m:oMath>
                </a14:m>
                <a:endParaRPr lang="en-CA" dirty="0">
                  <a:latin typeface="+mn-lt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0" y="3276600"/>
                <a:ext cx="1951816" cy="646331"/>
              </a:xfrm>
              <a:prstGeom prst="rect">
                <a:avLst/>
              </a:prstGeom>
              <a:blipFill rotWithShape="1">
                <a:blip r:embed="rId5"/>
                <a:stretch>
                  <a:fillRect l="-2813" t="-4717" r="-1875" b="-13208"/>
                </a:stretch>
              </a:blipFill>
            </p:spPr>
            <p:txBody>
              <a:bodyPr/>
              <a:lstStyle/>
              <a:p>
                <a:r>
                  <a:rPr lang="en-CA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93901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compute the number of atoms at each time</a:t>
            </a:r>
          </a:p>
          <a:p>
            <a:r>
              <a:rPr lang="en-US" dirty="0" smtClean="0"/>
              <a:t>% t = 1, 2, 3, ..., 10</a:t>
            </a:r>
          </a:p>
          <a:p>
            <a:endParaRPr lang="en-US" dirty="0"/>
          </a:p>
          <a:p>
            <a:r>
              <a:rPr lang="en-US" dirty="0" smtClean="0"/>
              <a:t>N = 100000;</a:t>
            </a:r>
          </a:p>
          <a:p>
            <a:r>
              <a:rPr lang="en-US" dirty="0" smtClean="0"/>
              <a:t>alpha = 0.05;</a:t>
            </a:r>
          </a:p>
          <a:p>
            <a:endParaRPr lang="en-US" dirty="0"/>
          </a:p>
          <a:p>
            <a:r>
              <a:rPr lang="en-US" dirty="0" smtClean="0"/>
              <a:t>% we need a vector to store the results</a:t>
            </a:r>
          </a:p>
          <a:p>
            <a:r>
              <a:rPr lang="en-US" dirty="0" smtClean="0"/>
              <a:t>U = </a:t>
            </a:r>
            <a:r>
              <a:rPr lang="en-US" dirty="0" err="1" smtClean="0"/>
              <a:t>zeros</a:t>
            </a:r>
            <a:r>
              <a:rPr lang="en-US" dirty="0" smtClean="0"/>
              <a:t>(1, 10);</a:t>
            </a:r>
          </a:p>
          <a:p>
            <a:r>
              <a:rPr lang="en-US" dirty="0" smtClean="0"/>
              <a:t>U(1) = N;</a:t>
            </a:r>
          </a:p>
          <a:p>
            <a:endParaRPr lang="en-US" dirty="0" smtClean="0"/>
          </a:p>
          <a:p>
            <a:r>
              <a:rPr lang="en-US" dirty="0" smtClean="0"/>
              <a:t>for index = 2:length(U)</a:t>
            </a:r>
          </a:p>
          <a:p>
            <a:r>
              <a:rPr lang="en-US" dirty="0"/>
              <a:t> </a:t>
            </a:r>
            <a:r>
              <a:rPr lang="en-US" dirty="0" smtClean="0"/>
              <a:t> U(index) = (1 – alpha) * U(index – 1);</a:t>
            </a:r>
          </a:p>
          <a:p>
            <a:r>
              <a:rPr lang="en-US" dirty="0" smtClean="0"/>
              <a:t>end</a:t>
            </a:r>
          </a:p>
          <a:p>
            <a:endParaRPr lang="en-US" dirty="0"/>
          </a:p>
          <a:p>
            <a:r>
              <a:rPr lang="en-US" dirty="0" smtClean="0"/>
              <a:t>% what is the better way to compute U?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88524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loop: cumulative sum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cumulative sum of the elements in a vector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dirty="0" smtClean="0"/>
              <a:t> is a vector of the same length as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</a:t>
            </a:r>
            <a:r>
              <a:rPr lang="en-US" dirty="0" smtClean="0"/>
              <a:t> where the element at index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dirty="0" smtClean="0"/>
              <a:t> is the sum of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values(1)</a:t>
            </a:r>
            <a:r>
              <a:rPr lang="en-US" dirty="0" smtClean="0"/>
              <a:t> through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values(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18679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compute the cumulative sum of the elements</a:t>
            </a:r>
          </a:p>
          <a:p>
            <a:r>
              <a:rPr lang="en-US" dirty="0" smtClean="0"/>
              <a:t>% in a vector named values</a:t>
            </a:r>
          </a:p>
          <a:p>
            <a:endParaRPr lang="en-US" dirty="0"/>
          </a:p>
          <a:p>
            <a:r>
              <a:rPr lang="en-US" dirty="0" err="1" smtClean="0"/>
              <a:t>csum</a:t>
            </a:r>
            <a:r>
              <a:rPr lang="en-US" dirty="0" smtClean="0"/>
              <a:t> = </a:t>
            </a:r>
            <a:r>
              <a:rPr lang="en-US" dirty="0" err="1" smtClean="0"/>
              <a:t>zeros</a:t>
            </a:r>
            <a:r>
              <a:rPr lang="en-US" dirty="0" smtClean="0"/>
              <a:t>(1, length(values));</a:t>
            </a:r>
          </a:p>
          <a:p>
            <a:r>
              <a:rPr lang="en-US" dirty="0" err="1" smtClean="0"/>
              <a:t>csum</a:t>
            </a:r>
            <a:r>
              <a:rPr lang="en-US" dirty="0" smtClean="0"/>
              <a:t>(1) = values(1);</a:t>
            </a:r>
          </a:p>
          <a:p>
            <a:r>
              <a:rPr lang="en-US" dirty="0" smtClean="0"/>
              <a:t>for index = 2:length(values)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csum</a:t>
            </a:r>
            <a:r>
              <a:rPr lang="en-US" dirty="0" smtClean="0"/>
              <a:t>(index) = </a:t>
            </a:r>
            <a:r>
              <a:rPr lang="en-US" dirty="0" err="1" smtClean="0"/>
              <a:t>csum</a:t>
            </a:r>
            <a:r>
              <a:rPr lang="en-US" dirty="0" smtClean="0"/>
              <a:t>(index - 1) + values(index);</a:t>
            </a:r>
          </a:p>
          <a:p>
            <a:r>
              <a:rPr lang="en-US" dirty="0" smtClean="0"/>
              <a:t>end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% you should use </a:t>
            </a:r>
            <a:r>
              <a:rPr lang="en-US" dirty="0" err="1" smtClean="0"/>
              <a:t>cumsum</a:t>
            </a:r>
            <a:r>
              <a:rPr lang="en-US" dirty="0" smtClean="0"/>
              <a:t> instead, though</a:t>
            </a:r>
          </a:p>
          <a:p>
            <a:r>
              <a:rPr lang="en-US" dirty="0" err="1" smtClean="0"/>
              <a:t>csum</a:t>
            </a:r>
            <a:r>
              <a:rPr lang="en-US" dirty="0" smtClean="0"/>
              <a:t> = </a:t>
            </a:r>
            <a:r>
              <a:rPr lang="en-US" dirty="0" err="1" smtClean="0"/>
              <a:t>cumsum</a:t>
            </a:r>
            <a:r>
              <a:rPr lang="en-US" dirty="0" smtClean="0"/>
              <a:t>(values);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330056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 repeats a block of code as long as a logical condition is true</a:t>
            </a:r>
          </a:p>
          <a:p>
            <a:pPr lvl="1"/>
            <a:r>
              <a:rPr lang="en-US" dirty="0" smtClean="0"/>
              <a:t>unlike a for loop</a:t>
            </a:r>
          </a:p>
          <a:p>
            <a:pPr lvl="2"/>
            <a:r>
              <a:rPr lang="en-US" dirty="0" smtClean="0"/>
              <a:t>there is no loop variable</a:t>
            </a:r>
          </a:p>
          <a:p>
            <a:pPr lvl="2"/>
            <a:r>
              <a:rPr lang="en-US" dirty="0" smtClean="0"/>
              <a:t>the number of times that the loop runs is not necessarily determined ahead of time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30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while</a:t>
            </a:r>
            <a:endParaRPr lang="en-US" i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2875866"/>
            <a:ext cx="3429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loop body: a sequence of MATLAB statements</a:t>
            </a:r>
            <a:endParaRPr lang="en-US" i="1" dirty="0">
              <a:solidFill>
                <a:srgbClr val="00B0F0"/>
              </a:solidFill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2209800"/>
            <a:ext cx="31963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n-lt"/>
                <a:cs typeface="Courier New" panose="02070309020205020404" pitchFamily="49" charset="0"/>
              </a:rPr>
              <a:t>if </a:t>
            </a:r>
            <a:r>
              <a:rPr lang="en-US" i="1" dirty="0" err="1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logical_condition</a:t>
            </a:r>
            <a:r>
              <a:rPr lang="en-US" i="1" dirty="0" smtClean="0">
                <a:latin typeface="+mn-lt"/>
                <a:cs typeface="Courier New" panose="02070309020205020404" pitchFamily="49" charset="0"/>
              </a:rPr>
              <a:t> is true then the </a:t>
            </a:r>
            <a:r>
              <a:rPr lang="en-US" i="1" dirty="0" smtClean="0">
                <a:solidFill>
                  <a:srgbClr val="00B0F0"/>
                </a:solidFill>
                <a:latin typeface="+mn-lt"/>
                <a:cs typeface="Courier New" panose="02070309020205020404" pitchFamily="49" charset="0"/>
              </a:rPr>
              <a:t>loop body</a:t>
            </a:r>
            <a:r>
              <a:rPr lang="en-US" i="1" dirty="0" smtClean="0">
                <a:latin typeface="+mn-lt"/>
                <a:cs typeface="Courier New" panose="02070309020205020404" pitchFamily="49" charset="0"/>
              </a:rPr>
              <a:t> is run once</a:t>
            </a:r>
            <a:endParaRPr lang="en-US" dirty="0">
              <a:latin typeface="+mn-lt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524000" y="2342466"/>
            <a:ext cx="26670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err="1" smtClean="0">
                <a:solidFill>
                  <a:srgbClr val="FF0000"/>
                </a:solidFill>
              </a:rPr>
              <a:t>logical_condition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10199" y="4171266"/>
            <a:ext cx="3196347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i="1" dirty="0" smtClean="0">
                <a:latin typeface="+mn-lt"/>
                <a:cs typeface="Courier New" panose="02070309020205020404" pitchFamily="49" charset="0"/>
              </a:rPr>
              <a:t>after the </a:t>
            </a:r>
            <a:r>
              <a:rPr lang="en-US" i="1" dirty="0" smtClean="0">
                <a:solidFill>
                  <a:srgbClr val="00B0F0"/>
                </a:solidFill>
                <a:latin typeface="+mn-lt"/>
                <a:cs typeface="Courier New" panose="02070309020205020404" pitchFamily="49" charset="0"/>
              </a:rPr>
              <a:t>loop body</a:t>
            </a:r>
            <a:r>
              <a:rPr lang="en-US" i="1" dirty="0" smtClean="0">
                <a:latin typeface="+mn-lt"/>
                <a:cs typeface="Courier New" panose="02070309020205020404" pitchFamily="49" charset="0"/>
              </a:rPr>
              <a:t> is run, the loop restarts by checking the </a:t>
            </a:r>
            <a:r>
              <a:rPr lang="en-US" i="1" dirty="0" err="1" smtClean="0">
                <a:solidFill>
                  <a:srgbClr val="FF0000"/>
                </a:solidFill>
                <a:latin typeface="+mn-lt"/>
                <a:cs typeface="Courier New" panose="02070309020205020404" pitchFamily="49" charset="0"/>
              </a:rPr>
              <a:t>logical_condition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40152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% repeat a loop until the user inputs 'y'</a:t>
            </a:r>
          </a:p>
          <a:p>
            <a:endParaRPr lang="en-CA" dirty="0" smtClean="0"/>
          </a:p>
          <a:p>
            <a:r>
              <a:rPr lang="en-CA" dirty="0" smtClean="0"/>
              <a:t>repeat = 1;</a:t>
            </a:r>
            <a:endParaRPr lang="en-CA" dirty="0"/>
          </a:p>
          <a:p>
            <a:r>
              <a:rPr lang="en-CA" dirty="0" smtClean="0"/>
              <a:t>while (repeat)</a:t>
            </a:r>
          </a:p>
          <a:p>
            <a:r>
              <a:rPr lang="en-CA" dirty="0"/>
              <a:t> </a:t>
            </a:r>
            <a:r>
              <a:rPr lang="en-CA" dirty="0" smtClean="0"/>
              <a:t> %</a:t>
            </a:r>
          </a:p>
          <a:p>
            <a:r>
              <a:rPr lang="en-CA" dirty="0"/>
              <a:t> </a:t>
            </a:r>
            <a:r>
              <a:rPr lang="en-CA" dirty="0" smtClean="0"/>
              <a:t> % some code here that you want to repeat</a:t>
            </a:r>
          </a:p>
          <a:p>
            <a:r>
              <a:rPr lang="en-CA" dirty="0" smtClean="0"/>
              <a:t>  %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% ask the user if they want to repeat again</a:t>
            </a:r>
          </a:p>
          <a:p>
            <a:r>
              <a:rPr lang="en-CA" dirty="0"/>
              <a:t> </a:t>
            </a:r>
            <a:r>
              <a:rPr lang="en-CA" dirty="0" smtClean="0"/>
              <a:t> answer = input('Continue? (y / n)');</a:t>
            </a:r>
          </a:p>
          <a:p>
            <a:r>
              <a:rPr lang="en-CA" dirty="0"/>
              <a:t> </a:t>
            </a:r>
            <a:r>
              <a:rPr lang="en-CA" dirty="0" smtClean="0"/>
              <a:t> repeat = </a:t>
            </a:r>
            <a:r>
              <a:rPr lang="en-CA" dirty="0" err="1" smtClean="0"/>
              <a:t>strcmp</a:t>
            </a:r>
            <a:r>
              <a:rPr lang="en-CA" dirty="0" smtClean="0"/>
              <a:t>(answer, 'y');</a:t>
            </a:r>
          </a:p>
          <a:p>
            <a:r>
              <a:rPr lang="en-CA" dirty="0" smtClean="0"/>
              <a:t>end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0282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while loop: </a:t>
            </a:r>
            <a:r>
              <a:rPr lang="en-CA" dirty="0" err="1" smtClean="0"/>
              <a:t>infinte</a:t>
            </a:r>
            <a:r>
              <a:rPr lang="en-CA" dirty="0" smtClean="0"/>
              <a:t> loops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observe that it is very easy to create an infinite loop using a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CA" dirty="0" smtClean="0"/>
              <a:t> loop </a:t>
            </a:r>
          </a:p>
          <a:p>
            <a:pPr lvl="1"/>
            <a:r>
              <a:rPr lang="en-CA" dirty="0" smtClean="0"/>
              <a:t>you must ensure that whatever happens in the loop body eventually causes the logical condition to become false</a:t>
            </a:r>
          </a:p>
          <a:p>
            <a:pPr lvl="1"/>
            <a:endParaRPr lang="en-CA" dirty="0"/>
          </a:p>
          <a:p>
            <a:r>
              <a:rPr lang="en-CA" dirty="0" smtClean="0"/>
              <a:t>if you encounter an infinite loop in your program you can press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Ctrl + c</a:t>
            </a:r>
            <a:r>
              <a:rPr lang="en-CA" dirty="0" smtClean="0"/>
              <a:t> to stop your program</a:t>
            </a:r>
          </a:p>
          <a:p>
            <a:pPr lvl="1"/>
            <a:r>
              <a:rPr lang="en-CA" dirty="0" smtClean="0"/>
              <a:t>unfortunately this stops your entire program and not just your loop</a:t>
            </a:r>
            <a:endParaRPr lang="en-CA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4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Loops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loops allow you to repeatedly execute blocks of code</a:t>
            </a:r>
          </a:p>
          <a:p>
            <a:pPr lvl="1"/>
            <a:r>
              <a:rPr lang="en-US" dirty="0" smtClean="0"/>
              <a:t>each repetition is called an </a:t>
            </a:r>
            <a:r>
              <a:rPr lang="en-US" i="1" dirty="0" smtClean="0"/>
              <a:t>iteration</a:t>
            </a:r>
            <a:r>
              <a:rPr lang="en-US" dirty="0" smtClean="0"/>
              <a:t>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MATLAB has two kinds of loops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</a:t>
            </a:r>
          </a:p>
          <a:p>
            <a:pPr lvl="2"/>
            <a:r>
              <a:rPr lang="en-US" dirty="0" smtClean="0"/>
              <a:t>repeats a block of code a specific number of times, keeping track of each iteration using an incrementing loop variable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  <a:r>
              <a:rPr lang="en-US" dirty="0" smtClean="0"/>
              <a:t> loop</a:t>
            </a:r>
          </a:p>
          <a:p>
            <a:pPr lvl="2"/>
            <a:r>
              <a:rPr lang="en-US" dirty="0" smtClean="0"/>
              <a:t>repeats a block of code as long as a logical condition remains true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180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CA" dirty="0" smtClean="0"/>
              <a:t>% infinite loop example</a:t>
            </a:r>
          </a:p>
          <a:p>
            <a:endParaRPr lang="en-CA" dirty="0" smtClean="0"/>
          </a:p>
          <a:p>
            <a:r>
              <a:rPr lang="en-CA" dirty="0" smtClean="0"/>
              <a:t>repeat = 1;</a:t>
            </a:r>
            <a:endParaRPr lang="en-CA" dirty="0"/>
          </a:p>
          <a:p>
            <a:r>
              <a:rPr lang="en-CA" dirty="0" smtClean="0"/>
              <a:t>while (repeat)</a:t>
            </a:r>
          </a:p>
          <a:p>
            <a:r>
              <a:rPr lang="en-CA" dirty="0"/>
              <a:t> </a:t>
            </a:r>
            <a:r>
              <a:rPr lang="en-CA" dirty="0" smtClean="0"/>
              <a:t> %</a:t>
            </a:r>
          </a:p>
          <a:p>
            <a:r>
              <a:rPr lang="en-CA" dirty="0"/>
              <a:t> </a:t>
            </a:r>
            <a:r>
              <a:rPr lang="en-CA" dirty="0" smtClean="0"/>
              <a:t> % some code here that you want to repeat</a:t>
            </a:r>
          </a:p>
          <a:p>
            <a:r>
              <a:rPr lang="en-CA" dirty="0" smtClean="0"/>
              <a:t>  %</a:t>
            </a:r>
            <a:endParaRPr lang="en-CA" dirty="0"/>
          </a:p>
          <a:p>
            <a:endParaRPr lang="en-CA" dirty="0" smtClean="0"/>
          </a:p>
          <a:p>
            <a:r>
              <a:rPr lang="en-CA" dirty="0"/>
              <a:t> </a:t>
            </a:r>
            <a:r>
              <a:rPr lang="en-CA" dirty="0" smtClean="0"/>
              <a:t> % ask the user if they want to repeat again</a:t>
            </a:r>
          </a:p>
          <a:p>
            <a:r>
              <a:rPr lang="en-CA" dirty="0"/>
              <a:t> </a:t>
            </a:r>
            <a:r>
              <a:rPr lang="en-CA" dirty="0" smtClean="0"/>
              <a:t> answer = input('Continue? (y / n)');</a:t>
            </a:r>
          </a:p>
          <a:p>
            <a:endParaRPr lang="en-CA" dirty="0"/>
          </a:p>
          <a:p>
            <a:r>
              <a:rPr lang="en-CA" dirty="0" smtClean="0"/>
              <a:t>  % comment out next line</a:t>
            </a:r>
          </a:p>
          <a:p>
            <a:r>
              <a:rPr lang="en-CA"/>
              <a:t> </a:t>
            </a:r>
            <a:r>
              <a:rPr lang="en-CA" smtClean="0"/>
              <a:t> % repeat </a:t>
            </a:r>
            <a:r>
              <a:rPr lang="en-CA" dirty="0" smtClean="0"/>
              <a:t>= </a:t>
            </a:r>
            <a:r>
              <a:rPr lang="en-CA" dirty="0" err="1" smtClean="0"/>
              <a:t>strcmp</a:t>
            </a:r>
            <a:r>
              <a:rPr lang="en-CA" dirty="0" smtClean="0"/>
              <a:t>(answer, 'y');</a:t>
            </a:r>
          </a:p>
          <a:p>
            <a:r>
              <a:rPr lang="en-CA" dirty="0" smtClean="0"/>
              <a:t>end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39479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while loop: computing square root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Content Placeholder 4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Heron's method</a:t>
                </a:r>
              </a:p>
              <a:p>
                <a:pPr lvl="1"/>
                <a:r>
                  <a:rPr lang="en-US" dirty="0" smtClean="0"/>
                  <a:t>named after Hero of Alexandria (1</a:t>
                </a:r>
                <a:r>
                  <a:rPr lang="en-US" baseline="30000" dirty="0" smtClean="0"/>
                  <a:t>st</a:t>
                </a:r>
                <a:r>
                  <a:rPr lang="en-US" dirty="0" smtClean="0"/>
                  <a:t> century Greek mathematician)</a:t>
                </a:r>
              </a:p>
              <a:p>
                <a:r>
                  <a:rPr lang="en-US" dirty="0" smtClean="0"/>
                  <a:t>to compute the square root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choose a starting value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 smtClean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 smtClean="0"/>
                  <a:t> be the average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dirty="0" smtClean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𝑠</m:t>
                    </m:r>
                    <m:r>
                      <a:rPr lang="en-US" b="0" i="1" smtClean="0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endParaRPr lang="en-US" dirty="0" smtClean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be the average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let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sub>
                    </m:sSub>
                  </m:oMath>
                </a14:m>
                <a:r>
                  <a:rPr lang="en-US" dirty="0"/>
                  <a:t> be the average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𝑠</m:t>
                    </m:r>
                    <m:r>
                      <a:rPr lang="en-US" i="1">
                        <a:latin typeface="Cambria Math"/>
                      </a:rPr>
                      <m:t>/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 smtClean="0"/>
                  <a:t>, and so on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how do you know when to stop?</a:t>
                </a:r>
              </a:p>
              <a:p>
                <a:pPr marL="514350" indent="-514350">
                  <a:buFont typeface="+mj-lt"/>
                  <a:buAutoNum type="arabicPeriod"/>
                </a:pPr>
                <a:endParaRPr lang="en-US" dirty="0"/>
              </a:p>
            </p:txBody>
          </p:sp>
        </mc:Choice>
        <mc:Fallback xmlns="">
          <p:sp>
            <p:nvSpPr>
              <p:cNvPr id="5" name="Content Placeholder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741" t="-9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91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compute the square root of s</a:t>
            </a:r>
          </a:p>
          <a:p>
            <a:endParaRPr lang="en-US" dirty="0" smtClean="0"/>
          </a:p>
          <a:p>
            <a:r>
              <a:rPr lang="en-US" dirty="0" smtClean="0"/>
              <a:t>epsilon = 1e-9;</a:t>
            </a:r>
            <a:endParaRPr lang="en-US" dirty="0"/>
          </a:p>
          <a:p>
            <a:r>
              <a:rPr lang="en-US" dirty="0" smtClean="0"/>
              <a:t>delta = </a:t>
            </a:r>
            <a:r>
              <a:rPr lang="en-US" dirty="0" err="1" smtClean="0"/>
              <a:t>Inf</a:t>
            </a:r>
            <a:r>
              <a:rPr lang="en-US" dirty="0" smtClean="0"/>
              <a:t>;</a:t>
            </a:r>
          </a:p>
          <a:p>
            <a:r>
              <a:rPr lang="en-US" dirty="0" smtClean="0"/>
              <a:t>x = 0.5 * </a:t>
            </a:r>
            <a:r>
              <a:rPr lang="en-US" dirty="0" smtClean="0"/>
              <a:t>s;</a:t>
            </a:r>
            <a:endParaRPr lang="en-US" dirty="0" smtClean="0"/>
          </a:p>
          <a:p>
            <a:r>
              <a:rPr lang="en-US" dirty="0" smtClean="0"/>
              <a:t>while abs(delta) &gt; </a:t>
            </a:r>
            <a:r>
              <a:rPr lang="en-US" dirty="0" smtClean="0"/>
              <a:t>epsilon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 xi = mean([x, s / x]);</a:t>
            </a:r>
          </a:p>
          <a:p>
            <a:r>
              <a:rPr lang="en-US" dirty="0"/>
              <a:t> </a:t>
            </a:r>
            <a:r>
              <a:rPr lang="en-US" dirty="0" smtClean="0"/>
              <a:t> delta = xi – x;</a:t>
            </a:r>
          </a:p>
          <a:p>
            <a:r>
              <a:rPr lang="en-US" dirty="0"/>
              <a:t> </a:t>
            </a:r>
            <a:r>
              <a:rPr lang="en-US" dirty="0" smtClean="0"/>
              <a:t> x = xi;</a:t>
            </a:r>
          </a:p>
          <a:p>
            <a:r>
              <a:rPr lang="en-US" dirty="0" smtClean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641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dirty="0" smtClean="0"/>
              <a:t> loop repeats a block of code once for each element of a control vector*</a:t>
            </a:r>
          </a:p>
          <a:p>
            <a:pPr lvl="1"/>
            <a:r>
              <a:rPr lang="en-US" dirty="0" smtClean="0"/>
              <a:t>*the vector can be an array, but ignore this for now</a:t>
            </a:r>
          </a:p>
          <a:p>
            <a:endParaRPr lang="en-US" dirty="0"/>
          </a:p>
          <a:p>
            <a:r>
              <a:rPr lang="en-US" dirty="0" smtClean="0"/>
              <a:t>the value of the element in the control vector is available inside the loop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551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loop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for </a:t>
            </a:r>
            <a:r>
              <a:rPr lang="en-US" i="1" dirty="0" smtClean="0">
                <a:solidFill>
                  <a:srgbClr val="FF0000"/>
                </a:solidFill>
              </a:rPr>
              <a:t>index</a:t>
            </a:r>
            <a:r>
              <a:rPr lang="en-US" i="1" dirty="0" smtClean="0"/>
              <a:t> = </a:t>
            </a:r>
            <a:r>
              <a:rPr lang="en-US" i="1" dirty="0" err="1" smtClean="0"/>
              <a:t>vector_of_values</a:t>
            </a:r>
            <a:endParaRPr lang="en-US" i="1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end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143000" y="3276600"/>
            <a:ext cx="3429000" cy="1676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i="1" dirty="0" smtClean="0">
                <a:solidFill>
                  <a:srgbClr val="00B0F0"/>
                </a:solidFill>
              </a:rPr>
              <a:t>loop body: a sequence of MATLAB statements</a:t>
            </a:r>
          </a:p>
          <a:p>
            <a:pPr algn="ctr"/>
            <a:r>
              <a:rPr lang="en-US" i="1" dirty="0" smtClean="0">
                <a:solidFill>
                  <a:srgbClr val="00B0F0"/>
                </a:solidFill>
              </a:rPr>
              <a:t>repeated once for each element in </a:t>
            </a:r>
            <a:r>
              <a:rPr lang="en-US" b="1" i="1" dirty="0" err="1" smtClean="0">
                <a:solidFill>
                  <a:srgbClr val="00B0F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vector_of_values</a:t>
            </a:r>
            <a:endParaRPr lang="en-US" b="1" i="1" dirty="0">
              <a:solidFill>
                <a:srgbClr val="00B0F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524000"/>
            <a:ext cx="1962845" cy="120032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b="1" i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index</a:t>
            </a:r>
            <a:r>
              <a:rPr lang="en-US" dirty="0" smtClean="0">
                <a:solidFill>
                  <a:srgbClr val="FF0000"/>
                </a:solidFill>
                <a:latin typeface="+mn-lt"/>
              </a:rPr>
              <a:t> is the loop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variable; you can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use whatever</a:t>
            </a:r>
          </a:p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name you want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29200" y="2505670"/>
            <a:ext cx="37338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+mn-lt"/>
              </a:rPr>
              <a:t>each iteration of the loop, the value of index is taken sequentially from </a:t>
            </a:r>
            <a:r>
              <a:rPr lang="en-US" b="1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vector_of_values</a:t>
            </a:r>
            <a:endParaRPr lang="en-US" b="1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89566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display the value of index for each iteration</a:t>
            </a:r>
          </a:p>
          <a:p>
            <a:r>
              <a:rPr lang="en-US" dirty="0" smtClean="0"/>
              <a:t>% of a loop</a:t>
            </a:r>
          </a:p>
          <a:p>
            <a:endParaRPr lang="en-US" dirty="0"/>
          </a:p>
          <a:p>
            <a:r>
              <a:rPr lang="en-US" dirty="0" smtClean="0"/>
              <a:t>for index = 1:5</a:t>
            </a:r>
          </a:p>
          <a:p>
            <a:r>
              <a:rPr lang="en-US" dirty="0"/>
              <a:t> </a:t>
            </a:r>
            <a:r>
              <a:rPr lang="en-US" dirty="0" smtClean="0"/>
              <a:t> index</a:t>
            </a:r>
          </a:p>
          <a:p>
            <a:r>
              <a:rPr lang="en-US" dirty="0" smtClean="0"/>
              <a:t>end</a:t>
            </a:r>
          </a:p>
        </p:txBody>
      </p:sp>
    </p:spTree>
    <p:extLst>
      <p:ext uri="{BB962C8B-B14F-4D97-AF65-F5344CB8AC3E}">
        <p14:creationId xmlns:p14="http://schemas.microsoft.com/office/powerpoint/2010/main" val="10312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display the integers 1 through 5 on separate lines</a:t>
            </a:r>
          </a:p>
          <a:p>
            <a:endParaRPr lang="en-US" dirty="0"/>
          </a:p>
          <a:p>
            <a:r>
              <a:rPr lang="en-US" dirty="0" smtClean="0"/>
              <a:t>for index = 1:5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disp</a:t>
            </a:r>
            <a:r>
              <a:rPr lang="en-US" dirty="0" smtClean="0"/>
              <a:t>(num2str(index));</a:t>
            </a:r>
          </a:p>
          <a:p>
            <a:r>
              <a:rPr lang="en-US" dirty="0" smtClean="0"/>
              <a:t>end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% you could also use </a:t>
            </a:r>
            <a:r>
              <a:rPr lang="en-US" dirty="0" err="1" smtClean="0"/>
              <a:t>sprintf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for index = 1:5</a:t>
            </a:r>
          </a:p>
          <a:p>
            <a:r>
              <a:rPr lang="en-US" dirty="0"/>
              <a:t>  </a:t>
            </a:r>
            <a:r>
              <a:rPr lang="en-US" dirty="0" err="1" smtClean="0"/>
              <a:t>disp</a:t>
            </a:r>
            <a:r>
              <a:rPr lang="en-US" dirty="0" smtClean="0"/>
              <a:t>(</a:t>
            </a:r>
            <a:r>
              <a:rPr lang="en-US" dirty="0" err="1" smtClean="0"/>
              <a:t>sprintf</a:t>
            </a:r>
            <a:r>
              <a:rPr lang="en-US" dirty="0" smtClean="0"/>
              <a:t>('%d', index</a:t>
            </a:r>
            <a:r>
              <a:rPr lang="en-US" dirty="0"/>
              <a:t>));</a:t>
            </a:r>
          </a:p>
          <a:p>
            <a:r>
              <a:rPr lang="en-US" dirty="0"/>
              <a:t>end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35412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7ACB01-8358-4A41-B4CD-DA7053A8D8D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% display the integers start through stop</a:t>
            </a:r>
          </a:p>
          <a:p>
            <a:r>
              <a:rPr lang="en-US" dirty="0" smtClean="0"/>
              <a:t>% on separate lines</a:t>
            </a:r>
          </a:p>
          <a:p>
            <a:endParaRPr lang="en-US" dirty="0" smtClean="0"/>
          </a:p>
          <a:p>
            <a:r>
              <a:rPr lang="en-US" dirty="0" smtClean="0"/>
              <a:t>if start &lt;= stop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x</a:t>
            </a:r>
            <a:r>
              <a:rPr lang="en-US" dirty="0" smtClean="0"/>
              <a:t> = </a:t>
            </a:r>
            <a:r>
              <a:rPr lang="en-US" dirty="0" err="1" smtClean="0"/>
              <a:t>start:stop</a:t>
            </a:r>
            <a:r>
              <a:rPr lang="en-US" dirty="0" smtClean="0"/>
              <a:t>;</a:t>
            </a:r>
          </a:p>
          <a:p>
            <a:r>
              <a:rPr lang="en-US" dirty="0" smtClean="0"/>
              <a:t>else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/>
              <a:t>x</a:t>
            </a:r>
            <a:r>
              <a:rPr lang="en-US" dirty="0" smtClean="0"/>
              <a:t> = start:-1:stop;</a:t>
            </a:r>
          </a:p>
          <a:p>
            <a:r>
              <a:rPr lang="en-US" dirty="0" smtClean="0"/>
              <a:t>end</a:t>
            </a:r>
          </a:p>
          <a:p>
            <a:endParaRPr lang="en-US" dirty="0"/>
          </a:p>
          <a:p>
            <a:r>
              <a:rPr lang="en-US" dirty="0" smtClean="0"/>
              <a:t>for index = x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disp</a:t>
            </a:r>
            <a:r>
              <a:rPr lang="en-US" dirty="0" smtClean="0"/>
              <a:t>(num2str(index));</a:t>
            </a:r>
          </a:p>
          <a:p>
            <a:r>
              <a:rPr lang="en-US" dirty="0" smtClean="0"/>
              <a:t>end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7748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compute the sum of the integers 1, 2, 3, ..., n</a:t>
            </a:r>
          </a:p>
          <a:p>
            <a:endParaRPr lang="en-US" dirty="0" smtClean="0"/>
          </a:p>
          <a:p>
            <a:r>
              <a:rPr lang="en-US" dirty="0"/>
              <a:t>% we need a variable to accumulate the sum</a:t>
            </a:r>
          </a:p>
          <a:p>
            <a:r>
              <a:rPr lang="en-US" dirty="0" smtClean="0"/>
              <a:t>total = 0;</a:t>
            </a:r>
          </a:p>
          <a:p>
            <a:endParaRPr lang="en-US" dirty="0" smtClean="0"/>
          </a:p>
          <a:p>
            <a:r>
              <a:rPr lang="en-US" dirty="0" smtClean="0"/>
              <a:t>for x = 1:n</a:t>
            </a:r>
          </a:p>
          <a:p>
            <a:r>
              <a:rPr lang="en-US" dirty="0"/>
              <a:t> </a:t>
            </a:r>
            <a:r>
              <a:rPr lang="en-US" dirty="0" smtClean="0"/>
              <a:t> total = total + x;</a:t>
            </a:r>
          </a:p>
          <a:p>
            <a:r>
              <a:rPr lang="en-US" dirty="0" smtClean="0"/>
              <a:t>end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% you should use sum instead, though</a:t>
            </a:r>
          </a:p>
          <a:p>
            <a:r>
              <a:rPr lang="en-US" dirty="0" smtClean="0"/>
              <a:t>total = sum(1:n);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2081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% compute the dot product of two vectors x and y</a:t>
            </a:r>
          </a:p>
          <a:p>
            <a:endParaRPr lang="en-US" dirty="0"/>
          </a:p>
          <a:p>
            <a:r>
              <a:rPr lang="en-US" dirty="0" err="1" smtClean="0"/>
              <a:t>len</a:t>
            </a:r>
            <a:r>
              <a:rPr lang="en-US" dirty="0" smtClean="0"/>
              <a:t> = length(x);</a:t>
            </a:r>
          </a:p>
          <a:p>
            <a:r>
              <a:rPr lang="en-US" dirty="0" err="1" smtClean="0"/>
              <a:t>dotprod</a:t>
            </a:r>
            <a:r>
              <a:rPr lang="en-US" dirty="0" smtClean="0"/>
              <a:t> = 0;</a:t>
            </a:r>
          </a:p>
          <a:p>
            <a:r>
              <a:rPr lang="en-US" dirty="0" smtClean="0"/>
              <a:t>for index = 1:len</a:t>
            </a:r>
          </a:p>
          <a:p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dotprod</a:t>
            </a:r>
            <a:r>
              <a:rPr lang="en-US" dirty="0" smtClean="0"/>
              <a:t> = </a:t>
            </a:r>
            <a:r>
              <a:rPr lang="en-US" dirty="0" err="1" smtClean="0"/>
              <a:t>dotprod</a:t>
            </a:r>
            <a:r>
              <a:rPr lang="en-US" dirty="0" smtClean="0"/>
              <a:t> + x(index) * y(index);</a:t>
            </a:r>
          </a:p>
          <a:p>
            <a:r>
              <a:rPr lang="en-US" dirty="0" smtClean="0"/>
              <a:t>end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% you should use dot instead, though</a:t>
            </a:r>
          </a:p>
          <a:p>
            <a:r>
              <a:rPr lang="en-US" dirty="0" err="1" smtClean="0"/>
              <a:t>dotprod</a:t>
            </a:r>
            <a:r>
              <a:rPr lang="en-US" dirty="0" smtClean="0"/>
              <a:t> = dot(x, y);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786534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5217</TotalTime>
  <Words>1139</Words>
  <Application>Microsoft Office PowerPoint</Application>
  <PresentationFormat>On-screen Show (4:3)</PresentationFormat>
  <Paragraphs>239</Paragraphs>
  <Slides>22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Origin</vt:lpstr>
      <vt:lpstr>Loops</vt:lpstr>
      <vt:lpstr>Loops</vt:lpstr>
      <vt:lpstr>for loop</vt:lpstr>
      <vt:lpstr>for loop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for loop: matrix-vector multiplication</vt:lpstr>
      <vt:lpstr>for loop: radioactive decay</vt:lpstr>
      <vt:lpstr>for loop: radioactive decay</vt:lpstr>
      <vt:lpstr>PowerPoint Presentation</vt:lpstr>
      <vt:lpstr>for loop: cumulative sum</vt:lpstr>
      <vt:lpstr>PowerPoint Presentation</vt:lpstr>
      <vt:lpstr>while loop</vt:lpstr>
      <vt:lpstr>while loop</vt:lpstr>
      <vt:lpstr>PowerPoint Presentation</vt:lpstr>
      <vt:lpstr>while loop: infinte loops</vt:lpstr>
      <vt:lpstr>PowerPoint Presentation</vt:lpstr>
      <vt:lpstr>while loop: computing square root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 Ma</cp:lastModifiedBy>
  <cp:revision>239</cp:revision>
  <dcterms:created xsi:type="dcterms:W3CDTF">2006-08-16T00:00:00Z</dcterms:created>
  <dcterms:modified xsi:type="dcterms:W3CDTF">2014-02-11T18:28:59Z</dcterms:modified>
</cp:coreProperties>
</file>