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26"/>
  </p:notesMasterIdLst>
  <p:sldIdLst>
    <p:sldId id="524" r:id="rId2"/>
    <p:sldId id="525" r:id="rId3"/>
    <p:sldId id="526" r:id="rId4"/>
    <p:sldId id="527" r:id="rId5"/>
    <p:sldId id="528" r:id="rId6"/>
    <p:sldId id="529" r:id="rId7"/>
    <p:sldId id="530" r:id="rId8"/>
    <p:sldId id="531" r:id="rId9"/>
    <p:sldId id="532" r:id="rId10"/>
    <p:sldId id="533" r:id="rId11"/>
    <p:sldId id="541" r:id="rId12"/>
    <p:sldId id="542" r:id="rId13"/>
    <p:sldId id="543" r:id="rId14"/>
    <p:sldId id="544" r:id="rId15"/>
    <p:sldId id="534" r:id="rId16"/>
    <p:sldId id="535" r:id="rId17"/>
    <p:sldId id="536" r:id="rId18"/>
    <p:sldId id="545" r:id="rId19"/>
    <p:sldId id="546" r:id="rId20"/>
    <p:sldId id="537" r:id="rId21"/>
    <p:sldId id="538" r:id="rId22"/>
    <p:sldId id="539" r:id="rId23"/>
    <p:sldId id="540" r:id="rId24"/>
    <p:sldId id="547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9900"/>
    <a:srgbClr val="00CC00"/>
    <a:srgbClr val="FF99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55" autoAdjust="0"/>
    <p:restoredTop sz="83425" autoAdjust="0"/>
  </p:normalViewPr>
  <p:slideViewPr>
    <p:cSldViewPr showGuides="1">
      <p:cViewPr varScale="1">
        <p:scale>
          <a:sx n="106" d="100"/>
          <a:sy n="106" d="100"/>
        </p:scale>
        <p:origin x="-1680" y="-102"/>
      </p:cViewPr>
      <p:guideLst>
        <p:guide orient="horz" pos="1776"/>
        <p:guide orient="horz" pos="1392"/>
        <p:guide pos="2880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023F731-F0E2-4B56-AEF5-3B1D860A324D}" type="datetimeFigureOut">
              <a:rPr lang="en-US"/>
              <a:pPr>
                <a:defRPr/>
              </a:pPr>
              <a:t>2/5/2014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CEFC0F5-D01E-4BDB-B97A-321AEBCBF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90514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1C9536B7-5070-4FE8-8969-96735BFF711A}" type="datetime1">
              <a:rPr lang="en-US"/>
              <a:pPr>
                <a:defRPr/>
              </a:pPr>
              <a:t>2/5/2014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EB637-46E5-474B-87A8-943D007D3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CCB0-8948-4C41-B7E6-A3A4F76E09E4}" type="datetime1">
              <a:rPr lang="en-US"/>
              <a:pPr>
                <a:defRPr/>
              </a:pPr>
              <a:t>2/5/2014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428A-EF57-4F2A-AB0B-941B91203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3FC54-1274-43A8-805D-F033DB330547}" type="datetime1">
              <a:rPr lang="en-US"/>
              <a:pPr>
                <a:defRPr/>
              </a:pPr>
              <a:t>2/5/2014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23C02-62DE-4DA5-8AA3-D7441D3D8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FFB24-9DAC-4841-9FE5-9988D4FE5952}" type="datetime1">
              <a:rPr lang="en-US"/>
              <a:pPr>
                <a:defRPr/>
              </a:pPr>
              <a:t>2/5/2014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408E4-A589-4D68-B66B-E485EEE8F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B897D-065A-495B-A693-41F7384657E0}" type="datetime1">
              <a:rPr lang="en-US"/>
              <a:pPr>
                <a:defRPr/>
              </a:pPr>
              <a:t>2/5/2014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50F3F-66DB-4760-95B4-53ADBD9730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746BD-5C2D-45F8-9643-80DD6C93D1A0}" type="datetime1">
              <a:rPr lang="en-US"/>
              <a:pPr>
                <a:defRPr/>
              </a:pPr>
              <a:t>2/5/2014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90C0F-7E92-4B1C-96AF-477F17E619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C416E-7B5F-4D60-9E88-C94EE6ABD4FF}" type="datetime1">
              <a:rPr lang="en-US"/>
              <a:pPr>
                <a:defRPr/>
              </a:pPr>
              <a:t>2/5/2014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D1E88-C2A3-4ED1-9995-44157ED0F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1EB4B-7C51-46AC-932D-D67EEE298808}" type="datetime1">
              <a:rPr lang="en-US"/>
              <a:pPr>
                <a:defRPr/>
              </a:pPr>
              <a:t>2/5/2014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ACB01-8358-4A41-B4CD-DA7053A8D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CCB0-8948-4C41-B7E6-A3A4F76E09E4}" type="datetime1">
              <a:rPr lang="en-US"/>
              <a:pPr>
                <a:defRPr/>
              </a:pPr>
              <a:t>2/5/2014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428A-EF57-4F2A-AB0B-941B91203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58521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ld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58521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1EB4B-7C51-46AC-932D-D67EEE298808}" type="datetime1">
              <a:rPr lang="en-US"/>
              <a:pPr>
                <a:defRPr/>
              </a:pPr>
              <a:t>2/5/2014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ACB01-8358-4A41-B4CD-DA7053A8D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F7532-5D15-4FCC-B2F5-45C5FC98F937}" type="datetime1">
              <a:rPr lang="en-US"/>
              <a:pPr>
                <a:defRPr/>
              </a:pPr>
              <a:t>2/5/2014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91AF7-1F67-417D-B218-313F66B35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87031-85B5-447A-AFFF-5502068A3AC8}" type="datetime1">
              <a:rPr lang="en-US"/>
              <a:pPr>
                <a:defRPr/>
              </a:pPr>
              <a:t>2/5/2014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C7A35-55DD-4689-9207-B6A0BCF97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C0ECB-A482-4196-A1C8-9F809A8156DA}" type="datetime1">
              <a:rPr lang="en-US"/>
              <a:pPr>
                <a:defRPr/>
              </a:pPr>
              <a:t>2/5/2014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40DA4-EA63-4CFD-B7EF-F315DAE4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3054A-8BB6-490A-84E7-58FA1248DA5A}" type="datetime1">
              <a:rPr lang="en-US"/>
              <a:pPr>
                <a:defRPr/>
              </a:pPr>
              <a:t>2/5/2014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BFF73-B986-4246-9C14-D7B598317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CFA8FA-C0F0-4F08-B839-A82F484E3877}" type="datetime1">
              <a:rPr lang="en-US"/>
              <a:pPr>
                <a:defRPr/>
              </a:pPr>
              <a:t>2/5/2014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3A1FFE-2D20-4A07-A7DB-C412A0550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16" r:id="rId2"/>
    <p:sldLayoutId id="2147484017" r:id="rId3"/>
    <p:sldLayoutId id="2147484029" r:id="rId4"/>
    <p:sldLayoutId id="2147484028" r:id="rId5"/>
    <p:sldLayoutId id="2147484022" r:id="rId6"/>
    <p:sldLayoutId id="2147484018" r:id="rId7"/>
    <p:sldLayoutId id="2147484019" r:id="rId8"/>
    <p:sldLayoutId id="2147484023" r:id="rId9"/>
    <p:sldLayoutId id="2147484024" r:id="rId10"/>
    <p:sldLayoutId id="2147484025" r:id="rId11"/>
    <p:sldLayoutId id="2147484026" r:id="rId12"/>
    <p:sldLayoutId id="2147484020" r:id="rId13"/>
    <p:sldLayoutId id="2147484027" r:id="rId14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indexing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you can use a logical array to perform indexing on another array</a:t>
            </a:r>
          </a:p>
          <a:p>
            <a:pPr lvl="1"/>
            <a:r>
              <a:rPr lang="en-US" dirty="0" smtClean="0"/>
              <a:t>MATLAB extracts the array elements corresponding to the nonzero values in the logical array</a:t>
            </a:r>
          </a:p>
          <a:p>
            <a:pPr lvl="2"/>
            <a:r>
              <a:rPr lang="en-US" dirty="0" smtClean="0"/>
              <a:t>the output is always in the form of a column vector unless the array is a vector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if </a:t>
            </a:r>
          </a:p>
          <a:p>
            <a:pPr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end</a:t>
            </a:r>
          </a:p>
          <a:p>
            <a:pPr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43000" y="2705100"/>
            <a:ext cx="34290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rgbClr val="00B0F0"/>
                </a:solidFill>
              </a:rPr>
              <a:t>sequence of MATLAB statements</a:t>
            </a:r>
            <a:endParaRPr lang="en-US" i="1" dirty="0">
              <a:solidFill>
                <a:srgbClr val="00B0F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43000" y="2133600"/>
            <a:ext cx="26670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rgbClr val="FF0000"/>
                </a:solidFill>
              </a:rPr>
              <a:t>logical condition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3400" y="3657600"/>
            <a:ext cx="28194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rgbClr val="7030A0"/>
                </a:solidFill>
              </a:rPr>
              <a:t>more MATLAB statements</a:t>
            </a:r>
            <a:endParaRPr lang="en-US" i="1" dirty="0">
              <a:solidFill>
                <a:srgbClr val="7030A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81600" y="2069068"/>
            <a:ext cx="365632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if the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logical condition</a:t>
            </a:r>
            <a:r>
              <a:rPr lang="en-US" dirty="0" smtClean="0">
                <a:latin typeface="+mn-lt"/>
              </a:rPr>
              <a:t> is false then</a:t>
            </a:r>
          </a:p>
          <a:p>
            <a:endParaRPr lang="en-US" dirty="0" smtClean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do </a:t>
            </a:r>
            <a:r>
              <a:rPr lang="en-US" dirty="0" smtClean="0">
                <a:solidFill>
                  <a:srgbClr val="7030A0"/>
                </a:solidFill>
                <a:latin typeface="+mn-lt"/>
              </a:rPr>
              <a:t>more MATLAB statements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4953000" y="1981200"/>
            <a:ext cx="0" cy="2209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if-statement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find the absolute value of a number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if x &lt; 0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x = -x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end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don't do this, use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abs</a:t>
            </a:r>
            <a:r>
              <a:rPr lang="en-US" dirty="0" smtClean="0"/>
              <a:t> instead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if-statement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print out an error message</a:t>
            </a:r>
          </a:p>
          <a:p>
            <a:endParaRPr lang="en-US" dirty="0" smtClean="0"/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degKelvin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&lt; 0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error('impossible temperature!');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if-statement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change a column vector to a row vector</a:t>
            </a:r>
          </a:p>
          <a:p>
            <a:endParaRPr lang="en-US" sz="2400" dirty="0" smtClean="0"/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if size(x, 1) &gt; 1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x = x';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end</a:t>
            </a:r>
          </a:p>
          <a:p>
            <a:pPr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 smtClean="0">
                <a:cs typeface="Courier New" pitchFamily="49" charset="0"/>
              </a:rPr>
              <a:t>change a row vector to a column vector</a:t>
            </a:r>
            <a:endParaRPr lang="en-US" sz="2400" dirty="0" smtClean="0"/>
          </a:p>
          <a:p>
            <a:endParaRPr lang="en-US" sz="2400" dirty="0" smtClean="0"/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if size(x,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2)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 1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x = x';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end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if-statement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create a function that has an optional last parameter</a:t>
            </a:r>
          </a:p>
          <a:p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function [x, v]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dhmotion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(A, m, k, b, phi, t)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228B22"/>
                </a:solidFill>
                <a:latin typeface="Courier New"/>
              </a:rPr>
              <a:t>%DHMOTION Damped harmonic motion from Lab 4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228B22"/>
                </a:solidFill>
                <a:latin typeface="Courier New"/>
              </a:rPr>
              <a:t>%   x = </a:t>
            </a:r>
            <a:r>
              <a:rPr lang="en-US" sz="2000" b="1" dirty="0" err="1" smtClean="0">
                <a:solidFill>
                  <a:srgbClr val="228B22"/>
                </a:solidFill>
                <a:latin typeface="Courier New"/>
              </a:rPr>
              <a:t>dhmotion</a:t>
            </a:r>
            <a:r>
              <a:rPr lang="en-US" sz="2000" b="1" dirty="0" smtClean="0">
                <a:solidFill>
                  <a:srgbClr val="228B22"/>
                </a:solidFill>
                <a:latin typeface="Courier New"/>
              </a:rPr>
              <a:t>(A, m, k, b, phi) computes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228B22"/>
                </a:solidFill>
                <a:latin typeface="Courier New"/>
              </a:rPr>
              <a:t>%   the position of a damped harmonic oscillator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228B22"/>
                </a:solidFill>
                <a:latin typeface="Courier New"/>
              </a:rPr>
              <a:t>%   at time t = </a:t>
            </a:r>
            <a:r>
              <a:rPr lang="en-US" sz="2000" b="1" dirty="0" err="1" smtClean="0">
                <a:solidFill>
                  <a:srgbClr val="228B22"/>
                </a:solidFill>
                <a:latin typeface="Courier New"/>
              </a:rPr>
              <a:t>linspace</a:t>
            </a:r>
            <a:r>
              <a:rPr lang="en-US" sz="2000" b="1" dirty="0" smtClean="0">
                <a:solidFill>
                  <a:srgbClr val="228B22"/>
                </a:solidFill>
                <a:latin typeface="Courier New"/>
              </a:rPr>
              <a:t>(0, 1)</a:t>
            </a:r>
          </a:p>
          <a:p>
            <a:pPr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nargin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== 5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t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linspace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(0,1);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end</a:t>
            </a:r>
          </a:p>
          <a:p>
            <a:pPr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% the rest of your function goes here...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105400" y="4419600"/>
            <a:ext cx="350608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nargin</a:t>
            </a:r>
            <a:r>
              <a:rPr lang="en-US" dirty="0" smtClean="0">
                <a:latin typeface="+mn-lt"/>
              </a:rPr>
              <a:t> is the number of input</a:t>
            </a:r>
          </a:p>
          <a:p>
            <a:r>
              <a:rPr lang="en-US" dirty="0" smtClean="0">
                <a:latin typeface="+mn-lt"/>
              </a:rPr>
              <a:t>arguments supplied by the caller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if-else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if-else statement allows you to conditionally execute one of </a:t>
            </a:r>
            <a:r>
              <a:rPr lang="en-US" i="1" dirty="0" smtClean="0"/>
              <a:t>two</a:t>
            </a:r>
            <a:r>
              <a:rPr lang="en-US" dirty="0" smtClean="0"/>
              <a:t> blocks of MATLAB statements</a:t>
            </a:r>
            <a:endParaRPr lang="en-US" sz="2400" dirty="0"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if-else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if </a:t>
            </a:r>
          </a:p>
          <a:p>
            <a:pPr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end</a:t>
            </a:r>
          </a:p>
          <a:p>
            <a:pPr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43000" y="2705100"/>
            <a:ext cx="34290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rgbClr val="00B0F0"/>
                </a:solidFill>
              </a:rPr>
              <a:t>sequence of MATLAB statements</a:t>
            </a:r>
            <a:endParaRPr lang="en-US" i="1" dirty="0">
              <a:solidFill>
                <a:srgbClr val="00B0F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43000" y="2133600"/>
            <a:ext cx="26670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rgbClr val="FF0000"/>
                </a:solidFill>
              </a:rPr>
              <a:t>logical condition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3400" y="4800600"/>
            <a:ext cx="28194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rgbClr val="7030A0"/>
                </a:solidFill>
              </a:rPr>
              <a:t>more MATLAB statements</a:t>
            </a:r>
            <a:endParaRPr lang="en-US" i="1" dirty="0">
              <a:solidFill>
                <a:srgbClr val="7030A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81600" y="2069068"/>
            <a:ext cx="3616759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if the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logical condition</a:t>
            </a:r>
            <a:r>
              <a:rPr lang="en-US" dirty="0" smtClean="0">
                <a:latin typeface="+mn-lt"/>
              </a:rPr>
              <a:t> is true then</a:t>
            </a:r>
          </a:p>
          <a:p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do the first </a:t>
            </a:r>
            <a:r>
              <a:rPr lang="en-US" dirty="0" smtClean="0">
                <a:solidFill>
                  <a:srgbClr val="00B0F0"/>
                </a:solidFill>
                <a:latin typeface="+mn-lt"/>
              </a:rPr>
              <a:t>sequence of MATLAB</a:t>
            </a:r>
          </a:p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statements</a:t>
            </a:r>
            <a:r>
              <a:rPr lang="en-US" dirty="0" smtClean="0">
                <a:latin typeface="+mn-lt"/>
              </a:rPr>
              <a:t> and then</a:t>
            </a:r>
          </a:p>
          <a:p>
            <a:endParaRPr lang="en-US" dirty="0" smtClean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do </a:t>
            </a:r>
            <a:r>
              <a:rPr lang="en-US" dirty="0" smtClean="0">
                <a:solidFill>
                  <a:srgbClr val="7030A0"/>
                </a:solidFill>
                <a:latin typeface="+mn-lt"/>
              </a:rPr>
              <a:t>more MATLAB statements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4953000" y="1981200"/>
            <a:ext cx="0" cy="3352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143000" y="3810000"/>
            <a:ext cx="34290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rgbClr val="00CC00"/>
                </a:solidFill>
              </a:rPr>
              <a:t>sequence of MATLAB statements</a:t>
            </a:r>
            <a:endParaRPr lang="en-US" i="1" dirty="0">
              <a:solidFill>
                <a:srgbClr val="00CC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if-else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if </a:t>
            </a:r>
          </a:p>
          <a:p>
            <a:pPr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end</a:t>
            </a:r>
          </a:p>
          <a:p>
            <a:pPr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43000" y="2705100"/>
            <a:ext cx="34290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rgbClr val="00B0F0"/>
                </a:solidFill>
              </a:rPr>
              <a:t>sequence of MATLAB statements</a:t>
            </a:r>
            <a:endParaRPr lang="en-US" i="1" dirty="0">
              <a:solidFill>
                <a:srgbClr val="00B0F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43000" y="2133600"/>
            <a:ext cx="26670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rgbClr val="FF0000"/>
                </a:solidFill>
              </a:rPr>
              <a:t>logical condition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3400" y="4800600"/>
            <a:ext cx="28194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rgbClr val="7030A0"/>
                </a:solidFill>
              </a:rPr>
              <a:t>more MATLAB statements</a:t>
            </a:r>
            <a:endParaRPr lang="en-US" i="1" dirty="0">
              <a:solidFill>
                <a:srgbClr val="7030A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81600" y="2069068"/>
            <a:ext cx="3656322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if the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logical condition</a:t>
            </a:r>
            <a:r>
              <a:rPr lang="en-US" dirty="0" smtClean="0">
                <a:latin typeface="+mn-lt"/>
              </a:rPr>
              <a:t> is false then</a:t>
            </a:r>
          </a:p>
          <a:p>
            <a:endParaRPr lang="en-US" dirty="0" smtClean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do the second </a:t>
            </a:r>
            <a:r>
              <a:rPr lang="en-US" dirty="0" smtClean="0">
                <a:solidFill>
                  <a:srgbClr val="00CC00"/>
                </a:solidFill>
                <a:latin typeface="+mn-lt"/>
              </a:rPr>
              <a:t>sequence of</a:t>
            </a:r>
          </a:p>
          <a:p>
            <a:r>
              <a:rPr lang="en-US" dirty="0" smtClean="0">
                <a:solidFill>
                  <a:srgbClr val="00CC00"/>
                </a:solidFill>
                <a:latin typeface="+mn-lt"/>
              </a:rPr>
              <a:t>MATLAB statements </a:t>
            </a:r>
            <a:r>
              <a:rPr lang="en-US" dirty="0" smtClean="0">
                <a:latin typeface="+mn-lt"/>
              </a:rPr>
              <a:t>and then</a:t>
            </a:r>
          </a:p>
          <a:p>
            <a:endParaRPr lang="en-US" dirty="0" smtClean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do </a:t>
            </a:r>
            <a:r>
              <a:rPr lang="en-US" dirty="0" smtClean="0">
                <a:solidFill>
                  <a:srgbClr val="7030A0"/>
                </a:solidFill>
                <a:latin typeface="+mn-lt"/>
              </a:rPr>
              <a:t>more MATLAB statements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4953000" y="1981200"/>
            <a:ext cx="0" cy="3352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143000" y="3810000"/>
            <a:ext cx="34290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rgbClr val="00CC00"/>
                </a:solidFill>
              </a:rPr>
              <a:t>sequence of MATLAB statements</a:t>
            </a:r>
            <a:endParaRPr lang="en-US" i="1" dirty="0">
              <a:solidFill>
                <a:srgbClr val="00CC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if-else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write a function that returns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 smtClean="0"/>
              <a:t> if an integer number is even,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dirty="0" smtClean="0"/>
              <a:t> if it is even</a:t>
            </a:r>
          </a:p>
          <a:p>
            <a:endParaRPr lang="en-US" dirty="0" smtClean="0"/>
          </a:p>
          <a:p>
            <a:pPr>
              <a:buNone/>
            </a:pPr>
            <a:r>
              <a:rPr lang="en-US" sz="1600" b="1" dirty="0" smtClean="0">
                <a:solidFill>
                  <a:srgbClr val="0000FF"/>
                </a:solidFill>
                <a:latin typeface="Courier New"/>
              </a:rPr>
              <a:t>function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[</a:t>
            </a:r>
            <a:r>
              <a:rPr lang="en-US" sz="1600" b="1" dirty="0" err="1" smtClean="0">
                <a:solidFill>
                  <a:srgbClr val="000000"/>
                </a:solidFill>
                <a:latin typeface="Courier New"/>
              </a:rPr>
              <a:t>tf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] = </a:t>
            </a:r>
            <a:r>
              <a:rPr lang="en-US" sz="1600" b="1" dirty="0" err="1" smtClean="0">
                <a:solidFill>
                  <a:srgbClr val="000000"/>
                </a:solidFill>
                <a:latin typeface="Courier New"/>
              </a:rPr>
              <a:t>iseven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(x)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228B22"/>
                </a:solidFill>
                <a:latin typeface="Courier New"/>
              </a:rPr>
              <a:t>%ISEVEN True for an even number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228B22"/>
                </a:solidFill>
                <a:latin typeface="Courier New"/>
              </a:rPr>
              <a:t>%   TF = ISEVEN(X) returns 1 if X is an even integer number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228B22"/>
                </a:solidFill>
                <a:latin typeface="Courier New"/>
              </a:rPr>
              <a:t>%   and 0 otherwise.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228B22"/>
                </a:solidFill>
                <a:latin typeface="Courier New"/>
              </a:rPr>
              <a:t> 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0000FF"/>
                </a:solidFill>
                <a:latin typeface="Courier New"/>
              </a:rPr>
              <a:t>if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urier New"/>
              </a:rPr>
              <a:t>rem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(x, 2) == 0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600" b="1" dirty="0" err="1" smtClean="0">
                <a:solidFill>
                  <a:srgbClr val="000000"/>
                </a:solidFill>
                <a:latin typeface="Courier New"/>
              </a:rPr>
              <a:t>tf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= 1;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0000FF"/>
                </a:solidFill>
                <a:latin typeface="Courier New"/>
              </a:rPr>
              <a:t>else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600" b="1" dirty="0" err="1" smtClean="0">
                <a:solidFill>
                  <a:srgbClr val="000000"/>
                </a:solidFill>
                <a:latin typeface="Courier New"/>
              </a:rPr>
              <a:t>tf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= 0;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pPr>
              <a:buNone/>
            </a:pPr>
            <a:endParaRPr lang="en-US" sz="1600" b="1" dirty="0" smtClean="0">
              <a:solidFill>
                <a:srgbClr val="0000FF"/>
              </a:solidFill>
              <a:latin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105400" y="4419600"/>
            <a:ext cx="310379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rem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(x, 2)</a:t>
            </a:r>
            <a:r>
              <a:rPr lang="en-US" dirty="0" smtClean="0">
                <a:latin typeface="+mn-lt"/>
              </a:rPr>
              <a:t> is the remainder</a:t>
            </a:r>
          </a:p>
          <a:p>
            <a:r>
              <a:rPr lang="en-US" dirty="0" smtClean="0">
                <a:latin typeface="+mn-lt"/>
              </a:rPr>
              <a:t>of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 / 2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if-else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write a function that returns a sorted vector of two numbers</a:t>
            </a:r>
          </a:p>
          <a:p>
            <a:endParaRPr lang="en-US" dirty="0" smtClean="0"/>
          </a:p>
          <a:p>
            <a:pPr>
              <a:buNone/>
            </a:pPr>
            <a:r>
              <a:rPr lang="en-US" sz="1600" b="1" dirty="0" smtClean="0">
                <a:solidFill>
                  <a:srgbClr val="0000FF"/>
                </a:solidFill>
                <a:latin typeface="Courier New"/>
              </a:rPr>
              <a:t>function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[sorted] 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= 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sort2(x, y)</a:t>
            </a:r>
            <a:endParaRPr lang="en-US" sz="1600" b="1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1600" b="1" dirty="0" smtClean="0">
                <a:solidFill>
                  <a:srgbClr val="228B22"/>
                </a:solidFill>
                <a:latin typeface="Courier New"/>
              </a:rPr>
              <a:t>%SORT2 Sort two numbers in ascending order</a:t>
            </a:r>
            <a:endParaRPr lang="en-US" sz="1600" b="1" dirty="0" smtClean="0">
              <a:solidFill>
                <a:srgbClr val="228B22"/>
              </a:solidFill>
              <a:latin typeface="Courier New"/>
            </a:endParaRPr>
          </a:p>
          <a:p>
            <a:pPr>
              <a:buNone/>
            </a:pPr>
            <a:r>
              <a:rPr lang="en-US" sz="1600" b="1" dirty="0" smtClean="0">
                <a:solidFill>
                  <a:srgbClr val="228B22"/>
                </a:solidFill>
                <a:latin typeface="Courier New"/>
              </a:rPr>
              <a:t>%   </a:t>
            </a:r>
            <a:r>
              <a:rPr lang="en-US" sz="1600" b="1" dirty="0" smtClean="0">
                <a:solidFill>
                  <a:srgbClr val="228B22"/>
                </a:solidFill>
                <a:latin typeface="Courier New"/>
              </a:rPr>
              <a:t>SORTED = SORT2(X, Y) returns a row vector containing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228B22"/>
                </a:solidFill>
                <a:latin typeface="Courier New"/>
              </a:rPr>
              <a:t>%   the numbers X and Y in ascending order</a:t>
            </a:r>
            <a:endParaRPr lang="en-US" sz="1600" b="1" dirty="0" smtClean="0">
              <a:solidFill>
                <a:srgbClr val="228B22"/>
              </a:solidFill>
              <a:latin typeface="Courier New"/>
            </a:endParaRPr>
          </a:p>
          <a:p>
            <a:pPr>
              <a:buNone/>
            </a:pPr>
            <a:r>
              <a:rPr lang="en-US" sz="1600" b="1" dirty="0" smtClean="0">
                <a:solidFill>
                  <a:srgbClr val="228B22"/>
                </a:solidFill>
                <a:latin typeface="Courier New"/>
              </a:rPr>
              <a:t> 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0000FF"/>
                </a:solidFill>
                <a:latin typeface="Courier New"/>
              </a:rPr>
              <a:t>if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x &lt;= y</a:t>
            </a:r>
            <a:endParaRPr lang="en-US" sz="1600" b="1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sorted = [x y];</a:t>
            </a:r>
            <a:endParaRPr lang="en-US" sz="1600" b="1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1600" b="1" dirty="0" smtClean="0">
                <a:solidFill>
                  <a:srgbClr val="0000FF"/>
                </a:solidFill>
                <a:latin typeface="Courier New"/>
              </a:rPr>
              <a:t>else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sorted = [y x];</a:t>
            </a:r>
            <a:endParaRPr lang="en-US" sz="1600" b="1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1600" b="1" dirty="0" smtClean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pPr>
              <a:buNone/>
            </a:pPr>
            <a:endParaRPr lang="en-US" sz="1600" b="1" dirty="0" smtClean="0">
              <a:solidFill>
                <a:srgbClr val="0000FF"/>
              </a:solidFill>
              <a:latin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105400" y="5562600"/>
            <a:ext cx="332219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latin typeface="Constantia"/>
              </a:rPr>
              <a:t>don't do this; use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sort</a:t>
            </a:r>
            <a:r>
              <a:rPr lang="en-US" dirty="0" smtClean="0">
                <a:latin typeface="+mn-lt"/>
              </a:rPr>
              <a:t> instead 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&gt;&gt; x = 1:5</a:t>
            </a:r>
          </a:p>
          <a:p>
            <a:r>
              <a:rPr lang="en-US" dirty="0" smtClean="0"/>
              <a:t>x =</a:t>
            </a:r>
          </a:p>
          <a:p>
            <a:r>
              <a:rPr lang="en-US" dirty="0" smtClean="0"/>
              <a:t>     1     2     3     4     5</a:t>
            </a:r>
          </a:p>
          <a:p>
            <a:endParaRPr lang="en-US" dirty="0" smtClean="0"/>
          </a:p>
          <a:p>
            <a:r>
              <a:rPr lang="en-US" dirty="0" smtClean="0"/>
              <a:t>&gt;&gt; I = x &gt; 3</a:t>
            </a:r>
          </a:p>
          <a:p>
            <a:r>
              <a:rPr lang="nn-NO" dirty="0" smtClean="0"/>
              <a:t>I =</a:t>
            </a:r>
          </a:p>
          <a:p>
            <a:r>
              <a:rPr lang="nn-NO" dirty="0" smtClean="0"/>
              <a:t>     0     0     0     1     1</a:t>
            </a:r>
          </a:p>
          <a:p>
            <a:endParaRPr lang="nn-NO" dirty="0" smtClean="0"/>
          </a:p>
          <a:p>
            <a:r>
              <a:rPr lang="nn-NO" dirty="0" smtClean="0"/>
              <a:t>&gt;&gt; x(I)</a:t>
            </a:r>
          </a:p>
          <a:p>
            <a:r>
              <a:rPr lang="en-US" dirty="0" err="1" smtClean="0"/>
              <a:t>ans</a:t>
            </a:r>
            <a:r>
              <a:rPr lang="en-US" dirty="0" smtClean="0"/>
              <a:t> =</a:t>
            </a:r>
          </a:p>
          <a:p>
            <a:r>
              <a:rPr lang="en-US" dirty="0" smtClean="0"/>
              <a:t>     4     5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if-</a:t>
            </a:r>
            <a:r>
              <a:rPr lang="en-US" dirty="0" err="1" smtClean="0"/>
              <a:t>elseif</a:t>
            </a:r>
            <a:r>
              <a:rPr lang="en-US" dirty="0" smtClean="0"/>
              <a:t>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if-</a:t>
            </a:r>
            <a:r>
              <a:rPr lang="en-US" dirty="0" err="1" smtClean="0"/>
              <a:t>elseif</a:t>
            </a:r>
            <a:r>
              <a:rPr lang="en-US" dirty="0" smtClean="0"/>
              <a:t> statement allows you to conditionally execute one of </a:t>
            </a:r>
            <a:r>
              <a:rPr lang="en-US" i="1" dirty="0" smtClean="0"/>
              <a:t>multiple</a:t>
            </a:r>
            <a:r>
              <a:rPr lang="en-US" dirty="0" smtClean="0"/>
              <a:t> blocks of MATLAB statements</a:t>
            </a:r>
            <a:endParaRPr lang="en-US" sz="2400" dirty="0"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if-else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if </a:t>
            </a:r>
          </a:p>
          <a:p>
            <a:pPr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elseif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end</a:t>
            </a:r>
          </a:p>
          <a:p>
            <a:pPr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43000" y="2247900"/>
            <a:ext cx="34290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rgbClr val="00B0F0"/>
                </a:solidFill>
              </a:rPr>
              <a:t>sequence of MATLAB statements</a:t>
            </a:r>
            <a:endParaRPr lang="en-US" i="1" dirty="0">
              <a:solidFill>
                <a:srgbClr val="00B0F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43000" y="1676400"/>
            <a:ext cx="26670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rgbClr val="FF0000"/>
                </a:solidFill>
              </a:rPr>
              <a:t>logical condition 1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3400" y="5181600"/>
            <a:ext cx="28194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rgbClr val="7030A0"/>
                </a:solidFill>
              </a:rPr>
              <a:t>more MATLAB statements</a:t>
            </a:r>
            <a:endParaRPr lang="en-US" i="1" dirty="0">
              <a:solidFill>
                <a:srgbClr val="7030A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81600" y="1600200"/>
            <a:ext cx="3810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if the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logical condition 1</a:t>
            </a:r>
            <a:r>
              <a:rPr lang="en-US" dirty="0" smtClean="0">
                <a:latin typeface="+mn-lt"/>
              </a:rPr>
              <a:t> is true then</a:t>
            </a:r>
          </a:p>
          <a:p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do the first </a:t>
            </a:r>
            <a:r>
              <a:rPr lang="en-US" dirty="0" smtClean="0">
                <a:solidFill>
                  <a:srgbClr val="00B0F0"/>
                </a:solidFill>
                <a:latin typeface="+mn-lt"/>
              </a:rPr>
              <a:t>sequence of MATLAB</a:t>
            </a:r>
          </a:p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statements</a:t>
            </a:r>
            <a:r>
              <a:rPr lang="en-US" dirty="0" smtClean="0">
                <a:latin typeface="+mn-lt"/>
              </a:rPr>
              <a:t> and then</a:t>
            </a:r>
          </a:p>
          <a:p>
            <a:endParaRPr lang="en-US" dirty="0" smtClean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do </a:t>
            </a:r>
            <a:r>
              <a:rPr lang="en-US" dirty="0" smtClean="0">
                <a:solidFill>
                  <a:srgbClr val="7030A0"/>
                </a:solidFill>
                <a:latin typeface="+mn-lt"/>
              </a:rPr>
              <a:t>more MATLAB statements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4953000" y="1524000"/>
            <a:ext cx="0" cy="411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143000" y="3429000"/>
            <a:ext cx="34290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rgbClr val="00CC00"/>
                </a:solidFill>
              </a:rPr>
              <a:t>sequence of MATLAB statements</a:t>
            </a:r>
            <a:endParaRPr lang="en-US" i="1" dirty="0">
              <a:solidFill>
                <a:srgbClr val="00CC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52600" y="2819400"/>
            <a:ext cx="26670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rgbClr val="FF0000"/>
                </a:solidFill>
              </a:rPr>
              <a:t>logical condition 2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43000" y="4343400"/>
            <a:ext cx="34290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rgbClr val="FF9900"/>
                </a:solidFill>
              </a:rPr>
              <a:t>sequence of MATLAB statements</a:t>
            </a:r>
            <a:endParaRPr lang="en-US" i="1" dirty="0">
              <a:solidFill>
                <a:srgbClr val="FF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if-</a:t>
            </a:r>
            <a:r>
              <a:rPr lang="en-US" dirty="0" err="1" smtClean="0"/>
              <a:t>elseif</a:t>
            </a:r>
            <a:r>
              <a:rPr lang="en-US" dirty="0" smtClean="0"/>
              <a:t>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if </a:t>
            </a:r>
          </a:p>
          <a:p>
            <a:pPr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elseif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end</a:t>
            </a:r>
          </a:p>
          <a:p>
            <a:pPr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43000" y="2247900"/>
            <a:ext cx="34290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rgbClr val="00B0F0"/>
                </a:solidFill>
              </a:rPr>
              <a:t>sequence of MATLAB statements</a:t>
            </a:r>
            <a:endParaRPr lang="en-US" i="1" dirty="0">
              <a:solidFill>
                <a:srgbClr val="00B0F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43000" y="1676400"/>
            <a:ext cx="26670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rgbClr val="FF0000"/>
                </a:solidFill>
              </a:rPr>
              <a:t>logical condition 1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3400" y="5181600"/>
            <a:ext cx="28194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rgbClr val="7030A0"/>
                </a:solidFill>
              </a:rPr>
              <a:t>more MATLAB statements</a:t>
            </a:r>
            <a:endParaRPr lang="en-US" i="1" dirty="0">
              <a:solidFill>
                <a:srgbClr val="7030A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81600" y="1600200"/>
            <a:ext cx="38100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if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logical condition 1</a:t>
            </a:r>
            <a:r>
              <a:rPr lang="en-US" dirty="0" smtClean="0">
                <a:latin typeface="+mn-lt"/>
              </a:rPr>
              <a:t> is false then</a:t>
            </a:r>
          </a:p>
          <a:p>
            <a:endParaRPr lang="en-US" dirty="0" smtClean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endParaRPr lang="en-US" sz="1600" dirty="0" smtClean="0">
              <a:latin typeface="+mn-lt"/>
            </a:endParaRPr>
          </a:p>
          <a:p>
            <a:endParaRPr lang="en-US" sz="800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if </a:t>
            </a:r>
            <a:r>
              <a:rPr lang="en-US" dirty="0" smtClean="0">
                <a:solidFill>
                  <a:srgbClr val="FF0000"/>
                </a:solidFill>
                <a:latin typeface="Constantia"/>
              </a:rPr>
              <a:t>logical </a:t>
            </a:r>
            <a:r>
              <a:rPr lang="en-US" dirty="0" smtClean="0">
                <a:solidFill>
                  <a:srgbClr val="FF0000"/>
                </a:solidFill>
                <a:latin typeface="Constantia"/>
              </a:rPr>
              <a:t>condition </a:t>
            </a:r>
            <a:r>
              <a:rPr lang="en-US" dirty="0" smtClean="0">
                <a:solidFill>
                  <a:srgbClr val="FF0000"/>
                </a:solidFill>
                <a:latin typeface="Constantia"/>
              </a:rPr>
              <a:t>2</a:t>
            </a:r>
            <a:r>
              <a:rPr lang="en-US" dirty="0" smtClean="0">
                <a:solidFill>
                  <a:prstClr val="black"/>
                </a:solidFill>
                <a:latin typeface="Constantia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tantia"/>
              </a:rPr>
              <a:t>is </a:t>
            </a:r>
            <a:r>
              <a:rPr lang="en-US" dirty="0" smtClean="0">
                <a:solidFill>
                  <a:prstClr val="black"/>
                </a:solidFill>
                <a:latin typeface="Constantia"/>
              </a:rPr>
              <a:t>true then</a:t>
            </a:r>
            <a:endParaRPr lang="en-US" dirty="0" smtClean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do the second </a:t>
            </a:r>
            <a:r>
              <a:rPr lang="en-US" dirty="0" smtClean="0">
                <a:solidFill>
                  <a:srgbClr val="00CC00"/>
                </a:solidFill>
                <a:latin typeface="+mn-lt"/>
              </a:rPr>
              <a:t>sequence of MATLAB</a:t>
            </a:r>
          </a:p>
          <a:p>
            <a:r>
              <a:rPr lang="en-US" dirty="0" smtClean="0">
                <a:solidFill>
                  <a:srgbClr val="00CC00"/>
                </a:solidFill>
                <a:latin typeface="+mn-lt"/>
              </a:rPr>
              <a:t>statements</a:t>
            </a:r>
            <a:r>
              <a:rPr lang="en-US" dirty="0" smtClean="0">
                <a:latin typeface="+mn-lt"/>
              </a:rPr>
              <a:t> and then</a:t>
            </a:r>
          </a:p>
          <a:p>
            <a:endParaRPr lang="en-US" dirty="0" smtClean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do </a:t>
            </a:r>
            <a:r>
              <a:rPr lang="en-US" dirty="0" smtClean="0">
                <a:solidFill>
                  <a:srgbClr val="7030A0"/>
                </a:solidFill>
                <a:latin typeface="+mn-lt"/>
              </a:rPr>
              <a:t>more MATLAB statements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4953000" y="1524000"/>
            <a:ext cx="0" cy="411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143000" y="3429000"/>
            <a:ext cx="34290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rgbClr val="00CC00"/>
                </a:solidFill>
              </a:rPr>
              <a:t>sequence of MATLAB statements</a:t>
            </a:r>
            <a:endParaRPr lang="en-US" i="1" dirty="0">
              <a:solidFill>
                <a:srgbClr val="00CC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52600" y="2819400"/>
            <a:ext cx="26670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rgbClr val="FF0000"/>
                </a:solidFill>
              </a:rPr>
              <a:t>logical condition 2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43000" y="4343400"/>
            <a:ext cx="34290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rgbClr val="FF9900"/>
                </a:solidFill>
              </a:rPr>
              <a:t>sequence of MATLAB statements</a:t>
            </a:r>
            <a:endParaRPr lang="en-US" i="1" dirty="0">
              <a:solidFill>
                <a:srgbClr val="FF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if-</a:t>
            </a:r>
            <a:r>
              <a:rPr lang="en-US" dirty="0" err="1" smtClean="0"/>
              <a:t>elseif</a:t>
            </a:r>
            <a:r>
              <a:rPr lang="en-US" dirty="0" smtClean="0"/>
              <a:t>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if </a:t>
            </a:r>
          </a:p>
          <a:p>
            <a:pPr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elseif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end</a:t>
            </a:r>
          </a:p>
          <a:p>
            <a:pPr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43000" y="2247900"/>
            <a:ext cx="34290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rgbClr val="00B0F0"/>
                </a:solidFill>
              </a:rPr>
              <a:t>sequence of MATLAB statements</a:t>
            </a:r>
            <a:endParaRPr lang="en-US" i="1" dirty="0">
              <a:solidFill>
                <a:srgbClr val="00B0F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43000" y="1676400"/>
            <a:ext cx="26670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rgbClr val="FF0000"/>
                </a:solidFill>
              </a:rPr>
              <a:t>logical condition 1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3400" y="5181600"/>
            <a:ext cx="28194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rgbClr val="7030A0"/>
                </a:solidFill>
              </a:rPr>
              <a:t>more MATLAB statements</a:t>
            </a:r>
            <a:endParaRPr lang="en-US" i="1" dirty="0">
              <a:solidFill>
                <a:srgbClr val="7030A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81600" y="1600200"/>
            <a:ext cx="38100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if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logical condition 1</a:t>
            </a:r>
            <a:r>
              <a:rPr lang="en-US" dirty="0" smtClean="0">
                <a:latin typeface="+mn-lt"/>
              </a:rPr>
              <a:t> is false then</a:t>
            </a:r>
          </a:p>
          <a:p>
            <a:endParaRPr lang="en-US" dirty="0" smtClean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endParaRPr lang="en-US" sz="1600" dirty="0" smtClean="0">
              <a:latin typeface="+mn-lt"/>
            </a:endParaRPr>
          </a:p>
          <a:p>
            <a:endParaRPr lang="en-US" sz="800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if </a:t>
            </a:r>
            <a:r>
              <a:rPr lang="en-US" dirty="0" smtClean="0">
                <a:solidFill>
                  <a:srgbClr val="FF0000"/>
                </a:solidFill>
                <a:latin typeface="Constantia"/>
              </a:rPr>
              <a:t>logical </a:t>
            </a:r>
            <a:r>
              <a:rPr lang="en-US" dirty="0" smtClean="0">
                <a:solidFill>
                  <a:srgbClr val="FF0000"/>
                </a:solidFill>
                <a:latin typeface="Constantia"/>
              </a:rPr>
              <a:t>condition </a:t>
            </a:r>
            <a:r>
              <a:rPr lang="en-US" dirty="0" smtClean="0">
                <a:solidFill>
                  <a:srgbClr val="FF0000"/>
                </a:solidFill>
                <a:latin typeface="Constantia"/>
              </a:rPr>
              <a:t>2</a:t>
            </a:r>
            <a:r>
              <a:rPr lang="en-US" dirty="0" smtClean="0">
                <a:solidFill>
                  <a:prstClr val="black"/>
                </a:solidFill>
                <a:latin typeface="Constantia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tantia"/>
              </a:rPr>
              <a:t>is </a:t>
            </a:r>
            <a:r>
              <a:rPr lang="en-US" dirty="0" smtClean="0">
                <a:solidFill>
                  <a:prstClr val="black"/>
                </a:solidFill>
                <a:latin typeface="Constantia"/>
              </a:rPr>
              <a:t>false then</a:t>
            </a:r>
            <a:endParaRPr lang="en-US" dirty="0" smtClean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do the third </a:t>
            </a:r>
            <a:r>
              <a:rPr lang="en-US" dirty="0" smtClean="0">
                <a:solidFill>
                  <a:srgbClr val="FF9900"/>
                </a:solidFill>
                <a:latin typeface="+mn-lt"/>
              </a:rPr>
              <a:t>sequence of MATLAB</a:t>
            </a:r>
          </a:p>
          <a:p>
            <a:r>
              <a:rPr lang="en-US" dirty="0" smtClean="0">
                <a:solidFill>
                  <a:srgbClr val="FF9900"/>
                </a:solidFill>
                <a:latin typeface="+mn-lt"/>
              </a:rPr>
              <a:t>statements</a:t>
            </a:r>
            <a:r>
              <a:rPr lang="en-US" dirty="0" smtClean="0">
                <a:latin typeface="+mn-lt"/>
              </a:rPr>
              <a:t> and then</a:t>
            </a:r>
          </a:p>
          <a:p>
            <a:endParaRPr lang="en-US" dirty="0" smtClean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do </a:t>
            </a:r>
            <a:r>
              <a:rPr lang="en-US" dirty="0" smtClean="0">
                <a:solidFill>
                  <a:srgbClr val="7030A0"/>
                </a:solidFill>
                <a:latin typeface="+mn-lt"/>
              </a:rPr>
              <a:t>more MATLAB statements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4953000" y="1524000"/>
            <a:ext cx="0" cy="411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143000" y="3429000"/>
            <a:ext cx="34290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rgbClr val="00CC00"/>
                </a:solidFill>
              </a:rPr>
              <a:t>sequence of MATLAB statements</a:t>
            </a:r>
            <a:endParaRPr lang="en-US" i="1" dirty="0">
              <a:solidFill>
                <a:srgbClr val="00CC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52600" y="2819400"/>
            <a:ext cx="26670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rgbClr val="FF0000"/>
                </a:solidFill>
              </a:rPr>
              <a:t>logical condition 2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43000" y="4343400"/>
            <a:ext cx="34290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rgbClr val="FF9900"/>
                </a:solidFill>
              </a:rPr>
              <a:t>sequence of MATLAB statements</a:t>
            </a:r>
            <a:endParaRPr lang="en-US" i="1" dirty="0">
              <a:solidFill>
                <a:srgbClr val="FF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if-</a:t>
            </a:r>
            <a:r>
              <a:rPr lang="en-US" dirty="0" err="1" smtClean="0"/>
              <a:t>elseif</a:t>
            </a:r>
            <a:r>
              <a:rPr lang="en-US" dirty="0" smtClean="0"/>
              <a:t>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write a function that returns a sorted vector of three numbers</a:t>
            </a:r>
          </a:p>
          <a:p>
            <a:endParaRPr lang="en-US" dirty="0" smtClean="0"/>
          </a:p>
          <a:p>
            <a:pPr>
              <a:buNone/>
            </a:pPr>
            <a:r>
              <a:rPr lang="en-US" sz="1600" b="1" dirty="0" smtClean="0">
                <a:solidFill>
                  <a:srgbClr val="0000FF"/>
                </a:solidFill>
                <a:latin typeface="Courier New"/>
              </a:rPr>
              <a:t>function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[s] 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= 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smallest(x, y, z)</a:t>
            </a:r>
            <a:endParaRPr lang="en-US" sz="1600" b="1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1600" b="1" dirty="0" smtClean="0">
                <a:solidFill>
                  <a:srgbClr val="228B22"/>
                </a:solidFill>
                <a:latin typeface="Courier New"/>
              </a:rPr>
              <a:t>%SMALLEST Find the smallest of 3 numbers</a:t>
            </a:r>
            <a:endParaRPr lang="en-US" sz="1600" b="1" dirty="0" smtClean="0">
              <a:solidFill>
                <a:srgbClr val="228B22"/>
              </a:solidFill>
              <a:latin typeface="Courier New"/>
            </a:endParaRPr>
          </a:p>
          <a:p>
            <a:pPr>
              <a:buNone/>
            </a:pPr>
            <a:r>
              <a:rPr lang="en-US" sz="1600" b="1" dirty="0" smtClean="0">
                <a:solidFill>
                  <a:srgbClr val="228B22"/>
                </a:solidFill>
                <a:latin typeface="Courier New"/>
              </a:rPr>
              <a:t>%   </a:t>
            </a:r>
            <a:r>
              <a:rPr lang="en-US" sz="1600" b="1" dirty="0" smtClean="0">
                <a:solidFill>
                  <a:srgbClr val="228B22"/>
                </a:solidFill>
                <a:latin typeface="Courier New"/>
              </a:rPr>
              <a:t>S = SMALLEST(X, Y, Z) returns the minimum of X, Y, and Z</a:t>
            </a:r>
            <a:endParaRPr lang="en-US" sz="1600" b="1" dirty="0" smtClean="0">
              <a:solidFill>
                <a:srgbClr val="228B22"/>
              </a:solidFill>
              <a:latin typeface="Courier New"/>
            </a:endParaRPr>
          </a:p>
          <a:p>
            <a:pPr>
              <a:buNone/>
            </a:pPr>
            <a:r>
              <a:rPr lang="en-US" sz="1600" b="1" dirty="0" smtClean="0">
                <a:solidFill>
                  <a:srgbClr val="228B22"/>
                </a:solidFill>
                <a:latin typeface="Courier New"/>
              </a:rPr>
              <a:t> 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0000FF"/>
                </a:solidFill>
                <a:latin typeface="Courier New"/>
              </a:rPr>
              <a:t>if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x &lt;= y &amp; x &lt;= z</a:t>
            </a:r>
            <a:endParaRPr lang="en-US" sz="1600" b="1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s = x;</a:t>
            </a:r>
            <a:endParaRPr lang="en-US" sz="1600" b="1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1600" b="1" dirty="0" err="1" smtClean="0">
                <a:solidFill>
                  <a:srgbClr val="0000FF"/>
                </a:solidFill>
                <a:latin typeface="Courier New"/>
              </a:rPr>
              <a:t>elseif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y 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&lt;= 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x 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&amp; 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y 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&lt;= z</a:t>
            </a:r>
            <a:endParaRPr lang="en-US" sz="1600" b="1" dirty="0" smtClean="0">
              <a:solidFill>
                <a:srgbClr val="0000FF"/>
              </a:solidFill>
              <a:latin typeface="Courier New"/>
            </a:endParaRPr>
          </a:p>
          <a:p>
            <a:pPr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s = y;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0000FF"/>
                </a:solidFill>
                <a:latin typeface="Courier New"/>
              </a:rPr>
              <a:t>else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s = 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z;</a:t>
            </a:r>
            <a:endParaRPr lang="en-US" sz="1600" b="1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1600" b="1" dirty="0" smtClean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pPr>
              <a:buNone/>
            </a:pPr>
            <a:endParaRPr lang="en-US" sz="1600" b="1" dirty="0" smtClean="0">
              <a:solidFill>
                <a:srgbClr val="0000FF"/>
              </a:solidFill>
              <a:latin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105400" y="5562600"/>
            <a:ext cx="318433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latin typeface="Constantia"/>
              </a:rPr>
              <a:t>don't do this; use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min</a:t>
            </a:r>
            <a:r>
              <a:rPr lang="en-US" dirty="0" smtClean="0">
                <a:latin typeface="+mn-lt"/>
              </a:rPr>
              <a:t> instead 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&gt;&gt; X = </a:t>
            </a:r>
            <a:r>
              <a:rPr lang="en-US" dirty="0" err="1" smtClean="0"/>
              <a:t>pascal</a:t>
            </a:r>
            <a:r>
              <a:rPr lang="en-US" dirty="0" smtClean="0"/>
              <a:t>(5)</a:t>
            </a:r>
          </a:p>
          <a:p>
            <a:r>
              <a:rPr lang="en-US" dirty="0" smtClean="0"/>
              <a:t>X =</a:t>
            </a:r>
          </a:p>
          <a:p>
            <a:r>
              <a:rPr lang="en-US" dirty="0" smtClean="0"/>
              <a:t>     1     1     1     1     1</a:t>
            </a:r>
          </a:p>
          <a:p>
            <a:r>
              <a:rPr lang="en-US" dirty="0" smtClean="0"/>
              <a:t>     1     2     3     4     5</a:t>
            </a:r>
          </a:p>
          <a:p>
            <a:r>
              <a:rPr lang="en-US" dirty="0" smtClean="0"/>
              <a:t>     1     3     6    10    15</a:t>
            </a:r>
          </a:p>
          <a:p>
            <a:r>
              <a:rPr lang="en-US" dirty="0" smtClean="0"/>
              <a:t>     1     4    10    20    35</a:t>
            </a:r>
          </a:p>
          <a:p>
            <a:r>
              <a:rPr lang="en-US" dirty="0" smtClean="0"/>
              <a:t>     1     5    15    35    70</a:t>
            </a:r>
          </a:p>
          <a:p>
            <a:endParaRPr lang="en-US" dirty="0" smtClean="0"/>
          </a:p>
          <a:p>
            <a:r>
              <a:rPr lang="en-US" dirty="0" smtClean="0"/>
              <a:t>&gt;&gt; </a:t>
            </a:r>
            <a:r>
              <a:rPr lang="nn-NO" dirty="0" smtClean="0"/>
              <a:t>I =</a:t>
            </a:r>
          </a:p>
          <a:p>
            <a:endParaRPr lang="nn-NO" dirty="0" smtClean="0"/>
          </a:p>
          <a:p>
            <a:r>
              <a:rPr lang="nn-NO" dirty="0" smtClean="0"/>
              <a:t>     0     0     0     0     0</a:t>
            </a:r>
          </a:p>
          <a:p>
            <a:r>
              <a:rPr lang="nn-NO" dirty="0" smtClean="0"/>
              <a:t>     0     0     0     0     0</a:t>
            </a:r>
          </a:p>
          <a:p>
            <a:r>
              <a:rPr lang="nn-NO" dirty="0" smtClean="0"/>
              <a:t>     0     0     0     0     1</a:t>
            </a:r>
          </a:p>
          <a:p>
            <a:r>
              <a:rPr lang="nn-NO" dirty="0" smtClean="0"/>
              <a:t>     0     0     0     1     1</a:t>
            </a:r>
          </a:p>
          <a:p>
            <a:r>
              <a:rPr lang="nn-NO" dirty="0" smtClean="0"/>
              <a:t>     0     0     1     1     1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&gt;&gt; </a:t>
            </a:r>
            <a:r>
              <a:rPr lang="nn-NO" dirty="0" smtClean="0"/>
              <a:t> X(I)</a:t>
            </a:r>
          </a:p>
          <a:p>
            <a:r>
              <a:rPr lang="nn-NO" dirty="0" smtClean="0"/>
              <a:t>ans =</a:t>
            </a:r>
          </a:p>
          <a:p>
            <a:r>
              <a:rPr lang="nn-NO" dirty="0" smtClean="0"/>
              <a:t>    15</a:t>
            </a:r>
          </a:p>
          <a:p>
            <a:r>
              <a:rPr lang="nn-NO" dirty="0" smtClean="0"/>
              <a:t>    20</a:t>
            </a:r>
          </a:p>
          <a:p>
            <a:r>
              <a:rPr lang="nn-NO" dirty="0" smtClean="0"/>
              <a:t>    35</a:t>
            </a:r>
          </a:p>
          <a:p>
            <a:r>
              <a:rPr lang="nn-NO" dirty="0" smtClean="0"/>
              <a:t>    15</a:t>
            </a:r>
          </a:p>
          <a:p>
            <a:r>
              <a:rPr lang="nn-NO" dirty="0" smtClean="0"/>
              <a:t>    35</a:t>
            </a:r>
          </a:p>
          <a:p>
            <a:r>
              <a:rPr lang="nn-NO" dirty="0" smtClean="0"/>
              <a:t>    70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&gt;&gt; </a:t>
            </a:r>
            <a:r>
              <a:rPr lang="nn-NO" dirty="0" smtClean="0"/>
              <a:t>% rectify a sine wave</a:t>
            </a:r>
          </a:p>
          <a:p>
            <a:r>
              <a:rPr lang="nn-NO" dirty="0" smtClean="0"/>
              <a:t>&gt;&gt; t = 0:0.05:1;</a:t>
            </a:r>
          </a:p>
          <a:p>
            <a:r>
              <a:rPr lang="nn-NO" dirty="0" smtClean="0"/>
              <a:t>&gt;&gt; y = sin(t);</a:t>
            </a:r>
          </a:p>
          <a:p>
            <a:r>
              <a:rPr lang="nn-NO" dirty="0" smtClean="0"/>
              <a:t>&gt;&gt; plot(t, y, 'b'); hold on;</a:t>
            </a:r>
          </a:p>
          <a:p>
            <a:r>
              <a:rPr lang="nn-NO" dirty="0" smtClean="0"/>
              <a:t>&gt;&gt; I = y &lt; 0;</a:t>
            </a:r>
          </a:p>
          <a:p>
            <a:r>
              <a:rPr lang="nn-NO" dirty="0" smtClean="0"/>
              <a:t>&gt;&gt; y(I) = -y(I);</a:t>
            </a:r>
          </a:p>
          <a:p>
            <a:r>
              <a:rPr lang="nn-NO" dirty="0" smtClean="0"/>
              <a:t>&gt;&gt; plot(t, y, 'r');</a:t>
            </a:r>
          </a:p>
          <a:p>
            <a:endParaRPr lang="nn-NO" dirty="0" smtClean="0"/>
          </a:p>
          <a:p>
            <a:r>
              <a:rPr lang="nn-NO" dirty="0" smtClean="0"/>
              <a:t>&gt;&gt; % replace all spaces with –</a:t>
            </a:r>
          </a:p>
          <a:p>
            <a:r>
              <a:rPr lang="nn-NO" dirty="0" smtClean="0"/>
              <a:t>&gt;&gt; </a:t>
            </a:r>
            <a:r>
              <a:rPr lang="en-US" dirty="0" smtClean="0"/>
              <a:t>s = 'a string with some spaces in it';</a:t>
            </a:r>
          </a:p>
          <a:p>
            <a:r>
              <a:rPr lang="en-US" dirty="0" smtClean="0"/>
              <a:t>&gt;&gt; s(</a:t>
            </a:r>
            <a:r>
              <a:rPr lang="en-US" dirty="0" err="1" smtClean="0"/>
              <a:t>isspace</a:t>
            </a:r>
            <a:r>
              <a:rPr lang="en-US" dirty="0" smtClean="0"/>
              <a:t>(s)) = '-'</a:t>
            </a:r>
          </a:p>
          <a:p>
            <a:r>
              <a:rPr lang="en-US" dirty="0" smtClean="0"/>
              <a:t>s =</a:t>
            </a:r>
          </a:p>
          <a:p>
            <a:r>
              <a:rPr lang="en-US" dirty="0" smtClean="0"/>
              <a:t>a-string-with-some-spaces-in-it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Selection statements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so far, all of our scripts and functions have been made up of statements that are executed in sequence</a:t>
            </a:r>
          </a:p>
          <a:p>
            <a:r>
              <a:rPr lang="en-US" dirty="0" smtClean="0"/>
              <a:t>a selection statement uses a logical value or values to select which statements are executed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if statement allows you to conditionally execute a </a:t>
            </a:r>
            <a:r>
              <a:rPr lang="en-US" i="1" dirty="0" smtClean="0"/>
              <a:t>single</a:t>
            </a:r>
            <a:r>
              <a:rPr lang="en-US" dirty="0" smtClean="0"/>
              <a:t> block of MATLAB statements</a:t>
            </a:r>
            <a:endParaRPr lang="en-US" sz="2400" dirty="0"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if </a:t>
            </a:r>
          </a:p>
          <a:p>
            <a:pPr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end</a:t>
            </a:r>
          </a:p>
          <a:p>
            <a:pPr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43000" y="2705100"/>
            <a:ext cx="34290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rgbClr val="00B0F0"/>
                </a:solidFill>
              </a:rPr>
              <a:t>sequence of MATLAB statements</a:t>
            </a:r>
            <a:endParaRPr lang="en-US" i="1" dirty="0">
              <a:solidFill>
                <a:srgbClr val="00B0F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43000" y="2133600"/>
            <a:ext cx="26670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rgbClr val="FF0000"/>
                </a:solidFill>
              </a:rPr>
              <a:t>logical condition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3400" y="3657600"/>
            <a:ext cx="28194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rgbClr val="7030A0"/>
                </a:solidFill>
              </a:rPr>
              <a:t>more MATLAB statements</a:t>
            </a:r>
            <a:endParaRPr lang="en-US" i="1" dirty="0">
              <a:solidFill>
                <a:srgbClr val="7030A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81600" y="2069068"/>
            <a:ext cx="361675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if the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logical condition</a:t>
            </a:r>
            <a:r>
              <a:rPr lang="en-US" dirty="0" smtClean="0">
                <a:latin typeface="+mn-lt"/>
              </a:rPr>
              <a:t> is true then</a:t>
            </a:r>
          </a:p>
          <a:p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do the </a:t>
            </a:r>
            <a:r>
              <a:rPr lang="en-US" dirty="0" smtClean="0">
                <a:solidFill>
                  <a:srgbClr val="00B0F0"/>
                </a:solidFill>
                <a:latin typeface="+mn-lt"/>
              </a:rPr>
              <a:t>sequence of MATLAB</a:t>
            </a:r>
          </a:p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statements</a:t>
            </a:r>
            <a:r>
              <a:rPr lang="en-US" dirty="0" smtClean="0">
                <a:latin typeface="+mn-lt"/>
              </a:rPr>
              <a:t> and then</a:t>
            </a:r>
          </a:p>
          <a:p>
            <a:endParaRPr lang="en-US" dirty="0" smtClean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do </a:t>
            </a:r>
            <a:r>
              <a:rPr lang="en-US" dirty="0" smtClean="0">
                <a:solidFill>
                  <a:srgbClr val="7030A0"/>
                </a:solidFill>
                <a:latin typeface="+mn-lt"/>
              </a:rPr>
              <a:t>more MATLAB statements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4953000" y="1981200"/>
            <a:ext cx="0" cy="2209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4889</TotalTime>
  <Words>1018</Words>
  <Application>Microsoft Office PowerPoint</Application>
  <PresentationFormat>On-screen Show (4:3)</PresentationFormat>
  <Paragraphs>367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Origin</vt:lpstr>
      <vt:lpstr>Logical indexing</vt:lpstr>
      <vt:lpstr>Slide 2</vt:lpstr>
      <vt:lpstr>Slide 3</vt:lpstr>
      <vt:lpstr>Slide 4</vt:lpstr>
      <vt:lpstr>Slide 5</vt:lpstr>
      <vt:lpstr>Selection statements</vt:lpstr>
      <vt:lpstr>Selection statements</vt:lpstr>
      <vt:lpstr>if statement</vt:lpstr>
      <vt:lpstr>if statement</vt:lpstr>
      <vt:lpstr>if statement</vt:lpstr>
      <vt:lpstr>if-statement</vt:lpstr>
      <vt:lpstr>if-statement</vt:lpstr>
      <vt:lpstr>if-statement</vt:lpstr>
      <vt:lpstr>if-statement</vt:lpstr>
      <vt:lpstr>if-else statement</vt:lpstr>
      <vt:lpstr>if-else statement</vt:lpstr>
      <vt:lpstr>if-else statement</vt:lpstr>
      <vt:lpstr>if-else statement</vt:lpstr>
      <vt:lpstr>if-else statement</vt:lpstr>
      <vt:lpstr>if-elseif statement</vt:lpstr>
      <vt:lpstr>if-else statement</vt:lpstr>
      <vt:lpstr>if-elseif statement</vt:lpstr>
      <vt:lpstr>if-elseif statement</vt:lpstr>
      <vt:lpstr>if-elseif statement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</cp:lastModifiedBy>
  <cp:revision>220</cp:revision>
  <dcterms:created xsi:type="dcterms:W3CDTF">2006-08-16T00:00:00Z</dcterms:created>
  <dcterms:modified xsi:type="dcterms:W3CDTF">2014-02-06T05:23:36Z</dcterms:modified>
</cp:coreProperties>
</file>