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1"/>
  </p:notesMasterIdLst>
  <p:sldIdLst>
    <p:sldId id="491" r:id="rId2"/>
    <p:sldId id="489" r:id="rId3"/>
    <p:sldId id="490" r:id="rId4"/>
    <p:sldId id="492" r:id="rId5"/>
    <p:sldId id="493" r:id="rId6"/>
    <p:sldId id="494" r:id="rId7"/>
    <p:sldId id="495" r:id="rId8"/>
    <p:sldId id="496" r:id="rId9"/>
    <p:sldId id="497" r:id="rId10"/>
    <p:sldId id="498" r:id="rId11"/>
    <p:sldId id="499" r:id="rId12"/>
    <p:sldId id="500" r:id="rId13"/>
    <p:sldId id="501" r:id="rId14"/>
    <p:sldId id="502" r:id="rId15"/>
    <p:sldId id="503" r:id="rId16"/>
    <p:sldId id="504" r:id="rId17"/>
    <p:sldId id="505" r:id="rId18"/>
    <p:sldId id="506" r:id="rId19"/>
    <p:sldId id="507"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83425" autoAdjust="0"/>
  </p:normalViewPr>
  <p:slideViewPr>
    <p:cSldViewPr showGuides="1">
      <p:cViewPr varScale="1">
        <p:scale>
          <a:sx n="97" d="100"/>
          <a:sy n="97" d="100"/>
        </p:scale>
        <p:origin x="-2034" y="-96"/>
      </p:cViewPr>
      <p:guideLst>
        <p:guide orient="horz" pos="1776"/>
        <p:guide orient="horz" pos="1392"/>
        <p:guide pos="2880"/>
        <p:guide pos="40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0" d="100"/>
          <a:sy n="60" d="100"/>
        </p:scale>
        <p:origin x="-249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023F731-F0E2-4B56-AEF5-3B1D860A324D}" type="datetimeFigureOut">
              <a:rPr lang="en-US"/>
              <a:pPr>
                <a:defRPr/>
              </a:pPr>
              <a:t>1/30/2014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CEFC0F5-D01E-4BDB-B97A-321AEBCBFAD2}" type="slidenum">
              <a:rPr lang="en-US"/>
              <a:pPr>
                <a:defRPr/>
              </a:pPr>
              <a:t>‹#›</a:t>
            </a:fld>
            <a:endParaRPr lang="en-US"/>
          </a:p>
        </p:txBody>
      </p:sp>
    </p:spTree>
    <p:extLst>
      <p:ext uri="{BB962C8B-B14F-4D97-AF65-F5344CB8AC3E}">
        <p14:creationId xmlns:p14="http://schemas.microsoft.com/office/powerpoint/2010/main" val="19905147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4000">
                <a:solidFill>
                  <a:schemeClr val="tx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8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6400800" y="6354763"/>
            <a:ext cx="2286000" cy="366712"/>
          </a:xfrm>
        </p:spPr>
        <p:txBody>
          <a:bodyPr/>
          <a:lstStyle>
            <a:lvl1pPr>
              <a:defRPr sz="1400" smtClean="0"/>
            </a:lvl1pPr>
          </a:lstStyle>
          <a:p>
            <a:pPr>
              <a:defRPr/>
            </a:pPr>
            <a:fld id="{1C9536B7-5070-4FE8-8969-96735BFF711A}" type="datetime1">
              <a:rPr lang="en-US"/>
              <a:pPr>
                <a:defRPr/>
              </a:pPr>
              <a:t>1/30/2014</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6AAEB637-46E5-474B-87A8-943D007D302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88CDCCB0-8948-4C41-B7E6-A3A4F76E09E4}" type="datetime1">
              <a:rPr lang="en-US"/>
              <a:pPr>
                <a:defRPr/>
              </a:pPr>
              <a:t>1/30/2014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05CF428A-EF57-4F2A-AB0B-941B9120354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2A03FC54-1274-43A8-805D-F033DB330547}" type="datetime1">
              <a:rPr lang="en-US"/>
              <a:pPr>
                <a:defRPr/>
              </a:pPr>
              <a:t>1/30/2014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44923C02-62DE-4DA5-8AA3-D7441D3D8E6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DE2FFB24-9DAC-4841-9FE5-9988D4FE5952}" type="datetime1">
              <a:rPr lang="en-US"/>
              <a:pPr>
                <a:defRPr/>
              </a:pPr>
              <a:t>1/30/2014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42C408E4-A589-4D68-B66B-E485EEE8F0C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75B897D-065A-495B-A693-41F7384657E0}" type="datetime1">
              <a:rPr lang="en-US"/>
              <a:pPr>
                <a:defRPr/>
              </a:pPr>
              <a:t>1/30/2014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D450F3F-66DB-4760-95B4-53ADBD9730B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28746BD-5C2D-45F8-9643-80DD6C93D1A0}" type="datetime1">
              <a:rPr lang="en-US"/>
              <a:pPr>
                <a:defRPr/>
              </a:pPr>
              <a:t>1/30/2014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F790C0F-7E92-4B1C-96AF-477F17E619C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D60C416E-7B5F-4D60-9E88-C94EE6ABD4FF}" type="datetime1">
              <a:rPr lang="en-US"/>
              <a:pPr>
                <a:defRPr/>
              </a:pPr>
              <a:t>1/30/2014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CED1E88-C2A3-4ED1-9995-44157ED0F0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631EB4B-7C51-46AC-932D-D67EEE298808}" type="datetime1">
              <a:rPr lang="en-US"/>
              <a:pPr>
                <a:defRPr/>
              </a:pPr>
              <a:t>1/30/2014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A7ACB01-8358-4A41-B4CD-DA7053A8D8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de">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88CDCCB0-8948-4C41-B7E6-A3A4F76E09E4}" type="datetime1">
              <a:rPr lang="en-US"/>
              <a:pPr>
                <a:defRPr/>
              </a:pPr>
              <a:t>1/30/2014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05CF428A-EF57-4F2A-AB0B-941B9120354B}" type="slidenum">
              <a:rPr lang="en-US"/>
              <a:pPr>
                <a:defRPr/>
              </a:pPr>
              <a:t>‹#›</a:t>
            </a:fld>
            <a:endParaRPr lang="en-US"/>
          </a:p>
        </p:txBody>
      </p:sp>
      <p:sp>
        <p:nvSpPr>
          <p:cNvPr id="7" name="Content Placeholder 7"/>
          <p:cNvSpPr>
            <a:spLocks noGrp="1"/>
          </p:cNvSpPr>
          <p:nvPr>
            <p:ph sz="quarter" idx="1"/>
          </p:nvPr>
        </p:nvSpPr>
        <p:spPr>
          <a:xfrm>
            <a:off x="457200" y="304800"/>
            <a:ext cx="8229600" cy="58521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ldCode">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57200" y="304800"/>
            <a:ext cx="8229600" cy="58521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631EB4B-7C51-46AC-932D-D67EEE298808}" type="datetime1">
              <a:rPr lang="en-US"/>
              <a:pPr>
                <a:defRPr/>
              </a:pPr>
              <a:t>1/30/2014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A7ACB01-8358-4A41-B4CD-DA7053A8D8D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281F7532-5D15-4FCC-B2F5-45C5FC98F937}" type="datetime1">
              <a:rPr lang="en-US"/>
              <a:pPr>
                <a:defRPr/>
              </a:pPr>
              <a:t>1/30/2014</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03391AF7-1F67-417D-B218-313F66B353E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9A87031-85B5-447A-AFFF-5502068A3AC8}" type="datetime1">
              <a:rPr lang="en-US"/>
              <a:pPr>
                <a:defRPr/>
              </a:pPr>
              <a:t>1/30/2014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18C7A35-55DD-4689-9207-B6A0BCF974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161C0ECB-A482-4196-A1C8-9F809A8156DA}" type="datetime1">
              <a:rPr lang="en-US"/>
              <a:pPr>
                <a:defRPr/>
              </a:pPr>
              <a:t>1/30/2014</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8340DA4-EA63-4CFD-B7EF-F315DAE4930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7143054A-8BB6-490A-84E7-58FA1248DA5A}" type="datetime1">
              <a:rPr lang="en-US"/>
              <a:pPr>
                <a:defRPr/>
              </a:pPr>
              <a:t>1/30/2014</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6ABFF73-B986-4246-9C14-D7B598317B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6DCFA8FA-C0F0-4F08-B839-A82F484E3877}" type="datetime1">
              <a:rPr lang="en-US"/>
              <a:pPr>
                <a:defRPr/>
              </a:pPr>
              <a:t>1/30/2014</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383A1FFE-2D20-4A07-A7DB-C412A0550C3D}"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021" r:id="rId1"/>
    <p:sldLayoutId id="2147484016" r:id="rId2"/>
    <p:sldLayoutId id="2147484017" r:id="rId3"/>
    <p:sldLayoutId id="2147484029" r:id="rId4"/>
    <p:sldLayoutId id="2147484028" r:id="rId5"/>
    <p:sldLayoutId id="2147484022" r:id="rId6"/>
    <p:sldLayoutId id="2147484018" r:id="rId7"/>
    <p:sldLayoutId id="2147484019" r:id="rId8"/>
    <p:sldLayoutId id="2147484023" r:id="rId9"/>
    <p:sldLayoutId id="2147484024" r:id="rId10"/>
    <p:sldLayoutId id="2147484025" r:id="rId11"/>
    <p:sldLayoutId id="2147484026" r:id="rId12"/>
    <p:sldLayoutId id="2147484020" r:id="rId13"/>
    <p:sldLayoutId id="2147484027" r:id="rId14"/>
  </p:sldLayoutIdLst>
  <p:hf hdr="0" ftr="0" dt="0"/>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Calibri" pitchFamily="34" charset="0"/>
        </a:defRPr>
      </a:lvl2pPr>
      <a:lvl3pPr algn="l" rtl="0" fontAlgn="base">
        <a:spcBef>
          <a:spcPct val="0"/>
        </a:spcBef>
        <a:spcAft>
          <a:spcPct val="0"/>
        </a:spcAft>
        <a:defRPr sz="3200">
          <a:solidFill>
            <a:schemeClr val="tx2"/>
          </a:solidFill>
          <a:latin typeface="Calibri" pitchFamily="34" charset="0"/>
        </a:defRPr>
      </a:lvl3pPr>
      <a:lvl4pPr algn="l" rtl="0" fontAlgn="base">
        <a:spcBef>
          <a:spcPct val="0"/>
        </a:spcBef>
        <a:spcAft>
          <a:spcPct val="0"/>
        </a:spcAft>
        <a:defRPr sz="3200">
          <a:solidFill>
            <a:schemeClr val="tx2"/>
          </a:solidFill>
          <a:latin typeface="Calibri" pitchFamily="34" charset="0"/>
        </a:defRPr>
      </a:lvl4pPr>
      <a:lvl5pPr algn="l" rtl="0" fontAlgn="base">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9C9C9C"/>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User-defined functions</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a:t>
            </a:fld>
            <a:endParaRPr lang="en-US"/>
          </a:p>
        </p:txBody>
      </p:sp>
    </p:spTree>
    <p:extLst>
      <p:ext uri="{BB962C8B-B14F-4D97-AF65-F5344CB8AC3E}">
        <p14:creationId xmlns:p14="http://schemas.microsoft.com/office/powerpoint/2010/main" val="2177526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5" name="Content Placeholder 4"/>
          <p:cNvSpPr>
            <a:spLocks noGrp="1"/>
          </p:cNvSpPr>
          <p:nvPr>
            <p:ph sz="quarter" idx="1"/>
          </p:nvPr>
        </p:nvSpPr>
        <p:spPr/>
        <p:txBody>
          <a:bodyPr/>
          <a:lstStyle/>
          <a:p>
            <a:endParaRPr lang="en-US" dirty="0" smtClean="0"/>
          </a:p>
          <a:p>
            <a:endParaRPr lang="en-US" dirty="0" smtClean="0"/>
          </a:p>
          <a:p>
            <a:endParaRPr lang="en-US" dirty="0" smtClean="0"/>
          </a:p>
          <a:p>
            <a:r>
              <a:rPr lang="en-US" dirty="0" smtClean="0"/>
              <a:t>you might prefer adding documentation in the same style that appears in the Help browser</a:t>
            </a:r>
          </a:p>
          <a:p>
            <a:pPr lvl="1"/>
            <a:r>
              <a:rPr lang="en-US" dirty="0" smtClean="0"/>
              <a:t>you can use Cell-mode style comments like you have been doing in the labs</a:t>
            </a:r>
            <a:endParaRPr lang="en-US" dirty="0"/>
          </a:p>
        </p:txBody>
      </p:sp>
      <p:sp>
        <p:nvSpPr>
          <p:cNvPr id="4" name="Slide Number Placeholder 3"/>
          <p:cNvSpPr>
            <a:spLocks noGrp="1"/>
          </p:cNvSpPr>
          <p:nvPr>
            <p:ph type="sldNum" sz="quarter" idx="12"/>
          </p:nvPr>
        </p:nvSpPr>
        <p:spPr/>
        <p:txBody>
          <a:bodyPr/>
          <a:lstStyle/>
          <a:p>
            <a:pPr>
              <a:defRPr/>
            </a:pPr>
            <a:fld id="{AA7ACB01-8358-4A41-B4CD-DA7053A8D8D0}"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5" name="Content Placeholder 4"/>
          <p:cNvSpPr>
            <a:spLocks noGrp="1"/>
          </p:cNvSpPr>
          <p:nvPr>
            <p:ph sz="quarter" idx="1"/>
          </p:nvPr>
        </p:nvSpPr>
        <p:spPr/>
        <p:txBody>
          <a:bodyPr>
            <a:normAutofit/>
          </a:bodyPr>
          <a:lstStyle/>
          <a:p>
            <a:r>
              <a:rPr lang="en-US" sz="1600" dirty="0" smtClean="0">
                <a:solidFill>
                  <a:srgbClr val="0000FF"/>
                </a:solidFill>
                <a:latin typeface="Courier New"/>
              </a:rPr>
              <a:t>function</a:t>
            </a:r>
            <a:r>
              <a:rPr lang="en-US" sz="1600" dirty="0" smtClean="0">
                <a:solidFill>
                  <a:srgbClr val="000000"/>
                </a:solidFill>
                <a:latin typeface="Courier New"/>
              </a:rPr>
              <a:t> [x] = shmotion2(t)</a:t>
            </a:r>
          </a:p>
          <a:p>
            <a:r>
              <a:rPr lang="en-US" sz="1600" dirty="0" smtClean="0">
                <a:solidFill>
                  <a:srgbClr val="228B22"/>
                </a:solidFill>
                <a:latin typeface="Courier New"/>
              </a:rPr>
              <a:t>%% shmotion2</a:t>
            </a:r>
          </a:p>
          <a:p>
            <a:r>
              <a:rPr lang="en-US" sz="1600" dirty="0" smtClean="0">
                <a:solidFill>
                  <a:srgbClr val="228B22"/>
                </a:solidFill>
                <a:latin typeface="Courier New"/>
              </a:rPr>
              <a:t>% Position of a simple harmonic oscillator.</a:t>
            </a:r>
          </a:p>
          <a:p>
            <a:r>
              <a:rPr lang="en-US" sz="1600" dirty="0" smtClean="0">
                <a:solidFill>
                  <a:srgbClr val="228B22"/>
                </a:solidFill>
                <a:latin typeface="Courier New"/>
              </a:rPr>
              <a:t>%% Syntax</a:t>
            </a:r>
          </a:p>
          <a:p>
            <a:r>
              <a:rPr lang="en-US" sz="1600" dirty="0" smtClean="0">
                <a:solidFill>
                  <a:srgbClr val="228B22"/>
                </a:solidFill>
                <a:latin typeface="Courier New"/>
              </a:rPr>
              <a:t>%  x = shmotion2(0:0.1:5);</a:t>
            </a:r>
          </a:p>
          <a:p>
            <a:r>
              <a:rPr lang="en-US" sz="1600" dirty="0" smtClean="0">
                <a:solidFill>
                  <a:srgbClr val="228B22"/>
                </a:solidFill>
                <a:latin typeface="Courier New"/>
              </a:rPr>
              <a:t>%% Description</a:t>
            </a:r>
          </a:p>
          <a:p>
            <a:r>
              <a:rPr lang="en-US" sz="1600" dirty="0" smtClean="0">
                <a:solidFill>
                  <a:srgbClr val="228B22"/>
                </a:solidFill>
                <a:latin typeface="Courier New"/>
              </a:rPr>
              <a:t>% |x = </a:t>
            </a:r>
            <a:r>
              <a:rPr lang="en-US" sz="1600" dirty="0" err="1" smtClean="0">
                <a:solidFill>
                  <a:srgbClr val="228B22"/>
                </a:solidFill>
                <a:latin typeface="Courier New"/>
              </a:rPr>
              <a:t>shmotion</a:t>
            </a:r>
            <a:r>
              <a:rPr lang="en-US" sz="1600" dirty="0" smtClean="0">
                <a:solidFill>
                  <a:srgbClr val="228B22"/>
                </a:solidFill>
                <a:latin typeface="Courier New"/>
              </a:rPr>
              <a:t>(t)| for vector |t| computes the position |x|</a:t>
            </a:r>
          </a:p>
          <a:p>
            <a:r>
              <a:rPr lang="en-US" sz="1600" dirty="0" smtClean="0">
                <a:solidFill>
                  <a:srgbClr val="228B22"/>
                </a:solidFill>
                <a:latin typeface="Courier New"/>
              </a:rPr>
              <a:t>% for each element in |t| </a:t>
            </a:r>
          </a:p>
          <a:p>
            <a:r>
              <a:rPr lang="en-US" sz="1600" dirty="0" smtClean="0">
                <a:solidFill>
                  <a:srgbClr val="228B22"/>
                </a:solidFill>
                <a:latin typeface="Courier New"/>
              </a:rPr>
              <a:t>%% Examples</a:t>
            </a:r>
          </a:p>
          <a:p>
            <a:r>
              <a:rPr lang="en-US" sz="1600" dirty="0" smtClean="0">
                <a:solidFill>
                  <a:srgbClr val="228B22"/>
                </a:solidFill>
                <a:latin typeface="Courier New"/>
              </a:rPr>
              <a:t>%  x = shmotion2(0:0.1:0.5)</a:t>
            </a:r>
          </a:p>
          <a:p>
            <a:r>
              <a:rPr lang="en-US" sz="1600" dirty="0" smtClean="0">
                <a:solidFill>
                  <a:srgbClr val="228B22"/>
                </a:solidFill>
                <a:latin typeface="Courier New"/>
              </a:rPr>
              <a:t>%  x =</a:t>
            </a:r>
          </a:p>
          <a:p>
            <a:r>
              <a:rPr lang="en-US" sz="1600" dirty="0" smtClean="0">
                <a:solidFill>
                  <a:srgbClr val="228B22"/>
                </a:solidFill>
                <a:latin typeface="Courier New"/>
              </a:rPr>
              <a:t>%     -2.0000   -1.9008   -1.6132   -1.1655   -0.6023    0.0207</a:t>
            </a:r>
          </a:p>
          <a:p>
            <a:r>
              <a:rPr lang="en-US" sz="1600" dirty="0" smtClean="0">
                <a:solidFill>
                  <a:srgbClr val="228B22"/>
                </a:solidFill>
                <a:latin typeface="Courier New"/>
              </a:rPr>
              <a:t>  </a:t>
            </a:r>
          </a:p>
          <a:p>
            <a:r>
              <a:rPr lang="en-US" sz="1600" dirty="0" smtClean="0">
                <a:solidFill>
                  <a:srgbClr val="0000FF"/>
                </a:solidFill>
                <a:latin typeface="Courier New"/>
              </a:rPr>
              <a:t>end</a:t>
            </a:r>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User-defined functions</a:t>
            </a:r>
            <a:endParaRPr lang="en-US" dirty="0"/>
          </a:p>
        </p:txBody>
      </p:sp>
      <p:sp>
        <p:nvSpPr>
          <p:cNvPr id="6" name="Content Placeholder 5"/>
          <p:cNvSpPr>
            <a:spLocks noGrp="1"/>
          </p:cNvSpPr>
          <p:nvPr>
            <p:ph sz="quarter" idx="1"/>
          </p:nvPr>
        </p:nvSpPr>
        <p:spPr/>
        <p:txBody>
          <a:bodyPr/>
          <a:lstStyle/>
          <a:p>
            <a:r>
              <a:rPr lang="en-US" dirty="0" smtClean="0"/>
              <a:t>the body of the function appears after the help comments</a:t>
            </a:r>
          </a:p>
          <a:p>
            <a:r>
              <a:rPr lang="en-US" dirty="0" smtClean="0"/>
              <a:t>the body contains MATLAB statements that are interpreted in a separate workspace</a:t>
            </a:r>
          </a:p>
          <a:p>
            <a:pPr lvl="1"/>
            <a:r>
              <a:rPr lang="en-US" dirty="0" smtClean="0"/>
              <a:t>i.e., variables that appear in the body do not appear in the user workspace, and</a:t>
            </a:r>
          </a:p>
          <a:p>
            <a:pPr lvl="1"/>
            <a:r>
              <a:rPr lang="en-US" dirty="0" smtClean="0"/>
              <a:t>variables in the user workspace are not visible to the function</a:t>
            </a:r>
          </a:p>
          <a:p>
            <a:pPr lvl="1"/>
            <a:endParaRPr lang="en-US" dirty="0"/>
          </a:p>
        </p:txBody>
      </p:sp>
      <p:sp>
        <p:nvSpPr>
          <p:cNvPr id="4" name="Slide Number Placeholder 3"/>
          <p:cNvSpPr>
            <a:spLocks noGrp="1"/>
          </p:cNvSpPr>
          <p:nvPr>
            <p:ph type="sldNum" sz="quarter" idx="12"/>
          </p:nvPr>
        </p:nvSpPr>
        <p:spPr/>
        <p:txBody>
          <a:bodyPr/>
          <a:lstStyle/>
          <a:p>
            <a:pPr>
              <a:defRPr/>
            </a:pPr>
            <a:fld id="{AA7ACB01-8358-4A41-B4CD-DA7053A8D8D0}"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5" name="Content Placeholder 4"/>
          <p:cNvSpPr>
            <a:spLocks noGrp="1"/>
          </p:cNvSpPr>
          <p:nvPr>
            <p:ph sz="quarter" idx="1"/>
          </p:nvPr>
        </p:nvSpPr>
        <p:spPr/>
        <p:txBody>
          <a:bodyPr>
            <a:normAutofit fontScale="92500" lnSpcReduction="20000"/>
          </a:bodyPr>
          <a:lstStyle/>
          <a:p>
            <a:r>
              <a:rPr lang="en-US" sz="1600" dirty="0" smtClean="0">
                <a:solidFill>
                  <a:srgbClr val="0000FF"/>
                </a:solidFill>
                <a:latin typeface="Courier New"/>
              </a:rPr>
              <a:t>function</a:t>
            </a:r>
            <a:r>
              <a:rPr lang="en-US" sz="1600" dirty="0" smtClean="0">
                <a:solidFill>
                  <a:srgbClr val="000000"/>
                </a:solidFill>
                <a:latin typeface="Courier New"/>
              </a:rPr>
              <a:t> [x] = shmotion2(t)</a:t>
            </a:r>
          </a:p>
          <a:p>
            <a:r>
              <a:rPr lang="en-US" sz="1600" dirty="0" smtClean="0">
                <a:solidFill>
                  <a:srgbClr val="228B22"/>
                </a:solidFill>
                <a:latin typeface="Courier New"/>
              </a:rPr>
              <a:t>% help comments not shown</a:t>
            </a:r>
          </a:p>
          <a:p>
            <a:endParaRPr lang="en-US" sz="1600" dirty="0" smtClean="0">
              <a:solidFill>
                <a:srgbClr val="228B22"/>
              </a:solidFill>
              <a:latin typeface="Courier New"/>
            </a:endParaRPr>
          </a:p>
          <a:p>
            <a:r>
              <a:rPr lang="en-US" sz="1600" dirty="0" smtClean="0">
                <a:solidFill>
                  <a:srgbClr val="228B22"/>
                </a:solidFill>
                <a:latin typeface="Courier New"/>
              </a:rPr>
              <a:t>% amplitude</a:t>
            </a:r>
          </a:p>
          <a:p>
            <a:r>
              <a:rPr lang="en-US" sz="1600" dirty="0" smtClean="0">
                <a:solidFill>
                  <a:srgbClr val="000000"/>
                </a:solidFill>
                <a:latin typeface="Courier New"/>
              </a:rPr>
              <a:t>A = 2;</a:t>
            </a:r>
          </a:p>
          <a:p>
            <a:r>
              <a:rPr lang="en-US" sz="1600" dirty="0" smtClean="0">
                <a:solidFill>
                  <a:srgbClr val="000000"/>
                </a:solidFill>
                <a:latin typeface="Courier New"/>
              </a:rPr>
              <a:t> </a:t>
            </a:r>
          </a:p>
          <a:p>
            <a:r>
              <a:rPr lang="en-US" sz="1600" dirty="0" smtClean="0">
                <a:solidFill>
                  <a:srgbClr val="228B22"/>
                </a:solidFill>
                <a:latin typeface="Courier New"/>
              </a:rPr>
              <a:t>% spring constant</a:t>
            </a:r>
          </a:p>
          <a:p>
            <a:r>
              <a:rPr lang="en-US" sz="1600" dirty="0" smtClean="0">
                <a:solidFill>
                  <a:srgbClr val="000000"/>
                </a:solidFill>
                <a:latin typeface="Courier New"/>
              </a:rPr>
              <a:t>k = 10;</a:t>
            </a:r>
          </a:p>
          <a:p>
            <a:r>
              <a:rPr lang="en-US" sz="1600" dirty="0" smtClean="0">
                <a:solidFill>
                  <a:srgbClr val="000000"/>
                </a:solidFill>
                <a:latin typeface="Courier New"/>
              </a:rPr>
              <a:t> </a:t>
            </a:r>
          </a:p>
          <a:p>
            <a:r>
              <a:rPr lang="en-US" sz="1600" dirty="0" smtClean="0">
                <a:solidFill>
                  <a:srgbClr val="228B22"/>
                </a:solidFill>
                <a:latin typeface="Courier New"/>
              </a:rPr>
              <a:t>% mass</a:t>
            </a:r>
          </a:p>
          <a:p>
            <a:r>
              <a:rPr lang="en-US" sz="1600" dirty="0" smtClean="0">
                <a:solidFill>
                  <a:srgbClr val="000000"/>
                </a:solidFill>
                <a:latin typeface="Courier New"/>
              </a:rPr>
              <a:t>m = 1;</a:t>
            </a:r>
          </a:p>
          <a:p>
            <a:r>
              <a:rPr lang="en-US" sz="1600" dirty="0" smtClean="0">
                <a:solidFill>
                  <a:srgbClr val="000000"/>
                </a:solidFill>
                <a:latin typeface="Courier New"/>
              </a:rPr>
              <a:t> </a:t>
            </a:r>
          </a:p>
          <a:p>
            <a:r>
              <a:rPr lang="en-US" sz="1600" dirty="0" smtClean="0">
                <a:solidFill>
                  <a:srgbClr val="228B22"/>
                </a:solidFill>
                <a:latin typeface="Courier New"/>
              </a:rPr>
              <a:t>% angular frequency</a:t>
            </a:r>
          </a:p>
          <a:p>
            <a:r>
              <a:rPr lang="en-US" sz="1600" dirty="0" smtClean="0">
                <a:solidFill>
                  <a:srgbClr val="000000"/>
                </a:solidFill>
                <a:latin typeface="Courier New"/>
              </a:rPr>
              <a:t>omega = </a:t>
            </a:r>
            <a:r>
              <a:rPr lang="en-US" sz="1600" dirty="0" err="1" smtClean="0">
                <a:solidFill>
                  <a:srgbClr val="000000"/>
                </a:solidFill>
                <a:latin typeface="Courier New"/>
              </a:rPr>
              <a:t>sqrt</a:t>
            </a:r>
            <a:r>
              <a:rPr lang="en-US" sz="1600" dirty="0" smtClean="0">
                <a:solidFill>
                  <a:srgbClr val="000000"/>
                </a:solidFill>
                <a:latin typeface="Courier New"/>
              </a:rPr>
              <a:t>(k / m);</a:t>
            </a:r>
          </a:p>
          <a:p>
            <a:r>
              <a:rPr lang="en-US" sz="1600" dirty="0" smtClean="0">
                <a:solidFill>
                  <a:srgbClr val="000000"/>
                </a:solidFill>
                <a:latin typeface="Courier New"/>
              </a:rPr>
              <a:t> </a:t>
            </a:r>
          </a:p>
          <a:p>
            <a:r>
              <a:rPr lang="en-US" sz="1600" dirty="0" smtClean="0">
                <a:solidFill>
                  <a:srgbClr val="228B22"/>
                </a:solidFill>
                <a:latin typeface="Courier New"/>
              </a:rPr>
              <a:t>% position</a:t>
            </a:r>
          </a:p>
          <a:p>
            <a:r>
              <a:rPr lang="en-US" sz="1600" dirty="0" smtClean="0">
                <a:solidFill>
                  <a:srgbClr val="000000"/>
                </a:solidFill>
                <a:latin typeface="Courier New"/>
              </a:rPr>
              <a:t>x = A * sin(omega * t - pi/2);</a:t>
            </a:r>
          </a:p>
          <a:p>
            <a:r>
              <a:rPr lang="en-US" sz="1600" dirty="0" smtClean="0">
                <a:solidFill>
                  <a:srgbClr val="228B22"/>
                </a:solidFill>
                <a:latin typeface="Courier New"/>
              </a:rPr>
              <a:t>  </a:t>
            </a:r>
          </a:p>
          <a:p>
            <a:r>
              <a:rPr lang="en-US" sz="1600" dirty="0" smtClean="0">
                <a:solidFill>
                  <a:srgbClr val="0000FF"/>
                </a:solidFill>
                <a:latin typeface="Courier New"/>
              </a:rPr>
              <a:t>end</a:t>
            </a:r>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13</a:t>
            </a:fld>
            <a:endParaRPr lang="en-US"/>
          </a:p>
        </p:txBody>
      </p:sp>
      <p:sp>
        <p:nvSpPr>
          <p:cNvPr id="6" name="TextBox 5"/>
          <p:cNvSpPr txBox="1"/>
          <p:nvPr/>
        </p:nvSpPr>
        <p:spPr>
          <a:xfrm>
            <a:off x="4191000" y="5181600"/>
            <a:ext cx="3408562" cy="646331"/>
          </a:xfrm>
          <a:prstGeom prst="rect">
            <a:avLst/>
          </a:prstGeom>
          <a:noFill/>
          <a:ln>
            <a:solidFill>
              <a:schemeClr val="tx1"/>
            </a:solidFill>
          </a:ln>
        </p:spPr>
        <p:txBody>
          <a:bodyPr wrap="none" rtlCol="0">
            <a:spAutoFit/>
          </a:bodyPr>
          <a:lstStyle/>
          <a:p>
            <a:r>
              <a:rPr lang="en-US" dirty="0" smtClean="0">
                <a:latin typeface="+mn-lt"/>
              </a:rPr>
              <a:t>you must assign a value for every</a:t>
            </a:r>
          </a:p>
          <a:p>
            <a:r>
              <a:rPr lang="en-US" dirty="0" smtClean="0">
                <a:latin typeface="+mn-lt"/>
              </a:rPr>
              <a:t>output variable!</a:t>
            </a:r>
            <a:endParaRPr lang="en-US" dirty="0">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User-defined functions</a:t>
            </a:r>
            <a:endParaRPr lang="en-US" dirty="0"/>
          </a:p>
        </p:txBody>
      </p:sp>
      <p:sp>
        <p:nvSpPr>
          <p:cNvPr id="6" name="Content Placeholder 5"/>
          <p:cNvSpPr>
            <a:spLocks noGrp="1"/>
          </p:cNvSpPr>
          <p:nvPr>
            <p:ph sz="quarter" idx="1"/>
          </p:nvPr>
        </p:nvSpPr>
        <p:spPr/>
        <p:txBody>
          <a:bodyPr/>
          <a:lstStyle/>
          <a:p>
            <a:r>
              <a:rPr lang="en-US" dirty="0" smtClean="0"/>
              <a:t>to use the function, it must be in a folder on the current MATLAB path</a:t>
            </a:r>
          </a:p>
          <a:p>
            <a:r>
              <a:rPr lang="en-US" dirty="0" smtClean="0"/>
              <a:t>you call (or invoke) the function in the usual way:</a:t>
            </a:r>
          </a:p>
          <a:p>
            <a:endParaRPr lang="en-US" dirty="0" smtClean="0"/>
          </a:p>
          <a:p>
            <a:pPr>
              <a:buNone/>
            </a:pPr>
            <a:r>
              <a:rPr lang="en-US" sz="1600" b="1" dirty="0" smtClean="0">
                <a:latin typeface="Courier New" pitchFamily="49" charset="0"/>
                <a:cs typeface="Courier New" pitchFamily="49" charset="0"/>
              </a:rPr>
              <a:t>&gt;&gt; t = 0:0.01:5;</a:t>
            </a:r>
          </a:p>
          <a:p>
            <a:pPr>
              <a:buNone/>
            </a:pPr>
            <a:r>
              <a:rPr lang="en-US" sz="1600" b="1" dirty="0" smtClean="0">
                <a:latin typeface="Courier New" pitchFamily="49" charset="0"/>
                <a:cs typeface="Courier New" pitchFamily="49" charset="0"/>
              </a:rPr>
              <a:t>&gt;&gt; x = shmotion2(t);</a:t>
            </a:r>
          </a:p>
          <a:p>
            <a:pPr>
              <a:buNone/>
            </a:pPr>
            <a:r>
              <a:rPr lang="en-US" sz="1600" b="1" dirty="0" smtClean="0">
                <a:latin typeface="Courier New" pitchFamily="49" charset="0"/>
                <a:cs typeface="Courier New" pitchFamily="49" charset="0"/>
              </a:rPr>
              <a:t>&gt;&gt; comet(t, x)</a:t>
            </a:r>
            <a:endParaRPr lang="en-US" sz="16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AA7ACB01-8358-4A41-B4CD-DA7053A8D8D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3" name="Content Placeholder 2"/>
          <p:cNvSpPr>
            <a:spLocks noGrp="1"/>
          </p:cNvSpPr>
          <p:nvPr>
            <p:ph sz="quarter" idx="1"/>
          </p:nvPr>
        </p:nvSpPr>
        <p:spPr/>
        <p:txBody>
          <a:bodyPr/>
          <a:lstStyle/>
          <a:p>
            <a:r>
              <a:rPr lang="en-US" dirty="0" smtClean="0"/>
              <a:t>so far our function is a function of time only</a:t>
            </a:r>
          </a:p>
          <a:p>
            <a:pPr lvl="1"/>
            <a:r>
              <a:rPr lang="en-US" dirty="0" smtClean="0"/>
              <a:t>i.e., the amplitude of oscillation, spring constant, and mass are still fixed</a:t>
            </a:r>
          </a:p>
          <a:p>
            <a:r>
              <a:rPr lang="en-US" dirty="0" smtClean="0"/>
              <a:t>it would probably be useful to allow the user of the function to change these other parameters</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15</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2838672" y="3806802"/>
                <a:ext cx="3466655" cy="9937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a:rPr>
                        <m:t>𝑥</m:t>
                      </m:r>
                      <m:d>
                        <m:dPr>
                          <m:ctrlPr>
                            <a:rPr lang="en-CA" b="0" i="1" smtClean="0">
                              <a:latin typeface="Cambria Math"/>
                            </a:rPr>
                          </m:ctrlPr>
                        </m:dPr>
                        <m:e>
                          <m:r>
                            <a:rPr lang="en-CA" b="0" i="1" smtClean="0">
                              <a:latin typeface="Cambria Math"/>
                            </a:rPr>
                            <m:t>𝑡</m:t>
                          </m:r>
                          <m:r>
                            <a:rPr lang="en-CA" b="0" i="1" smtClean="0">
                              <a:latin typeface="Cambria Math"/>
                            </a:rPr>
                            <m:t>, </m:t>
                          </m:r>
                          <m:r>
                            <a:rPr lang="en-CA" b="0" i="1" smtClean="0">
                              <a:latin typeface="Cambria Math"/>
                            </a:rPr>
                            <m:t>𝐴</m:t>
                          </m:r>
                          <m:r>
                            <a:rPr lang="en-CA" b="0" i="1" smtClean="0">
                              <a:latin typeface="Cambria Math"/>
                            </a:rPr>
                            <m:t>, </m:t>
                          </m:r>
                          <m:r>
                            <a:rPr lang="en-CA" b="0" i="1" smtClean="0">
                              <a:latin typeface="Cambria Math"/>
                            </a:rPr>
                            <m:t>𝑘</m:t>
                          </m:r>
                          <m:r>
                            <a:rPr lang="en-CA" b="0" i="1" smtClean="0">
                              <a:latin typeface="Cambria Math"/>
                            </a:rPr>
                            <m:t>, </m:t>
                          </m:r>
                          <m:r>
                            <a:rPr lang="en-CA" b="0" i="1" smtClean="0">
                              <a:latin typeface="Cambria Math"/>
                            </a:rPr>
                            <m:t>𝑚</m:t>
                          </m:r>
                        </m:e>
                      </m:d>
                      <m:r>
                        <a:rPr lang="en-CA" b="0" i="1" smtClean="0">
                          <a:latin typeface="Cambria Math"/>
                        </a:rPr>
                        <m:t>=</m:t>
                      </m:r>
                      <m:r>
                        <a:rPr lang="en-CA" b="0" i="1" smtClean="0">
                          <a:latin typeface="Cambria Math"/>
                        </a:rPr>
                        <m:t>𝐴</m:t>
                      </m:r>
                      <m:func>
                        <m:funcPr>
                          <m:ctrlPr>
                            <a:rPr lang="en-CA" b="0" i="1" smtClean="0">
                              <a:latin typeface="Cambria Math"/>
                            </a:rPr>
                          </m:ctrlPr>
                        </m:funcPr>
                        <m:fName>
                          <m:r>
                            <m:rPr>
                              <m:sty m:val="p"/>
                            </m:rPr>
                            <a:rPr lang="en-CA" b="0" i="0" smtClean="0">
                              <a:latin typeface="Cambria Math"/>
                            </a:rPr>
                            <m:t>sin</m:t>
                          </m:r>
                        </m:fName>
                        <m:e>
                          <m:d>
                            <m:dPr>
                              <m:ctrlPr>
                                <a:rPr lang="en-CA" b="0" i="1" smtClean="0">
                                  <a:latin typeface="Cambria Math"/>
                                </a:rPr>
                              </m:ctrlPr>
                            </m:dPr>
                            <m:e>
                              <m:rad>
                                <m:radPr>
                                  <m:degHide m:val="on"/>
                                  <m:ctrlPr>
                                    <a:rPr lang="en-CA" b="0" i="1" smtClean="0">
                                      <a:latin typeface="Cambria Math"/>
                                    </a:rPr>
                                  </m:ctrlPr>
                                </m:radPr>
                                <m:deg/>
                                <m:e>
                                  <m:f>
                                    <m:fPr>
                                      <m:ctrlPr>
                                        <a:rPr lang="en-CA" b="0" i="1" smtClean="0">
                                          <a:latin typeface="Cambria Math"/>
                                        </a:rPr>
                                      </m:ctrlPr>
                                    </m:fPr>
                                    <m:num>
                                      <m:r>
                                        <a:rPr lang="en-CA" b="0" i="1" smtClean="0">
                                          <a:latin typeface="Cambria Math"/>
                                        </a:rPr>
                                        <m:t>𝑘</m:t>
                                      </m:r>
                                    </m:num>
                                    <m:den>
                                      <m:r>
                                        <a:rPr lang="en-CA" b="0" i="1" smtClean="0">
                                          <a:latin typeface="Cambria Math"/>
                                        </a:rPr>
                                        <m:t>𝑚</m:t>
                                      </m:r>
                                    </m:den>
                                  </m:f>
                                </m:e>
                              </m:rad>
                              <m:r>
                                <a:rPr lang="en-CA" b="0" i="1" smtClean="0">
                                  <a:latin typeface="Cambria Math"/>
                                </a:rPr>
                                <m:t>𝑡</m:t>
                              </m:r>
                              <m:r>
                                <a:rPr lang="en-CA" b="0" i="1" smtClean="0">
                                  <a:latin typeface="Cambria Math"/>
                                </a:rPr>
                                <m:t>−</m:t>
                              </m:r>
                              <m:f>
                                <m:fPr>
                                  <m:ctrlPr>
                                    <a:rPr lang="en-CA" b="0" i="1" smtClean="0">
                                      <a:latin typeface="Cambria Math"/>
                                    </a:rPr>
                                  </m:ctrlPr>
                                </m:fPr>
                                <m:num>
                                  <m:r>
                                    <a:rPr lang="en-CA" b="0" i="1" smtClean="0">
                                      <a:latin typeface="Cambria Math"/>
                                      <a:ea typeface="Cambria Math"/>
                                    </a:rPr>
                                    <m:t>𝜋</m:t>
                                  </m:r>
                                </m:num>
                                <m:den>
                                  <m:r>
                                    <a:rPr lang="en-CA" b="0" i="1" smtClean="0">
                                      <a:latin typeface="Cambria Math"/>
                                    </a:rPr>
                                    <m:t>2</m:t>
                                  </m:r>
                                </m:den>
                              </m:f>
                            </m:e>
                          </m:d>
                        </m:e>
                      </m:func>
                    </m:oMath>
                  </m:oMathPara>
                </a14:m>
                <a:endParaRPr lang="en-CA" dirty="0"/>
              </a:p>
            </p:txBody>
          </p:sp>
        </mc:Choice>
        <mc:Fallback>
          <p:sp>
            <p:nvSpPr>
              <p:cNvPr id="5" name="TextBox 4"/>
              <p:cNvSpPr txBox="1">
                <a:spLocks noRot="1" noChangeAspect="1" noMove="1" noResize="1" noEditPoints="1" noAdjustHandles="1" noChangeArrowheads="1" noChangeShapeType="1" noTextEdit="1"/>
              </p:cNvSpPr>
              <p:nvPr/>
            </p:nvSpPr>
            <p:spPr>
              <a:xfrm>
                <a:off x="2838672" y="3806802"/>
                <a:ext cx="3466655" cy="993798"/>
              </a:xfrm>
              <a:prstGeom prst="rect">
                <a:avLst/>
              </a:prstGeom>
              <a:blipFill rotWithShape="1">
                <a:blip r:embed="rId2"/>
                <a:stretch>
                  <a:fillRect/>
                </a:stretch>
              </a:blipFill>
            </p:spPr>
            <p:txBody>
              <a:bodyPr/>
              <a:lstStyle/>
              <a:p>
                <a:r>
                  <a:rPr lang="en-CA">
                    <a:noFill/>
                  </a:rPr>
                  <a:t> </a:t>
                </a:r>
              </a:p>
            </p:txBody>
          </p:sp>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5" name="Content Placeholder 4"/>
          <p:cNvSpPr>
            <a:spLocks noGrp="1"/>
          </p:cNvSpPr>
          <p:nvPr>
            <p:ph sz="quarter" idx="1"/>
          </p:nvPr>
        </p:nvSpPr>
        <p:spPr/>
        <p:txBody>
          <a:bodyPr>
            <a:normAutofit/>
          </a:bodyPr>
          <a:lstStyle/>
          <a:p>
            <a:endParaRPr lang="en-US" sz="1600" dirty="0" smtClean="0">
              <a:solidFill>
                <a:srgbClr val="0000FF"/>
              </a:solidFill>
              <a:latin typeface="Courier New"/>
            </a:endParaRPr>
          </a:p>
          <a:p>
            <a:endParaRPr lang="en-US" sz="1600" dirty="0" smtClean="0">
              <a:solidFill>
                <a:srgbClr val="0000FF"/>
              </a:solidFill>
              <a:latin typeface="Courier New"/>
            </a:endParaRPr>
          </a:p>
          <a:p>
            <a:r>
              <a:rPr lang="en-US" sz="1600" dirty="0" smtClean="0">
                <a:solidFill>
                  <a:srgbClr val="0000FF"/>
                </a:solidFill>
                <a:latin typeface="Courier New"/>
              </a:rPr>
              <a:t>function</a:t>
            </a:r>
            <a:r>
              <a:rPr lang="en-US" sz="1600" dirty="0" smtClean="0">
                <a:solidFill>
                  <a:srgbClr val="000000"/>
                </a:solidFill>
                <a:latin typeface="Courier New"/>
              </a:rPr>
              <a:t> [x] = shmotion2(t, A, k, m)</a:t>
            </a:r>
          </a:p>
          <a:p>
            <a:r>
              <a:rPr lang="en-US" sz="1600" dirty="0" smtClean="0">
                <a:solidFill>
                  <a:srgbClr val="228B22"/>
                </a:solidFill>
                <a:latin typeface="Courier New"/>
              </a:rPr>
              <a:t>% help comments not shown</a:t>
            </a:r>
          </a:p>
          <a:p>
            <a:endParaRPr lang="en-US" sz="1600" dirty="0" smtClean="0">
              <a:solidFill>
                <a:srgbClr val="228B22"/>
              </a:solidFill>
              <a:latin typeface="Courier New"/>
            </a:endParaRPr>
          </a:p>
          <a:p>
            <a:r>
              <a:rPr lang="en-US" sz="1600" dirty="0" smtClean="0">
                <a:solidFill>
                  <a:srgbClr val="228B22"/>
                </a:solidFill>
                <a:latin typeface="Courier New"/>
              </a:rPr>
              <a:t>% angular frequency</a:t>
            </a:r>
          </a:p>
          <a:p>
            <a:r>
              <a:rPr lang="en-US" sz="1600" dirty="0" smtClean="0">
                <a:solidFill>
                  <a:srgbClr val="000000"/>
                </a:solidFill>
                <a:latin typeface="Courier New"/>
              </a:rPr>
              <a:t>omega = </a:t>
            </a:r>
            <a:r>
              <a:rPr lang="en-US" sz="1600" dirty="0" err="1" smtClean="0">
                <a:solidFill>
                  <a:srgbClr val="000000"/>
                </a:solidFill>
                <a:latin typeface="Courier New"/>
              </a:rPr>
              <a:t>sqrt</a:t>
            </a:r>
            <a:r>
              <a:rPr lang="en-US" sz="1600" dirty="0" smtClean="0">
                <a:solidFill>
                  <a:srgbClr val="000000"/>
                </a:solidFill>
                <a:latin typeface="Courier New"/>
              </a:rPr>
              <a:t>(k / m);</a:t>
            </a:r>
          </a:p>
          <a:p>
            <a:r>
              <a:rPr lang="en-US" sz="1600" dirty="0" smtClean="0">
                <a:solidFill>
                  <a:srgbClr val="000000"/>
                </a:solidFill>
                <a:latin typeface="Courier New"/>
              </a:rPr>
              <a:t> </a:t>
            </a:r>
          </a:p>
          <a:p>
            <a:r>
              <a:rPr lang="en-US" sz="1600" dirty="0" smtClean="0">
                <a:solidFill>
                  <a:srgbClr val="228B22"/>
                </a:solidFill>
                <a:latin typeface="Courier New"/>
              </a:rPr>
              <a:t>% position</a:t>
            </a:r>
          </a:p>
          <a:p>
            <a:r>
              <a:rPr lang="en-US" sz="1600" dirty="0" smtClean="0">
                <a:solidFill>
                  <a:srgbClr val="000000"/>
                </a:solidFill>
                <a:latin typeface="Courier New"/>
              </a:rPr>
              <a:t>x = A * sin(omega * t - pi/2);</a:t>
            </a:r>
          </a:p>
          <a:p>
            <a:r>
              <a:rPr lang="en-US" sz="1600" dirty="0" smtClean="0">
                <a:solidFill>
                  <a:srgbClr val="228B22"/>
                </a:solidFill>
                <a:latin typeface="Courier New"/>
              </a:rPr>
              <a:t>  </a:t>
            </a:r>
          </a:p>
          <a:p>
            <a:r>
              <a:rPr lang="en-US" sz="1600" dirty="0" smtClean="0">
                <a:solidFill>
                  <a:srgbClr val="0000FF"/>
                </a:solidFill>
                <a:latin typeface="Courier New"/>
              </a:rPr>
              <a:t>end</a:t>
            </a:r>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User-defined functions</a:t>
            </a:r>
            <a:endParaRPr lang="en-CA" dirty="0"/>
          </a:p>
        </p:txBody>
      </p:sp>
      <p:sp>
        <p:nvSpPr>
          <p:cNvPr id="6" name="Content Placeholder 5"/>
          <p:cNvSpPr>
            <a:spLocks noGrp="1"/>
          </p:cNvSpPr>
          <p:nvPr>
            <p:ph sz="quarter" idx="1"/>
          </p:nvPr>
        </p:nvSpPr>
        <p:spPr/>
        <p:txBody>
          <a:bodyPr/>
          <a:lstStyle/>
          <a:p>
            <a:endParaRPr lang="en-CA" dirty="0" smtClean="0"/>
          </a:p>
          <a:p>
            <a:endParaRPr lang="en-CA" dirty="0"/>
          </a:p>
          <a:p>
            <a:endParaRPr lang="en-CA" dirty="0" smtClean="0"/>
          </a:p>
          <a:p>
            <a:endParaRPr lang="en-CA" dirty="0"/>
          </a:p>
          <a:p>
            <a:r>
              <a:rPr lang="en-CA" dirty="0" smtClean="0"/>
              <a:t>can you generalize our function even more?</a:t>
            </a:r>
            <a:endParaRPr lang="en-CA" dirty="0"/>
          </a:p>
        </p:txBody>
      </p:sp>
      <p:sp>
        <p:nvSpPr>
          <p:cNvPr id="4" name="Slide Number Placeholder 3"/>
          <p:cNvSpPr>
            <a:spLocks noGrp="1"/>
          </p:cNvSpPr>
          <p:nvPr>
            <p:ph type="sldNum" sz="quarter" idx="12"/>
          </p:nvPr>
        </p:nvSpPr>
        <p:spPr/>
        <p:txBody>
          <a:bodyPr/>
          <a:lstStyle/>
          <a:p>
            <a:pPr>
              <a:defRPr/>
            </a:pPr>
            <a:fld id="{AA7ACB01-8358-4A41-B4CD-DA7053A8D8D0}" type="slidenum">
              <a:rPr lang="en-US" smtClean="0"/>
              <a:pPr>
                <a:defRPr/>
              </a:pPr>
              <a:t>17</a:t>
            </a:fld>
            <a:endParaRPr lang="en-US"/>
          </a:p>
        </p:txBody>
      </p:sp>
    </p:spTree>
    <p:extLst>
      <p:ext uri="{BB962C8B-B14F-4D97-AF65-F5344CB8AC3E}">
        <p14:creationId xmlns:p14="http://schemas.microsoft.com/office/powerpoint/2010/main" val="4270146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User-defined functions</a:t>
            </a:r>
            <a:endParaRPr lang="en-CA" dirty="0"/>
          </a:p>
        </p:txBody>
      </p:sp>
      <p:sp>
        <p:nvSpPr>
          <p:cNvPr id="3" name="Content Placeholder 2"/>
          <p:cNvSpPr>
            <a:spLocks noGrp="1"/>
          </p:cNvSpPr>
          <p:nvPr>
            <p:ph sz="quarter" idx="1"/>
          </p:nvPr>
        </p:nvSpPr>
        <p:spPr/>
        <p:txBody>
          <a:bodyPr/>
          <a:lstStyle/>
          <a:p>
            <a:r>
              <a:rPr lang="en-CA" dirty="0" smtClean="0"/>
              <a:t>write a function that computes the magnitude of force given by Newton's law of gravity</a:t>
            </a:r>
            <a:endParaRPr lang="en-CA"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18</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3819582" y="3352800"/>
                <a:ext cx="1504835" cy="62780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a:rPr>
                        <m:t>𝐹</m:t>
                      </m:r>
                      <m:r>
                        <a:rPr lang="en-CA" b="0" i="1" smtClean="0">
                          <a:latin typeface="Cambria Math"/>
                        </a:rPr>
                        <m:t>= </m:t>
                      </m:r>
                      <m:f>
                        <m:fPr>
                          <m:ctrlPr>
                            <a:rPr lang="en-CA" b="0" i="1" smtClean="0">
                              <a:latin typeface="Cambria Math"/>
                            </a:rPr>
                          </m:ctrlPr>
                        </m:fPr>
                        <m:num>
                          <m:r>
                            <a:rPr lang="en-CA" b="0" i="1" smtClean="0">
                              <a:latin typeface="Cambria Math"/>
                            </a:rPr>
                            <m:t>𝐺</m:t>
                          </m:r>
                          <m:sSub>
                            <m:sSubPr>
                              <m:ctrlPr>
                                <a:rPr lang="en-CA" b="0" i="1" smtClean="0">
                                  <a:latin typeface="Cambria Math"/>
                                </a:rPr>
                              </m:ctrlPr>
                            </m:sSubPr>
                            <m:e>
                              <m:r>
                                <a:rPr lang="en-CA" b="0" i="1" smtClean="0">
                                  <a:latin typeface="Cambria Math"/>
                                </a:rPr>
                                <m:t>𝑚</m:t>
                              </m:r>
                            </m:e>
                            <m:sub>
                              <m:r>
                                <a:rPr lang="en-CA" b="0" i="1" smtClean="0">
                                  <a:latin typeface="Cambria Math"/>
                                </a:rPr>
                                <m:t>1</m:t>
                              </m:r>
                            </m:sub>
                          </m:sSub>
                          <m:sSub>
                            <m:sSubPr>
                              <m:ctrlPr>
                                <a:rPr lang="en-CA" b="0" i="1" smtClean="0">
                                  <a:latin typeface="Cambria Math"/>
                                </a:rPr>
                              </m:ctrlPr>
                            </m:sSubPr>
                            <m:e>
                              <m:r>
                                <a:rPr lang="en-CA" b="0" i="1" smtClean="0">
                                  <a:latin typeface="Cambria Math"/>
                                </a:rPr>
                                <m:t>𝑚</m:t>
                              </m:r>
                            </m:e>
                            <m:sub>
                              <m:r>
                                <a:rPr lang="en-CA" b="0" i="1" smtClean="0">
                                  <a:latin typeface="Cambria Math"/>
                                </a:rPr>
                                <m:t>2</m:t>
                              </m:r>
                            </m:sub>
                          </m:sSub>
                        </m:num>
                        <m:den>
                          <m:sSup>
                            <m:sSupPr>
                              <m:ctrlPr>
                                <a:rPr lang="en-CA" b="0" i="1" smtClean="0">
                                  <a:latin typeface="Cambria Math"/>
                                </a:rPr>
                              </m:ctrlPr>
                            </m:sSupPr>
                            <m:e>
                              <m:r>
                                <a:rPr lang="en-CA" b="0" i="1" smtClean="0">
                                  <a:latin typeface="Cambria Math"/>
                                </a:rPr>
                                <m:t>𝑟</m:t>
                              </m:r>
                            </m:e>
                            <m:sup>
                              <m:r>
                                <a:rPr lang="en-CA" b="0" i="1" smtClean="0">
                                  <a:latin typeface="Cambria Math"/>
                                </a:rPr>
                                <m:t>2</m:t>
                              </m:r>
                            </m:sup>
                          </m:sSup>
                        </m:den>
                      </m:f>
                    </m:oMath>
                  </m:oMathPara>
                </a14:m>
                <a:endParaRPr lang="en-CA" dirty="0"/>
              </a:p>
            </p:txBody>
          </p:sp>
        </mc:Choice>
        <mc:Fallback>
          <p:sp>
            <p:nvSpPr>
              <p:cNvPr id="5" name="TextBox 4"/>
              <p:cNvSpPr txBox="1">
                <a:spLocks noRot="1" noChangeAspect="1" noMove="1" noResize="1" noEditPoints="1" noAdjustHandles="1" noChangeArrowheads="1" noChangeShapeType="1" noTextEdit="1"/>
              </p:cNvSpPr>
              <p:nvPr/>
            </p:nvSpPr>
            <p:spPr>
              <a:xfrm>
                <a:off x="3819582" y="3352800"/>
                <a:ext cx="1504835" cy="627801"/>
              </a:xfrm>
              <a:prstGeom prst="rect">
                <a:avLst/>
              </a:prstGeom>
              <a:blipFill rotWithShape="1">
                <a:blip r:embed="rId2"/>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1720855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User-defined functions</a:t>
            </a:r>
            <a:endParaRPr lang="en-CA" dirty="0"/>
          </a:p>
        </p:txBody>
      </p:sp>
      <p:sp>
        <p:nvSpPr>
          <p:cNvPr id="3" name="Content Placeholder 2"/>
          <p:cNvSpPr>
            <a:spLocks noGrp="1"/>
          </p:cNvSpPr>
          <p:nvPr>
            <p:ph sz="quarter" idx="1"/>
          </p:nvPr>
        </p:nvSpPr>
        <p:spPr/>
        <p:txBody>
          <a:bodyPr/>
          <a:lstStyle/>
          <a:p>
            <a:r>
              <a:rPr lang="en-CA" dirty="0" smtClean="0"/>
              <a:t>write a function that computes the total energy, potential energy, and kinetic energy of a free falling mass at a height </a:t>
            </a:r>
            <a:r>
              <a:rPr lang="en-CA" i="1" dirty="0" smtClean="0"/>
              <a:t>y</a:t>
            </a:r>
            <a:r>
              <a:rPr lang="en-CA" dirty="0" smtClean="0"/>
              <a:t> above the earth's surface with instantaneous velocity </a:t>
            </a:r>
            <a:r>
              <a:rPr lang="en-CA" i="1" dirty="0" smtClean="0"/>
              <a:t>v</a:t>
            </a:r>
            <a:r>
              <a:rPr lang="en-CA" dirty="0" smtClean="0"/>
              <a:t> </a:t>
            </a:r>
            <a:endParaRPr lang="en-CA"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19</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3542744" y="3352800"/>
                <a:ext cx="2058512" cy="61093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a:rPr>
                        <m:t>𝐸</m:t>
                      </m:r>
                      <m:r>
                        <a:rPr lang="en-CA" b="0" i="1" smtClean="0">
                          <a:latin typeface="Cambria Math"/>
                        </a:rPr>
                        <m:t>=</m:t>
                      </m:r>
                      <m:r>
                        <a:rPr lang="en-CA" b="0" i="1" smtClean="0">
                          <a:latin typeface="Cambria Math"/>
                        </a:rPr>
                        <m:t>𝑚𝑔𝑦</m:t>
                      </m:r>
                      <m:r>
                        <a:rPr lang="en-CA" b="0" i="1" smtClean="0">
                          <a:latin typeface="Cambria Math"/>
                        </a:rPr>
                        <m:t>+</m:t>
                      </m:r>
                      <m:f>
                        <m:fPr>
                          <m:ctrlPr>
                            <a:rPr lang="en-CA" b="0" i="1" smtClean="0">
                              <a:latin typeface="Cambria Math"/>
                            </a:rPr>
                          </m:ctrlPr>
                        </m:fPr>
                        <m:num>
                          <m:r>
                            <a:rPr lang="en-CA" b="0" i="1" smtClean="0">
                              <a:latin typeface="Cambria Math"/>
                            </a:rPr>
                            <m:t>1</m:t>
                          </m:r>
                        </m:num>
                        <m:den>
                          <m:r>
                            <a:rPr lang="en-CA" b="0" i="1" smtClean="0">
                              <a:latin typeface="Cambria Math"/>
                            </a:rPr>
                            <m:t>2</m:t>
                          </m:r>
                        </m:den>
                      </m:f>
                      <m:r>
                        <a:rPr lang="en-CA" b="0" i="1" smtClean="0">
                          <a:latin typeface="Cambria Math"/>
                        </a:rPr>
                        <m:t>𝑚</m:t>
                      </m:r>
                      <m:sSup>
                        <m:sSupPr>
                          <m:ctrlPr>
                            <a:rPr lang="en-CA" b="0" i="1" smtClean="0">
                              <a:latin typeface="Cambria Math"/>
                            </a:rPr>
                          </m:ctrlPr>
                        </m:sSupPr>
                        <m:e>
                          <m:r>
                            <a:rPr lang="en-CA" b="0" i="1" smtClean="0">
                              <a:latin typeface="Cambria Math"/>
                            </a:rPr>
                            <m:t>𝑣</m:t>
                          </m:r>
                        </m:e>
                        <m:sup>
                          <m:r>
                            <a:rPr lang="en-CA" b="0" i="1" smtClean="0">
                              <a:latin typeface="Cambria Math"/>
                            </a:rPr>
                            <m:t>2</m:t>
                          </m:r>
                        </m:sup>
                      </m:sSup>
                    </m:oMath>
                  </m:oMathPara>
                </a14:m>
                <a:endParaRPr lang="en-CA" dirty="0"/>
              </a:p>
            </p:txBody>
          </p:sp>
        </mc:Choice>
        <mc:Fallback>
          <p:sp>
            <p:nvSpPr>
              <p:cNvPr id="5" name="TextBox 4"/>
              <p:cNvSpPr txBox="1">
                <a:spLocks noRot="1" noChangeAspect="1" noMove="1" noResize="1" noEditPoints="1" noAdjustHandles="1" noChangeArrowheads="1" noChangeShapeType="1" noTextEdit="1"/>
              </p:cNvSpPr>
              <p:nvPr/>
            </p:nvSpPr>
            <p:spPr>
              <a:xfrm>
                <a:off x="3542744" y="3352800"/>
                <a:ext cx="2058512" cy="610936"/>
              </a:xfrm>
              <a:prstGeom prst="rect">
                <a:avLst/>
              </a:prstGeom>
              <a:blipFill rotWithShape="1">
                <a:blip r:embed="rId2"/>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121584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Recall the script example from Day 5</a:t>
            </a:r>
            <a:endParaRPr lang="en-CA" dirty="0"/>
          </a:p>
        </p:txBody>
      </p:sp>
      <p:sp>
        <p:nvSpPr>
          <p:cNvPr id="3" name="Content Placeholder 2"/>
          <p:cNvSpPr>
            <a:spLocks noGrp="1"/>
          </p:cNvSpPr>
          <p:nvPr>
            <p:ph sz="quarter" idx="1"/>
          </p:nvPr>
        </p:nvSpPr>
        <p:spPr/>
        <p:txBody>
          <a:bodyPr/>
          <a:lstStyle/>
          <a:p>
            <a:r>
              <a:rPr lang="en-CA" dirty="0" smtClean="0"/>
              <a:t>an </a:t>
            </a:r>
            <a:r>
              <a:rPr lang="en-CA" dirty="0" err="1" smtClean="0"/>
              <a:t>undamped</a:t>
            </a:r>
            <a:r>
              <a:rPr lang="en-CA" dirty="0" smtClean="0"/>
              <a:t> spring-mass system is an example of a simple harmonic oscillator</a:t>
            </a:r>
          </a:p>
          <a:p>
            <a:r>
              <a:rPr lang="en-CA" dirty="0" smtClean="0"/>
              <a:t>the position of the mass is given by</a:t>
            </a:r>
            <a:endParaRPr lang="en-CA"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2</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173027" y="3048000"/>
                <a:ext cx="2797945" cy="9937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a:rPr>
                        <m:t>𝑥</m:t>
                      </m:r>
                      <m:d>
                        <m:dPr>
                          <m:ctrlPr>
                            <a:rPr lang="en-CA" b="0" i="1" smtClean="0">
                              <a:latin typeface="Cambria Math"/>
                            </a:rPr>
                          </m:ctrlPr>
                        </m:dPr>
                        <m:e>
                          <m:r>
                            <a:rPr lang="en-CA" b="0" i="1" smtClean="0">
                              <a:latin typeface="Cambria Math"/>
                            </a:rPr>
                            <m:t>𝑡</m:t>
                          </m:r>
                        </m:e>
                      </m:d>
                      <m:r>
                        <a:rPr lang="en-CA" b="0" i="1" smtClean="0">
                          <a:latin typeface="Cambria Math"/>
                        </a:rPr>
                        <m:t>=</m:t>
                      </m:r>
                      <m:r>
                        <a:rPr lang="en-CA" b="0" i="1" smtClean="0">
                          <a:latin typeface="Cambria Math"/>
                        </a:rPr>
                        <m:t>𝐴</m:t>
                      </m:r>
                      <m:func>
                        <m:funcPr>
                          <m:ctrlPr>
                            <a:rPr lang="en-CA" b="0" i="1" smtClean="0">
                              <a:latin typeface="Cambria Math"/>
                            </a:rPr>
                          </m:ctrlPr>
                        </m:funcPr>
                        <m:fName>
                          <m:r>
                            <m:rPr>
                              <m:sty m:val="p"/>
                            </m:rPr>
                            <a:rPr lang="en-CA" b="0" i="0" smtClean="0">
                              <a:latin typeface="Cambria Math"/>
                            </a:rPr>
                            <m:t>sin</m:t>
                          </m:r>
                        </m:fName>
                        <m:e>
                          <m:d>
                            <m:dPr>
                              <m:ctrlPr>
                                <a:rPr lang="en-CA" b="0" i="1" smtClean="0">
                                  <a:latin typeface="Cambria Math"/>
                                </a:rPr>
                              </m:ctrlPr>
                            </m:dPr>
                            <m:e>
                              <m:rad>
                                <m:radPr>
                                  <m:degHide m:val="on"/>
                                  <m:ctrlPr>
                                    <a:rPr lang="en-CA" b="0" i="1" smtClean="0">
                                      <a:latin typeface="Cambria Math"/>
                                    </a:rPr>
                                  </m:ctrlPr>
                                </m:radPr>
                                <m:deg/>
                                <m:e>
                                  <m:f>
                                    <m:fPr>
                                      <m:ctrlPr>
                                        <a:rPr lang="en-CA" b="0" i="1" smtClean="0">
                                          <a:latin typeface="Cambria Math"/>
                                        </a:rPr>
                                      </m:ctrlPr>
                                    </m:fPr>
                                    <m:num>
                                      <m:r>
                                        <a:rPr lang="en-CA" b="0" i="1" smtClean="0">
                                          <a:latin typeface="Cambria Math"/>
                                        </a:rPr>
                                        <m:t>𝑘</m:t>
                                      </m:r>
                                    </m:num>
                                    <m:den>
                                      <m:r>
                                        <a:rPr lang="en-CA" b="0" i="1" smtClean="0">
                                          <a:latin typeface="Cambria Math"/>
                                        </a:rPr>
                                        <m:t>𝑚</m:t>
                                      </m:r>
                                    </m:den>
                                  </m:f>
                                </m:e>
                              </m:rad>
                              <m:r>
                                <a:rPr lang="en-CA" b="0" i="1" smtClean="0">
                                  <a:latin typeface="Cambria Math"/>
                                </a:rPr>
                                <m:t>𝑡</m:t>
                              </m:r>
                              <m:r>
                                <a:rPr lang="en-CA" b="0" i="1" smtClean="0">
                                  <a:latin typeface="Cambria Math"/>
                                </a:rPr>
                                <m:t>−</m:t>
                              </m:r>
                              <m:f>
                                <m:fPr>
                                  <m:ctrlPr>
                                    <a:rPr lang="en-CA" b="0" i="1" smtClean="0">
                                      <a:latin typeface="Cambria Math"/>
                                    </a:rPr>
                                  </m:ctrlPr>
                                </m:fPr>
                                <m:num>
                                  <m:r>
                                    <a:rPr lang="en-CA" b="0" i="1" smtClean="0">
                                      <a:latin typeface="Cambria Math"/>
                                      <a:ea typeface="Cambria Math"/>
                                    </a:rPr>
                                    <m:t>𝜋</m:t>
                                  </m:r>
                                </m:num>
                                <m:den>
                                  <m:r>
                                    <a:rPr lang="en-CA" b="0" i="1" smtClean="0">
                                      <a:latin typeface="Cambria Math"/>
                                    </a:rPr>
                                    <m:t>2</m:t>
                                  </m:r>
                                </m:den>
                              </m:f>
                            </m:e>
                          </m:d>
                        </m:e>
                      </m:func>
                    </m:oMath>
                  </m:oMathPara>
                </a14:m>
                <a:endParaRPr lang="en-CA" dirty="0"/>
              </a:p>
            </p:txBody>
          </p:sp>
        </mc:Choice>
        <mc:Fallback xmlns="">
          <p:sp>
            <p:nvSpPr>
              <p:cNvPr id="5" name="TextBox 4"/>
              <p:cNvSpPr txBox="1">
                <a:spLocks noRot="1" noChangeAspect="1" noMove="1" noResize="1" noEditPoints="1" noAdjustHandles="1" noChangeArrowheads="1" noChangeShapeType="1" noTextEdit="1"/>
              </p:cNvSpPr>
              <p:nvPr/>
            </p:nvSpPr>
            <p:spPr>
              <a:xfrm>
                <a:off x="3173027" y="3048000"/>
                <a:ext cx="2797945" cy="993798"/>
              </a:xfrm>
              <a:prstGeom prst="rect">
                <a:avLst/>
              </a:prstGeom>
              <a:blipFill rotWithShape="1">
                <a:blip r:embed="rId2" cstate="print"/>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3025835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3</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0" y="0"/>
            <a:ext cx="8572500" cy="6858000"/>
          </a:xfrm>
          <a:prstGeom prst="rect">
            <a:avLst/>
          </a:prstGeom>
        </p:spPr>
      </p:pic>
    </p:spTree>
    <p:extLst>
      <p:ext uri="{BB962C8B-B14F-4D97-AF65-F5344CB8AC3E}">
        <p14:creationId xmlns:p14="http://schemas.microsoft.com/office/powerpoint/2010/main" val="2937882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User-defined functions</a:t>
            </a:r>
            <a:endParaRPr lang="en-US" dirty="0"/>
          </a:p>
        </p:txBody>
      </p:sp>
      <p:sp>
        <p:nvSpPr>
          <p:cNvPr id="4" name="Content Placeholder 3"/>
          <p:cNvSpPr>
            <a:spLocks noGrp="1"/>
          </p:cNvSpPr>
          <p:nvPr>
            <p:ph sz="quarter" idx="1"/>
          </p:nvPr>
        </p:nvSpPr>
        <p:spPr/>
        <p:txBody>
          <a:bodyPr/>
          <a:lstStyle/>
          <a:p>
            <a:r>
              <a:rPr lang="en-US" dirty="0" smtClean="0"/>
              <a:t>scripts are useful but:</a:t>
            </a:r>
          </a:p>
          <a:p>
            <a:pPr lvl="1"/>
            <a:r>
              <a:rPr lang="en-US" dirty="0" smtClean="0"/>
              <a:t>the variables used in the script appear in the current workspace</a:t>
            </a:r>
          </a:p>
          <a:p>
            <a:pPr lvl="1"/>
            <a:r>
              <a:rPr lang="en-US" dirty="0" smtClean="0"/>
              <a:t>the values of the variables used in the script are fixed</a:t>
            </a:r>
          </a:p>
          <a:p>
            <a:pPr lvl="1"/>
            <a:endParaRPr lang="en-US" dirty="0"/>
          </a:p>
          <a:p>
            <a:r>
              <a:rPr lang="en-US" dirty="0" smtClean="0"/>
              <a:t>contrast this to a user-defined MATLAB function</a:t>
            </a:r>
          </a:p>
          <a:p>
            <a:pPr lvl="1"/>
            <a:r>
              <a:rPr lang="en-US" dirty="0" smtClean="0"/>
              <a:t>the variables used in the function do not appear in the current workspace</a:t>
            </a:r>
          </a:p>
          <a:p>
            <a:pPr lvl="1"/>
            <a:r>
              <a:rPr lang="en-US" dirty="0" smtClean="0"/>
              <a:t>the user of the function can specify the input values to the function</a:t>
            </a:r>
            <a:endParaRPr lang="en-US" dirty="0"/>
          </a:p>
        </p:txBody>
      </p:sp>
      <p:sp>
        <p:nvSpPr>
          <p:cNvPr id="2" name="Slide Number Placeholder 1"/>
          <p:cNvSpPr>
            <a:spLocks noGrp="1"/>
          </p:cNvSpPr>
          <p:nvPr>
            <p:ph type="sldNum" sz="quarter" idx="12"/>
          </p:nvPr>
        </p:nvSpPr>
        <p:spPr/>
        <p:txBody>
          <a:bodyPr/>
          <a:lstStyle/>
          <a:p>
            <a:pPr>
              <a:defRPr/>
            </a:pPr>
            <a:fld id="{05CF428A-EF57-4F2A-AB0B-941B9120354B}" type="slidenum">
              <a:rPr lang="en-US" smtClean="0"/>
              <a:pPr>
                <a:defRPr/>
              </a:pPr>
              <a:t>4</a:t>
            </a:fld>
            <a:endParaRPr lang="en-US"/>
          </a:p>
        </p:txBody>
      </p:sp>
    </p:spTree>
    <p:extLst>
      <p:ext uri="{BB962C8B-B14F-4D97-AF65-F5344CB8AC3E}">
        <p14:creationId xmlns:p14="http://schemas.microsoft.com/office/powerpoint/2010/main" val="2230159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User-defined functions</a:t>
            </a:r>
            <a:endParaRPr lang="en-US" dirty="0"/>
          </a:p>
        </p:txBody>
      </p:sp>
      <p:sp>
        <p:nvSpPr>
          <p:cNvPr id="4" name="Content Placeholder 3"/>
          <p:cNvSpPr>
            <a:spLocks noGrp="1"/>
          </p:cNvSpPr>
          <p:nvPr>
            <p:ph sz="quarter" idx="1"/>
          </p:nvPr>
        </p:nvSpPr>
        <p:spPr/>
        <p:txBody>
          <a:bodyPr/>
          <a:lstStyle/>
          <a:p>
            <a:r>
              <a:rPr lang="en-US" dirty="0" smtClean="0"/>
              <a:t>a user-defined function is usually a plaintext file having a filename with the following form:</a:t>
            </a:r>
          </a:p>
          <a:p>
            <a:endParaRPr lang="en-US" dirty="0" smtClean="0"/>
          </a:p>
          <a:p>
            <a:pPr algn="ctr">
              <a:buNone/>
            </a:pPr>
            <a:r>
              <a:rPr lang="en-US" b="1" dirty="0" err="1" smtClean="0">
                <a:latin typeface="Courier New" pitchFamily="49" charset="0"/>
                <a:cs typeface="Courier New" pitchFamily="49" charset="0"/>
              </a:rPr>
              <a:t>yourFunctionName.m</a:t>
            </a:r>
            <a:endParaRPr lang="en-US" b="1" dirty="0" smtClean="0">
              <a:latin typeface="Courier New" pitchFamily="49" charset="0"/>
              <a:cs typeface="Courier New" pitchFamily="49" charset="0"/>
            </a:endParaRPr>
          </a:p>
          <a:p>
            <a:pPr>
              <a:buNone/>
            </a:pPr>
            <a:r>
              <a:rPr lang="en-US" dirty="0" smtClean="0"/>
              <a:t/>
            </a:r>
            <a:br>
              <a:rPr lang="en-US" dirty="0" smtClean="0"/>
            </a:br>
            <a:r>
              <a:rPr lang="en-US" dirty="0" smtClean="0"/>
              <a:t>where </a:t>
            </a:r>
            <a:r>
              <a:rPr lang="en-US" b="1" dirty="0" err="1" smtClean="0">
                <a:latin typeface="Courier New" pitchFamily="49" charset="0"/>
                <a:cs typeface="Courier New" pitchFamily="49" charset="0"/>
              </a:rPr>
              <a:t>yourFunctionName</a:t>
            </a:r>
            <a:r>
              <a:rPr lang="en-US" dirty="0" smtClean="0"/>
              <a:t> must be a valid MATLAB variable name</a:t>
            </a:r>
          </a:p>
          <a:p>
            <a:pPr lvl="1"/>
            <a:r>
              <a:rPr lang="en-US" dirty="0" smtClean="0"/>
              <a:t>i.e., must begin with a letter and may only contain letters and spaces and underscores</a:t>
            </a:r>
          </a:p>
          <a:p>
            <a:pPr lvl="2"/>
            <a:r>
              <a:rPr lang="en-US" dirty="0" smtClean="0"/>
              <a:t>no spaces or symbols!</a:t>
            </a:r>
          </a:p>
          <a:p>
            <a:endParaRPr lang="en-US" dirty="0"/>
          </a:p>
        </p:txBody>
      </p:sp>
      <p:sp>
        <p:nvSpPr>
          <p:cNvPr id="2" name="Slide Number Placeholder 1"/>
          <p:cNvSpPr>
            <a:spLocks noGrp="1"/>
          </p:cNvSpPr>
          <p:nvPr>
            <p:ph type="sldNum" sz="quarter" idx="12"/>
          </p:nvPr>
        </p:nvSpPr>
        <p:spPr/>
        <p:txBody>
          <a:bodyPr/>
          <a:lstStyle/>
          <a:p>
            <a:pPr>
              <a:defRPr/>
            </a:pPr>
            <a:fld id="{05CF428A-EF57-4F2A-AB0B-941B9120354B}" type="slidenum">
              <a:rPr lang="en-US" smtClean="0"/>
              <a:pPr>
                <a:defRPr/>
              </a:pPr>
              <a:t>5</a:t>
            </a:fld>
            <a:endParaRPr lang="en-US"/>
          </a:p>
        </p:txBody>
      </p:sp>
    </p:spTree>
    <p:extLst>
      <p:ext uri="{BB962C8B-B14F-4D97-AF65-F5344CB8AC3E}">
        <p14:creationId xmlns:p14="http://schemas.microsoft.com/office/powerpoint/2010/main" val="223015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3" name="Content Placeholder 2"/>
          <p:cNvSpPr>
            <a:spLocks noGrp="1"/>
          </p:cNvSpPr>
          <p:nvPr>
            <p:ph sz="quarter" idx="1"/>
          </p:nvPr>
        </p:nvSpPr>
        <p:spPr/>
        <p:txBody>
          <a:bodyPr/>
          <a:lstStyle/>
          <a:p>
            <a:r>
              <a:rPr lang="en-CA" dirty="0" smtClean="0"/>
              <a:t>let's replace the script that calculates the position of an </a:t>
            </a:r>
            <a:r>
              <a:rPr lang="en-CA" dirty="0" err="1" smtClean="0"/>
              <a:t>undamped</a:t>
            </a:r>
            <a:r>
              <a:rPr lang="en-CA" dirty="0" smtClean="0"/>
              <a:t> spring-mass system with a function</a:t>
            </a:r>
          </a:p>
          <a:p>
            <a:r>
              <a:rPr lang="en-CA" dirty="0" smtClean="0"/>
              <a:t>the position of the mass is given by</a:t>
            </a:r>
          </a:p>
          <a:p>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6</a:t>
            </a:fld>
            <a:endParaRPr lang="en-US"/>
          </a:p>
        </p:txBody>
      </p:sp>
      <mc:AlternateContent xmlns:mc="http://schemas.openxmlformats.org/markup-compatibility/2006">
        <mc:Choice xmlns:a14="http://schemas.microsoft.com/office/drawing/2010/main" Requires="a14">
          <p:sp>
            <p:nvSpPr>
              <p:cNvPr id="6" name="TextBox 5"/>
              <p:cNvSpPr txBox="1"/>
              <p:nvPr/>
            </p:nvSpPr>
            <p:spPr>
              <a:xfrm>
                <a:off x="3173027" y="3048000"/>
                <a:ext cx="2797945" cy="9937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CA" b="0" i="1" smtClean="0">
                          <a:latin typeface="Cambria Math"/>
                        </a:rPr>
                        <m:t>𝑥</m:t>
                      </m:r>
                      <m:d>
                        <m:dPr>
                          <m:ctrlPr>
                            <a:rPr lang="en-CA" b="0" i="1" smtClean="0">
                              <a:latin typeface="Cambria Math"/>
                            </a:rPr>
                          </m:ctrlPr>
                        </m:dPr>
                        <m:e>
                          <m:r>
                            <a:rPr lang="en-CA" b="0" i="1" smtClean="0">
                              <a:latin typeface="Cambria Math"/>
                            </a:rPr>
                            <m:t>𝑡</m:t>
                          </m:r>
                        </m:e>
                      </m:d>
                      <m:r>
                        <a:rPr lang="en-CA" b="0" i="1" smtClean="0">
                          <a:latin typeface="Cambria Math"/>
                        </a:rPr>
                        <m:t>=</m:t>
                      </m:r>
                      <m:r>
                        <a:rPr lang="en-CA" b="0" i="1" smtClean="0">
                          <a:latin typeface="Cambria Math"/>
                        </a:rPr>
                        <m:t>𝐴</m:t>
                      </m:r>
                      <m:func>
                        <m:funcPr>
                          <m:ctrlPr>
                            <a:rPr lang="en-CA" b="0" i="1" smtClean="0">
                              <a:latin typeface="Cambria Math"/>
                            </a:rPr>
                          </m:ctrlPr>
                        </m:funcPr>
                        <m:fName>
                          <m:r>
                            <m:rPr>
                              <m:sty m:val="p"/>
                            </m:rPr>
                            <a:rPr lang="en-CA" b="0" i="0" smtClean="0">
                              <a:latin typeface="Cambria Math"/>
                            </a:rPr>
                            <m:t>sin</m:t>
                          </m:r>
                        </m:fName>
                        <m:e>
                          <m:d>
                            <m:dPr>
                              <m:ctrlPr>
                                <a:rPr lang="en-CA" b="0" i="1" smtClean="0">
                                  <a:latin typeface="Cambria Math"/>
                                </a:rPr>
                              </m:ctrlPr>
                            </m:dPr>
                            <m:e>
                              <m:rad>
                                <m:radPr>
                                  <m:degHide m:val="on"/>
                                  <m:ctrlPr>
                                    <a:rPr lang="en-CA" b="0" i="1" smtClean="0">
                                      <a:latin typeface="Cambria Math"/>
                                    </a:rPr>
                                  </m:ctrlPr>
                                </m:radPr>
                                <m:deg/>
                                <m:e>
                                  <m:f>
                                    <m:fPr>
                                      <m:ctrlPr>
                                        <a:rPr lang="en-CA" b="0" i="1" smtClean="0">
                                          <a:latin typeface="Cambria Math"/>
                                        </a:rPr>
                                      </m:ctrlPr>
                                    </m:fPr>
                                    <m:num>
                                      <m:r>
                                        <a:rPr lang="en-CA" b="0" i="1" smtClean="0">
                                          <a:latin typeface="Cambria Math"/>
                                        </a:rPr>
                                        <m:t>𝑘</m:t>
                                      </m:r>
                                    </m:num>
                                    <m:den>
                                      <m:r>
                                        <a:rPr lang="en-CA" b="0" i="1" smtClean="0">
                                          <a:latin typeface="Cambria Math"/>
                                        </a:rPr>
                                        <m:t>𝑚</m:t>
                                      </m:r>
                                    </m:den>
                                  </m:f>
                                </m:e>
                              </m:rad>
                              <m:r>
                                <a:rPr lang="en-CA" b="0" i="1" smtClean="0">
                                  <a:latin typeface="Cambria Math"/>
                                </a:rPr>
                                <m:t>𝑡</m:t>
                              </m:r>
                              <m:r>
                                <a:rPr lang="en-CA" b="0" i="1" smtClean="0">
                                  <a:latin typeface="Cambria Math"/>
                                </a:rPr>
                                <m:t>−</m:t>
                              </m:r>
                              <m:f>
                                <m:fPr>
                                  <m:ctrlPr>
                                    <a:rPr lang="en-CA" b="0" i="1" smtClean="0">
                                      <a:latin typeface="Cambria Math"/>
                                    </a:rPr>
                                  </m:ctrlPr>
                                </m:fPr>
                                <m:num>
                                  <m:r>
                                    <a:rPr lang="en-CA" b="0" i="1" smtClean="0">
                                      <a:latin typeface="Cambria Math"/>
                                      <a:ea typeface="Cambria Math"/>
                                    </a:rPr>
                                    <m:t>𝜋</m:t>
                                  </m:r>
                                </m:num>
                                <m:den>
                                  <m:r>
                                    <a:rPr lang="en-CA" b="0" i="1" smtClean="0">
                                      <a:latin typeface="Cambria Math"/>
                                    </a:rPr>
                                    <m:t>2</m:t>
                                  </m:r>
                                </m:den>
                              </m:f>
                            </m:e>
                          </m:d>
                        </m:e>
                      </m:func>
                    </m:oMath>
                  </m:oMathPara>
                </a14:m>
                <a:endParaRPr lang="en-CA" dirty="0"/>
              </a:p>
            </p:txBody>
          </p:sp>
        </mc:Choice>
        <mc:Fallback>
          <p:sp>
            <p:nvSpPr>
              <p:cNvPr id="6" name="TextBox 5"/>
              <p:cNvSpPr txBox="1">
                <a:spLocks noRot="1" noChangeAspect="1" noMove="1" noResize="1" noEditPoints="1" noAdjustHandles="1" noChangeArrowheads="1" noChangeShapeType="1" noTextEdit="1"/>
              </p:cNvSpPr>
              <p:nvPr/>
            </p:nvSpPr>
            <p:spPr>
              <a:xfrm>
                <a:off x="3173027" y="3048000"/>
                <a:ext cx="2797945" cy="993798"/>
              </a:xfrm>
              <a:prstGeom prst="rect">
                <a:avLst/>
              </a:prstGeom>
              <a:blipFill rotWithShape="1">
                <a:blip r:embed="rId2"/>
                <a:stretch>
                  <a:fillRect/>
                </a:stretch>
              </a:blipFill>
            </p:spPr>
            <p:txBody>
              <a:bodyPr/>
              <a:lstStyle/>
              <a:p>
                <a:r>
                  <a:rPr lang="en-CA">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3" name="Content Placeholder 2"/>
          <p:cNvSpPr>
            <a:spLocks noGrp="1"/>
          </p:cNvSpPr>
          <p:nvPr>
            <p:ph sz="quarter" idx="1"/>
          </p:nvPr>
        </p:nvSpPr>
        <p:spPr/>
        <p:txBody>
          <a:bodyPr/>
          <a:lstStyle/>
          <a:p>
            <a:r>
              <a:rPr lang="en-US" dirty="0" smtClean="0"/>
              <a:t>the first line of a MATLAB function is called the function header:</a:t>
            </a:r>
          </a:p>
          <a:p>
            <a:endParaRPr lang="en-US" dirty="0" smtClean="0"/>
          </a:p>
          <a:p>
            <a:pPr>
              <a:buNone/>
            </a:pPr>
            <a:endParaRPr lang="en-US" sz="2000" b="1" dirty="0" smtClean="0">
              <a:solidFill>
                <a:srgbClr val="0000FF"/>
              </a:solidFill>
              <a:latin typeface="Courier New"/>
            </a:endParaRPr>
          </a:p>
          <a:p>
            <a:pPr>
              <a:buNone/>
            </a:pPr>
            <a:endParaRPr lang="en-US" sz="2000" b="1" dirty="0" smtClean="0">
              <a:solidFill>
                <a:srgbClr val="0000FF"/>
              </a:solidFill>
              <a:latin typeface="Courier New"/>
            </a:endParaRPr>
          </a:p>
          <a:p>
            <a:pPr>
              <a:buNone/>
            </a:pPr>
            <a:r>
              <a:rPr lang="en-US" sz="2000" b="1" dirty="0" smtClean="0">
                <a:solidFill>
                  <a:srgbClr val="0000FF"/>
                </a:solidFill>
                <a:latin typeface="Courier New"/>
              </a:rPr>
              <a:t>			function</a:t>
            </a:r>
            <a:r>
              <a:rPr lang="en-US" sz="2000" b="1" dirty="0" smtClean="0">
                <a:solidFill>
                  <a:srgbClr val="000000"/>
                </a:solidFill>
                <a:latin typeface="Courier New"/>
              </a:rPr>
              <a:t> </a:t>
            </a:r>
            <a:r>
              <a:rPr lang="en-US" sz="2000" b="1" dirty="0" smtClean="0">
                <a:solidFill>
                  <a:srgbClr val="000000"/>
                </a:solidFill>
                <a:latin typeface="Courier New"/>
              </a:rPr>
              <a:t>[x] = shmotion2(t)</a:t>
            </a:r>
          </a:p>
          <a:p>
            <a:pPr>
              <a:buNone/>
            </a:pPr>
            <a:r>
              <a:rPr lang="en-US" sz="2000" b="1" dirty="0" smtClean="0">
                <a:latin typeface="Courier New" pitchFamily="49" charset="0"/>
                <a:cs typeface="Courier New" pitchFamily="49" charset="0"/>
              </a:rPr>
              <a:t> </a:t>
            </a: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7</a:t>
            </a:fld>
            <a:endParaRPr lang="en-US"/>
          </a:p>
        </p:txBody>
      </p:sp>
      <p:sp>
        <p:nvSpPr>
          <p:cNvPr id="9" name="TextBox 8"/>
          <p:cNvSpPr txBox="1"/>
          <p:nvPr/>
        </p:nvSpPr>
        <p:spPr>
          <a:xfrm>
            <a:off x="2051803" y="2634734"/>
            <a:ext cx="2194383" cy="369332"/>
          </a:xfrm>
          <a:prstGeom prst="rect">
            <a:avLst/>
          </a:prstGeom>
          <a:noFill/>
          <a:ln>
            <a:solidFill>
              <a:schemeClr val="tx1"/>
            </a:solidFill>
          </a:ln>
        </p:spPr>
        <p:txBody>
          <a:bodyPr wrap="none" rtlCol="0">
            <a:spAutoFit/>
          </a:bodyPr>
          <a:lstStyle/>
          <a:p>
            <a:r>
              <a:rPr lang="en-US" b="1" dirty="0" smtClean="0">
                <a:latin typeface="Courier New" pitchFamily="49" charset="0"/>
                <a:cs typeface="Courier New" pitchFamily="49" charset="0"/>
              </a:rPr>
              <a:t>function</a:t>
            </a:r>
            <a:r>
              <a:rPr lang="en-US" dirty="0" smtClean="0">
                <a:latin typeface="+mn-lt"/>
              </a:rPr>
              <a:t> keyword</a:t>
            </a:r>
            <a:endParaRPr lang="en-US" dirty="0">
              <a:latin typeface="+mn-lt"/>
            </a:endParaRPr>
          </a:p>
        </p:txBody>
      </p:sp>
      <p:sp>
        <p:nvSpPr>
          <p:cNvPr id="10" name="TextBox 9"/>
          <p:cNvSpPr txBox="1"/>
          <p:nvPr/>
        </p:nvSpPr>
        <p:spPr>
          <a:xfrm>
            <a:off x="2660044" y="4114800"/>
            <a:ext cx="1838517" cy="1200329"/>
          </a:xfrm>
          <a:prstGeom prst="rect">
            <a:avLst/>
          </a:prstGeom>
          <a:noFill/>
          <a:ln>
            <a:solidFill>
              <a:schemeClr val="tx1"/>
            </a:solidFill>
          </a:ln>
        </p:spPr>
        <p:txBody>
          <a:bodyPr wrap="none" rtlCol="0">
            <a:spAutoFit/>
          </a:bodyPr>
          <a:lstStyle/>
          <a:p>
            <a:pPr algn="ctr"/>
            <a:r>
              <a:rPr lang="en-US" dirty="0" smtClean="0">
                <a:latin typeface="+mn-lt"/>
              </a:rPr>
              <a:t>names of</a:t>
            </a:r>
          </a:p>
          <a:p>
            <a:pPr algn="ctr"/>
            <a:r>
              <a:rPr lang="en-US" dirty="0" smtClean="0">
                <a:latin typeface="+mn-lt"/>
              </a:rPr>
              <a:t>output </a:t>
            </a:r>
            <a:r>
              <a:rPr lang="en-US" dirty="0" smtClean="0">
                <a:latin typeface="+mn-lt"/>
              </a:rPr>
              <a:t>values;</a:t>
            </a:r>
          </a:p>
          <a:p>
            <a:pPr algn="ctr"/>
            <a:r>
              <a:rPr lang="en-US" dirty="0" smtClean="0">
                <a:latin typeface="+mn-lt"/>
              </a:rPr>
              <a:t>can output more</a:t>
            </a:r>
          </a:p>
          <a:p>
            <a:pPr algn="ctr"/>
            <a:r>
              <a:rPr lang="en-US" dirty="0" smtClean="0">
                <a:latin typeface="+mn-lt"/>
              </a:rPr>
              <a:t>than one value</a:t>
            </a:r>
            <a:endParaRPr lang="en-US" dirty="0">
              <a:latin typeface="+mn-lt"/>
            </a:endParaRPr>
          </a:p>
        </p:txBody>
      </p:sp>
      <p:sp>
        <p:nvSpPr>
          <p:cNvPr id="11" name="TextBox 10"/>
          <p:cNvSpPr txBox="1"/>
          <p:nvPr/>
        </p:nvSpPr>
        <p:spPr>
          <a:xfrm>
            <a:off x="4795003" y="4114800"/>
            <a:ext cx="1143000" cy="646331"/>
          </a:xfrm>
          <a:prstGeom prst="rect">
            <a:avLst/>
          </a:prstGeom>
          <a:noFill/>
          <a:ln>
            <a:solidFill>
              <a:schemeClr val="tx1"/>
            </a:solidFill>
          </a:ln>
        </p:spPr>
        <p:txBody>
          <a:bodyPr wrap="square" rtlCol="0">
            <a:spAutoFit/>
          </a:bodyPr>
          <a:lstStyle/>
          <a:p>
            <a:pPr algn="ctr"/>
            <a:r>
              <a:rPr lang="en-US" dirty="0" smtClean="0">
                <a:latin typeface="+mn-lt"/>
              </a:rPr>
              <a:t>function</a:t>
            </a:r>
          </a:p>
          <a:p>
            <a:pPr algn="ctr"/>
            <a:r>
              <a:rPr lang="en-US" dirty="0" smtClean="0">
                <a:latin typeface="+mn-lt"/>
              </a:rPr>
              <a:t>name</a:t>
            </a:r>
            <a:endParaRPr lang="en-US" dirty="0">
              <a:latin typeface="+mn-lt"/>
            </a:endParaRPr>
          </a:p>
        </p:txBody>
      </p:sp>
      <p:sp>
        <p:nvSpPr>
          <p:cNvPr id="12" name="TextBox 11"/>
          <p:cNvSpPr txBox="1"/>
          <p:nvPr/>
        </p:nvSpPr>
        <p:spPr>
          <a:xfrm>
            <a:off x="5172469" y="2124670"/>
            <a:ext cx="2222468" cy="923330"/>
          </a:xfrm>
          <a:prstGeom prst="rect">
            <a:avLst/>
          </a:prstGeom>
          <a:noFill/>
          <a:ln>
            <a:solidFill>
              <a:schemeClr val="tx1"/>
            </a:solidFill>
          </a:ln>
        </p:spPr>
        <p:txBody>
          <a:bodyPr wrap="none" rtlCol="0">
            <a:spAutoFit/>
          </a:bodyPr>
          <a:lstStyle/>
          <a:p>
            <a:pPr algn="ctr"/>
            <a:r>
              <a:rPr lang="en-US" dirty="0" smtClean="0">
                <a:latin typeface="+mn-lt"/>
              </a:rPr>
              <a:t>input parameters;</a:t>
            </a:r>
          </a:p>
          <a:p>
            <a:pPr algn="ctr"/>
            <a:r>
              <a:rPr lang="en-US" dirty="0" smtClean="0">
                <a:latin typeface="+mn-lt"/>
              </a:rPr>
              <a:t>can be more than</a:t>
            </a:r>
          </a:p>
          <a:p>
            <a:pPr algn="ctr"/>
            <a:r>
              <a:rPr lang="en-US" dirty="0" smtClean="0">
                <a:latin typeface="+mn-lt"/>
              </a:rPr>
              <a:t>one input parameter</a:t>
            </a:r>
            <a:endParaRPr lang="en-US" dirty="0">
              <a:latin typeface="+mn-lt"/>
            </a:endParaRPr>
          </a:p>
        </p:txBody>
      </p:sp>
      <p:cxnSp>
        <p:nvCxnSpPr>
          <p:cNvPr id="23" name="Straight Connector 22"/>
          <p:cNvCxnSpPr>
            <a:stCxn id="10" idx="0"/>
          </p:cNvCxnSpPr>
          <p:nvPr/>
        </p:nvCxnSpPr>
        <p:spPr>
          <a:xfrm flipV="1">
            <a:off x="3579303" y="3733800"/>
            <a:ext cx="37750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9" idx="2"/>
          </p:cNvCxnSpPr>
          <p:nvPr/>
        </p:nvCxnSpPr>
        <p:spPr>
          <a:xfrm flipH="1">
            <a:off x="3042403" y="3004066"/>
            <a:ext cx="106592" cy="3487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480803" y="3733800"/>
            <a:ext cx="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endCxn id="12" idx="2"/>
          </p:cNvCxnSpPr>
          <p:nvPr/>
        </p:nvCxnSpPr>
        <p:spPr>
          <a:xfrm flipV="1">
            <a:off x="6283703" y="30480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3" name="Content Placeholder 2"/>
          <p:cNvSpPr>
            <a:spLocks noGrp="1"/>
          </p:cNvSpPr>
          <p:nvPr>
            <p:ph sz="quarter" idx="1"/>
          </p:nvPr>
        </p:nvSpPr>
        <p:spPr/>
        <p:txBody>
          <a:bodyPr/>
          <a:lstStyle/>
          <a:p>
            <a:r>
              <a:rPr lang="en-US" dirty="0" smtClean="0"/>
              <a:t>the block of comments immediately following the header is the help documentation for the function</a:t>
            </a:r>
          </a:p>
          <a:p>
            <a:pPr lvl="1"/>
            <a:r>
              <a:rPr lang="en-US" dirty="0" smtClean="0"/>
              <a:t>the help comments are not required but very useful</a:t>
            </a:r>
          </a:p>
          <a:p>
            <a:pPr lvl="1"/>
            <a:r>
              <a:rPr lang="en-US" dirty="0" smtClean="0"/>
              <a:t>you may have noticed that in the functions that come with MATLAB, the function name, names of the output values, and names of the input parameters are written in uppercase in the help comments</a:t>
            </a:r>
          </a:p>
          <a:p>
            <a:pPr lvl="2"/>
            <a:r>
              <a:rPr lang="en-US" dirty="0" smtClean="0"/>
              <a:t>this is so that these names are more apparent in the Command Window</a:t>
            </a:r>
          </a:p>
          <a:p>
            <a:pPr lvl="2"/>
            <a:r>
              <a:rPr lang="en-US" dirty="0" smtClean="0"/>
              <a:t>you don't have to do this, and there are good arguments against using this convention</a:t>
            </a:r>
          </a:p>
          <a:p>
            <a:pPr lvl="1"/>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functions</a:t>
            </a:r>
            <a:endParaRPr lang="en-US" dirty="0"/>
          </a:p>
        </p:txBody>
      </p:sp>
      <p:sp>
        <p:nvSpPr>
          <p:cNvPr id="5" name="Content Placeholder 4"/>
          <p:cNvSpPr>
            <a:spLocks noGrp="1"/>
          </p:cNvSpPr>
          <p:nvPr>
            <p:ph sz="quarter" idx="1"/>
          </p:nvPr>
        </p:nvSpPr>
        <p:spPr/>
        <p:txBody>
          <a:bodyPr/>
          <a:lstStyle/>
          <a:p>
            <a:endParaRPr lang="en-US" dirty="0" smtClean="0">
              <a:solidFill>
                <a:srgbClr val="0000FF"/>
              </a:solidFill>
              <a:latin typeface="Courier New"/>
            </a:endParaRPr>
          </a:p>
          <a:p>
            <a:r>
              <a:rPr lang="en-US" dirty="0" smtClean="0">
                <a:solidFill>
                  <a:srgbClr val="0000FF"/>
                </a:solidFill>
                <a:latin typeface="Courier New"/>
              </a:rPr>
              <a:t>function</a:t>
            </a:r>
            <a:r>
              <a:rPr lang="en-US" dirty="0" smtClean="0">
                <a:solidFill>
                  <a:srgbClr val="000000"/>
                </a:solidFill>
                <a:latin typeface="Courier New"/>
              </a:rPr>
              <a:t> [x] = shmotion2(t)</a:t>
            </a:r>
          </a:p>
          <a:p>
            <a:r>
              <a:rPr lang="en-US" dirty="0" smtClean="0">
                <a:solidFill>
                  <a:srgbClr val="228B22"/>
                </a:solidFill>
                <a:latin typeface="Courier New"/>
              </a:rPr>
              <a:t>%SHMOTION2 </a:t>
            </a:r>
          </a:p>
          <a:p>
            <a:r>
              <a:rPr lang="en-US" dirty="0" smtClean="0">
                <a:solidFill>
                  <a:srgbClr val="228B22"/>
                </a:solidFill>
                <a:latin typeface="Courier New"/>
              </a:rPr>
              <a:t>%   X = SHMOTION2(T) returns the position X</a:t>
            </a:r>
          </a:p>
          <a:p>
            <a:r>
              <a:rPr lang="en-US" dirty="0" smtClean="0">
                <a:solidFill>
                  <a:srgbClr val="228B22"/>
                </a:solidFill>
                <a:latin typeface="Courier New"/>
              </a:rPr>
              <a:t>%   of a simple harmonic oscillator evaluated</a:t>
            </a:r>
          </a:p>
          <a:p>
            <a:r>
              <a:rPr lang="en-US" dirty="0" smtClean="0">
                <a:solidFill>
                  <a:srgbClr val="228B22"/>
                </a:solidFill>
                <a:latin typeface="Courier New"/>
              </a:rPr>
              <a:t>%   at each time in the vector T</a:t>
            </a:r>
          </a:p>
          <a:p>
            <a:r>
              <a:rPr lang="en-US" dirty="0" smtClean="0">
                <a:solidFill>
                  <a:srgbClr val="228B22"/>
                </a:solidFill>
                <a:latin typeface="Courier New"/>
              </a:rPr>
              <a:t> </a:t>
            </a:r>
          </a:p>
          <a:p>
            <a:r>
              <a:rPr lang="en-US" dirty="0" smtClean="0">
                <a:solidFill>
                  <a:srgbClr val="228B22"/>
                </a:solidFill>
                <a:latin typeface="Courier New"/>
              </a:rPr>
              <a:t> </a:t>
            </a:r>
          </a:p>
          <a:p>
            <a:r>
              <a:rPr lang="en-US" dirty="0" smtClean="0">
                <a:solidFill>
                  <a:srgbClr val="0000FF"/>
                </a:solidFill>
                <a:latin typeface="Courier New"/>
              </a:rPr>
              <a:t>end</a:t>
            </a:r>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Origin</Template>
  <TotalTime>4472</TotalTime>
  <Words>844</Words>
  <Application>Microsoft Office PowerPoint</Application>
  <PresentationFormat>On-screen Show (4:3)</PresentationFormat>
  <Paragraphs>161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Origin</vt:lpstr>
      <vt:lpstr>User-defined functions</vt:lpstr>
      <vt:lpstr>Recall the script example from Day 5</vt:lpstr>
      <vt:lpstr>PowerPoint Presentation</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lpstr>User-defined functions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dc:title>
  <dc:creator>mab</dc:creator>
  <cp:lastModifiedBy>Burton Ma</cp:lastModifiedBy>
  <cp:revision>219</cp:revision>
  <dcterms:created xsi:type="dcterms:W3CDTF">2006-08-16T00:00:00Z</dcterms:created>
  <dcterms:modified xsi:type="dcterms:W3CDTF">2014-01-30T19:06:38Z</dcterms:modified>
</cp:coreProperties>
</file>