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9"/>
  </p:notesMasterIdLst>
  <p:sldIdLst>
    <p:sldId id="442" r:id="rId2"/>
    <p:sldId id="452" r:id="rId3"/>
    <p:sldId id="453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4" r:id="rId12"/>
    <p:sldId id="455" r:id="rId13"/>
    <p:sldId id="456" r:id="rId14"/>
    <p:sldId id="457" r:id="rId15"/>
    <p:sldId id="450" r:id="rId16"/>
    <p:sldId id="458" r:id="rId17"/>
    <p:sldId id="459" r:id="rId18"/>
    <p:sldId id="460" r:id="rId19"/>
    <p:sldId id="461" r:id="rId20"/>
    <p:sldId id="462" r:id="rId21"/>
    <p:sldId id="463" r:id="rId22"/>
    <p:sldId id="464" r:id="rId23"/>
    <p:sldId id="465" r:id="rId24"/>
    <p:sldId id="467" r:id="rId25"/>
    <p:sldId id="468" r:id="rId26"/>
    <p:sldId id="466" r:id="rId27"/>
    <p:sldId id="46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34" y="-96"/>
      </p:cViewPr>
      <p:guideLst>
        <p:guide orient="horz" pos="1776"/>
        <p:guide orient="horz" pos="1392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aussian_eliminati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Matrix operations</a:t>
            </a:r>
            <a:br>
              <a:rPr lang="en-US" sz="3200" dirty="0" smtClean="0"/>
            </a:br>
            <a:r>
              <a:rPr lang="en-US" sz="3200" dirty="0" smtClean="0"/>
              <a:t>Scripts</a:t>
            </a: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operations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perform element-by-element arithmetic with an array and a scalar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900" y="2819400"/>
          <a:ext cx="5410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/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division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\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 division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.^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w = 2 + u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3     4     5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C = A + 10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11    12    13</a:t>
            </a:r>
          </a:p>
          <a:p>
            <a:r>
              <a:rPr lang="en-US" dirty="0" smtClean="0"/>
              <a:t>    14    15    16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5832" y="381000"/>
            <a:ext cx="2194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scalar addition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w = 2 - u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1     0     -1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C = A - 10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-9    -8    -7</a:t>
            </a:r>
          </a:p>
          <a:p>
            <a:r>
              <a:rPr lang="en-US" dirty="0" smtClean="0"/>
              <a:t>    -6    -5    -4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5832" y="381000"/>
            <a:ext cx="24917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scalar subtraction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w = 2 * u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2     4     6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C = A * 10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10    20    30</a:t>
            </a:r>
          </a:p>
          <a:p>
            <a:r>
              <a:rPr lang="en-US" dirty="0" smtClean="0"/>
              <a:t>    40    50    60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5832" y="381000"/>
            <a:ext cx="16113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scalar </a:t>
            </a:r>
          </a:p>
          <a:p>
            <a:r>
              <a:rPr lang="en-US" dirty="0" smtClean="0">
                <a:latin typeface="+mn-lt"/>
              </a:rPr>
              <a:t>multiplication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w = u / 2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0.5000    1.0000    1.5000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C = 10 \ A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0.1000    0.2000    0.3000</a:t>
            </a:r>
          </a:p>
          <a:p>
            <a:r>
              <a:rPr lang="en-US" dirty="0" smtClean="0"/>
              <a:t>    0.4000    0.5000    0.6000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5832" y="381000"/>
            <a:ext cx="21396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scalar division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w = u .^ 2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1     4     9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C = A .^ 2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 1     4     9</a:t>
            </a:r>
          </a:p>
          <a:p>
            <a:r>
              <a:rPr lang="en-US" dirty="0" smtClean="0"/>
              <a:t>    16    25    36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381000"/>
            <a:ext cx="13448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power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Gaussian elimination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sz="1600" dirty="0" smtClean="0">
                <a:hlinkClick r:id="rId2"/>
              </a:rPr>
              <a:t>http://en.wikipedia.org/wiki/Gaussian_elimination#Example_of_the_algorithm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</a:t>
            </a:r>
            <a:r>
              <a:rPr lang="pt-BR" dirty="0" smtClean="0"/>
              <a:t>A = [2 1 -1;</a:t>
            </a:r>
          </a:p>
          <a:p>
            <a:r>
              <a:rPr lang="pt-BR" dirty="0" smtClean="0"/>
              <a:t>       -3 -1 2;</a:t>
            </a:r>
          </a:p>
          <a:p>
            <a:r>
              <a:rPr lang="pt-BR" dirty="0" smtClean="0"/>
              <a:t>       -2 1 2]</a:t>
            </a:r>
          </a:p>
          <a:p>
            <a:endParaRPr lang="pt-BR" dirty="0" smtClean="0"/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2     1    -1</a:t>
            </a:r>
          </a:p>
          <a:p>
            <a:r>
              <a:rPr lang="pt-BR" dirty="0" smtClean="0"/>
              <a:t>    -3    -1     2</a:t>
            </a:r>
          </a:p>
          <a:p>
            <a:r>
              <a:rPr lang="pt-BR" dirty="0" smtClean="0"/>
              <a:t>    -2     1     2</a:t>
            </a:r>
          </a:p>
          <a:p>
            <a:endParaRPr lang="en-US" dirty="0" smtClean="0"/>
          </a:p>
          <a:p>
            <a:r>
              <a:rPr lang="en-US" dirty="0" smtClean="0"/>
              <a:t>&gt;&gt; x = [8; -11; -3]</a:t>
            </a:r>
          </a:p>
          <a:p>
            <a:endParaRPr lang="en-US" dirty="0" smtClean="0"/>
          </a:p>
          <a:p>
            <a:r>
              <a:rPr lang="en-US" dirty="0" smtClean="0"/>
              <a:t>x =</a:t>
            </a:r>
          </a:p>
          <a:p>
            <a:r>
              <a:rPr lang="en-US" dirty="0" smtClean="0"/>
              <a:t>     8</a:t>
            </a:r>
          </a:p>
          <a:p>
            <a:r>
              <a:rPr lang="en-US" dirty="0" smtClean="0"/>
              <a:t>   -11</a:t>
            </a:r>
          </a:p>
          <a:p>
            <a:r>
              <a:rPr lang="en-US" dirty="0" smtClean="0"/>
              <a:t>    -3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B = [A x]  % the augmented matrix [A | x]</a:t>
            </a:r>
          </a:p>
          <a:p>
            <a:endParaRPr lang="en-US" dirty="0" smtClean="0"/>
          </a:p>
          <a:p>
            <a:r>
              <a:rPr lang="en-US" dirty="0" smtClean="0"/>
              <a:t>B =</a:t>
            </a:r>
          </a:p>
          <a:p>
            <a:endParaRPr lang="en-US" dirty="0" smtClean="0"/>
          </a:p>
          <a:p>
            <a:r>
              <a:rPr lang="en-US" dirty="0" smtClean="0"/>
              <a:t>     2     1    -1     8</a:t>
            </a:r>
          </a:p>
          <a:p>
            <a:r>
              <a:rPr lang="en-US" dirty="0" smtClean="0"/>
              <a:t>    -3    -1     2   -11</a:t>
            </a:r>
          </a:p>
          <a:p>
            <a:r>
              <a:rPr lang="en-US" dirty="0" smtClean="0"/>
              <a:t>    -2     1     2    -3</a:t>
            </a:r>
          </a:p>
          <a:p>
            <a:endParaRPr lang="en-US" dirty="0" smtClean="0"/>
          </a:p>
          <a:p>
            <a:r>
              <a:rPr lang="en-US" dirty="0" smtClean="0"/>
              <a:t>&gt;&gt; B(2, :) = B(2, :) + (3 / 2) * B(1, :)</a:t>
            </a:r>
          </a:p>
          <a:p>
            <a:endParaRPr lang="en-US" dirty="0" smtClean="0"/>
          </a:p>
          <a:p>
            <a:r>
              <a:rPr lang="en-US" dirty="0" smtClean="0"/>
              <a:t>B =</a:t>
            </a:r>
          </a:p>
          <a:p>
            <a:r>
              <a:rPr lang="en-US" dirty="0" smtClean="0"/>
              <a:t>    2.0000    1.0000   -1.0000    8.0000</a:t>
            </a:r>
          </a:p>
          <a:p>
            <a:r>
              <a:rPr lang="en-US" dirty="0" smtClean="0"/>
              <a:t>         0    0.5000    0.5000    1.0000</a:t>
            </a:r>
          </a:p>
          <a:p>
            <a:r>
              <a:rPr lang="en-US" dirty="0" smtClean="0"/>
              <a:t>   -2.0000    1.0000    2.0000   -3.0000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B(3, :) = B(3, :) + B(1, :)</a:t>
            </a:r>
          </a:p>
          <a:p>
            <a:endParaRPr lang="en-US" dirty="0" smtClean="0"/>
          </a:p>
          <a:p>
            <a:r>
              <a:rPr lang="en-US" dirty="0" smtClean="0"/>
              <a:t>B =</a:t>
            </a:r>
          </a:p>
          <a:p>
            <a:r>
              <a:rPr lang="en-US" dirty="0" smtClean="0"/>
              <a:t>    2.0000    1.0000   -1.0000    8.0000</a:t>
            </a:r>
          </a:p>
          <a:p>
            <a:r>
              <a:rPr lang="en-US" dirty="0" smtClean="0"/>
              <a:t>         0    0.5000    0.5000    1.0000</a:t>
            </a:r>
          </a:p>
          <a:p>
            <a:r>
              <a:rPr lang="en-US" dirty="0" smtClean="0"/>
              <a:t>         0    2.0000    1.0000    5.0000</a:t>
            </a:r>
          </a:p>
          <a:p>
            <a:endParaRPr lang="en-US" dirty="0" smtClean="0"/>
          </a:p>
          <a:p>
            <a:r>
              <a:rPr lang="en-US" dirty="0" smtClean="0"/>
              <a:t>&gt;&gt; B(3, :) = B(3, :) - 4 * B(2, :)</a:t>
            </a:r>
          </a:p>
          <a:p>
            <a:endParaRPr lang="en-US" dirty="0" smtClean="0"/>
          </a:p>
          <a:p>
            <a:r>
              <a:rPr lang="en-US" dirty="0" smtClean="0"/>
              <a:t>B =</a:t>
            </a:r>
          </a:p>
          <a:p>
            <a:r>
              <a:rPr lang="en-US" dirty="0" smtClean="0"/>
              <a:t>    2.0000    1.0000   -1.0000    8.0000</a:t>
            </a:r>
          </a:p>
          <a:p>
            <a:r>
              <a:rPr lang="en-US" dirty="0" smtClean="0"/>
              <a:t>         0    0.5000    0.5000    1.0000</a:t>
            </a:r>
          </a:p>
          <a:p>
            <a:r>
              <a:rPr lang="en-US" dirty="0" smtClean="0"/>
              <a:t>         0         0   -1.0000    1.0000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5562600"/>
            <a:ext cx="48500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keep following the Wikipedia example to get the row reduced echelon form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transpose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is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matrix then the transpose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is an</a:t>
            </a:r>
            <a:br>
              <a:rPr lang="en-US" dirty="0" smtClean="0"/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matrix where the row vectors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are written as column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Gaussian elimination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could also use the MATLAB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rref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rref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(B)   % row reduced echelon form of B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ans =</a:t>
            </a:r>
          </a:p>
          <a:p>
            <a:pPr>
              <a:buNone/>
            </a:pP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    1     0     0     2</a:t>
            </a: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    0     1     0     3</a:t>
            </a:r>
          </a:p>
          <a:p>
            <a:pPr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    0     0     1    -1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script is text file containing a </a:t>
            </a:r>
            <a:r>
              <a:rPr lang="en-US" i="1" dirty="0" smtClean="0"/>
              <a:t>sequence</a:t>
            </a:r>
            <a:r>
              <a:rPr lang="en-US" dirty="0" smtClean="0"/>
              <a:t> of MATLAB commands</a:t>
            </a:r>
          </a:p>
          <a:p>
            <a:pPr lvl="1"/>
            <a:r>
              <a:rPr lang="en-US" dirty="0" smtClean="0"/>
              <a:t>each command usually occurs on a separate line of the file</a:t>
            </a:r>
          </a:p>
          <a:p>
            <a:r>
              <a:rPr lang="en-US" dirty="0" smtClean="0"/>
              <a:t>MATLAB can run the commands in a script by reading the file and interpreting the text as MATLAB commands</a:t>
            </a:r>
          </a:p>
          <a:p>
            <a:pPr lvl="1"/>
            <a:r>
              <a:rPr lang="en-US" dirty="0" smtClean="0"/>
              <a:t>commands are run in order that they appear in the script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filename of a MATLAB script always has the following form: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yourScriptName.m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yourScriptName</a:t>
            </a:r>
            <a:r>
              <a:rPr lang="en-US" dirty="0" smtClean="0"/>
              <a:t> must be a valid MATLAB variable name</a:t>
            </a:r>
          </a:p>
          <a:p>
            <a:pPr lvl="1"/>
            <a:r>
              <a:rPr lang="en-US" dirty="0" smtClean="0"/>
              <a:t>i.e., must begin with a letter and may only contain letters and spaces and underscores</a:t>
            </a:r>
          </a:p>
          <a:p>
            <a:pPr lvl="2"/>
            <a:r>
              <a:rPr lang="en-US" dirty="0" smtClean="0"/>
              <a:t>no spaces or symbols!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Script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an </a:t>
            </a:r>
            <a:r>
              <a:rPr lang="en-CA" dirty="0" err="1" smtClean="0"/>
              <a:t>undamped</a:t>
            </a:r>
            <a:r>
              <a:rPr lang="en-CA" dirty="0" smtClean="0"/>
              <a:t> spring-mass system is an example of a simple harmonic oscillator</a:t>
            </a:r>
          </a:p>
          <a:p>
            <a:r>
              <a:rPr lang="en-CA" dirty="0" smtClean="0"/>
              <a:t>the position of the mass is given by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73027" y="3048000"/>
                <a:ext cx="2797945" cy="993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</a:rPr>
                        <m:t>=</m:t>
                      </m:r>
                      <m:r>
                        <a:rPr lang="en-CA" b="0" i="1" smtClean="0">
                          <a:latin typeface="Cambria Math"/>
                        </a:rPr>
                        <m:t>𝐴</m:t>
                      </m:r>
                      <m:func>
                        <m:func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CA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CA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CA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CA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CA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num>
                                    <m:den>
                                      <m:r>
                                        <a:rPr lang="en-CA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rad>
                              <m:r>
                                <a:rPr lang="en-CA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CA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C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CA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CA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027" y="3048000"/>
                <a:ext cx="2797945" cy="9937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878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9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will "run" the script if you type in the name of the script in the command window</a:t>
            </a:r>
          </a:p>
          <a:p>
            <a:pPr lvl="1"/>
            <a:r>
              <a:rPr lang="en-US" dirty="0" smtClean="0"/>
              <a:t>the script must saved in a folder that is on the current MATLAB path</a:t>
            </a:r>
          </a:p>
          <a:p>
            <a:pPr lvl="2"/>
            <a:r>
              <a:rPr lang="en-US" dirty="0" smtClean="0"/>
              <a:t>the current MATLAB path always includes the current working folder shown th</a:t>
            </a:r>
            <a:r>
              <a:rPr lang="en-US" dirty="0" smtClean="0"/>
              <a:t>e MATLAB address bar</a:t>
            </a:r>
          </a:p>
          <a:p>
            <a:pPr lvl="2"/>
            <a:endParaRPr lang="en-US" dirty="0"/>
          </a:p>
          <a:p>
            <a:r>
              <a:rPr lang="en-US" dirty="0" smtClean="0"/>
              <a:t>you will find it useful to organize all of your scripts and functions in a common folder</a:t>
            </a:r>
          </a:p>
          <a:p>
            <a:pPr lvl="1"/>
            <a:r>
              <a:rPr lang="en-US" dirty="0" smtClean="0"/>
              <a:t>see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en-US" dirty="0" smtClean="0"/>
              <a:t> command (and its related functions)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57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script can create new variables, or it </a:t>
            </a:r>
            <a:r>
              <a:rPr lang="en-US" dirty="0" smtClean="0"/>
              <a:t>can re-use existing variables in the workspace</a:t>
            </a:r>
          </a:p>
          <a:p>
            <a:pPr lvl="1"/>
            <a:r>
              <a:rPr lang="en-US" dirty="0" smtClean="0"/>
              <a:t>note: this means that a script can overwrite an existing variable in the workspace, too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1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u'</a:t>
            </a:r>
          </a:p>
          <a:p>
            <a:r>
              <a:rPr lang="en-US" dirty="0" smtClean="0"/>
              <a:t>v =</a:t>
            </a:r>
          </a:p>
          <a:p>
            <a:r>
              <a:rPr lang="en-US" dirty="0" smtClean="0"/>
              <a:t>     1</a:t>
            </a:r>
          </a:p>
          <a:p>
            <a:r>
              <a:rPr lang="en-US" dirty="0" smtClean="0"/>
              <a:t>     2</a:t>
            </a:r>
          </a:p>
          <a:p>
            <a:r>
              <a:rPr lang="en-US" dirty="0" smtClean="0"/>
              <a:t>     3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A'</a:t>
            </a:r>
          </a:p>
          <a:p>
            <a:r>
              <a:rPr lang="pl-PL" dirty="0" smtClean="0"/>
              <a:t>B =</a:t>
            </a:r>
          </a:p>
          <a:p>
            <a:r>
              <a:rPr lang="pl-PL" dirty="0" smtClean="0"/>
              <a:t>     1     4</a:t>
            </a:r>
          </a:p>
          <a:p>
            <a:r>
              <a:rPr lang="pl-PL" dirty="0" smtClean="0"/>
              <a:t>     2     5</a:t>
            </a:r>
          </a:p>
          <a:p>
            <a:r>
              <a:rPr lang="pl-PL" dirty="0" smtClean="0"/>
              <a:t>     3     6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0" y="381000"/>
            <a:ext cx="18555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matrix transpose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operations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perform element-by-element arithmetic with two arrays of the same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900" y="2819400"/>
          <a:ext cx="541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.*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./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array division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.\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r>
                        <a:rPr lang="en-US" baseline="0" dirty="0" smtClean="0"/>
                        <a:t> array division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[7 8 9];</a:t>
            </a:r>
          </a:p>
          <a:p>
            <a:r>
              <a:rPr lang="en-US" dirty="0" smtClean="0"/>
              <a:t>&gt;&gt; w = u + v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 8    10    12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</a:t>
            </a:r>
            <a:r>
              <a:rPr lang="pl-PL" dirty="0" smtClean="0"/>
              <a:t>[6 5 4;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pl-PL" dirty="0" smtClean="0"/>
              <a:t>3 2 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 C = A + B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 7     7     7</a:t>
            </a:r>
          </a:p>
          <a:p>
            <a:r>
              <a:rPr lang="en-US" dirty="0" smtClean="0"/>
              <a:t>     7     7     7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381000"/>
            <a:ext cx="15771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addition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[7 8 9];</a:t>
            </a:r>
          </a:p>
          <a:p>
            <a:r>
              <a:rPr lang="en-US" dirty="0" smtClean="0"/>
              <a:t>&gt;&gt; w = u – v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-6    -6    -6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</a:t>
            </a:r>
            <a:r>
              <a:rPr lang="pl-PL" dirty="0" smtClean="0"/>
              <a:t>[6 5 4;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pl-PL" dirty="0" smtClean="0"/>
              <a:t>3 2 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 C = A – B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-5    -3    -1</a:t>
            </a:r>
          </a:p>
          <a:p>
            <a:r>
              <a:rPr lang="en-US" dirty="0" smtClean="0"/>
              <a:t>     1     3     5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381000"/>
            <a:ext cx="1874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subtraction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[7 8 9];</a:t>
            </a:r>
          </a:p>
          <a:p>
            <a:r>
              <a:rPr lang="en-US" dirty="0" smtClean="0"/>
              <a:t>&gt;&gt; w = u .* v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 7    16    27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</a:t>
            </a:r>
            <a:r>
              <a:rPr lang="pl-PL" dirty="0" smtClean="0"/>
              <a:t>[6 5 4;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pl-PL" dirty="0" smtClean="0"/>
              <a:t>3 2 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 C = A .* B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 6    10    12</a:t>
            </a:r>
          </a:p>
          <a:p>
            <a:r>
              <a:rPr lang="en-US" dirty="0" smtClean="0"/>
              <a:t>    12    10     6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1307" y="381000"/>
            <a:ext cx="21630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array multiplication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990600"/>
            <a:ext cx="226523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in mathematics,</a:t>
            </a:r>
          </a:p>
          <a:p>
            <a:r>
              <a:rPr lang="en-US" dirty="0" smtClean="0">
                <a:latin typeface="+mn-lt"/>
              </a:rPr>
              <a:t>called the </a:t>
            </a:r>
            <a:r>
              <a:rPr lang="en-US" dirty="0" err="1" smtClean="0">
                <a:latin typeface="+mn-lt"/>
              </a:rPr>
              <a:t>Hadamard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product or the </a:t>
            </a:r>
            <a:r>
              <a:rPr lang="en-US" dirty="0" err="1" smtClean="0">
                <a:latin typeface="+mn-lt"/>
              </a:rPr>
              <a:t>Schur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product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[7 8 9];</a:t>
            </a:r>
          </a:p>
          <a:p>
            <a:r>
              <a:rPr lang="en-US" dirty="0" smtClean="0"/>
              <a:t>&gt;&gt; w = u ./ v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0.1429    0.2500    0.3333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</a:t>
            </a:r>
            <a:r>
              <a:rPr lang="pl-PL" dirty="0" smtClean="0"/>
              <a:t>[6 5 4;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pl-PL" dirty="0" smtClean="0"/>
              <a:t>3 2 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 C = A ./ B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0.1667    0.4000    0.7500</a:t>
            </a:r>
          </a:p>
          <a:p>
            <a:r>
              <a:rPr lang="en-US" dirty="0" smtClean="0"/>
              <a:t>    1.3333    2.5000    6.0000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381000"/>
            <a:ext cx="20519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right array division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3607" y="1078468"/>
            <a:ext cx="18981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</a:t>
            </a:r>
          </a:p>
          <a:p>
            <a:r>
              <a:rPr lang="en-US" dirty="0" smtClean="0">
                <a:latin typeface="+mn-lt"/>
              </a:rPr>
              <a:t>divided by the</a:t>
            </a:r>
          </a:p>
          <a:p>
            <a:r>
              <a:rPr lang="en-US" dirty="0" smtClean="0">
                <a:latin typeface="+mn-lt"/>
              </a:rPr>
              <a:t>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4038600"/>
            <a:ext cx="1922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dirty="0" smtClean="0">
                <a:latin typeface="+mn-lt"/>
              </a:rPr>
              <a:t>divided by the</a:t>
            </a:r>
          </a:p>
          <a:p>
            <a:r>
              <a:rPr lang="en-US" dirty="0" smtClean="0">
                <a:latin typeface="+mn-lt"/>
              </a:rPr>
              <a:t>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u = [1 2 3];</a:t>
            </a:r>
          </a:p>
          <a:p>
            <a:r>
              <a:rPr lang="en-US" dirty="0" smtClean="0"/>
              <a:t>&gt;&gt; v = [7 8 9];</a:t>
            </a:r>
          </a:p>
          <a:p>
            <a:r>
              <a:rPr lang="en-US" dirty="0" smtClean="0"/>
              <a:t>&gt;&gt; w = u .\ v</a:t>
            </a:r>
          </a:p>
          <a:p>
            <a:r>
              <a:rPr lang="en-US" dirty="0" smtClean="0"/>
              <a:t>w =</a:t>
            </a:r>
          </a:p>
          <a:p>
            <a:r>
              <a:rPr lang="en-US" dirty="0" smtClean="0"/>
              <a:t>    7     4     3</a:t>
            </a:r>
          </a:p>
          <a:p>
            <a:endParaRPr lang="en-US" dirty="0" smtClean="0"/>
          </a:p>
          <a:p>
            <a:r>
              <a:rPr lang="en-US" dirty="0" smtClean="0"/>
              <a:t>&gt;&gt; A = [1 2 3;</a:t>
            </a:r>
          </a:p>
          <a:p>
            <a:r>
              <a:rPr lang="en-US" dirty="0" smtClean="0"/>
              <a:t>        4 5 6];</a:t>
            </a:r>
          </a:p>
          <a:p>
            <a:r>
              <a:rPr lang="en-US" dirty="0" smtClean="0"/>
              <a:t>&gt;&gt; B = </a:t>
            </a:r>
            <a:r>
              <a:rPr lang="pl-PL" dirty="0" smtClean="0"/>
              <a:t>[6 5 4;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pl-PL" dirty="0" smtClean="0"/>
              <a:t>3 2 1]</a:t>
            </a:r>
            <a:r>
              <a:rPr lang="en-US" dirty="0" smtClean="0"/>
              <a:t>;</a:t>
            </a:r>
          </a:p>
          <a:p>
            <a:r>
              <a:rPr lang="en-US" dirty="0" smtClean="0"/>
              <a:t>&gt;&gt; C = A .\ B</a:t>
            </a:r>
          </a:p>
          <a:p>
            <a:r>
              <a:rPr lang="en-US" dirty="0" smtClean="0"/>
              <a:t>C =</a:t>
            </a:r>
          </a:p>
          <a:p>
            <a:r>
              <a:rPr lang="en-US" dirty="0" smtClean="0"/>
              <a:t>    6.0000    2.5000    1.3333</a:t>
            </a:r>
          </a:p>
          <a:p>
            <a:r>
              <a:rPr lang="en-US" dirty="0" smtClean="0"/>
              <a:t>    0.7500    0.4000    0.1667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381000"/>
            <a:ext cx="18970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left array division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3607" y="1078468"/>
            <a:ext cx="18981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</a:t>
            </a:r>
          </a:p>
          <a:p>
            <a:r>
              <a:rPr lang="en-US" dirty="0" smtClean="0">
                <a:latin typeface="+mn-lt"/>
              </a:rPr>
              <a:t>divided by the</a:t>
            </a:r>
          </a:p>
          <a:p>
            <a:r>
              <a:rPr lang="en-US" dirty="0" smtClean="0">
                <a:latin typeface="+mn-lt"/>
              </a:rPr>
              <a:t>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4038600"/>
            <a:ext cx="1922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en-US" dirty="0" smtClean="0">
                <a:latin typeface="+mn-lt"/>
              </a:rPr>
              <a:t>divided by the</a:t>
            </a:r>
          </a:p>
          <a:p>
            <a:r>
              <a:rPr lang="en-US" dirty="0" smtClean="0">
                <a:latin typeface="+mn-lt"/>
              </a:rPr>
              <a:t>elements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4142</TotalTime>
  <Words>1339</Words>
  <Application>Microsoft Office PowerPoint</Application>
  <PresentationFormat>On-screen Show (4:3)</PresentationFormat>
  <Paragraphs>311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Origin</vt:lpstr>
      <vt:lpstr>Matrix operations Scripts</vt:lpstr>
      <vt:lpstr>Matrix transpose</vt:lpstr>
      <vt:lpstr>PowerPoint Presentation</vt:lpstr>
      <vt:lpstr>Arithmetic operations with 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Arithmetic operations with 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 Gaussian elimination</vt:lpstr>
      <vt:lpstr>PowerPoint Presentation</vt:lpstr>
      <vt:lpstr>PowerPoint Presentation</vt:lpstr>
      <vt:lpstr>PowerPoint Presentation</vt:lpstr>
      <vt:lpstr>Example: Gaussian elimination</vt:lpstr>
      <vt:lpstr>Scripts</vt:lpstr>
      <vt:lpstr>MATLAB Scripts</vt:lpstr>
      <vt:lpstr>MATLAB Scripts</vt:lpstr>
      <vt:lpstr>Script example</vt:lpstr>
      <vt:lpstr>PowerPoint Presentation</vt:lpstr>
      <vt:lpstr>MATLAB Scripts</vt:lpstr>
      <vt:lpstr>MATLAB Scripts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212</cp:revision>
  <dcterms:created xsi:type="dcterms:W3CDTF">2006-08-16T00:00:00Z</dcterms:created>
  <dcterms:modified xsi:type="dcterms:W3CDTF">2014-01-23T18:45:15Z</dcterms:modified>
</cp:coreProperties>
</file>