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9"/>
  </p:notesMasterIdLst>
  <p:sldIdLst>
    <p:sldId id="415" r:id="rId2"/>
    <p:sldId id="416" r:id="rId3"/>
    <p:sldId id="417" r:id="rId4"/>
    <p:sldId id="418" r:id="rId5"/>
    <p:sldId id="420" r:id="rId6"/>
    <p:sldId id="421" r:id="rId7"/>
    <p:sldId id="422" r:id="rId8"/>
    <p:sldId id="423" r:id="rId9"/>
    <p:sldId id="424" r:id="rId10"/>
    <p:sldId id="425" r:id="rId11"/>
    <p:sldId id="426" r:id="rId12"/>
    <p:sldId id="427" r:id="rId13"/>
    <p:sldId id="428" r:id="rId14"/>
    <p:sldId id="430" r:id="rId15"/>
    <p:sldId id="429" r:id="rId16"/>
    <p:sldId id="419" r:id="rId17"/>
    <p:sldId id="431" r:id="rId18"/>
    <p:sldId id="432" r:id="rId19"/>
    <p:sldId id="433" r:id="rId20"/>
    <p:sldId id="434" r:id="rId21"/>
    <p:sldId id="435" r:id="rId22"/>
    <p:sldId id="436" r:id="rId23"/>
    <p:sldId id="437" r:id="rId24"/>
    <p:sldId id="438" r:id="rId25"/>
    <p:sldId id="439" r:id="rId26"/>
    <p:sldId id="440" r:id="rId27"/>
    <p:sldId id="441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3425" autoAdjust="0"/>
  </p:normalViewPr>
  <p:slideViewPr>
    <p:cSldViewPr showGuides="1">
      <p:cViewPr varScale="1">
        <p:scale>
          <a:sx n="106" d="100"/>
          <a:sy n="106" d="100"/>
        </p:scale>
        <p:origin x="-1680" y="-102"/>
      </p:cViewPr>
      <p:guideLst>
        <p:guide orient="horz" pos="1776"/>
        <p:guide orient="horz" pos="1392"/>
        <p:guide pos="2880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1/20/2014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1/20/2014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1/20/2014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1/20/2014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1/20/2014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1/20/2014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1/20/2014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1/20/2014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1/20/2014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1/20/2014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1/20/2014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1/20/2014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1/20/2014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1/20/2014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1/20/2014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Vectors and Matrices II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elements of a matrix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submatrix</a:t>
            </a:r>
            <a:r>
              <a:rPr lang="en-US" dirty="0" smtClean="0"/>
              <a:t> of a matrix can be obtained by using vectors of indices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324600" y="4495800"/>
            <a:ext cx="22860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81600" y="2514600"/>
            <a:ext cx="2286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 A = magic(3)</a:t>
            </a:r>
          </a:p>
          <a:p>
            <a:r>
              <a:rPr lang="en-US" dirty="0" smtClean="0"/>
              <a:t>A =</a:t>
            </a:r>
          </a:p>
          <a:p>
            <a:r>
              <a:rPr lang="en-US" dirty="0" smtClean="0"/>
              <a:t>     8     1     6</a:t>
            </a:r>
          </a:p>
          <a:p>
            <a:r>
              <a:rPr lang="en-US" dirty="0" smtClean="0"/>
              <a:t>     3     5     7</a:t>
            </a:r>
          </a:p>
          <a:p>
            <a:r>
              <a:rPr lang="en-US" dirty="0" smtClean="0"/>
              <a:t>     4     9     2</a:t>
            </a:r>
          </a:p>
          <a:p>
            <a:endParaRPr lang="en-US" dirty="0" smtClean="0"/>
          </a:p>
          <a:p>
            <a:r>
              <a:rPr lang="en-US" dirty="0" smtClean="0"/>
              <a:t>&gt;&gt; A(1:2, 1:2)</a:t>
            </a:r>
          </a:p>
          <a:p>
            <a:r>
              <a:rPr lang="en-US" dirty="0" err="1" smtClean="0"/>
              <a:t>ans</a:t>
            </a:r>
            <a:r>
              <a:rPr lang="en-US" dirty="0" smtClean="0"/>
              <a:t> =</a:t>
            </a:r>
          </a:p>
          <a:p>
            <a:r>
              <a:rPr lang="en-US" dirty="0" smtClean="0"/>
              <a:t>     8     1</a:t>
            </a:r>
          </a:p>
          <a:p>
            <a:r>
              <a:rPr lang="en-US" dirty="0" smtClean="0"/>
              <a:t>     3     5</a:t>
            </a:r>
          </a:p>
          <a:p>
            <a:endParaRPr lang="en-US" dirty="0" smtClean="0"/>
          </a:p>
          <a:p>
            <a:r>
              <a:rPr lang="en-US" dirty="0" smtClean="0"/>
              <a:t>&gt;&gt; A(:, 2:end)</a:t>
            </a:r>
          </a:p>
          <a:p>
            <a:r>
              <a:rPr lang="en-US" dirty="0" err="1" smtClean="0"/>
              <a:t>ans</a:t>
            </a:r>
            <a:r>
              <a:rPr lang="en-US" dirty="0" smtClean="0"/>
              <a:t> =</a:t>
            </a:r>
          </a:p>
          <a:p>
            <a:r>
              <a:rPr lang="en-US" dirty="0" smtClean="0"/>
              <a:t>     1     6</a:t>
            </a:r>
          </a:p>
          <a:p>
            <a:r>
              <a:rPr lang="en-US" dirty="0" smtClean="0"/>
              <a:t>     5     7</a:t>
            </a:r>
          </a:p>
          <a:p>
            <a:r>
              <a:rPr lang="en-US" dirty="0" smtClean="0"/>
              <a:t>     9     2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181600" y="2540000"/>
          <a:ext cx="3429000" cy="1422400"/>
        </p:xfrm>
        <a:graphic>
          <a:graphicData uri="http://schemas.openxmlformats.org/presentationml/2006/ole">
            <p:oleObj spid="_x0000_s3074" name="Equation" r:id="rId3" imgW="1714320" imgH="7110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181600" y="4521200"/>
          <a:ext cx="3429000" cy="1422400"/>
        </p:xfrm>
        <a:graphic>
          <a:graphicData uri="http://schemas.openxmlformats.org/presentationml/2006/ole">
            <p:oleObj spid="_x0000_s3075" name="Equation" r:id="rId4" imgW="171432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elements of a matrix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 can replace elements of a matrix using indexing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flipH="1" flipV="1">
            <a:off x="7467600" y="35814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 A = magic(3)</a:t>
            </a:r>
          </a:p>
          <a:p>
            <a:r>
              <a:rPr lang="en-US" dirty="0" smtClean="0"/>
              <a:t>A =</a:t>
            </a:r>
          </a:p>
          <a:p>
            <a:r>
              <a:rPr lang="en-US" dirty="0" smtClean="0"/>
              <a:t>     8     1     6</a:t>
            </a:r>
          </a:p>
          <a:p>
            <a:r>
              <a:rPr lang="en-US" dirty="0" smtClean="0"/>
              <a:t>     3     5     7</a:t>
            </a:r>
          </a:p>
          <a:p>
            <a:r>
              <a:rPr lang="en-US" dirty="0" smtClean="0"/>
              <a:t>     4     9     2</a:t>
            </a:r>
          </a:p>
          <a:p>
            <a:endParaRPr lang="en-US" dirty="0" smtClean="0"/>
          </a:p>
          <a:p>
            <a:r>
              <a:rPr lang="en-US" dirty="0" smtClean="0"/>
              <a:t>&gt;&gt; A(3, 3) = 1</a:t>
            </a:r>
          </a:p>
          <a:p>
            <a:r>
              <a:rPr lang="en-US" dirty="0" err="1" smtClean="0"/>
              <a:t>ans</a:t>
            </a:r>
            <a:r>
              <a:rPr lang="en-US" dirty="0" smtClean="0"/>
              <a:t> =</a:t>
            </a:r>
          </a:p>
          <a:p>
            <a:r>
              <a:rPr lang="en-US" dirty="0" smtClean="0"/>
              <a:t>     8     1     6</a:t>
            </a:r>
          </a:p>
          <a:p>
            <a:r>
              <a:rPr lang="en-US" dirty="0" smtClean="0"/>
              <a:t>     3     5     7</a:t>
            </a:r>
          </a:p>
          <a:p>
            <a:r>
              <a:rPr lang="en-US" dirty="0" smtClean="0"/>
              <a:t>     4     9    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181600" y="2692400"/>
          <a:ext cx="3429000" cy="1422400"/>
        </p:xfrm>
        <a:graphic>
          <a:graphicData uri="http://schemas.openxmlformats.org/presentationml/2006/ole">
            <p:oleObj spid="_x0000_s55298" name="Equation" r:id="rId3" imgW="171432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181600" y="2667000"/>
            <a:ext cx="3429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 A = magic(3)</a:t>
            </a:r>
          </a:p>
          <a:p>
            <a:r>
              <a:rPr lang="en-US" dirty="0" smtClean="0"/>
              <a:t>A =</a:t>
            </a:r>
          </a:p>
          <a:p>
            <a:r>
              <a:rPr lang="en-US" dirty="0" smtClean="0"/>
              <a:t>     8     1     6</a:t>
            </a:r>
          </a:p>
          <a:p>
            <a:r>
              <a:rPr lang="en-US" dirty="0" smtClean="0"/>
              <a:t>     3     5     7</a:t>
            </a:r>
          </a:p>
          <a:p>
            <a:r>
              <a:rPr lang="en-US" dirty="0" smtClean="0"/>
              <a:t>     4     9     2</a:t>
            </a:r>
          </a:p>
          <a:p>
            <a:endParaRPr lang="en-US" dirty="0" smtClean="0"/>
          </a:p>
          <a:p>
            <a:r>
              <a:rPr lang="en-US" dirty="0" smtClean="0"/>
              <a:t>&gt;&gt; A(1, :) = [0 0 0]</a:t>
            </a:r>
          </a:p>
          <a:p>
            <a:r>
              <a:rPr lang="en-US" dirty="0" err="1" smtClean="0"/>
              <a:t>ans</a:t>
            </a:r>
            <a:r>
              <a:rPr lang="en-US" dirty="0" smtClean="0"/>
              <a:t> =</a:t>
            </a:r>
          </a:p>
          <a:p>
            <a:r>
              <a:rPr lang="en-US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0     0     0</a:t>
            </a:r>
          </a:p>
          <a:p>
            <a:r>
              <a:rPr lang="en-US" dirty="0" smtClean="0"/>
              <a:t>     3     5     7</a:t>
            </a:r>
          </a:p>
          <a:p>
            <a:r>
              <a:rPr lang="en-US" dirty="0" smtClean="0"/>
              <a:t>     4     9     2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181600" y="2692400"/>
          <a:ext cx="3429000" cy="1422400"/>
        </p:xfrm>
        <a:graphic>
          <a:graphicData uri="http://schemas.openxmlformats.org/presentationml/2006/ole">
            <p:oleObj spid="_x0000_s58370" name="Equation" r:id="rId3" imgW="171432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181600" y="2667000"/>
            <a:ext cx="2286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 A = magic(3)</a:t>
            </a:r>
          </a:p>
          <a:p>
            <a:r>
              <a:rPr lang="en-US" dirty="0" smtClean="0"/>
              <a:t>A =</a:t>
            </a:r>
          </a:p>
          <a:p>
            <a:r>
              <a:rPr lang="en-US" dirty="0" smtClean="0"/>
              <a:t>     8     1     6</a:t>
            </a:r>
          </a:p>
          <a:p>
            <a:r>
              <a:rPr lang="en-US" dirty="0" smtClean="0"/>
              <a:t>     3     5     7</a:t>
            </a:r>
          </a:p>
          <a:p>
            <a:r>
              <a:rPr lang="en-US" dirty="0" smtClean="0"/>
              <a:t>     4     9     2</a:t>
            </a:r>
          </a:p>
          <a:p>
            <a:endParaRPr lang="en-US" dirty="0" smtClean="0"/>
          </a:p>
          <a:p>
            <a:r>
              <a:rPr lang="en-US" dirty="0" smtClean="0"/>
              <a:t>&gt;&gt; A(1:2, 1:2) = [1 0; 0 1]</a:t>
            </a:r>
          </a:p>
          <a:p>
            <a:r>
              <a:rPr lang="en-US" dirty="0" err="1" smtClean="0"/>
              <a:t>ans</a:t>
            </a:r>
            <a:r>
              <a:rPr lang="en-US" dirty="0" smtClean="0"/>
              <a:t> =</a:t>
            </a:r>
          </a:p>
          <a:p>
            <a:r>
              <a:rPr lang="en-US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1     0</a:t>
            </a:r>
            <a:r>
              <a:rPr lang="en-US" dirty="0" smtClean="0"/>
              <a:t>     6</a:t>
            </a:r>
          </a:p>
          <a:p>
            <a:r>
              <a:rPr lang="en-US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0     1</a:t>
            </a:r>
            <a:r>
              <a:rPr lang="en-US" dirty="0" smtClean="0"/>
              <a:t>     7</a:t>
            </a:r>
          </a:p>
          <a:p>
            <a:r>
              <a:rPr lang="en-US" dirty="0" smtClean="0"/>
              <a:t>     4     9     2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181600" y="2692400"/>
          <a:ext cx="3429000" cy="1422400"/>
        </p:xfrm>
        <a:graphic>
          <a:graphicData uri="http://schemas.openxmlformats.org/presentationml/2006/ole">
            <p:oleObj spid="_x0000_s57346" name="Equation" r:id="rId3" imgW="171432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function that returns a vector can be exploited to create rows of the matrix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p = 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cosd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(0:10:360);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sind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(0:10:360)];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plot(p(1, :), p(2,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:));</a:t>
            </a:r>
            <a:b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&gt;&gt; axis equal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axis equal</a:t>
            </a:r>
            <a:r>
              <a:rPr lang="en-US" dirty="0" smtClean="0">
                <a:cs typeface="Courier New" pitchFamily="49" charset="0"/>
                <a:sym typeface="Wingdings" pitchFamily="2" charset="2"/>
              </a:rPr>
              <a:t> scales the plot axes so that 1 unit in x has the same length as 1 unit in y when drawn on the plot</a:t>
            </a:r>
          </a:p>
          <a:p>
            <a:pPr lvl="1"/>
            <a:r>
              <a:rPr lang="en-US" dirty="0" smtClean="0">
                <a:cs typeface="Courier New" pitchFamily="49" charset="0"/>
                <a:sym typeface="Wingdings" pitchFamily="2" charset="2"/>
              </a:rPr>
              <a:t>i.e., so that a circle will look like a circle instead of an ellipse</a:t>
            </a:r>
            <a:endParaRPr lang="en-US" dirty="0" smtClean="0"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0" y="2496234"/>
            <a:ext cx="294708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p is an array where each</a:t>
            </a:r>
          </a:p>
          <a:p>
            <a:r>
              <a:rPr lang="en-US" dirty="0" smtClean="0">
                <a:latin typeface="+mn-lt"/>
              </a:rPr>
              <a:t>column is a point on a circle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many functions that can be used to create matrices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help eye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help zeros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help ones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help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diag</a:t>
            </a:r>
            <a:endParaRPr lang="en-US" b="1" dirty="0" smtClean="0"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elements to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you can add new elements to an array as long as the dimension of new elements are compatible with the existing array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&gt;&gt; v = [1];</a:t>
            </a:r>
          </a:p>
          <a:p>
            <a:r>
              <a:rPr lang="en-US" dirty="0" smtClean="0"/>
              <a:t>&gt;&gt; v = [v 2]</a:t>
            </a:r>
          </a:p>
          <a:p>
            <a:r>
              <a:rPr lang="en-US" dirty="0" smtClean="0"/>
              <a:t>v =</a:t>
            </a:r>
          </a:p>
          <a:p>
            <a:r>
              <a:rPr lang="en-US" dirty="0" smtClean="0"/>
              <a:t>     1    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&gt;&gt; v = [1];</a:t>
            </a:r>
          </a:p>
          <a:p>
            <a:r>
              <a:rPr lang="en-US" dirty="0" smtClean="0"/>
              <a:t>&gt;&gt; v = [-1; 0; v]</a:t>
            </a:r>
          </a:p>
          <a:p>
            <a:r>
              <a:rPr lang="en-US" dirty="0" smtClean="0"/>
              <a:t>v =</a:t>
            </a:r>
          </a:p>
          <a:p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-1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0</a:t>
            </a:r>
          </a:p>
          <a:p>
            <a:r>
              <a:rPr lang="en-US" dirty="0" smtClean="0"/>
              <a:t>    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1106269"/>
            <a:ext cx="2910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add to the end of the vector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3364468"/>
            <a:ext cx="35482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add to the beginning of the vector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maxtrix</a:t>
            </a:r>
            <a:r>
              <a:rPr lang="en-US" dirty="0" smtClean="0"/>
              <a:t> is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-dimensional array where the size of the dimensions is usually larger than 1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05000" y="3505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62200" y="3505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9400" y="3505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15000" y="3505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15000" y="3962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0" y="4419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0" y="4876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15000" y="5334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67634" y="29718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x 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24600" y="29834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 x 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05000" y="3962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62200" y="3962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819400" y="3962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257800" y="3505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257800" y="3962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57800" y="4419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257800" y="4876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257800" y="5334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172200" y="3505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172200" y="3962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172200" y="4419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172200" y="4876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172200" y="5334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086600" y="3505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086600" y="3962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086600" y="4419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086600" y="4876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086600" y="5334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629400" y="3505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629400" y="3962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629400" y="4419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629400" y="4876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629400" y="5334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543800" y="3505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543800" y="39624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543800" y="44196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543800" y="48768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543800" y="5334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v = [1 2];</a:t>
            </a:r>
          </a:p>
          <a:p>
            <a:r>
              <a:rPr lang="en-US" dirty="0" smtClean="0"/>
              <a:t>&gt;&gt; v = [v; 3 4]</a:t>
            </a:r>
          </a:p>
          <a:p>
            <a:r>
              <a:rPr lang="en-US" dirty="0" smtClean="0"/>
              <a:t>v =</a:t>
            </a:r>
          </a:p>
          <a:p>
            <a:r>
              <a:rPr lang="en-US" dirty="0" smtClean="0"/>
              <a:t>     1     2</a:t>
            </a:r>
          </a:p>
          <a:p>
            <a:r>
              <a:rPr lang="en-US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3     4</a:t>
            </a:r>
          </a:p>
          <a:p>
            <a:endParaRPr lang="en-US" dirty="0" smtClean="0"/>
          </a:p>
          <a:p>
            <a:r>
              <a:rPr lang="en-US" dirty="0" smtClean="0"/>
              <a:t>&gt;&gt; v = [1 5];</a:t>
            </a:r>
          </a:p>
          <a:p>
            <a:r>
              <a:rPr lang="en-US" dirty="0" smtClean="0"/>
              <a:t>&gt;&gt; v = [v(1) [2 3 4] v(2)]</a:t>
            </a:r>
          </a:p>
          <a:p>
            <a:r>
              <a:rPr lang="en-US" dirty="0" smtClean="0"/>
              <a:t>v =</a:t>
            </a:r>
          </a:p>
          <a:p>
            <a:r>
              <a:rPr lang="en-US" dirty="0" smtClean="0"/>
              <a:t>     1     </a:t>
            </a:r>
            <a:r>
              <a:rPr lang="en-US" dirty="0" smtClean="0">
                <a:solidFill>
                  <a:srgbClr val="FF0000"/>
                </a:solidFill>
              </a:rPr>
              <a:t>2     3     4</a:t>
            </a:r>
            <a:r>
              <a:rPr lang="en-US" dirty="0" smtClean="0"/>
              <a:t>     5</a:t>
            </a:r>
          </a:p>
          <a:p>
            <a:endParaRPr lang="en-US" dirty="0" smtClean="0"/>
          </a:p>
          <a:p>
            <a:r>
              <a:rPr lang="en-US" dirty="0" smtClean="0"/>
              <a:t>&gt;&gt; v = [1 5];</a:t>
            </a:r>
          </a:p>
          <a:p>
            <a:r>
              <a:rPr lang="en-US" dirty="0" smtClean="0"/>
              <a:t>&gt;&gt; v = [v(1) [2; 3; 4] v(2)]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Error using </a:t>
            </a:r>
            <a:r>
              <a:rPr lang="en-US" dirty="0" err="1" smtClean="0">
                <a:solidFill>
                  <a:srgbClr val="FF0000"/>
                </a:solidFill>
              </a:rPr>
              <a:t>horzcat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CAT arguments dimensions are not consistent.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33337" y="697468"/>
            <a:ext cx="395826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add a new row to the end of the vector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33337" y="2983468"/>
            <a:ext cx="34342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insert in the middle of the vector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A = zeros(2, 2)</a:t>
            </a:r>
          </a:p>
          <a:p>
            <a:r>
              <a:rPr lang="pt-BR" dirty="0" smtClean="0"/>
              <a:t>A =</a:t>
            </a:r>
          </a:p>
          <a:p>
            <a:r>
              <a:rPr lang="pt-BR" dirty="0" smtClean="0"/>
              <a:t>     0     0</a:t>
            </a:r>
          </a:p>
          <a:p>
            <a:r>
              <a:rPr lang="pt-BR" dirty="0" smtClean="0"/>
              <a:t>     0     0</a:t>
            </a:r>
          </a:p>
          <a:p>
            <a:endParaRPr lang="pt-BR" dirty="0" smtClean="0"/>
          </a:p>
          <a:p>
            <a:r>
              <a:rPr lang="pt-BR" dirty="0" smtClean="0"/>
              <a:t>&gt;&gt; A = [ones(2, 1) A]</a:t>
            </a:r>
          </a:p>
          <a:p>
            <a:r>
              <a:rPr lang="pt-BR" dirty="0" smtClean="0"/>
              <a:t>A =</a:t>
            </a:r>
          </a:p>
          <a:p>
            <a:r>
              <a:rPr lang="pt-BR" dirty="0" smtClean="0"/>
              <a:t>     </a:t>
            </a:r>
            <a:r>
              <a:rPr lang="pt-BR" dirty="0" smtClean="0">
                <a:solidFill>
                  <a:srgbClr val="FF0000"/>
                </a:solidFill>
              </a:rPr>
              <a:t>1</a:t>
            </a:r>
            <a:r>
              <a:rPr lang="pt-BR" dirty="0" smtClean="0"/>
              <a:t>     0     0</a:t>
            </a:r>
          </a:p>
          <a:p>
            <a:r>
              <a:rPr lang="pt-BR" dirty="0" smtClean="0"/>
              <a:t>     </a:t>
            </a:r>
            <a:r>
              <a:rPr lang="pt-BR" dirty="0" smtClean="0">
                <a:solidFill>
                  <a:srgbClr val="FF0000"/>
                </a:solidFill>
              </a:rPr>
              <a:t>1</a:t>
            </a:r>
            <a:r>
              <a:rPr lang="pt-BR" dirty="0" smtClean="0"/>
              <a:t>     0     0</a:t>
            </a:r>
          </a:p>
          <a:p>
            <a:endParaRPr lang="pt-BR" dirty="0" smtClean="0"/>
          </a:p>
          <a:p>
            <a:r>
              <a:rPr lang="en-US" dirty="0" smtClean="0"/>
              <a:t>&gt;&gt; A = [A ones(2, 1)]</a:t>
            </a:r>
          </a:p>
          <a:p>
            <a:r>
              <a:rPr lang="en-US" dirty="0" smtClean="0"/>
              <a:t>A =</a:t>
            </a:r>
          </a:p>
          <a:p>
            <a:r>
              <a:rPr lang="en-US" dirty="0" smtClean="0"/>
              <a:t>     1     0     0    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dirty="0" smtClean="0"/>
              <a:t>     1     0     0    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33337" y="2209800"/>
            <a:ext cx="317093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add a new column to the front</a:t>
            </a:r>
          </a:p>
          <a:p>
            <a:r>
              <a:rPr lang="en-US" dirty="0" smtClean="0">
                <a:latin typeface="+mn-lt"/>
              </a:rPr>
              <a:t>of the matrix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9200" y="4154269"/>
            <a:ext cx="30448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add a new column to the end</a:t>
            </a:r>
          </a:p>
          <a:p>
            <a:r>
              <a:rPr lang="en-US" dirty="0" smtClean="0">
                <a:latin typeface="+mn-lt"/>
              </a:rPr>
              <a:t>of the matrix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7800" y="5867400"/>
            <a:ext cx="339894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example continued on next slide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v = ones(1, 4);</a:t>
            </a:r>
          </a:p>
          <a:p>
            <a:r>
              <a:rPr lang="en-US" dirty="0" smtClean="0"/>
              <a:t>&gt;&gt; </a:t>
            </a:r>
            <a:r>
              <a:rPr lang="pt-BR" dirty="0" smtClean="0"/>
              <a:t>A = [v; A]</a:t>
            </a:r>
          </a:p>
          <a:p>
            <a:r>
              <a:rPr lang="pt-BR" dirty="0" smtClean="0"/>
              <a:t>A =</a:t>
            </a:r>
          </a:p>
          <a:p>
            <a:r>
              <a:rPr lang="pt-BR" dirty="0" smtClean="0"/>
              <a:t>     </a:t>
            </a:r>
            <a:r>
              <a:rPr lang="pt-BR" dirty="0" smtClean="0">
                <a:solidFill>
                  <a:srgbClr val="FF0000"/>
                </a:solidFill>
              </a:rPr>
              <a:t>1     1     1     1</a:t>
            </a:r>
          </a:p>
          <a:p>
            <a:r>
              <a:rPr lang="pt-BR" dirty="0" smtClean="0"/>
              <a:t>     1     0     0     1</a:t>
            </a:r>
          </a:p>
          <a:p>
            <a:r>
              <a:rPr lang="pt-BR" dirty="0" smtClean="0"/>
              <a:t>     1     0     0     1</a:t>
            </a:r>
          </a:p>
          <a:p>
            <a:endParaRPr lang="pt-BR" dirty="0" smtClean="0"/>
          </a:p>
          <a:p>
            <a:r>
              <a:rPr lang="pt-BR" dirty="0" smtClean="0"/>
              <a:t>&gt;&gt; A = [A; v]</a:t>
            </a:r>
          </a:p>
          <a:p>
            <a:r>
              <a:rPr lang="pt-BR" dirty="0" smtClean="0"/>
              <a:t>A =</a:t>
            </a:r>
          </a:p>
          <a:p>
            <a:r>
              <a:rPr lang="pt-BR" dirty="0" smtClean="0"/>
              <a:t>     1     1     1     1</a:t>
            </a:r>
          </a:p>
          <a:p>
            <a:r>
              <a:rPr lang="pt-BR" dirty="0" smtClean="0"/>
              <a:t>     1     0     0     1</a:t>
            </a:r>
          </a:p>
          <a:p>
            <a:r>
              <a:rPr lang="pt-BR" dirty="0" smtClean="0"/>
              <a:t>     1     0     0     1</a:t>
            </a:r>
          </a:p>
          <a:p>
            <a:r>
              <a:rPr lang="pt-BR" dirty="0" smtClean="0"/>
              <a:t>     </a:t>
            </a:r>
            <a:r>
              <a:rPr lang="pt-BR" dirty="0" smtClean="0">
                <a:solidFill>
                  <a:srgbClr val="FF0000"/>
                </a:solidFill>
              </a:rPr>
              <a:t>1     1     1     1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33337" y="725269"/>
            <a:ext cx="262257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add a new row to the top</a:t>
            </a:r>
          </a:p>
          <a:p>
            <a:r>
              <a:rPr lang="en-US" dirty="0" smtClean="0">
                <a:latin typeface="+mn-lt"/>
              </a:rPr>
              <a:t>of the matrix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9200" y="2971800"/>
            <a:ext cx="302698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add a new row to the bottom</a:t>
            </a:r>
          </a:p>
          <a:p>
            <a:r>
              <a:rPr lang="en-US" dirty="0" smtClean="0">
                <a:latin typeface="+mn-lt"/>
              </a:rPr>
              <a:t>of the matrix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7800" y="5867400"/>
            <a:ext cx="339894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example continued on next slide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v = ones(1, 4);</a:t>
            </a:r>
          </a:p>
          <a:p>
            <a:r>
              <a:rPr lang="en-US" dirty="0" smtClean="0"/>
              <a:t>&gt;&gt; </a:t>
            </a:r>
            <a:r>
              <a:rPr lang="pt-BR" dirty="0" smtClean="0"/>
              <a:t>A = [A(1:2, </a:t>
            </a:r>
            <a:r>
              <a:rPr lang="pt-BR" dirty="0" smtClean="0">
                <a:sym typeface="Wingdings" pitchFamily="2" charset="2"/>
              </a:rPr>
              <a:t>:);</a:t>
            </a:r>
          </a:p>
          <a:p>
            <a:r>
              <a:rPr lang="pt-BR" dirty="0" smtClean="0">
                <a:sym typeface="Wingdings" pitchFamily="2" charset="2"/>
              </a:rPr>
              <a:t>        v;</a:t>
            </a:r>
          </a:p>
          <a:p>
            <a:r>
              <a:rPr lang="pt-BR" dirty="0" smtClean="0">
                <a:sym typeface="Wingdings" pitchFamily="2" charset="2"/>
              </a:rPr>
              <a:t>        A(3:4, :)</a:t>
            </a:r>
            <a:r>
              <a:rPr lang="pt-BR" dirty="0" smtClean="0"/>
              <a:t>]</a:t>
            </a:r>
          </a:p>
          <a:p>
            <a:r>
              <a:rPr lang="pt-BR" dirty="0" smtClean="0"/>
              <a:t>A =</a:t>
            </a:r>
          </a:p>
          <a:p>
            <a:r>
              <a:rPr lang="pt-BR" dirty="0" smtClean="0"/>
              <a:t>     1     1     1     1</a:t>
            </a:r>
          </a:p>
          <a:p>
            <a:r>
              <a:rPr lang="pt-BR" dirty="0" smtClean="0"/>
              <a:t>     1     0     0     1</a:t>
            </a:r>
          </a:p>
          <a:p>
            <a:r>
              <a:rPr lang="pt-BR" dirty="0" smtClean="0"/>
              <a:t>     </a:t>
            </a:r>
            <a:r>
              <a:rPr lang="pt-BR" dirty="0" smtClean="0">
                <a:solidFill>
                  <a:srgbClr val="FF0000"/>
                </a:solidFill>
              </a:rPr>
              <a:t>1     1     1     1</a:t>
            </a:r>
          </a:p>
          <a:p>
            <a:r>
              <a:rPr lang="pt-BR" dirty="0" smtClean="0"/>
              <a:t>     1     0     0     1</a:t>
            </a:r>
          </a:p>
          <a:p>
            <a:r>
              <a:rPr lang="pt-BR" dirty="0" smtClean="0"/>
              <a:t>     1     1     1     1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33337" y="725269"/>
            <a:ext cx="299530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add a new row to the middle</a:t>
            </a:r>
          </a:p>
          <a:p>
            <a:r>
              <a:rPr lang="en-US" dirty="0" smtClean="0">
                <a:latin typeface="+mn-lt"/>
              </a:rPr>
              <a:t>of the matrix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elements to an array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output of the following MATLAB statements ?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A = [1];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A(2:3, 2:3) = ones(2, 2)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elements from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delete elements from an array replace the elements with the empty array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size of the array will decrease</a:t>
            </a:r>
          </a:p>
          <a:p>
            <a:r>
              <a:rPr lang="en-US" dirty="0" smtClean="0"/>
              <a:t>you can select the elements using indexing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&gt;&gt; v = 1:6</a:t>
            </a:r>
          </a:p>
          <a:p>
            <a:r>
              <a:rPr lang="pt-BR" dirty="0" smtClean="0"/>
              <a:t>v =</a:t>
            </a:r>
          </a:p>
          <a:p>
            <a:r>
              <a:rPr lang="pt-BR" dirty="0" smtClean="0"/>
              <a:t>     1     2     3     4     5     6</a:t>
            </a:r>
          </a:p>
          <a:p>
            <a:endParaRPr lang="pt-BR" dirty="0" smtClean="0"/>
          </a:p>
          <a:p>
            <a:r>
              <a:rPr lang="pt-BR" dirty="0" smtClean="0"/>
              <a:t>&gt;&gt; v(1) = []</a:t>
            </a:r>
          </a:p>
          <a:p>
            <a:r>
              <a:rPr lang="pt-BR" dirty="0" smtClean="0"/>
              <a:t>v =</a:t>
            </a:r>
          </a:p>
          <a:p>
            <a:r>
              <a:rPr lang="pt-BR" dirty="0" smtClean="0"/>
              <a:t>     2     3     4     5     6</a:t>
            </a:r>
          </a:p>
          <a:p>
            <a:endParaRPr lang="pt-BR" dirty="0" smtClean="0"/>
          </a:p>
          <a:p>
            <a:r>
              <a:rPr lang="pt-BR" dirty="0" smtClean="0"/>
              <a:t>&gt;&gt; v(end) = []</a:t>
            </a:r>
          </a:p>
          <a:p>
            <a:r>
              <a:rPr lang="pt-BR" dirty="0" smtClean="0"/>
              <a:t>v =</a:t>
            </a:r>
          </a:p>
          <a:p>
            <a:r>
              <a:rPr lang="pt-BR" dirty="0" smtClean="0"/>
              <a:t>     2     3     4     5</a:t>
            </a:r>
          </a:p>
          <a:p>
            <a:endParaRPr lang="pt-BR" dirty="0" smtClean="0"/>
          </a:p>
          <a:p>
            <a:r>
              <a:rPr lang="pt-BR" dirty="0" smtClean="0"/>
              <a:t>&gt;&gt; v([2 4]) = []</a:t>
            </a:r>
          </a:p>
          <a:p>
            <a:r>
              <a:rPr lang="pt-BR" dirty="0" smtClean="0"/>
              <a:t>v =</a:t>
            </a:r>
          </a:p>
          <a:p>
            <a:r>
              <a:rPr lang="pt-BR" dirty="0" smtClean="0"/>
              <a:t>     2     4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5000" y="1886634"/>
            <a:ext cx="21068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delete first element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0" y="3364468"/>
            <a:ext cx="2051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delete last element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0" y="4888468"/>
            <a:ext cx="236994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delete second and last</a:t>
            </a:r>
          </a:p>
          <a:p>
            <a:r>
              <a:rPr lang="en-US" dirty="0" smtClean="0">
                <a:latin typeface="+mn-lt"/>
              </a:rPr>
              <a:t>elements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&gt;&gt; A = [[1; 2; 3] [4; 5; 6] [7; 8; 9]]</a:t>
            </a:r>
          </a:p>
          <a:p>
            <a:r>
              <a:rPr lang="pt-BR" dirty="0" smtClean="0"/>
              <a:t>A =</a:t>
            </a:r>
          </a:p>
          <a:p>
            <a:r>
              <a:rPr lang="pt-BR" dirty="0" smtClean="0"/>
              <a:t>     1     4     7</a:t>
            </a:r>
          </a:p>
          <a:p>
            <a:r>
              <a:rPr lang="pt-BR" dirty="0" smtClean="0"/>
              <a:t>     2     5     8</a:t>
            </a:r>
          </a:p>
          <a:p>
            <a:r>
              <a:rPr lang="pt-BR" dirty="0" smtClean="0"/>
              <a:t>     3     6     9</a:t>
            </a:r>
          </a:p>
          <a:p>
            <a:endParaRPr lang="pt-BR" dirty="0" smtClean="0"/>
          </a:p>
          <a:p>
            <a:r>
              <a:rPr lang="pt-BR" dirty="0" smtClean="0"/>
              <a:t>&gt;&gt; A(3, </a:t>
            </a:r>
            <a:r>
              <a:rPr lang="pt-BR" dirty="0" smtClean="0">
                <a:sym typeface="Wingdings" pitchFamily="2" charset="2"/>
              </a:rPr>
              <a:t>:) = []</a:t>
            </a:r>
          </a:p>
          <a:p>
            <a:r>
              <a:rPr lang="pt-BR" dirty="0" smtClean="0"/>
              <a:t>A =</a:t>
            </a:r>
          </a:p>
          <a:p>
            <a:r>
              <a:rPr lang="pt-BR" dirty="0" smtClean="0"/>
              <a:t>     1     4     7</a:t>
            </a:r>
          </a:p>
          <a:p>
            <a:r>
              <a:rPr lang="pt-BR" dirty="0" smtClean="0"/>
              <a:t>     2     5     8</a:t>
            </a:r>
          </a:p>
          <a:p>
            <a:endParaRPr lang="pt-BR" dirty="0" smtClean="0"/>
          </a:p>
          <a:p>
            <a:r>
              <a:rPr lang="pt-BR" dirty="0" smtClean="0"/>
              <a:t>&gt;&gt; A(1, 1) = []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Subscripted assignment dimension mismatch.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81600" y="2590800"/>
            <a:ext cx="1614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delete last row</a:t>
            </a:r>
            <a:endParaRPr lang="en-US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1600" y="4495800"/>
            <a:ext cx="36480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must delete entire rows or columns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matrix of size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 x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 can be created by entering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 row vectors of length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 separated by semi-colons inside square brackets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I = [[1 0 0];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[0 1 0];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[0 0 1]]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 =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1     0     0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0     1     0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0     0     1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53000" y="2891135"/>
            <a:ext cx="294413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+mn-lt"/>
              </a:rPr>
              <a:t> is the 3 x 3 identity matrix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square brackets around the individual row vectors are actually unnecessary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I = [1 0 0;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0 1 0;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0 0 1]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 =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1     0     0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0     1     0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0     0     1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53000" y="2514600"/>
            <a:ext cx="280070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 square brackets around</a:t>
            </a:r>
          </a:p>
          <a:p>
            <a:r>
              <a:rPr lang="en-US" dirty="0" smtClean="0">
                <a:latin typeface="+mn-lt"/>
              </a:rPr>
              <a:t>the row vectors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matrix of size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 x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 can be created by entering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 column vectors of length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 separated by spaces or commas inside square brackets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P = [[-1; 1], [1; 1], [1; -1], [-1; -1]];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 =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-1     1     1    -1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1     1    -1    -1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400" y="4535269"/>
            <a:ext cx="31109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onstantia"/>
              </a:rPr>
              <a:t>The columns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 smtClean="0">
                <a:latin typeface="+mn-lt"/>
              </a:rPr>
              <a:t> are the four</a:t>
            </a:r>
          </a:p>
          <a:p>
            <a:r>
              <a:rPr lang="en-US" dirty="0" smtClean="0">
                <a:latin typeface="+mn-lt"/>
              </a:rPr>
              <a:t>corners of a square</a:t>
            </a:r>
            <a:endParaRPr lang="en-US" dirty="0">
              <a:latin typeface="+mn-lt"/>
            </a:endParaRPr>
          </a:p>
        </p:txBody>
      </p:sp>
      <p:sp>
        <p:nvSpPr>
          <p:cNvPr id="6" name="Right Brace 5"/>
          <p:cNvSpPr/>
          <p:nvPr/>
        </p:nvSpPr>
        <p:spPr>
          <a:xfrm rot="16200000">
            <a:off x="4495800" y="838200"/>
            <a:ext cx="304800" cy="51816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85805" y="2819400"/>
            <a:ext cx="29863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onstantia"/>
              </a:rPr>
              <a:t>4 column vectors of length 2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elements of a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elements of the matrix are usually accessed by using a pair of integer indices</a:t>
            </a:r>
          </a:p>
          <a:p>
            <a:pPr lvl="1"/>
            <a:r>
              <a:rPr lang="en-US" dirty="0" smtClean="0"/>
              <a:t>textbook calls this </a:t>
            </a:r>
            <a:r>
              <a:rPr lang="en-US" i="1" dirty="0" smtClean="0"/>
              <a:t>subscripted indexing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 a matrix named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, subscripted indexing has the form:</a:t>
            </a:r>
          </a:p>
          <a:p>
            <a:pPr algn="ctr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A(row,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	where row is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row</a:t>
            </a:r>
            <a:r>
              <a:rPr lang="en-US" dirty="0" smtClean="0"/>
              <a:t> index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dirty="0" smtClean="0"/>
              <a:t> is the column index of the desired element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&gt;&gt;  A = magic(3)</a:t>
            </a:r>
          </a:p>
          <a:p>
            <a:r>
              <a:rPr lang="en-US" dirty="0" smtClean="0"/>
              <a:t>A =</a:t>
            </a:r>
          </a:p>
          <a:p>
            <a:r>
              <a:rPr lang="en-US" dirty="0" smtClean="0"/>
              <a:t>     8     1     6</a:t>
            </a:r>
          </a:p>
          <a:p>
            <a:r>
              <a:rPr lang="en-US" dirty="0" smtClean="0"/>
              <a:t>     3     5     7</a:t>
            </a:r>
          </a:p>
          <a:p>
            <a:r>
              <a:rPr lang="en-US" dirty="0" smtClean="0"/>
              <a:t>     4     9     2</a:t>
            </a:r>
          </a:p>
          <a:p>
            <a:endParaRPr lang="en-US" dirty="0" smtClean="0"/>
          </a:p>
          <a:p>
            <a:r>
              <a:rPr lang="en-US" dirty="0" smtClean="0"/>
              <a:t>&gt;&gt; A(1, 1)</a:t>
            </a:r>
          </a:p>
          <a:p>
            <a:r>
              <a:rPr lang="en-US" dirty="0" err="1" smtClean="0"/>
              <a:t>ans</a:t>
            </a:r>
            <a:r>
              <a:rPr lang="en-US" dirty="0" smtClean="0"/>
              <a:t> =</a:t>
            </a:r>
          </a:p>
          <a:p>
            <a:r>
              <a:rPr lang="en-US" dirty="0" smtClean="0"/>
              <a:t>     8</a:t>
            </a:r>
          </a:p>
          <a:p>
            <a:r>
              <a:rPr lang="en-US" dirty="0" smtClean="0"/>
              <a:t>&gt;&gt; A(3, 1)</a:t>
            </a:r>
          </a:p>
          <a:p>
            <a:r>
              <a:rPr lang="en-US" dirty="0" err="1" smtClean="0"/>
              <a:t>ans</a:t>
            </a:r>
            <a:r>
              <a:rPr lang="en-US" dirty="0" smtClean="0"/>
              <a:t> =</a:t>
            </a:r>
          </a:p>
          <a:p>
            <a:r>
              <a:rPr lang="en-US" dirty="0" smtClean="0"/>
              <a:t>     4</a:t>
            </a:r>
          </a:p>
          <a:p>
            <a:r>
              <a:rPr lang="en-US" dirty="0" smtClean="0"/>
              <a:t>&gt;&gt; A(2, 3)</a:t>
            </a:r>
          </a:p>
          <a:p>
            <a:r>
              <a:rPr lang="en-US" dirty="0" err="1" smtClean="0"/>
              <a:t>ans</a:t>
            </a:r>
            <a:r>
              <a:rPr lang="en-US" dirty="0" smtClean="0"/>
              <a:t> =</a:t>
            </a:r>
          </a:p>
          <a:p>
            <a:r>
              <a:rPr lang="en-US" dirty="0" smtClean="0"/>
              <a:t>     7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181600" y="939800"/>
          <a:ext cx="3429000" cy="1422400"/>
        </p:xfrm>
        <a:graphic>
          <a:graphicData uri="http://schemas.openxmlformats.org/presentationml/2006/ole">
            <p:oleObj spid="_x0000_s1026" name="Equation" r:id="rId3" imgW="171432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elements of a matrix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 the  colon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dirty="0" smtClean="0"/>
              <a:t> is used an index it means all rows or columns</a:t>
            </a:r>
          </a:p>
          <a:p>
            <a:pPr lvl="1"/>
            <a:r>
              <a:rPr lang="en-US" dirty="0" smtClean="0"/>
              <a:t>this is often very useful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181600" y="5715000"/>
            <a:ext cx="3429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00800" y="2514600"/>
            <a:ext cx="9906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&gt;&gt;  A = magic(3)</a:t>
            </a:r>
          </a:p>
          <a:p>
            <a:r>
              <a:rPr lang="en-US" dirty="0" smtClean="0"/>
              <a:t>A =</a:t>
            </a:r>
          </a:p>
          <a:p>
            <a:r>
              <a:rPr lang="en-US" dirty="0" smtClean="0"/>
              <a:t>     8     1     6</a:t>
            </a:r>
          </a:p>
          <a:p>
            <a:r>
              <a:rPr lang="en-US" dirty="0" smtClean="0"/>
              <a:t>     3     5     7</a:t>
            </a:r>
          </a:p>
          <a:p>
            <a:r>
              <a:rPr lang="en-US" dirty="0" smtClean="0"/>
              <a:t>     4     9     2</a:t>
            </a:r>
          </a:p>
          <a:p>
            <a:endParaRPr lang="en-US" dirty="0" smtClean="0"/>
          </a:p>
          <a:p>
            <a:r>
              <a:rPr lang="en-US" dirty="0" smtClean="0"/>
              <a:t>&gt;&gt; A(:, 2)</a:t>
            </a:r>
          </a:p>
          <a:p>
            <a:r>
              <a:rPr lang="en-US" dirty="0" err="1" smtClean="0"/>
              <a:t>ans</a:t>
            </a:r>
            <a:r>
              <a:rPr lang="en-US" dirty="0" smtClean="0"/>
              <a:t> =</a:t>
            </a:r>
          </a:p>
          <a:p>
            <a:r>
              <a:rPr lang="en-US" dirty="0" smtClean="0"/>
              <a:t>     1</a:t>
            </a:r>
          </a:p>
          <a:p>
            <a:r>
              <a:rPr lang="en-US" dirty="0" smtClean="0"/>
              <a:t>     5</a:t>
            </a:r>
          </a:p>
          <a:p>
            <a:r>
              <a:rPr lang="en-US" dirty="0" smtClean="0"/>
              <a:t>     9</a:t>
            </a:r>
          </a:p>
          <a:p>
            <a:endParaRPr lang="en-US" dirty="0" smtClean="0"/>
          </a:p>
          <a:p>
            <a:r>
              <a:rPr lang="en-US" dirty="0" smtClean="0"/>
              <a:t>&gt;&gt; A(3, :)</a:t>
            </a:r>
          </a:p>
          <a:p>
            <a:r>
              <a:rPr lang="en-US" dirty="0" err="1" smtClean="0"/>
              <a:t>ans</a:t>
            </a:r>
            <a:r>
              <a:rPr lang="en-US" dirty="0" smtClean="0"/>
              <a:t> =</a:t>
            </a:r>
          </a:p>
          <a:p>
            <a:r>
              <a:rPr lang="en-US" dirty="0" smtClean="0"/>
              <a:t>     4     9     2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181600" y="2540000"/>
          <a:ext cx="3429000" cy="1422400"/>
        </p:xfrm>
        <a:graphic>
          <a:graphicData uri="http://schemas.openxmlformats.org/presentationml/2006/ole">
            <p:oleObj spid="_x0000_s2050" name="Equation" r:id="rId3" imgW="1714320" imgH="7110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181600" y="4826000"/>
          <a:ext cx="3429000" cy="1422400"/>
        </p:xfrm>
        <a:graphic>
          <a:graphicData uri="http://schemas.openxmlformats.org/presentationml/2006/ole">
            <p:oleObj spid="_x0000_s2051" name="Equation" r:id="rId4" imgW="1714320" imgH="7110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3895</TotalTime>
  <Words>1171</Words>
  <Application>Microsoft Office PowerPoint</Application>
  <PresentationFormat>On-screen Show (4:3)</PresentationFormat>
  <Paragraphs>282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Origin</vt:lpstr>
      <vt:lpstr>Equation</vt:lpstr>
      <vt:lpstr>Vectors and Matrices II</vt:lpstr>
      <vt:lpstr>Matrices</vt:lpstr>
      <vt:lpstr>Creating matrices</vt:lpstr>
      <vt:lpstr>Creating matrices</vt:lpstr>
      <vt:lpstr>Creating matrices</vt:lpstr>
      <vt:lpstr>Indexing elements of a matrix</vt:lpstr>
      <vt:lpstr>Slide 7</vt:lpstr>
      <vt:lpstr>Indexing elements of a matrix</vt:lpstr>
      <vt:lpstr>Slide 9</vt:lpstr>
      <vt:lpstr>Indexing elements of a matrix</vt:lpstr>
      <vt:lpstr>Slide 11</vt:lpstr>
      <vt:lpstr>Indexing elements of a matrix</vt:lpstr>
      <vt:lpstr>Slide 13</vt:lpstr>
      <vt:lpstr>Slide 14</vt:lpstr>
      <vt:lpstr>Slide 15</vt:lpstr>
      <vt:lpstr>Creating matrices</vt:lpstr>
      <vt:lpstr>Creating matrices</vt:lpstr>
      <vt:lpstr>Adding elements to an array</vt:lpstr>
      <vt:lpstr>Slide 19</vt:lpstr>
      <vt:lpstr>Slide 20</vt:lpstr>
      <vt:lpstr>Slide 21</vt:lpstr>
      <vt:lpstr>Slide 22</vt:lpstr>
      <vt:lpstr>Slide 23</vt:lpstr>
      <vt:lpstr>Adding elements to an array</vt:lpstr>
      <vt:lpstr>Deleting elements from an array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208</cp:revision>
  <dcterms:created xsi:type="dcterms:W3CDTF">2006-08-16T00:00:00Z</dcterms:created>
  <dcterms:modified xsi:type="dcterms:W3CDTF">2014-01-21T02:54:37Z</dcterms:modified>
</cp:coreProperties>
</file>