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8"/>
  </p:notesMasterIdLst>
  <p:sldIdLst>
    <p:sldId id="388" r:id="rId2"/>
    <p:sldId id="389" r:id="rId3"/>
    <p:sldId id="390" r:id="rId4"/>
    <p:sldId id="392" r:id="rId5"/>
    <p:sldId id="391" r:id="rId6"/>
    <p:sldId id="393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11" r:id="rId16"/>
    <p:sldId id="403" r:id="rId17"/>
    <p:sldId id="413" r:id="rId18"/>
    <p:sldId id="414" r:id="rId19"/>
    <p:sldId id="404" r:id="rId20"/>
    <p:sldId id="405" r:id="rId21"/>
    <p:sldId id="408" r:id="rId22"/>
    <p:sldId id="407" r:id="rId23"/>
    <p:sldId id="406" r:id="rId24"/>
    <p:sldId id="409" r:id="rId25"/>
    <p:sldId id="410" r:id="rId26"/>
    <p:sldId id="41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55" autoAdjust="0"/>
    <p:restoredTop sz="83425" autoAdjust="0"/>
  </p:normalViewPr>
  <p:slideViewPr>
    <p:cSldViewPr showGuides="1">
      <p:cViewPr varScale="1">
        <p:scale>
          <a:sx n="106" d="100"/>
          <a:sy n="106" d="100"/>
        </p:scale>
        <p:origin x="-1680" y="-102"/>
      </p:cViewPr>
      <p:guideLst>
        <p:guide orient="horz" pos="2112"/>
        <p:guide orient="horz" pos="1392"/>
        <p:guide pos="2880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Vectors and Matrices I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r>
              <a:rPr lang="en-US" dirty="0" smtClean="0"/>
              <a:t> row</a:t>
            </a:r>
            <a:r>
              <a:rPr lang="en-US" dirty="0" smtClean="0"/>
              <a:t>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step size can be negative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 &gt; stop</a:t>
            </a:r>
            <a:r>
              <a:rPr lang="en-US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start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step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stop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start:step:stop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25    20    15    10     5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r>
              <a:rPr lang="en-US" dirty="0" smtClean="0"/>
              <a:t> row</a:t>
            </a:r>
            <a:r>
              <a:rPr lang="en-US" dirty="0" smtClean="0"/>
              <a:t>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observe that the stop value is not guaranteed to be at the end of the vector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start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step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stop = 6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start:step:stop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25    20    15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r>
              <a:rPr lang="en-US" dirty="0" smtClean="0"/>
              <a:t> row</a:t>
            </a:r>
            <a:r>
              <a:rPr lang="en-US" dirty="0" smtClean="0"/>
              <a:t>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dirty="0" smtClean="0"/>
              <a:t> will generate a linearly spaced vector that includes the start and end values by calculating the step size for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&gt;&gt; help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Linearly spaced vector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(X1, X2) generates a row vector of 100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linearly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equally spaced points between X1 and X2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(X1, X2, N) generates N points between X1 and X2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N = 1,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returns X2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column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column vector </a:t>
            </a:r>
            <a:r>
              <a:rPr lang="en-US" dirty="0" smtClean="0"/>
              <a:t>can be created directly by entering the values of the vector inside a pair of square brackets with the values separated by </a:t>
            </a:r>
            <a:r>
              <a:rPr lang="en-US" dirty="0" smtClean="0"/>
              <a:t>semi-colons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[1; 2; 3; 4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2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3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column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column vector </a:t>
            </a:r>
            <a:r>
              <a:rPr lang="en-US" dirty="0" smtClean="0"/>
              <a:t>can be created </a:t>
            </a:r>
            <a:r>
              <a:rPr lang="en-US" dirty="0" smtClean="0"/>
              <a:t>from a row vector by </a:t>
            </a:r>
            <a:r>
              <a:rPr lang="en-US" i="1" dirty="0" smtClean="0"/>
              <a:t>transposing</a:t>
            </a:r>
            <a:r>
              <a:rPr lang="en-US" dirty="0" smtClean="0"/>
              <a:t> the row vector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start:step:stop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]'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25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20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15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67400" y="2209800"/>
            <a:ext cx="296305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single quote after</a:t>
            </a:r>
          </a:p>
          <a:p>
            <a:r>
              <a:rPr lang="en-US" dirty="0" smtClean="0">
                <a:latin typeface="+mn-lt"/>
              </a:rPr>
              <a:t>after a vector or matrix</a:t>
            </a:r>
          </a:p>
          <a:p>
            <a:r>
              <a:rPr lang="en-US" dirty="0" smtClean="0">
                <a:latin typeface="+mn-lt"/>
              </a:rPr>
              <a:t>will compute the transpose*</a:t>
            </a:r>
          </a:p>
          <a:p>
            <a:r>
              <a:rPr lang="en-US" dirty="0" smtClean="0">
                <a:latin typeface="+mn-lt"/>
              </a:rPr>
              <a:t>of the vector or matrix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505200"/>
            <a:ext cx="299909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*strictly speaking, the single</a:t>
            </a:r>
          </a:p>
          <a:p>
            <a:r>
              <a:rPr lang="en-US" dirty="0" smtClean="0">
                <a:latin typeface="+mn-lt"/>
              </a:rPr>
              <a:t>quote is conjugate transpose</a:t>
            </a:r>
          </a:p>
          <a:p>
            <a:r>
              <a:rPr lang="en-US" dirty="0" smtClean="0">
                <a:latin typeface="+mn-lt"/>
              </a:rPr>
              <a:t>operator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495800"/>
            <a:ext cx="29638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.'</a:t>
            </a:r>
            <a:r>
              <a:rPr lang="en-US" dirty="0" smtClean="0">
                <a:latin typeface="+mn-lt"/>
              </a:rPr>
              <a:t> is the transpose operator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column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column vector </a:t>
            </a:r>
            <a:r>
              <a:rPr lang="en-US" dirty="0" smtClean="0"/>
              <a:t>can be created </a:t>
            </a:r>
            <a:r>
              <a:rPr lang="en-US" dirty="0" smtClean="0"/>
              <a:t>from a row vector by using the colon notation like so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1:4;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w = v(:)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2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3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67400" y="2353270"/>
            <a:ext cx="262347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notice that the colon has</a:t>
            </a:r>
          </a:p>
          <a:p>
            <a:r>
              <a:rPr lang="en-US" dirty="0" smtClean="0">
                <a:latin typeface="+mn-lt"/>
              </a:rPr>
              <a:t>two different uses in this</a:t>
            </a:r>
          </a:p>
          <a:p>
            <a:r>
              <a:rPr lang="en-US" dirty="0" smtClean="0">
                <a:latin typeface="+mn-lt"/>
              </a:rPr>
              <a:t>example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elements in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/>
              <a:t> will return the number of elements in the vector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[1 2 3 4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length(v)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67400" y="2353270"/>
            <a:ext cx="286360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function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>
                <a:latin typeface="+mn-lt"/>
              </a:rPr>
              <a:t> does</a:t>
            </a:r>
          </a:p>
          <a:p>
            <a:r>
              <a:rPr lang="en-US" dirty="0" smtClean="0">
                <a:latin typeface="+mn-lt"/>
              </a:rPr>
              <a:t>not compute the Euclidean</a:t>
            </a:r>
          </a:p>
          <a:p>
            <a:r>
              <a:rPr lang="en-US" dirty="0" smtClean="0">
                <a:latin typeface="+mn-lt"/>
              </a:rPr>
              <a:t>length of a vector!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magnitude of a vector is what mathematicians call the </a:t>
            </a:r>
            <a:r>
              <a:rPr lang="en-US" i="1" dirty="0" smtClean="0"/>
              <a:t>norm</a:t>
            </a:r>
            <a:r>
              <a:rPr lang="en-US" dirty="0" smtClean="0"/>
              <a:t> of the vector</a:t>
            </a:r>
          </a:p>
          <a:p>
            <a:r>
              <a:rPr lang="en-US" dirty="0" smtClean="0"/>
              <a:t>there are many different norms</a:t>
            </a:r>
          </a:p>
          <a:p>
            <a:pPr lvl="1"/>
            <a:r>
              <a:rPr lang="en-US" dirty="0" smtClean="0"/>
              <a:t>Euclidean norm (Euclidean length,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norm,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distance)</a:t>
            </a:r>
          </a:p>
          <a:p>
            <a:pPr lvl="1"/>
            <a:r>
              <a:rPr lang="en-US" dirty="0" smtClean="0"/>
              <a:t>taxicab norm (Manhattan norm, Manhattan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norm)</a:t>
            </a:r>
          </a:p>
          <a:p>
            <a:pPr lvl="1"/>
            <a:r>
              <a:rPr lang="en-US" dirty="0" smtClean="0"/>
              <a:t>and more...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norm</a:t>
            </a:r>
            <a:r>
              <a:rPr lang="en-US" dirty="0" smtClean="0"/>
              <a:t> function to compute the vector norm</a:t>
            </a:r>
          </a:p>
          <a:p>
            <a:pPr lvl="1"/>
            <a:r>
              <a:rPr lang="en-US" dirty="0" smtClean="0"/>
              <a:t>by default norm computes the Euclidean norm</a:t>
            </a:r>
          </a:p>
          <a:p>
            <a:pPr lvl="1"/>
            <a:endParaRPr lang="en-US" dirty="0" smtClean="0"/>
          </a:p>
          <a:p>
            <a:endParaRPr lang="en-US" sz="800" dirty="0" smtClean="0"/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[1 1];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norm(v)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1.4142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elements of the vector can be accessed by using an integer value called an </a:t>
            </a:r>
            <a:r>
              <a:rPr lang="en-US" i="1" dirty="0" smtClean="0"/>
              <a:t>index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MATLAB uses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-based index</a:t>
            </a:r>
          </a:p>
          <a:p>
            <a:pPr lvl="1"/>
            <a:r>
              <a:rPr lang="en-US" dirty="0" smtClean="0"/>
              <a:t>the first element of the vector has index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second element has index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,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an index inside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dirty="0" smtClean="0"/>
              <a:t> after the vector name to access an element of the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array is a multidimensional table</a:t>
            </a:r>
          </a:p>
          <a:p>
            <a:r>
              <a:rPr lang="en-US" dirty="0" smtClean="0"/>
              <a:t>the size of an array of dimension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is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... x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MATLAB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is the number rows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is the number of columns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987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655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227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799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229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29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22931" y="4800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22931" y="5257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22931" y="5715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421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993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421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993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42131" y="4800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99331" y="4800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2131" y="5257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99331" y="5257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23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995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423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3352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x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51965" y="3352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x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46731" y="33644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x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94531" y="33644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 x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99531" y="336446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x 3 x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1995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656731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6567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894731" y="4038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51931" y="4038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894731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351931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809131" y="4038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809131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47131" y="4191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04331" y="4191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047131" y="4648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504331" y="4648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961531" y="4191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961531" y="4648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1995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6567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199531" y="4800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656731" y="4800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113931" y="4343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113931" y="4800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351931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809131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1931" y="4953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809131" y="4953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266331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8266331" y="4953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 = -5:3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 =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-5    -4    -3    -2    -1     0     1     2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v(1)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-5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3657600"/>
            <a:ext cx="37945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get the value of the first element in v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 = -5:3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 =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-5    -4    -3    -2    -1     0     1     2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v(2)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-4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3669268"/>
            <a:ext cx="40864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get the value of the second element in v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 = -5:3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 =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-5    -4    -3    -2    -1     0     1     2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v(3) = 100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 =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-5    -4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-2    -1     0     1     2    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3657600"/>
            <a:ext cx="44984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set the value of the third element in v to 100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keyword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/>
              <a:t> can be used to access the last element of the vector</a:t>
            </a:r>
          </a:p>
          <a:p>
            <a:endParaRPr lang="en-US" sz="800" dirty="0" smtClean="0"/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 v = -5:3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-5    -4    -3    -2    -1     0     1     2     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v(end)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4355068"/>
            <a:ext cx="37387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get the value of the last element in v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use arithmetic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/>
              <a:t> </a:t>
            </a:r>
          </a:p>
          <a:p>
            <a:endParaRPr lang="en-US" sz="800" dirty="0" smtClean="0"/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 v = -5:3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-5    -4    -3    -2    -1     0     1     2     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v(end - 1)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2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3962400"/>
            <a:ext cx="44879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get the value of the second last element in v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index does not need to be a scalar</a:t>
            </a:r>
          </a:p>
          <a:p>
            <a:pPr lvl="1"/>
            <a:r>
              <a:rPr lang="en-US" dirty="0" smtClean="0"/>
              <a:t>it can also be a vector of indices!</a:t>
            </a:r>
            <a:endParaRPr lang="en-US" dirty="0" smtClean="0"/>
          </a:p>
          <a:p>
            <a:endParaRPr lang="en-US" sz="800" dirty="0" smtClean="0"/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 v = -5:3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-5    -4    -3    -2    -1     0     1     2     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v([1 3 5])</a:t>
            </a: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-5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-3 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4419600"/>
            <a:ext cx="52856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get a vector of the first, third and fifth elements of v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index does not need to be a scalar</a:t>
            </a:r>
          </a:p>
          <a:p>
            <a:pPr lvl="1"/>
            <a:r>
              <a:rPr lang="en-US" dirty="0" smtClean="0"/>
              <a:t>it can also be a vector of indices!</a:t>
            </a:r>
            <a:endParaRPr lang="en-US" dirty="0" smtClean="0"/>
          </a:p>
          <a:p>
            <a:endParaRPr lang="en-US" sz="800" dirty="0" smtClean="0"/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 v = -5:3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 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-5    -4    -3    -2    -1     0     1     2     3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v([1 3 5]) = [7 8 9]</a:t>
            </a: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lvl="0">
              <a:buClr>
                <a:srgbClr val="4D4D4D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-4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-2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0     1     2     3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0" y="4419600"/>
            <a:ext cx="41977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set the first, third and fifth elements of v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MATLAB variables are multidimensional arrays</a:t>
            </a:r>
          </a:p>
          <a:p>
            <a:r>
              <a:rPr lang="en-US" dirty="0" smtClean="0"/>
              <a:t>the size of array in MATLAB: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help size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notion of an empty array exists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size([])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scalar in MATLAB is an array of size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x 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434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0469" y="2971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x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vector is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-dimensional array where one of the size of one of the dimensions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50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08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008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00800" y="4876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008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7634" y="2971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x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4600" y="29834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x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66270" y="25146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row vector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1200" y="2514600"/>
            <a:ext cx="1603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column vector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row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row vector can be created directly by entering the values of the vector inside a pair of square brackets with the values separated by spaces or commas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[1 2 3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1     2     3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[1, 2, 3,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4]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1     2     3     4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r>
              <a:rPr lang="en-US" dirty="0" smtClean="0"/>
              <a:t> row</a:t>
            </a:r>
            <a:r>
              <a:rPr lang="en-US" dirty="0" smtClean="0"/>
              <a:t>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colon operator can be used to create row vectors having values that are equally spaced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1:4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1     2     3     4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r>
              <a:rPr lang="en-US" dirty="0" smtClean="0"/>
              <a:t> row</a:t>
            </a:r>
            <a:r>
              <a:rPr lang="en-US" dirty="0" smtClean="0"/>
              <a:t>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specify the spacing of values using the colon operator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1:2:9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7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9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1:2:8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8:1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4800600"/>
            <a:ext cx="26597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what does this result in?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5269468"/>
            <a:ext cx="1091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and this?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r>
              <a:rPr lang="en-US" dirty="0" smtClean="0"/>
              <a:t> row</a:t>
            </a:r>
            <a:r>
              <a:rPr lang="en-US" dirty="0" smtClean="0"/>
              <a:t>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specify the spacing of values using the colon operator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start = 5;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step = 5;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stop = 25;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v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start:step:stop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5    10    15    20    25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3732</TotalTime>
  <Words>990</Words>
  <Application>Microsoft Office PowerPoint</Application>
  <PresentationFormat>On-screen Show (4:3)</PresentationFormat>
  <Paragraphs>217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Origin</vt:lpstr>
      <vt:lpstr>Vectors and Matrices I</vt:lpstr>
      <vt:lpstr>Arrays</vt:lpstr>
      <vt:lpstr>Arrays</vt:lpstr>
      <vt:lpstr>Scalars</vt:lpstr>
      <vt:lpstr>Vectors</vt:lpstr>
      <vt:lpstr>Creating row vectors</vt:lpstr>
      <vt:lpstr>Creating row vectors</vt:lpstr>
      <vt:lpstr>Creating row vectors</vt:lpstr>
      <vt:lpstr>Creating row vectors</vt:lpstr>
      <vt:lpstr>Creating row vectors</vt:lpstr>
      <vt:lpstr>Creating row vectors</vt:lpstr>
      <vt:lpstr>Creating row vectors</vt:lpstr>
      <vt:lpstr>Creating column vectors</vt:lpstr>
      <vt:lpstr>Creating column vectors</vt:lpstr>
      <vt:lpstr>Creating column vectors</vt:lpstr>
      <vt:lpstr>Number of elements in a vector</vt:lpstr>
      <vt:lpstr>Magnitude of a vector</vt:lpstr>
      <vt:lpstr>Magnitude of a vector</vt:lpstr>
      <vt:lpstr>Indexing elements of a vector</vt:lpstr>
      <vt:lpstr>Indexing elements of a vector</vt:lpstr>
      <vt:lpstr>Indexing elements of a vector</vt:lpstr>
      <vt:lpstr>Indexing elements of a vector</vt:lpstr>
      <vt:lpstr>Indexing elements of a vector</vt:lpstr>
      <vt:lpstr>Indexing elements of a vector</vt:lpstr>
      <vt:lpstr>Indexing elements of a vector</vt:lpstr>
      <vt:lpstr>Indexing elements of a vector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204</cp:revision>
  <dcterms:created xsi:type="dcterms:W3CDTF">2006-08-16T00:00:00Z</dcterms:created>
  <dcterms:modified xsi:type="dcterms:W3CDTF">2014-01-16T05:28:43Z</dcterms:modified>
</cp:coreProperties>
</file>