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5"/>
  </p:notesMasterIdLst>
  <p:sldIdLst>
    <p:sldId id="387" r:id="rId2"/>
    <p:sldId id="365" r:id="rId3"/>
    <p:sldId id="381" r:id="rId4"/>
    <p:sldId id="382" r:id="rId5"/>
    <p:sldId id="383" r:id="rId6"/>
    <p:sldId id="366" r:id="rId7"/>
    <p:sldId id="367" r:id="rId8"/>
    <p:sldId id="368" r:id="rId9"/>
    <p:sldId id="369" r:id="rId10"/>
    <p:sldId id="384" r:id="rId11"/>
    <p:sldId id="370" r:id="rId12"/>
    <p:sldId id="371" r:id="rId13"/>
    <p:sldId id="372" r:id="rId14"/>
    <p:sldId id="373" r:id="rId15"/>
    <p:sldId id="374" r:id="rId16"/>
    <p:sldId id="375" r:id="rId17"/>
    <p:sldId id="376" r:id="rId18"/>
    <p:sldId id="377" r:id="rId19"/>
    <p:sldId id="378" r:id="rId20"/>
    <p:sldId id="379" r:id="rId21"/>
    <p:sldId id="380" r:id="rId22"/>
    <p:sldId id="385" r:id="rId23"/>
    <p:sldId id="386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83425" autoAdjust="0"/>
  </p:normalViewPr>
  <p:slideViewPr>
    <p:cSldViewPr showGuides="1">
      <p:cViewPr varScale="1">
        <p:scale>
          <a:sx n="106" d="100"/>
          <a:sy n="106" d="100"/>
        </p:scale>
        <p:origin x="-1680" y="-102"/>
      </p:cViewPr>
      <p:guideLst>
        <p:guide orient="horz" pos="2112"/>
        <p:guide orient="horz" pos="1056"/>
        <p:guide pos="2880"/>
        <p:guide pos="1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1/13/2014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1/13/2014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1/13/2014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1/13/2014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1/13/2014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1/13/2014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1/13/2014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1/13/2014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1/13/2014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1/13/2014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1/13/2014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1/13/2014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1/13/2014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2" r:id="rId4"/>
    <p:sldLayoutId id="2147484018" r:id="rId5"/>
    <p:sldLayoutId id="2147484019" r:id="rId6"/>
    <p:sldLayoutId id="2147484023" r:id="rId7"/>
    <p:sldLayoutId id="2147484024" r:id="rId8"/>
    <p:sldLayoutId id="2147484025" r:id="rId9"/>
    <p:sldLayoutId id="2147484026" r:id="rId10"/>
    <p:sldLayoutId id="2147484020" r:id="rId11"/>
    <p:sldLayoutId id="2147484027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Basic MATLAB continued;</a:t>
            </a:r>
            <a:br>
              <a:rPr lang="en-US" sz="3200" dirty="0" smtClean="0"/>
            </a:br>
            <a:r>
              <a:rPr lang="en-US" sz="3200" dirty="0" smtClean="0"/>
              <a:t>Using functions</a:t>
            </a:r>
            <a:endParaRPr lang="en-US" sz="32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</a:t>
            </a:r>
            <a:r>
              <a:rPr lang="en-US" dirty="0" smtClean="0"/>
              <a:t>expressions and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textbook introduces relational and logical expressions and operators in Chapter 1</a:t>
            </a:r>
          </a:p>
          <a:p>
            <a:pPr lvl="1"/>
            <a:r>
              <a:rPr lang="en-US" dirty="0" smtClean="0"/>
              <a:t>these are expressions and operators involving the values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relational operators are: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866900" y="3505200"/>
          <a:ext cx="54102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5100"/>
                <a:gridCol w="27051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operator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greater than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&gt;=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greater</a:t>
                      </a:r>
                      <a:r>
                        <a:rPr lang="en-US" baseline="0" dirty="0" smtClean="0"/>
                        <a:t> than or equal to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 than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&lt;=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 than or equal to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==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equal to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~=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equal to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</a:t>
            </a:r>
            <a:r>
              <a:rPr lang="en-US" dirty="0" smtClean="0"/>
              <a:t>expressions and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logical operators are: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logical expressions and operators are not useful us until Week 05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866900" y="2054860"/>
          <a:ext cx="54102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5100"/>
                <a:gridCol w="27051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operator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&amp;&amp;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||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~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most MATLAB is provided through functions</a:t>
            </a:r>
          </a:p>
          <a:p>
            <a:r>
              <a:rPr lang="en-US" dirty="0" smtClean="0"/>
              <a:t>a function in MATLAB accepts a set of inputs and (usually) calculates a set of outputs</a:t>
            </a:r>
          </a:p>
          <a:p>
            <a:pPr lvl="1"/>
            <a:r>
              <a:rPr lang="en-US" dirty="0" smtClean="0"/>
              <a:t>there can be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/>
              <a:t> or more inputs</a:t>
            </a:r>
          </a:p>
          <a:p>
            <a:pPr lvl="1"/>
            <a:r>
              <a:rPr lang="en-US" dirty="0" smtClean="0"/>
              <a:t>there can be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/>
              <a:t> or more outputs</a:t>
            </a:r>
          </a:p>
          <a:p>
            <a:r>
              <a:rPr lang="en-US" dirty="0" smtClean="0"/>
              <a:t>the user of the function provides the inputs</a:t>
            </a:r>
          </a:p>
          <a:p>
            <a:pPr lvl="1"/>
            <a:r>
              <a:rPr lang="en-US" dirty="0" smtClean="0"/>
              <a:t>the input values are called </a:t>
            </a:r>
            <a:r>
              <a:rPr lang="en-US" i="1" dirty="0" smtClean="0"/>
              <a:t>arguments</a:t>
            </a:r>
            <a:r>
              <a:rPr lang="en-US" dirty="0" smtClean="0"/>
              <a:t> to the function</a:t>
            </a:r>
          </a:p>
          <a:p>
            <a:r>
              <a:rPr lang="en-US" dirty="0" smtClean="0"/>
              <a:t>the function provides the outputs</a:t>
            </a:r>
          </a:p>
          <a:p>
            <a:r>
              <a:rPr lang="en-US" dirty="0" smtClean="0"/>
              <a:t>the user uses the name of the function to use the function</a:t>
            </a:r>
          </a:p>
          <a:p>
            <a:pPr lvl="1"/>
            <a:r>
              <a:rPr lang="en-US" dirty="0" smtClean="0"/>
              <a:t>we say that the user </a:t>
            </a:r>
            <a:r>
              <a:rPr lang="en-US" i="1" dirty="0" smtClean="0"/>
              <a:t>calls</a:t>
            </a:r>
            <a:r>
              <a:rPr lang="en-US" dirty="0" smtClean="0"/>
              <a:t> the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can find the names of elementary mathematical functions using the following command: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&gt;&gt;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help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elfun</a:t>
            </a:r>
            <a:r>
              <a:rPr lang="en-US" dirty="0" smtClean="0"/>
              <a:t>  </a:t>
            </a:r>
            <a:br>
              <a:rPr lang="en-US" dirty="0" smtClean="0"/>
            </a:br>
            <a:r>
              <a:rPr lang="en-US" dirty="0" smtClean="0"/>
              <a:t> </a:t>
            </a:r>
          </a:p>
          <a:p>
            <a:r>
              <a:rPr lang="en-US" dirty="0" smtClean="0"/>
              <a:t>this produces a long list of functions...</a:t>
            </a:r>
          </a:p>
          <a:p>
            <a:pPr lvl="1"/>
            <a:r>
              <a:rPr lang="en-US" dirty="0" smtClean="0"/>
              <a:t>try it in MATLAB if you missed this lecture; the list doesn't fit on a lecture slide</a:t>
            </a:r>
          </a:p>
          <a:p>
            <a:r>
              <a:rPr lang="en-US" dirty="0" smtClean="0"/>
              <a:t>you can also use Help browser: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&gt;&gt;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elfun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Rounding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34400" cy="4937760"/>
          </a:xfrm>
        </p:spPr>
        <p:txBody>
          <a:bodyPr/>
          <a:lstStyle/>
          <a:p>
            <a:pPr>
              <a:buNone/>
            </a:pP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Rounding and remainder.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fix         - Round towards zero.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floor       - Round towards minus infinity.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ceil        - Round towards plus infinity.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round       - Round towards nearest integer.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mod         - Modulus (signed remainder after division).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rem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- Remainder after division.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sign        -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Signum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.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Rounding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round</a:t>
            </a:r>
            <a:r>
              <a:rPr lang="en-US" dirty="0" smtClean="0"/>
              <a:t> rounds the input value to the nearest integer and returns the rounded value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 x = round(2.9)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 =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 3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try other input values; use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help round</a:t>
            </a:r>
            <a:r>
              <a:rPr lang="en-US" dirty="0" smtClean="0"/>
              <a:t> or </a:t>
            </a:r>
            <a:br>
              <a:rPr lang="en-US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doc round</a:t>
            </a:r>
            <a:r>
              <a:rPr lang="en-US" dirty="0" smtClean="0"/>
              <a:t> for information about the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0" y="2286000"/>
            <a:ext cx="303730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call the function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round</a:t>
            </a:r>
            <a:r>
              <a:rPr lang="en-US" dirty="0" smtClean="0">
                <a:latin typeface="+mn-lt"/>
              </a:rPr>
              <a:t> with</a:t>
            </a:r>
          </a:p>
          <a:p>
            <a:r>
              <a:rPr lang="en-US" dirty="0" smtClean="0">
                <a:latin typeface="+mn-lt"/>
              </a:rPr>
              <a:t>the argument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2.9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Rounding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ceil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fix</a:t>
            </a:r>
            <a:r>
              <a:rPr lang="en-US" dirty="0" smtClean="0"/>
              <a:t>,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floor</a:t>
            </a:r>
            <a:r>
              <a:rPr lang="en-US" dirty="0" smtClean="0"/>
              <a:t> also round but in a different way</a:t>
            </a:r>
          </a:p>
          <a:p>
            <a:pPr lvl="1"/>
            <a:r>
              <a:rPr lang="en-US" dirty="0" smtClean="0"/>
              <a:t>try them out to see the differences</a:t>
            </a:r>
          </a:p>
          <a:p>
            <a:pPr lvl="1"/>
            <a:r>
              <a:rPr lang="en-US" dirty="0" smtClean="0"/>
              <a:t>use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help</a:t>
            </a:r>
            <a:r>
              <a:rPr lang="en-US" dirty="0" smtClean="0"/>
              <a:t> 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doc</a:t>
            </a:r>
            <a:r>
              <a:rPr lang="en-US" dirty="0" smtClean="0"/>
              <a:t> for more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Trigonometric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are many trigonometric functions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cos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sin</a:t>
            </a:r>
            <a:r>
              <a:rPr lang="en-US" dirty="0" smtClean="0"/>
              <a:t>,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tan</a:t>
            </a:r>
            <a:r>
              <a:rPr lang="en-US" dirty="0" smtClean="0"/>
              <a:t> compute the cosine, sine, and tangent of the input value </a:t>
            </a:r>
            <a:r>
              <a:rPr lang="en-US" i="1" dirty="0" smtClean="0"/>
              <a:t>in radians</a:t>
            </a:r>
            <a:r>
              <a:rPr lang="en-US" dirty="0" smtClean="0"/>
              <a:t>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 y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cos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(pi)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y =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 -1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0" y="2819400"/>
            <a:ext cx="278108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call the function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cos</a:t>
            </a:r>
            <a:r>
              <a:rPr lang="en-US" dirty="0" smtClean="0">
                <a:latin typeface="+mn-lt"/>
              </a:rPr>
              <a:t> with</a:t>
            </a:r>
          </a:p>
          <a:p>
            <a:r>
              <a:rPr lang="en-US" dirty="0" smtClean="0">
                <a:latin typeface="+mn-lt"/>
              </a:rPr>
              <a:t>the argument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pi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Trigonometric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cosd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sind</a:t>
            </a:r>
            <a:r>
              <a:rPr lang="en-US" dirty="0" smtClean="0"/>
              <a:t>, and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tand</a:t>
            </a:r>
            <a:r>
              <a:rPr lang="en-US" dirty="0" smtClean="0"/>
              <a:t> compute the cosine, sine, and tangent of the input value </a:t>
            </a:r>
            <a:r>
              <a:rPr lang="en-US" i="1" dirty="0" smtClean="0"/>
              <a:t>in degrees</a:t>
            </a:r>
            <a:r>
              <a:rPr lang="en-US" dirty="0" smtClean="0"/>
              <a:t>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 y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sind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(90)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y =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 1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what is the value of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tand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(90)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0" y="2362200"/>
            <a:ext cx="291894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call the function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sind</a:t>
            </a:r>
            <a:r>
              <a:rPr lang="en-US" dirty="0" smtClean="0">
                <a:latin typeface="+mn-lt"/>
              </a:rPr>
              <a:t> with</a:t>
            </a:r>
          </a:p>
          <a:p>
            <a:r>
              <a:rPr lang="en-US" dirty="0" smtClean="0">
                <a:latin typeface="+mn-lt"/>
              </a:rPr>
              <a:t>the argument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90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Trigonometric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calculate the magnitude of the torque about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smtClean="0"/>
              <a:t> when</a:t>
            </a:r>
            <a:br>
              <a:rPr lang="en-US" dirty="0" smtClean="0"/>
            </a:br>
            <a:r>
              <a:rPr lang="el-GR" i="1" dirty="0" smtClean="0">
                <a:latin typeface="Times New Roman"/>
                <a:cs typeface="Times New Roman"/>
              </a:rPr>
              <a:t>θ</a:t>
            </a:r>
            <a:r>
              <a:rPr lang="en-US" dirty="0" smtClean="0">
                <a:latin typeface="Times New Roman"/>
                <a:cs typeface="Times New Roman"/>
              </a:rPr>
              <a:t> = 60º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3200400" y="2895600"/>
            <a:ext cx="2438400" cy="1371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3124200" y="4191000"/>
            <a:ext cx="152400" cy="152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638800" y="2895600"/>
            <a:ext cx="0" cy="990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3048000" y="2667000"/>
            <a:ext cx="2438400" cy="137160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657600" y="2983468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1.2 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91200" y="316813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9.8 N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34000" y="2983468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θ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01422" y="43550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2240280"/>
          <a:ext cx="739140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3886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j-lt"/>
                          <a:cs typeface="Courier New" pitchFamily="49" charset="0"/>
                        </a:rPr>
                        <a:t>valid variable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+mj-lt"/>
                          <a:cs typeface="Courier New" pitchFamily="49" charset="0"/>
                        </a:rPr>
                        <a:t> names</a:t>
                      </a:r>
                      <a:endParaRPr lang="en-US" b="0" dirty="0">
                        <a:solidFill>
                          <a:schemeClr val="tx1"/>
                        </a:solidFill>
                        <a:latin typeface="+mj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j-lt"/>
                          <a:cs typeface="Courier New" pitchFamily="49" charset="0"/>
                        </a:rPr>
                        <a:t>invalid variable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+mj-lt"/>
                          <a:cs typeface="Courier New" pitchFamily="49" charset="0"/>
                        </a:rPr>
                        <a:t> names</a:t>
                      </a:r>
                      <a:endParaRPr lang="en-US" b="0" dirty="0">
                        <a:solidFill>
                          <a:schemeClr val="tx1"/>
                        </a:solidFill>
                        <a:latin typeface="+mj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j-lt"/>
                          <a:cs typeface="Courier New" pitchFamily="49" charset="0"/>
                        </a:rPr>
                        <a:t>reason invalid</a:t>
                      </a:r>
                      <a:endParaRPr lang="en-US" b="0" dirty="0">
                        <a:solidFill>
                          <a:schemeClr val="tx1"/>
                        </a:solidFill>
                        <a:latin typeface="+mj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does not begin wit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h a letter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$ is not allowed in variable names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x6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6x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does not begin with a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letter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lastValue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if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if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is a keyword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pi_over_2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pi/2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/ is not allowed in variable names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with multiple inputs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MATLAB function can have multiple inputs</a:t>
            </a:r>
          </a:p>
          <a:p>
            <a:r>
              <a:rPr lang="en-US" dirty="0" smtClean="0"/>
              <a:t>to call a function with multiple inputs, supply the arguments separated by </a:t>
            </a:r>
            <a:r>
              <a:rPr lang="en-US" dirty="0" smtClean="0"/>
              <a:t>commas </a:t>
            </a:r>
            <a:endParaRPr lang="en-US" dirty="0" smtClean="0"/>
          </a:p>
          <a:p>
            <a:r>
              <a:rPr lang="en-US" dirty="0" smtClean="0"/>
              <a:t>consider the plot function which can be called with 1, 2, or more arguments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help plot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with multiple inputs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 = -180:5:180;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 y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sind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(x);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 plot(y);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 plot(x, y);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 plot(x, y, 'r.');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 plot(x, y, 'r.', x,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cosd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(x), 'b:');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 line(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xlim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, [0 0]);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 line([0 0],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ylim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715000" y="1676400"/>
            <a:ext cx="282199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try this in MATLAB to see</a:t>
            </a:r>
          </a:p>
          <a:p>
            <a:r>
              <a:rPr lang="en-US" dirty="0" smtClean="0">
                <a:latin typeface="+mn-lt"/>
              </a:rPr>
              <a:t>what the different versions</a:t>
            </a:r>
          </a:p>
          <a:p>
            <a:r>
              <a:rPr lang="en-US" dirty="0" smtClean="0">
                <a:latin typeface="+mn-lt"/>
              </a:rPr>
              <a:t>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plot</a:t>
            </a:r>
            <a:r>
              <a:rPr lang="en-US" dirty="0" smtClean="0">
                <a:latin typeface="+mn-lt"/>
              </a:rPr>
              <a:t> do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with multiple outputs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many MATLAB functions have multiple outputs</a:t>
            </a:r>
          </a:p>
          <a:p>
            <a:r>
              <a:rPr lang="en-US" dirty="0" smtClean="0"/>
              <a:t>to store the multiple outputs, assign the outputs to a vector of comma separated variable names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 help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with multiple outputs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 = [2 5 4 1 3];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 y = sort(x);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 [y,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] = sort(x)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 [y,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] = sort(x, 2, 'descend')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715000" y="1676400"/>
            <a:ext cx="282199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try this in MATLAB to see</a:t>
            </a:r>
          </a:p>
          <a:p>
            <a:r>
              <a:rPr lang="en-US" dirty="0" smtClean="0">
                <a:latin typeface="+mn-lt"/>
              </a:rPr>
              <a:t>what the different versions</a:t>
            </a:r>
          </a:p>
          <a:p>
            <a:r>
              <a:rPr lang="en-US" dirty="0" smtClean="0">
                <a:latin typeface="+mn-lt"/>
              </a:rPr>
              <a:t>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sort</a:t>
            </a:r>
            <a:r>
              <a:rPr lang="en-US" dirty="0" smtClean="0">
                <a:latin typeface="+mn-lt"/>
              </a:rPr>
              <a:t> do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Advice on choosing variable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 short, meaningful names</a:t>
            </a:r>
          </a:p>
          <a:p>
            <a:pPr lvl="1"/>
            <a:r>
              <a:rPr lang="en-US" dirty="0" smtClean="0"/>
              <a:t>a name that conveys the purpose of the variable is often useful for others who need </a:t>
            </a:r>
            <a:r>
              <a:rPr lang="en-US" dirty="0" err="1" smtClean="0"/>
              <a:t>need</a:t>
            </a:r>
            <a:r>
              <a:rPr lang="en-US" dirty="0" smtClean="0"/>
              <a:t> to read your code, e.g., use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massEarth</a:t>
            </a:r>
            <a:r>
              <a:rPr lang="en-US" dirty="0" smtClean="0"/>
              <a:t>	instead of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massSun</a:t>
            </a:r>
            <a:r>
              <a:rPr lang="en-US" dirty="0" smtClean="0"/>
              <a:t>		instead of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exceptions to the rule:</a:t>
            </a:r>
          </a:p>
          <a:p>
            <a:pPr lvl="2"/>
            <a:r>
              <a:rPr lang="en-US" dirty="0" smtClean="0"/>
              <a:t>if you are solving a problem that contains variable names, you should try to use the same names, e.g., in physics the following would likely be common: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v0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hBar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Advice on choosing variable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lowerCamelCase</a:t>
            </a:r>
            <a:r>
              <a:rPr lang="en-US" dirty="0" smtClean="0"/>
              <a:t> for most variable names, e.g., use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thetaRad</a:t>
            </a:r>
            <a:r>
              <a:rPr lang="en-US" dirty="0" smtClean="0"/>
              <a:t>	instead of 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thetarad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avoid long names, e.g., use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filteredData</a:t>
            </a:r>
            <a:r>
              <a:rPr lang="en-US" dirty="0" smtClean="0"/>
              <a:t>		instead of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measurementsFilteredToRemoveOutliers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Advice on choosing variable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 careful when using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dirty="0" smtClean="0"/>
              <a:t> as variable names</a:t>
            </a:r>
          </a:p>
          <a:p>
            <a:pPr lvl="1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dirty="0" smtClean="0"/>
              <a:t> are often used as loop variables (see Week 06)</a:t>
            </a:r>
          </a:p>
          <a:p>
            <a:pPr lvl="1"/>
            <a:r>
              <a:rPr lang="en-US" dirty="0" smtClean="0"/>
              <a:t>in MATLAB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dirty="0" smtClean="0"/>
              <a:t> are actually names of functions that return the square root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variable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remember that the statement:</a:t>
            </a:r>
            <a:br>
              <a:rPr lang="en-US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z = 1 + 2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dirty="0" smtClean="0"/>
              <a:t>means: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evaluate the expression on the right-hand side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store the result in the variable on the left-hand size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variable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the result of the following assignment statements?</a:t>
            </a:r>
            <a:br>
              <a:rPr lang="en-US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z = 1 + 2;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y = z;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y = 4;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is the value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z</a:t>
            </a:r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dirty="0" smtClean="0"/>
              <a:t> 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variable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statement:</a:t>
            </a:r>
            <a:br>
              <a:rPr lang="en-US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y = z;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dirty="0" smtClean="0"/>
              <a:t>means: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evaluate the expression on the right-hand side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store the result in the variable on the left-hand size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precedence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all operators in MATLAB follow a set of precedence rules ("order of operations")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2667000"/>
          <a:ext cx="6096000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operator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precedence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( )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parentheses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highest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^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exponentiation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-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negation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*, /, \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multiplication and division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+, -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addition</a:t>
                      </a:r>
                      <a:r>
                        <a:rPr lang="en-US" baseline="0" dirty="0" smtClean="0"/>
                        <a:t> and subtraction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lowest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3448</TotalTime>
  <Words>727</Words>
  <Application>Microsoft Office PowerPoint</Application>
  <PresentationFormat>On-screen Show (4:3)</PresentationFormat>
  <Paragraphs>187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Origin</vt:lpstr>
      <vt:lpstr>Basic MATLAB continued; Using functions</vt:lpstr>
      <vt:lpstr>Variable names</vt:lpstr>
      <vt:lpstr>Advice on choosing variable names</vt:lpstr>
      <vt:lpstr>Advice on choosing variable names</vt:lpstr>
      <vt:lpstr>Advice on choosing variable names</vt:lpstr>
      <vt:lpstr>More on variable assignment</vt:lpstr>
      <vt:lpstr>More on variable assignment</vt:lpstr>
      <vt:lpstr>More on variable assignment</vt:lpstr>
      <vt:lpstr>Operator precedence</vt:lpstr>
      <vt:lpstr>Logical expressions and operators</vt:lpstr>
      <vt:lpstr>Logical expressions and operators</vt:lpstr>
      <vt:lpstr>Functions</vt:lpstr>
      <vt:lpstr>Functions</vt:lpstr>
      <vt:lpstr>Rounding functions</vt:lpstr>
      <vt:lpstr>Rounding functions</vt:lpstr>
      <vt:lpstr>Rounding functions</vt:lpstr>
      <vt:lpstr>Trigonometric functions</vt:lpstr>
      <vt:lpstr>Trigonometric functions</vt:lpstr>
      <vt:lpstr>Trigonometric functions</vt:lpstr>
      <vt:lpstr>Functions with multiple inputs</vt:lpstr>
      <vt:lpstr>Functions with multiple inputs</vt:lpstr>
      <vt:lpstr>Function with multiple outputs</vt:lpstr>
      <vt:lpstr>Functions with multiple outputs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203</cp:revision>
  <dcterms:created xsi:type="dcterms:W3CDTF">2006-08-16T00:00:00Z</dcterms:created>
  <dcterms:modified xsi:type="dcterms:W3CDTF">2014-01-14T02:40:56Z</dcterms:modified>
</cp:coreProperties>
</file>