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8"/>
  </p:notesMasterIdLst>
  <p:sldIdLst>
    <p:sldId id="340" r:id="rId2"/>
    <p:sldId id="341" r:id="rId3"/>
    <p:sldId id="342" r:id="rId4"/>
    <p:sldId id="343" r:id="rId5"/>
    <p:sldId id="344" r:id="rId6"/>
    <p:sldId id="345" r:id="rId7"/>
    <p:sldId id="346" r:id="rId8"/>
    <p:sldId id="351" r:id="rId9"/>
    <p:sldId id="347" r:id="rId10"/>
    <p:sldId id="348" r:id="rId11"/>
    <p:sldId id="349" r:id="rId12"/>
    <p:sldId id="350" r:id="rId13"/>
    <p:sldId id="352" r:id="rId14"/>
    <p:sldId id="353" r:id="rId15"/>
    <p:sldId id="355" r:id="rId16"/>
    <p:sldId id="357" r:id="rId17"/>
    <p:sldId id="356" r:id="rId18"/>
    <p:sldId id="358" r:id="rId19"/>
    <p:sldId id="354" r:id="rId20"/>
    <p:sldId id="359" r:id="rId21"/>
    <p:sldId id="360" r:id="rId22"/>
    <p:sldId id="361" r:id="rId23"/>
    <p:sldId id="362" r:id="rId24"/>
    <p:sldId id="363" r:id="rId25"/>
    <p:sldId id="364" r:id="rId26"/>
    <p:sldId id="365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63" d="100"/>
          <a:sy n="63" d="100"/>
        </p:scale>
        <p:origin x="-516" y="-108"/>
      </p:cViewPr>
      <p:guideLst>
        <p:guide orient="horz" pos="2112"/>
        <p:guide orient="horz" pos="1056"/>
        <p:guide pos="2880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ouble_precision_floating-point_forma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Representing numbers</a:t>
            </a:r>
            <a:br>
              <a:rPr lang="en-US" sz="3200" dirty="0" smtClean="0"/>
            </a:br>
            <a:r>
              <a:rPr lang="en-US" sz="3200" dirty="0" smtClean="0"/>
              <a:t>and Basic MATLAB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binary to decimal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similar fashion, the binary integer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101</a:t>
            </a: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dirty="0" smtClean="0"/>
              <a:t>is shorthand for</a:t>
            </a: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*2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*2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*2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algn="ctr">
              <a:buNone/>
            </a:pPr>
            <a:endParaRPr lang="en-US" sz="1400" dirty="0" smtClean="0">
              <a:cs typeface="Courier New" pitchFamily="49" charset="0"/>
            </a:endParaRPr>
          </a:p>
          <a:p>
            <a:pPr algn="ctr">
              <a:buNone/>
            </a:pPr>
            <a:r>
              <a:rPr lang="en-US" dirty="0" smtClean="0">
                <a:cs typeface="Courier New" pitchFamily="49" charset="0"/>
              </a:rPr>
              <a:t>which equals</a:t>
            </a:r>
          </a:p>
          <a:p>
            <a:pPr algn="ctr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algn="ct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binary to decimal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this convention, we get the </a:t>
            </a:r>
            <a:r>
              <a:rPr lang="en-US" i="1" dirty="0" smtClean="0"/>
              <a:t>unsigned</a:t>
            </a:r>
            <a:r>
              <a:rPr lang="en-US" dirty="0" smtClean="0"/>
              <a:t> binary integers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81200" y="2286000"/>
          <a:ext cx="5181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194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binary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baseline="3000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decimal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baseline="30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001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011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101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111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binary to 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get negative numbers we can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/>
              <a:t>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-2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cs typeface="Courier New" pitchFamily="49" charset="0"/>
              </a:rPr>
              <a:t>; this gives us the </a:t>
            </a:r>
            <a:r>
              <a:rPr lang="en-US" i="1" dirty="0" smtClean="0">
                <a:cs typeface="Courier New" pitchFamily="49" charset="0"/>
              </a:rPr>
              <a:t>signed</a:t>
            </a:r>
            <a:r>
              <a:rPr lang="en-US" dirty="0" smtClean="0">
                <a:cs typeface="Courier New" pitchFamily="49" charset="0"/>
              </a:rPr>
              <a:t> binary integers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81200" y="2286000"/>
          <a:ext cx="5181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194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binary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baseline="3000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decimal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*-2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baseline="30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001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*-2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*-2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011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*-2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*-2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-4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101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*-2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*-2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111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*-2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*2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binary to 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bits, the range of unsigned binary integers in decimal is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 to 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- 1</a:t>
            </a:r>
          </a:p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bits, the range of signed binary integers in decimal is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MATLAB supports 8, 16, 32, and 64 bit integers</a:t>
            </a:r>
          </a:p>
          <a:p>
            <a:r>
              <a:rPr lang="en-US" dirty="0" smtClean="0"/>
              <a:t>unsigned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uint8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uint16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uint32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uint64</a:t>
            </a:r>
          </a:p>
          <a:p>
            <a:r>
              <a:rPr lang="en-US" dirty="0" smtClean="0"/>
              <a:t>signed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int8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int16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int32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int64</a:t>
            </a:r>
          </a:p>
          <a:p>
            <a:endParaRPr lang="en-US" dirty="0" smtClean="0"/>
          </a:p>
          <a:p>
            <a:pPr marL="273050" lvl="1">
              <a:spcBef>
                <a:spcPts val="600"/>
              </a:spcBef>
            </a:pPr>
            <a:r>
              <a:rPr lang="en-US" dirty="0" smtClean="0"/>
              <a:t>the names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uint8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uint16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uint32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uint64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int8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int16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int32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int64</a:t>
            </a:r>
            <a:r>
              <a:rPr lang="en-US" dirty="0" smtClean="0"/>
              <a:t> are all examples of </a:t>
            </a:r>
            <a:r>
              <a:rPr lang="en-US" i="1" dirty="0" smtClean="0"/>
              <a:t>types</a:t>
            </a:r>
            <a:r>
              <a:rPr lang="en-US" dirty="0" smtClean="0"/>
              <a:t> </a:t>
            </a:r>
          </a:p>
          <a:p>
            <a:pPr marL="273050" lvl="1">
              <a:spcBef>
                <a:spcPts val="600"/>
              </a:spcBef>
            </a:pPr>
            <a:r>
              <a:rPr lang="en-US" dirty="0" smtClean="0"/>
              <a:t>a type defines what values can be represented and what operations can be performed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now explain why the first example produces an unusual result: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intmax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+ 1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line 1 means:</a:t>
            </a:r>
          </a:p>
          <a:p>
            <a:pPr lvl="1"/>
            <a:r>
              <a:rPr lang="en-US" dirty="0" smtClean="0"/>
              <a:t>store the value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intmax</a:t>
            </a:r>
            <a:r>
              <a:rPr lang="en-US" dirty="0" smtClean="0"/>
              <a:t> in the variable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</a:p>
          <a:p>
            <a:r>
              <a:rPr lang="en-US" dirty="0" smtClean="0"/>
              <a:t>line 2 means:</a:t>
            </a:r>
          </a:p>
          <a:p>
            <a:pPr lvl="1"/>
            <a:r>
              <a:rPr lang="en-US" dirty="0" smtClean="0"/>
              <a:t>calculate the value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+ 1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now explain why the first example produces an unusual result: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intmax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+ 1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value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+ 1</a:t>
            </a:r>
            <a:r>
              <a:rPr lang="en-US" dirty="0" smtClean="0"/>
              <a:t> is the same value 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because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already the maximum value that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int32</a:t>
            </a:r>
            <a:r>
              <a:rPr lang="en-US" dirty="0" smtClean="0"/>
              <a:t> can hold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get a similar result if you try to subtract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/>
              <a:t> from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intmin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intmin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- 1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these are examples of </a:t>
            </a:r>
            <a:r>
              <a:rPr lang="en-US" i="1" dirty="0" smtClean="0"/>
              <a:t>saturation arithmetic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the result of an integer arithmetic operation is greater than the maximum value, then the result is the maximum value</a:t>
            </a:r>
          </a:p>
          <a:p>
            <a:pPr lvl="1"/>
            <a:r>
              <a:rPr lang="en-US" dirty="0" smtClean="0"/>
              <a:t>if the result of an integer arithmetic operation is less than the minimum value, then the result is the minimum value</a:t>
            </a:r>
          </a:p>
          <a:p>
            <a:r>
              <a:rPr lang="en-US" dirty="0" smtClean="0"/>
              <a:t>occurs because we use a fixed number of bits to represent each integer type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MATLAB applications deal with real numbers (as opposed to integer numbers)</a:t>
            </a:r>
          </a:p>
          <a:p>
            <a:r>
              <a:rPr lang="en-US" dirty="0" smtClean="0"/>
              <a:t>if you type a plain number into MATLAB then MATLAB will interpret that number to be a real number of type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endParaRPr lang="en-US" dirty="0" smtClean="0"/>
          </a:p>
          <a:p>
            <a:pPr lvl="1"/>
            <a:r>
              <a:rPr lang="en-US" dirty="0" smtClean="0"/>
              <a:t>short for "double precision"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numbers used by computers do not behave the same as numbers used in mathematics</a:t>
            </a:r>
          </a:p>
          <a:p>
            <a:endParaRPr lang="en-US" dirty="0" smtClean="0"/>
          </a:p>
          <a:p>
            <a:r>
              <a:rPr lang="en-US" dirty="0" smtClean="0"/>
              <a:t>e.g., try the following in MATLAB: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intmax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intmax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+ 1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real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representation of double precision binary real numbers is complicated</a:t>
            </a:r>
          </a:p>
          <a:p>
            <a:pPr lvl="1"/>
            <a:r>
              <a:rPr lang="en-US" sz="1800" dirty="0" smtClean="0">
                <a:hlinkClick r:id="rId2"/>
              </a:rPr>
              <a:t>http://en.wikipedia.org/wiki/Double_precision_floating-point_format</a:t>
            </a:r>
            <a:endParaRPr lang="en-US" sz="1800" dirty="0" smtClean="0"/>
          </a:p>
          <a:p>
            <a:r>
              <a:rPr lang="en-US" dirty="0" smtClean="0"/>
              <a:t>some facts:</a:t>
            </a:r>
          </a:p>
          <a:p>
            <a:pPr lvl="1"/>
            <a:r>
              <a:rPr lang="en-US" dirty="0" smtClean="0"/>
              <a:t>64 bits</a:t>
            </a:r>
          </a:p>
          <a:p>
            <a:pPr lvl="1"/>
            <a:r>
              <a:rPr lang="en-US" dirty="0" smtClean="0"/>
              <a:t>smallest positive value ≈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2.225 *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-308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largest positive value ≈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1.798 *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308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between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15–17</a:t>
            </a:r>
            <a:r>
              <a:rPr lang="en-US" dirty="0" smtClean="0"/>
              <a:t> significant digits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numbers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plain number that you type into MATLAB is treated as a double; e.g.,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  -1   +2   0.001   532.03857173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you can also use the letter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for scientific 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81200" y="3505200"/>
          <a:ext cx="5181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3622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scientific notation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meaning</a:t>
                      </a:r>
                      <a:endParaRPr lang="en-US" b="0" baseline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value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1e2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 * 10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baseline="30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1e-2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 * 10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0.01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53e+4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53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 10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530000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73.22e-3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73.22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 10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0.07322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1e2.2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error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numbers you can use the following arithmetic operators: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599" y="2438400"/>
          <a:ext cx="7848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/>
                <a:gridCol w="1066800"/>
                <a:gridCol w="1828800"/>
                <a:gridCol w="28955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operation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operator</a:t>
                      </a:r>
                      <a:endParaRPr lang="en-US" b="0" baseline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example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result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addition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</a:t>
                      </a:r>
                      <a:endParaRPr lang="en-US" b="1" baseline="30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1.1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subtraction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– 5.3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1.7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multiplication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9.1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* 4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36.4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division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/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/ 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1.5707963267949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exponentiation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^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 ^ 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except for trivial calculations, you will almost always want to store the result of a computation</a:t>
            </a:r>
          </a:p>
          <a:p>
            <a:r>
              <a:rPr lang="en-US" dirty="0" smtClean="0"/>
              <a:t>a variable is a name given to a stored value; the statement:</a:t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z = 1 + 2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smtClean="0"/>
              <a:t>causes the following to occur: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compute the value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+ 2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store the result in the variable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MATLAB automatically creates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 smtClean="0"/>
              <a:t> if it does not already exist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2819400"/>
            <a:ext cx="240700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Note: The statement</a:t>
            </a:r>
          </a:p>
          <a:p>
            <a:endParaRPr lang="en-US" sz="1200" dirty="0" smtClean="0">
              <a:latin typeface="+mn-lt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1 + 2 = z</a:t>
            </a:r>
          </a:p>
          <a:p>
            <a:endParaRPr lang="en-US" sz="12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is an error in MATLAB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operator is the </a:t>
            </a:r>
            <a:r>
              <a:rPr lang="en-US" i="1" dirty="0" smtClean="0"/>
              <a:t>assignment</a:t>
            </a:r>
            <a:r>
              <a:rPr lang="en-US" dirty="0" smtClean="0"/>
              <a:t> operator </a:t>
            </a:r>
          </a:p>
          <a:p>
            <a:r>
              <a:rPr lang="en-US" dirty="0" smtClean="0"/>
              <a:t>the statement:</a:t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z = 1 + 2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smtClean="0"/>
              <a:t>means: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evaluate the expression on the right-hand side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store the result in the variable on the left-hand size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can you explain why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+ 2 = z</a:t>
            </a:r>
            <a:r>
              <a:rPr lang="en-US" dirty="0" smtClean="0"/>
              <a:t> is 			an error in MATLAB?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648200"/>
            <a:ext cx="240700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Note: The statement</a:t>
            </a:r>
          </a:p>
          <a:p>
            <a:endParaRPr lang="en-US" sz="1200" dirty="0" smtClean="0">
              <a:latin typeface="+mn-lt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1 + 2 = z</a:t>
            </a:r>
          </a:p>
          <a:p>
            <a:endParaRPr lang="en-US" sz="12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is an error in MATLAB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variable name must start with a letter</a:t>
            </a:r>
          </a:p>
          <a:p>
            <a:r>
              <a:rPr lang="en-US" dirty="0" smtClean="0"/>
              <a:t>the rest of the name can include letters, digits, or underscores</a:t>
            </a:r>
          </a:p>
          <a:p>
            <a:r>
              <a:rPr lang="en-US" dirty="0" smtClean="0"/>
              <a:t>names are case sensitive, so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are two different variables</a:t>
            </a:r>
          </a:p>
          <a:p>
            <a:r>
              <a:rPr lang="en-US" dirty="0" smtClean="0"/>
              <a:t>MATLAB has some reserved words called </a:t>
            </a:r>
            <a:r>
              <a:rPr lang="en-US" i="1" dirty="0" smtClean="0"/>
              <a:t>keywords</a:t>
            </a:r>
            <a:r>
              <a:rPr lang="en-US" dirty="0" smtClean="0"/>
              <a:t> that cannot be used as variable names</a:t>
            </a:r>
          </a:p>
          <a:p>
            <a:pPr lvl="1"/>
            <a:r>
              <a:rPr lang="en-US" dirty="0" smtClean="0"/>
              <a:t>use the command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iskeyword</a:t>
            </a:r>
            <a:r>
              <a:rPr lang="en-US" dirty="0" smtClean="0"/>
              <a:t> to get a list of keywords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240280"/>
          <a:ext cx="73914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valid variable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invalid variable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reason invalid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does not begin wit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h a letter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$ is not allowed in variable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x6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6x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does not begin with 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letter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lastValue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if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if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is a keyword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pi_over_2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pi/2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/ is not allowed in variable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numbers used by computers do not behave the same as numbers used in mathematics</a:t>
            </a:r>
          </a:p>
          <a:p>
            <a:endParaRPr lang="en-US" dirty="0" smtClean="0"/>
          </a:p>
          <a:p>
            <a:r>
              <a:rPr lang="en-US" dirty="0" smtClean="0"/>
              <a:t>e.g., try the following in MATLAB: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0.1 + 0.1 + 0.1;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== 0.3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990600" y="4876800"/>
            <a:ext cx="4419600" cy="1066800"/>
          </a:xfrm>
          <a:prstGeom prst="wedgeRectCallout">
            <a:avLst>
              <a:gd name="adj1" fmla="val -40578"/>
              <a:gd name="adj2" fmla="val -869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>
                <a:solidFill>
                  <a:schemeClr val="tx1"/>
                </a:solidFill>
              </a:rPr>
              <a:t> is the equality operator: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Is the value of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 equal to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0.3</a:t>
            </a:r>
            <a:r>
              <a:rPr lang="en-US" dirty="0" smtClean="0">
                <a:solidFill>
                  <a:schemeClr val="tx1"/>
                </a:solidFill>
                <a:cs typeface="Courier New" pitchFamily="49" charset="0"/>
              </a:rPr>
              <a:t> ?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cs typeface="Courier New" pitchFamily="49" charset="0"/>
              </a:rPr>
              <a:t>The result is either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cs typeface="Courier New" pitchFamily="49" charset="0"/>
              </a:rPr>
              <a:t> (true) or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>
                <a:solidFill>
                  <a:schemeClr val="tx1"/>
                </a:solidFill>
                <a:cs typeface="Courier New" pitchFamily="49" charset="0"/>
              </a:rPr>
              <a:t> (false).</a:t>
            </a:r>
            <a:endParaRPr lang="en-US" dirty="0">
              <a:solidFill>
                <a:schemeClr val="tx1"/>
              </a:solidFill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of the previous examples are a consequence of how numbers are typically represented in software</a:t>
            </a:r>
          </a:p>
          <a:p>
            <a:r>
              <a:rPr lang="en-US" dirty="0" smtClean="0"/>
              <a:t>for most software applications, numbers are represented using a base-2 (or </a:t>
            </a:r>
            <a:r>
              <a:rPr lang="en-US" i="1" dirty="0" smtClean="0"/>
              <a:t>binary</a:t>
            </a:r>
            <a:r>
              <a:rPr lang="en-US" dirty="0" smtClean="0"/>
              <a:t>) numeral system</a:t>
            </a:r>
          </a:p>
          <a:p>
            <a:r>
              <a:rPr lang="en-US" dirty="0" smtClean="0"/>
              <a:t>a binary digit is called a </a:t>
            </a:r>
            <a:r>
              <a:rPr lang="en-US" i="1" dirty="0" smtClean="0"/>
              <a:t>bit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bit can have one of two possible values</a:t>
            </a:r>
          </a:p>
          <a:p>
            <a:pPr lvl="1"/>
            <a:r>
              <a:rPr lang="en-US" dirty="0" smtClean="0"/>
              <a:t>true or false</a:t>
            </a:r>
          </a:p>
          <a:p>
            <a:pPr lvl="1"/>
            <a:r>
              <a:rPr lang="en-US" dirty="0" smtClean="0"/>
              <a:t>on or off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many different values can you represent using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bit?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0" y="2286000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many different values can you represent using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bits?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0" y="2286000"/>
          <a:ext cx="304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many different values can you represent using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/>
              <a:t> bits?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0" y="2286000"/>
          <a:ext cx="304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bits we can represent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distinct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Base-10 (decimal)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humans typically use a base-10 number system</a:t>
            </a:r>
          </a:p>
          <a:p>
            <a:r>
              <a:rPr lang="en-US" dirty="0" smtClean="0"/>
              <a:t>the way we normally write numbers is a just a compact way to represent the underlying mathematical meaning: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4937</a:t>
            </a:r>
          </a:p>
          <a:p>
            <a:pPr algn="ctr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algn="ctr">
              <a:buNone/>
            </a:pPr>
            <a:r>
              <a:rPr lang="en-US" dirty="0" smtClean="0">
                <a:cs typeface="Courier New" pitchFamily="49" charset="0"/>
              </a:rPr>
              <a:t>is shorthand for</a:t>
            </a:r>
          </a:p>
          <a:p>
            <a:pPr algn="ctr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*10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*10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*10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*10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b="1" baseline="30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3161</TotalTime>
  <Words>1060</Words>
  <Application>Microsoft Office PowerPoint</Application>
  <PresentationFormat>On-screen Show (4:3)</PresentationFormat>
  <Paragraphs>289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Origin</vt:lpstr>
      <vt:lpstr>Representing numbers and Basic MATLAB</vt:lpstr>
      <vt:lpstr>Representing numbers</vt:lpstr>
      <vt:lpstr>Representing numbers</vt:lpstr>
      <vt:lpstr>Binary numbers</vt:lpstr>
      <vt:lpstr>Binary numbers</vt:lpstr>
      <vt:lpstr>Binary numbers</vt:lpstr>
      <vt:lpstr>Binary numbers</vt:lpstr>
      <vt:lpstr>Binary numbers</vt:lpstr>
      <vt:lpstr>Base-10 (decimal) integers</vt:lpstr>
      <vt:lpstr>Converting binary to decimal integers</vt:lpstr>
      <vt:lpstr>Converting binary to decimal integers</vt:lpstr>
      <vt:lpstr>Converting binary to decimal</vt:lpstr>
      <vt:lpstr>Converting binary to decimal</vt:lpstr>
      <vt:lpstr>Integers in MATLAB</vt:lpstr>
      <vt:lpstr>Integers in MATLAB</vt:lpstr>
      <vt:lpstr>Integers in MATLAB</vt:lpstr>
      <vt:lpstr>Integers in MATLAB</vt:lpstr>
      <vt:lpstr>Integers in MATLAB</vt:lpstr>
      <vt:lpstr>Real numbers</vt:lpstr>
      <vt:lpstr>Binary real numbers</vt:lpstr>
      <vt:lpstr>Real numbers in MATLAB</vt:lpstr>
      <vt:lpstr>Arithmetic operators</vt:lpstr>
      <vt:lpstr>Variables</vt:lpstr>
      <vt:lpstr>Variables</vt:lpstr>
      <vt:lpstr>Variable names</vt:lpstr>
      <vt:lpstr>Variable names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201</cp:revision>
  <dcterms:created xsi:type="dcterms:W3CDTF">2006-08-16T00:00:00Z</dcterms:created>
  <dcterms:modified xsi:type="dcterms:W3CDTF">2014-01-09T18:41:03Z</dcterms:modified>
</cp:coreProperties>
</file>