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9"/>
  </p:notesMasterIdLst>
  <p:sldIdLst>
    <p:sldId id="304" r:id="rId2"/>
    <p:sldId id="305" r:id="rId3"/>
    <p:sldId id="316" r:id="rId4"/>
    <p:sldId id="310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30" r:id="rId17"/>
    <p:sldId id="328" r:id="rId18"/>
    <p:sldId id="329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3425" autoAdjust="0"/>
  </p:normalViewPr>
  <p:slideViewPr>
    <p:cSldViewPr showGuides="1">
      <p:cViewPr varScale="1">
        <p:scale>
          <a:sx n="111" d="100"/>
          <a:sy n="111" d="100"/>
        </p:scale>
        <p:origin x="-1530" y="-84"/>
      </p:cViewPr>
      <p:guideLst>
        <p:guide orient="horz" pos="2112"/>
        <p:guide orient="horz" pos="1056"/>
        <p:guide pos="2880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3F731-F0E2-4B56-AEF5-3B1D860A324D}" type="datetimeFigureOut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EFC0F5-D01E-4BDB-B97A-321AEBCB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5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login 5065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214ED-EA22-499C-A2E2-71B68A67AA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C9536B7-5070-4FE8-8969-96735BFF711A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B637-46E5-474B-87A8-943D007D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FB24-9DAC-4841-9FE5-9988D4FE5952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08E4-A589-4D68-B66B-E485EEE8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897D-065A-495B-A693-41F7384657E0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0F3F-66DB-4760-95B4-53ADBD973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46BD-5C2D-45F8-9643-80DD6C93D1A0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C0F-7E92-4B1C-96AF-477F17E6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416E-7B5F-4D60-9E88-C94EE6ABD4FF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1E88-C2A3-4ED1-9995-44157ED0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EB4B-7C51-46AC-932D-D67EEE298808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CB01-8358-4A41-B4CD-DA7053A8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7532-5D15-4FCC-B2F5-45C5FC98F937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F7-1F67-417D-B218-313F66B35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031-85B5-447A-AFFF-5502068A3AC8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A35-55DD-4689-9207-B6A0BCF9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0ECB-A482-4196-A1C8-9F809A8156DA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0DA4-EA63-4CFD-B7EF-F315DAE4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54A-8BB6-490A-84E7-58FA1248DA5A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FF73-B986-4246-9C14-D7B59831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CCB0-8948-4C41-B7E6-A3A4F76E09E4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28A-EF57-4F2A-AB0B-941B9120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FC54-1274-43A8-805D-F033DB330547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C02-62DE-4DA5-8AA3-D7441D3D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FA8FA-C0F0-4F08-B839-A82F484E3877}" type="datetime1">
              <a:rPr lang="en-US"/>
              <a:pPr>
                <a:defRPr/>
              </a:pPr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A1FFE-2D20-4A07-A7DB-C412A055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6" r:id="rId2"/>
    <p:sldLayoutId id="2147484017" r:id="rId3"/>
    <p:sldLayoutId id="2147484022" r:id="rId4"/>
    <p:sldLayoutId id="2147484018" r:id="rId5"/>
    <p:sldLayoutId id="2147484019" r:id="rId6"/>
    <p:sldLayoutId id="2147484023" r:id="rId7"/>
    <p:sldLayoutId id="2147484024" r:id="rId8"/>
    <p:sldLayoutId id="2147484025" r:id="rId9"/>
    <p:sldLayoutId id="2147484026" r:id="rId10"/>
    <p:sldLayoutId id="2147484020" r:id="rId11"/>
    <p:sldLayoutId id="214748402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s.yorku.ca/course/154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Computing for the Physical Sciences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CSE1541M</a:t>
            </a:r>
            <a:endParaRPr lang="en-US" dirty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14E0D-14DA-42C7-9833-4FFCCA745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line2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looks like the intersection point is somewhere around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find the exact intersection point?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111625" y="2286000"/>
          <a:ext cx="920750" cy="1143000"/>
        </p:xfrm>
        <a:graphic>
          <a:graphicData uri="http://schemas.openxmlformats.org/presentationml/2006/ole">
            <p:oleObj spid="_x0000_s40962" name="Equation" r:id="rId3" imgW="3682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the equations of the lines 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system of two equations can be written in matrix form 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46500" y="3067050"/>
          <a:ext cx="1651000" cy="571500"/>
        </p:xfrm>
        <a:graphic>
          <a:graphicData uri="http://schemas.openxmlformats.org/presentationml/2006/ole">
            <p:oleObj spid="_x0000_s41986" name="Equation" r:id="rId3" imgW="660240" imgH="2286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1981200"/>
          <a:ext cx="1587500" cy="571500"/>
        </p:xfrm>
        <a:graphic>
          <a:graphicData uri="http://schemas.openxmlformats.org/presentationml/2006/ole">
            <p:oleObj spid="_x0000_s41987" name="Equation" r:id="rId4" imgW="634680" imgH="22860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159125" y="5029200"/>
          <a:ext cx="2825750" cy="1206500"/>
        </p:xfrm>
        <a:graphic>
          <a:graphicData uri="http://schemas.openxmlformats.org/presentationml/2006/ole">
            <p:oleObj spid="_x0000_s41988" name="Equation" r:id="rId5" imgW="11300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inters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elite basketball players seemingly</a:t>
            </a:r>
            <a:br>
              <a:rPr lang="en-US" dirty="0" smtClean="0"/>
            </a:br>
            <a:r>
              <a:rPr lang="en-US" dirty="0" smtClean="0"/>
              <a:t>defy gravity by hanging in the air</a:t>
            </a:r>
          </a:p>
          <a:p>
            <a:r>
              <a:rPr lang="en-US" dirty="0" smtClean="0"/>
              <a:t>in his prime, Michael Jordan's (MJ)</a:t>
            </a:r>
            <a:br>
              <a:rPr lang="en-US" dirty="0" smtClean="0"/>
            </a:br>
            <a:r>
              <a:rPr lang="en-US" dirty="0" smtClean="0"/>
              <a:t>vertical leap was approximately</a:t>
            </a:r>
            <a:br>
              <a:rPr lang="en-US" dirty="0" smtClean="0"/>
            </a:br>
            <a:r>
              <a:rPr lang="en-US" dirty="0" smtClean="0"/>
              <a:t>1.2 m. Assuming g = 9.8 m/s</a:t>
            </a:r>
            <a:r>
              <a:rPr lang="en-US" baseline="30000" dirty="0" smtClean="0"/>
              <a:t>2</a:t>
            </a:r>
            <a:r>
              <a:rPr lang="en-US" dirty="0" smtClean="0"/>
              <a:t>, MJ</a:t>
            </a:r>
            <a:br>
              <a:rPr lang="en-US" dirty="0" smtClean="0"/>
            </a:br>
            <a:r>
              <a:rPr lang="en-US" dirty="0" smtClean="0"/>
              <a:t>would have to jump vertically with</a:t>
            </a:r>
            <a:br>
              <a:rPr lang="en-US" dirty="0" smtClean="0"/>
            </a:br>
            <a:r>
              <a:rPr lang="en-US" dirty="0" smtClean="0"/>
              <a:t>an initial velocity v</a:t>
            </a:r>
            <a:r>
              <a:rPr lang="en-US" baseline="-25000" dirty="0" smtClean="0"/>
              <a:t>0</a:t>
            </a:r>
            <a:r>
              <a:rPr lang="en-US" dirty="0" smtClean="0"/>
              <a:t> = 4.8497 m/s</a:t>
            </a:r>
            <a:br>
              <a:rPr lang="en-US" dirty="0" smtClean="0"/>
            </a:br>
            <a:r>
              <a:rPr lang="en-US" dirty="0" smtClean="0"/>
              <a:t>to achieve a maximum height of</a:t>
            </a:r>
            <a:br>
              <a:rPr lang="en-US" dirty="0" smtClean="0"/>
            </a:br>
            <a:r>
              <a:rPr lang="en-US" dirty="0" smtClean="0"/>
              <a:t>1.2m</a:t>
            </a:r>
          </a:p>
          <a:p>
            <a:r>
              <a:rPr lang="en-US" dirty="0" smtClean="0"/>
              <a:t>explain why elite jumpers appear to hang in midair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3010" name="Picture 2" descr="http://www.eecs.yorku.ca/course_archive/2011-12/F/1020/lectures/m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27432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the equations of projectile motion, we know that the vertical displacement of the jumper is given by: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let's plot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&lt;=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&lt;= 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302000" y="2438400"/>
          <a:ext cx="2540000" cy="603250"/>
        </p:xfrm>
        <a:graphic>
          <a:graphicData uri="http://schemas.openxmlformats.org/presentationml/2006/ole">
            <p:oleObj spid="_x0000_s50178" name="Equation" r:id="rId3" imgW="101592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j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 descr="jump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still doesn't really explain why the jumper seems to hang mid-air</a:t>
            </a:r>
          </a:p>
          <a:p>
            <a:r>
              <a:rPr lang="en-US" dirty="0" smtClean="0"/>
              <a:t>what fraction of the total time spent in the air is the jumper at a height of 1m or more?</a:t>
            </a:r>
          </a:p>
          <a:p>
            <a:endParaRPr lang="en-US" dirty="0" smtClean="0"/>
          </a:p>
          <a:p>
            <a:r>
              <a:rPr lang="en-US" dirty="0" smtClean="0"/>
              <a:t>we could solve this exactly using the quadratic equation</a:t>
            </a:r>
          </a:p>
          <a:p>
            <a:r>
              <a:rPr lang="en-US" dirty="0" smtClean="0"/>
              <a:t>we could estimate this by counting the number of values of </a:t>
            </a:r>
            <a:r>
              <a:rPr lang="en-US" i="1" dirty="0" smtClean="0"/>
              <a:t>y</a:t>
            </a:r>
            <a:r>
              <a:rPr lang="en-US" dirty="0" smtClean="0"/>
              <a:t>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&gt;= 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Am I?</a:t>
            </a:r>
            <a:endParaRPr lang="en-US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Dr. Burton Ma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office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err="1" smtClean="0"/>
              <a:t>Lassonde</a:t>
            </a:r>
            <a:r>
              <a:rPr lang="en-CA" dirty="0" smtClean="0"/>
              <a:t> 2046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hours : see syllabus on course web page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>
                <a:cs typeface="Courier New" pitchFamily="49" charset="0"/>
              </a:rPr>
              <a:t>email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burton@cse.yorku.ca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jum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Monte Carlo integration is a technique for numerical integration that uses random numbers</a:t>
            </a:r>
          </a:p>
          <a:p>
            <a:r>
              <a:rPr lang="en-US" dirty="0" smtClean="0"/>
              <a:t>a classic example is calculating the area of a circle of radius 1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m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971800"/>
            <a:ext cx="3657143" cy="3250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231" y="3581400"/>
            <a:ext cx="35107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generate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+mn-lt"/>
              </a:rPr>
              <a:t> random points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inside the square containing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circle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count the number of points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inside the circle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estimate the area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m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repeat the process, you will probably get a different answer</a:t>
            </a:r>
          </a:p>
          <a:p>
            <a:pPr lvl="1"/>
            <a:r>
              <a:rPr lang="en-US" dirty="0" smtClean="0"/>
              <a:t>because the points are chosen at random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m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might want to repeat the calculation many times to find out:</a:t>
            </a:r>
          </a:p>
          <a:p>
            <a:pPr lvl="1"/>
            <a:r>
              <a:rPr lang="en-US" dirty="0" smtClean="0"/>
              <a:t>how much the estimate varies for a given value of n</a:t>
            </a:r>
          </a:p>
          <a:p>
            <a:pPr lvl="1"/>
            <a:r>
              <a:rPr lang="en-US" dirty="0" smtClean="0"/>
              <a:t>how accurate the estimate is for a given value of n</a:t>
            </a:r>
          </a:p>
          <a:p>
            <a:pPr lvl="1"/>
            <a:r>
              <a:rPr lang="en-US" dirty="0" smtClean="0"/>
              <a:t>how the precision and accuracy vary as a function of n</a:t>
            </a:r>
          </a:p>
          <a:p>
            <a:r>
              <a:rPr lang="en-US" dirty="0" smtClean="0"/>
              <a:t>to repeat a calculation made up of several commands you can put the commands in a user-defined function</a:t>
            </a:r>
          </a:p>
          <a:p>
            <a:pPr lvl="1"/>
            <a:r>
              <a:rPr lang="en-US" dirty="0" smtClean="0"/>
              <a:t>you (or anyone else) can then call the function with a single command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 descr="fun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922"/>
            <a:ext cx="9144000" cy="58377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 descr="m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Format</a:t>
            </a:r>
            <a:endParaRPr lang="en-US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everything you need to know is on the course website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>
                <a:hlinkClick r:id="rId2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en-US" sz="2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hlinkClick r:id="rId2"/>
              </a:rPr>
              <a:t>www.eecs.yorku.ca/course/1541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CA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smtClean="0"/>
              <a:t>labs start next </a:t>
            </a:r>
            <a:r>
              <a:rPr lang="en-CA" dirty="0" smtClean="0"/>
              <a:t>Tuesday (Jan 14) </a:t>
            </a:r>
            <a:endParaRPr lang="en-CA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CSE1541 </a:t>
            </a:r>
            <a:r>
              <a:rPr lang="en-CA" dirty="0" smtClean="0"/>
              <a:t>Overview</a:t>
            </a:r>
            <a:endParaRPr lang="en-US" dirty="0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831D16-189E-416E-945B-03DE1B31C6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an introductory programming course using MATLAB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examples and problems drawn from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numerical computing environment that has its own programming language</a:t>
            </a:r>
          </a:p>
          <a:p>
            <a:pPr lvl="1"/>
            <a:r>
              <a:rPr lang="en-US" dirty="0" smtClean="0"/>
              <a:t>interactive: the user can enter commands and "stuff" happens</a:t>
            </a:r>
          </a:p>
          <a:p>
            <a:pPr lvl="1"/>
            <a:r>
              <a:rPr lang="en-US" dirty="0" smtClean="0"/>
              <a:t>visualization: rich set of plotting functionality</a:t>
            </a:r>
          </a:p>
          <a:p>
            <a:pPr lvl="1"/>
            <a:r>
              <a:rPr lang="en-US" dirty="0" smtClean="0"/>
              <a:t>programmable: the user can create programs that can be run within the MATLAB environment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equation of a non-vertical line in 2D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 the line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domain -1 &lt;= x &lt;=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0625" y="2286000"/>
          <a:ext cx="1682750" cy="508000"/>
        </p:xfrm>
        <a:graphic>
          <a:graphicData uri="http://schemas.openxmlformats.org/presentationml/2006/ole">
            <p:oleObj spid="_x0000_s38914" name="Equation" r:id="rId3" imgW="672840" imgH="20304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4235450"/>
          <a:ext cx="1587500" cy="571500"/>
        </p:xfrm>
        <a:graphic>
          <a:graphicData uri="http://schemas.openxmlformats.org/presentationml/2006/ole">
            <p:oleObj spid="_x0000_s38915" name="Equation" r:id="rId4" imgW="6346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li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line1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Tour of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intersection of the two lines: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03625" y="3067050"/>
          <a:ext cx="1936750" cy="571500"/>
        </p:xfrm>
        <a:graphic>
          <a:graphicData uri="http://schemas.openxmlformats.org/presentationml/2006/ole">
            <p:oleObj spid="_x0000_s39938" name="Equation" r:id="rId3" imgW="774360" imgH="2286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1981200"/>
          <a:ext cx="1587500" cy="571500"/>
        </p:xfrm>
        <a:graphic>
          <a:graphicData uri="http://schemas.openxmlformats.org/presentationml/2006/ole">
            <p:oleObj spid="_x0000_s39939" name="Equation" r:id="rId4" imgW="6346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2875</TotalTime>
  <Words>473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Origin</vt:lpstr>
      <vt:lpstr>Microsoft Equation 3.0</vt:lpstr>
      <vt:lpstr>Computing for the Physical Sciences</vt:lpstr>
      <vt:lpstr>Who Am I?</vt:lpstr>
      <vt:lpstr>Course Format</vt:lpstr>
      <vt:lpstr>CSE1541 Overview</vt:lpstr>
      <vt:lpstr>What is MATLAB?</vt:lpstr>
      <vt:lpstr>A Quick Tour of MATLAB</vt:lpstr>
      <vt:lpstr>Slide 7</vt:lpstr>
      <vt:lpstr>Slide 8</vt:lpstr>
      <vt:lpstr>A Quick Tour of MATLAB</vt:lpstr>
      <vt:lpstr>Slide 10</vt:lpstr>
      <vt:lpstr>Slide 11</vt:lpstr>
      <vt:lpstr>A Quick Tour of MATLAB</vt:lpstr>
      <vt:lpstr>A Quick Tour of MATLAB</vt:lpstr>
      <vt:lpstr>Slide 14</vt:lpstr>
      <vt:lpstr>A Quick Tour of MATLAB</vt:lpstr>
      <vt:lpstr>A Quick Tour of MATLAB</vt:lpstr>
      <vt:lpstr>Slide 17</vt:lpstr>
      <vt:lpstr>Slide 18</vt:lpstr>
      <vt:lpstr>A Quick Tour of MATLAB</vt:lpstr>
      <vt:lpstr>Slide 20</vt:lpstr>
      <vt:lpstr>A Quick Tour of MATLAB</vt:lpstr>
      <vt:lpstr>Slide 22</vt:lpstr>
      <vt:lpstr>A Quick Tour of MATLAB</vt:lpstr>
      <vt:lpstr>Slide 24</vt:lpstr>
      <vt:lpstr>A Quick Tour of MATLAB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199</cp:revision>
  <dcterms:created xsi:type="dcterms:W3CDTF">2006-08-16T00:00:00Z</dcterms:created>
  <dcterms:modified xsi:type="dcterms:W3CDTF">2014-01-07T06:20:29Z</dcterms:modified>
</cp:coreProperties>
</file>