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1.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72" r:id="rId1"/>
    <p:sldMasterId id="2147484165" r:id="rId2"/>
  </p:sldMasterIdLst>
  <p:notesMasterIdLst>
    <p:notesMasterId r:id="rId54"/>
  </p:notesMasterIdLst>
  <p:handoutMasterIdLst>
    <p:handoutMasterId r:id="rId55"/>
  </p:handoutMasterIdLst>
  <p:sldIdLst>
    <p:sldId id="713" r:id="rId3"/>
    <p:sldId id="691" r:id="rId4"/>
    <p:sldId id="494" r:id="rId5"/>
    <p:sldId id="597" r:id="rId6"/>
    <p:sldId id="621" r:id="rId7"/>
    <p:sldId id="630" r:id="rId8"/>
    <p:sldId id="602" r:id="rId9"/>
    <p:sldId id="581" r:id="rId10"/>
    <p:sldId id="696" r:id="rId11"/>
    <p:sldId id="680" r:id="rId12"/>
    <p:sldId id="645" r:id="rId13"/>
    <p:sldId id="569" r:id="rId14"/>
    <p:sldId id="656" r:id="rId15"/>
    <p:sldId id="717" r:id="rId16"/>
    <p:sldId id="718" r:id="rId17"/>
    <p:sldId id="692" r:id="rId18"/>
    <p:sldId id="697" r:id="rId19"/>
    <p:sldId id="663" r:id="rId20"/>
    <p:sldId id="693" r:id="rId21"/>
    <p:sldId id="720" r:id="rId22"/>
    <p:sldId id="499" r:id="rId23"/>
    <p:sldId id="657" r:id="rId24"/>
    <p:sldId id="664" r:id="rId25"/>
    <p:sldId id="694" r:id="rId26"/>
    <p:sldId id="695" r:id="rId27"/>
    <p:sldId id="585" r:id="rId28"/>
    <p:sldId id="607" r:id="rId29"/>
    <p:sldId id="586" r:id="rId30"/>
    <p:sldId id="698" r:id="rId31"/>
    <p:sldId id="682" r:id="rId32"/>
    <p:sldId id="708" r:id="rId33"/>
    <p:sldId id="699" r:id="rId34"/>
    <p:sldId id="570" r:id="rId35"/>
    <p:sldId id="701" r:id="rId36"/>
    <p:sldId id="703" r:id="rId37"/>
    <p:sldId id="704" r:id="rId38"/>
    <p:sldId id="700" r:id="rId39"/>
    <p:sldId id="719" r:id="rId40"/>
    <p:sldId id="707" r:id="rId41"/>
    <p:sldId id="709" r:id="rId42"/>
    <p:sldId id="710" r:id="rId43"/>
    <p:sldId id="711" r:id="rId44"/>
    <p:sldId id="712" r:id="rId45"/>
    <p:sldId id="705" r:id="rId46"/>
    <p:sldId id="706" r:id="rId47"/>
    <p:sldId id="666" r:id="rId48"/>
    <p:sldId id="635" r:id="rId49"/>
    <p:sldId id="669" r:id="rId50"/>
    <p:sldId id="672" r:id="rId51"/>
    <p:sldId id="714" r:id="rId52"/>
    <p:sldId id="715" r:id="rId53"/>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237" autoAdjust="0"/>
    <p:restoredTop sz="94532" autoAdjust="0"/>
  </p:normalViewPr>
  <p:slideViewPr>
    <p:cSldViewPr>
      <p:cViewPr>
        <p:scale>
          <a:sx n="94" d="100"/>
          <a:sy n="94" d="100"/>
        </p:scale>
        <p:origin x="-1704" y="-20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14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1228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1228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25C012E7-17B0-4188-B1EF-68A420682878}" type="slidenum">
              <a:rPr lang="en-US"/>
              <a:pPr/>
              <a:t>‹#›</a:t>
            </a:fld>
            <a:endParaRPr lang="en-US"/>
          </a:p>
        </p:txBody>
      </p:sp>
    </p:spTree>
    <p:extLst>
      <p:ext uri="{BB962C8B-B14F-4D97-AF65-F5344CB8AC3E}">
        <p14:creationId xmlns:p14="http://schemas.microsoft.com/office/powerpoint/2010/main" val="1346522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9F1D47A8-C595-442E-AA57-DBB7D8126C1E}" type="slidenum">
              <a:rPr lang="en-US"/>
              <a:pPr/>
              <a:t>‹#›</a:t>
            </a:fld>
            <a:endParaRPr lang="en-US"/>
          </a:p>
        </p:txBody>
      </p:sp>
    </p:spTree>
    <p:extLst>
      <p:ext uri="{BB962C8B-B14F-4D97-AF65-F5344CB8AC3E}">
        <p14:creationId xmlns:p14="http://schemas.microsoft.com/office/powerpoint/2010/main" val="1925384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359BFFC1-F844-42E2-9B69-48E95118A1CF}" type="slidenum">
              <a:rPr lang="en-US" sz="1200">
                <a:solidFill>
                  <a:schemeClr val="tx1"/>
                </a:solidFill>
              </a:rPr>
              <a:pPr eaLnBrk="1" hangingPunct="1"/>
              <a:t>3</a:t>
            </a:fld>
            <a:endParaRPr lang="en-US" sz="1200">
              <a:solidFill>
                <a:schemeClr val="tx1"/>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C464C551-BFAB-44A0-84B9-65CFF08F2472}" type="slidenum">
              <a:rPr lang="en-US" sz="1200">
                <a:solidFill>
                  <a:schemeClr val="tx1"/>
                </a:solidFill>
              </a:rPr>
              <a:pPr eaLnBrk="1" hangingPunct="1"/>
              <a:t>12</a:t>
            </a:fld>
            <a:endParaRPr lang="en-US" sz="1200">
              <a:solidFill>
                <a:schemeClr val="tx1"/>
              </a:solidFill>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9A628B4E-DD26-4529-9B27-B481EC6D1F2F}" type="slidenum">
              <a:rPr lang="en-US" sz="1200">
                <a:solidFill>
                  <a:schemeClr val="tx1"/>
                </a:solidFill>
              </a:rPr>
              <a:pPr eaLnBrk="1" hangingPunct="1"/>
              <a:t>13</a:t>
            </a:fld>
            <a:endParaRPr lang="en-US" sz="1200">
              <a:solidFill>
                <a:schemeClr val="tx1"/>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rPr>
              <a:t>One of the most common, and one of the most powerful, error-detecting codes is the cyclic redundancy check (CRC), which can be described as follows. Given a </a:t>
            </a:r>
            <a:r>
              <a:rPr lang="en-US" i="1">
                <a:latin typeface="Times" charset="0"/>
              </a:rPr>
              <a:t>k</a:t>
            </a:r>
            <a:r>
              <a:rPr lang="en-US">
                <a:latin typeface="Times" charset="0"/>
              </a:rPr>
              <a:t>-bit block of bits, or message, the transmitter generates an (</a:t>
            </a:r>
            <a:r>
              <a:rPr lang="en-US" i="1">
                <a:latin typeface="Times" charset="0"/>
              </a:rPr>
              <a:t>n</a:t>
            </a:r>
            <a:r>
              <a:rPr lang="en-US">
                <a:latin typeface="Times" charset="0"/>
              </a:rPr>
              <a:t> – </a:t>
            </a:r>
            <a:r>
              <a:rPr lang="en-US" i="1">
                <a:latin typeface="Times" charset="0"/>
              </a:rPr>
              <a:t>k</a:t>
            </a:r>
            <a:r>
              <a:rPr lang="en-US">
                <a:latin typeface="Times" charset="0"/>
              </a:rPr>
              <a:t>)-bit sequence, known as a frame check sequence (FCS), such that the resulting frame, consisting of </a:t>
            </a:r>
            <a:r>
              <a:rPr lang="en-US" i="1">
                <a:latin typeface="Times" charset="0"/>
              </a:rPr>
              <a:t>n</a:t>
            </a:r>
            <a:r>
              <a:rPr lang="en-US">
                <a:latin typeface="Times" charset="0"/>
              </a:rPr>
              <a:t> bits, is exactly divisible by some predetermined number. The receiver then divides the incoming frame by that number and, if there is no remainder, assumes there was no error. Can state this procedure in three equivalent ways: modulo 2 arithmetic, polynomials, and digital logic, as detailed in </a:t>
            </a:r>
            <a:r>
              <a:rPr lang="en-US"/>
              <a:t>Stallings DCC9e chapter 6.3. Comes down to working out what remainder exists when divide data by desired number, and using that as the FCS value appended to the data to form the block.</a:t>
            </a:r>
          </a:p>
          <a:p>
            <a:endParaRPr lang="en-CA"/>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Times New Roman" charset="0"/>
                <a:ea typeface="ＭＳ Ｐゴシック" charset="0"/>
              </a:defRPr>
            </a:lvl1pPr>
            <a:lvl2pPr marL="702756" indent="-270291" defTabSz="914485">
              <a:defRPr sz="2300">
                <a:solidFill>
                  <a:schemeClr val="tx1"/>
                </a:solidFill>
                <a:latin typeface="Times New Roman" charset="0"/>
                <a:ea typeface="ＭＳ Ｐゴシック" charset="0"/>
              </a:defRPr>
            </a:lvl2pPr>
            <a:lvl3pPr marL="1081164" indent="-216233" defTabSz="914485">
              <a:defRPr sz="2300">
                <a:solidFill>
                  <a:schemeClr val="tx1"/>
                </a:solidFill>
                <a:latin typeface="Times New Roman" charset="0"/>
                <a:ea typeface="ＭＳ Ｐゴシック" charset="0"/>
              </a:defRPr>
            </a:lvl3pPr>
            <a:lvl4pPr marL="1513629" indent="-216233" defTabSz="914485">
              <a:defRPr sz="2300">
                <a:solidFill>
                  <a:schemeClr val="tx1"/>
                </a:solidFill>
                <a:latin typeface="Times New Roman" charset="0"/>
                <a:ea typeface="ＭＳ Ｐゴシック" charset="0"/>
              </a:defRPr>
            </a:lvl4pPr>
            <a:lvl5pPr marL="1946095" indent="-216233" defTabSz="914485">
              <a:defRPr sz="2300">
                <a:solidFill>
                  <a:schemeClr val="tx1"/>
                </a:solidFill>
                <a:latin typeface="Times New Roman"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Times New Roman"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Times New Roman"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Times New Roman"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Times New Roman" charset="0"/>
                <a:ea typeface="ＭＳ Ｐゴシック" charset="0"/>
              </a:defRPr>
            </a:lvl9pPr>
          </a:lstStyle>
          <a:p>
            <a:fld id="{99D8FEF9-5AAC-A444-B096-DCA5C2F32E61}" type="slidenum">
              <a:rPr lang="en-US" sz="1200"/>
              <a:pPr/>
              <a:t>14</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C3C95464-7E50-4718-BEA7-8253061D6A43}" type="slidenum">
              <a:rPr lang="en-US" sz="1200">
                <a:solidFill>
                  <a:schemeClr val="tx1"/>
                </a:solidFill>
              </a:rPr>
              <a:pPr eaLnBrk="1" hangingPunct="1"/>
              <a:t>18</a:t>
            </a:fld>
            <a:endParaRPr lang="en-US" sz="1200">
              <a:solidFill>
                <a:schemeClr val="tx1"/>
              </a:solidFill>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2497F34E-8824-44EB-8D1E-6FAA422C63D9}" type="slidenum">
              <a:rPr lang="en-US" sz="1200">
                <a:solidFill>
                  <a:schemeClr val="tx1"/>
                </a:solidFill>
              </a:rPr>
              <a:pPr eaLnBrk="1" hangingPunct="1"/>
              <a:t>21</a:t>
            </a:fld>
            <a:endParaRPr lang="en-US" sz="1200">
              <a:solidFill>
                <a:schemeClr val="tx1"/>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CF7DADFC-C6BF-4F02-ACB5-29B4D44F1CA3}" type="slidenum">
              <a:rPr lang="en-US" sz="1200">
                <a:solidFill>
                  <a:schemeClr val="tx1"/>
                </a:solidFill>
              </a:rPr>
              <a:pPr eaLnBrk="1" hangingPunct="1"/>
              <a:t>22</a:t>
            </a:fld>
            <a:endParaRPr lang="en-US" sz="1200">
              <a:solidFill>
                <a:schemeClr val="tx1"/>
              </a:solidFill>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0914F5C7-05C7-4E45-AF97-2B16E9D7E452}" type="slidenum">
              <a:rPr lang="en-US" sz="1200">
                <a:solidFill>
                  <a:schemeClr val="tx1"/>
                </a:solidFill>
              </a:rPr>
              <a:pPr eaLnBrk="1" hangingPunct="1"/>
              <a:t>23</a:t>
            </a:fld>
            <a:endParaRPr lang="en-US" sz="1200">
              <a:solidFill>
                <a:schemeClr val="tx1"/>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BDA261CC-71A2-4152-8CD2-8D7E44EDC4D5}" type="slidenum">
              <a:rPr lang="en-US" sz="1200">
                <a:solidFill>
                  <a:schemeClr val="tx1"/>
                </a:solidFill>
              </a:rPr>
              <a:pPr eaLnBrk="1" hangingPunct="1"/>
              <a:t>26</a:t>
            </a:fld>
            <a:endParaRPr lang="en-US" sz="1200">
              <a:solidFill>
                <a:schemeClr val="tx1"/>
              </a:solidFill>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50425CE6-FBEE-454A-B355-9623DF8EA502}" type="slidenum">
              <a:rPr lang="en-US" sz="1200">
                <a:solidFill>
                  <a:schemeClr val="tx1"/>
                </a:solidFill>
              </a:rPr>
              <a:pPr eaLnBrk="1" hangingPunct="1"/>
              <a:t>27</a:t>
            </a:fld>
            <a:endParaRPr lang="en-US" sz="1200">
              <a:solidFill>
                <a:schemeClr val="tx1"/>
              </a:solidFill>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AA204764-1916-4647-92F5-904B41847C8B}" type="slidenum">
              <a:rPr lang="en-US" sz="1200">
                <a:solidFill>
                  <a:schemeClr val="tx1"/>
                </a:solidFill>
              </a:rPr>
              <a:pPr eaLnBrk="1" hangingPunct="1"/>
              <a:t>28</a:t>
            </a:fld>
            <a:endParaRPr lang="en-US" sz="1200">
              <a:solidFill>
                <a:schemeClr val="tx1"/>
              </a:solidFill>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3BF1B373-A00F-459E-9868-9D7252863FD7}" type="slidenum">
              <a:rPr lang="en-US" sz="1200">
                <a:solidFill>
                  <a:schemeClr val="tx1"/>
                </a:solidFill>
              </a:rPr>
              <a:pPr eaLnBrk="1" hangingPunct="1"/>
              <a:t>4</a:t>
            </a:fld>
            <a:endParaRPr lang="en-US" sz="1200">
              <a:solidFill>
                <a:schemeClr val="tx1"/>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50CA32AC-E9CD-444E-A311-1CCE17BAA05F}" type="slidenum">
              <a:rPr lang="en-US" sz="1200">
                <a:solidFill>
                  <a:schemeClr val="tx1"/>
                </a:solidFill>
              </a:rPr>
              <a:pPr eaLnBrk="1" hangingPunct="1"/>
              <a:t>30</a:t>
            </a:fld>
            <a:endParaRPr lang="en-US" sz="1200">
              <a:solidFill>
                <a:schemeClr val="tx1"/>
              </a:solidFill>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35045D5D-5606-442D-99B9-C50601BD7DD2}" type="slidenum">
              <a:rPr lang="en-US" sz="1200">
                <a:solidFill>
                  <a:schemeClr val="tx1"/>
                </a:solidFill>
              </a:rPr>
              <a:pPr eaLnBrk="1" hangingPunct="1"/>
              <a:t>33</a:t>
            </a:fld>
            <a:endParaRPr lang="en-US" sz="1200">
              <a:solidFill>
                <a:schemeClr val="tx1"/>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927406B1-5D72-4475-BEF4-69EEC9ACFB07}" type="slidenum">
              <a:rPr lang="en-US" sz="1200">
                <a:solidFill>
                  <a:schemeClr val="tx1"/>
                </a:solidFill>
              </a:rPr>
              <a:pPr eaLnBrk="1" hangingPunct="1"/>
              <a:t>35</a:t>
            </a:fld>
            <a:endParaRPr lang="en-US" sz="1200">
              <a:solidFill>
                <a:schemeClr val="tx1"/>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82E87F6A-7DCA-4851-BB58-DA9AE5869E1E}" type="slidenum">
              <a:rPr lang="en-US" sz="1200">
                <a:solidFill>
                  <a:schemeClr val="tx1"/>
                </a:solidFill>
              </a:rPr>
              <a:pPr eaLnBrk="1" hangingPunct="1"/>
              <a:t>36</a:t>
            </a:fld>
            <a:endParaRPr lang="en-US" sz="1200">
              <a:solidFill>
                <a:schemeClr val="tx1"/>
              </a:solidFill>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CA5F453E-DBA2-4B56-A3F9-A001DEB3B1AA}" type="slidenum">
              <a:rPr lang="en-US" sz="1200">
                <a:solidFill>
                  <a:schemeClr val="tx1"/>
                </a:solidFill>
              </a:rPr>
              <a:pPr eaLnBrk="1" hangingPunct="1"/>
              <a:t>44</a:t>
            </a:fld>
            <a:endParaRPr lang="en-US" sz="1200">
              <a:solidFill>
                <a:schemeClr val="tx1"/>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367147C7-4A86-430B-953D-7A9E6366F20A}" type="slidenum">
              <a:rPr lang="en-US" sz="1200">
                <a:solidFill>
                  <a:schemeClr val="tx1"/>
                </a:solidFill>
              </a:rPr>
              <a:pPr eaLnBrk="1" hangingPunct="1"/>
              <a:t>45</a:t>
            </a:fld>
            <a:endParaRPr lang="en-US" sz="1200">
              <a:solidFill>
                <a:schemeClr val="tx1"/>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68FBA7F0-0206-4B8D-8005-5594322EB825}" type="slidenum">
              <a:rPr lang="en-US" sz="1200">
                <a:solidFill>
                  <a:schemeClr val="tx1"/>
                </a:solidFill>
              </a:rPr>
              <a:pPr eaLnBrk="1" hangingPunct="1"/>
              <a:t>46</a:t>
            </a:fld>
            <a:endParaRPr lang="en-US" sz="1200">
              <a:solidFill>
                <a:schemeClr val="tx1"/>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25325C28-BEC1-4326-9411-B25AACE8C4C4}" type="slidenum">
              <a:rPr lang="en-US" sz="1200">
                <a:solidFill>
                  <a:schemeClr val="tx1"/>
                </a:solidFill>
              </a:rPr>
              <a:pPr eaLnBrk="1" hangingPunct="1"/>
              <a:t>47</a:t>
            </a:fld>
            <a:endParaRPr lang="en-US" sz="1200">
              <a:solidFill>
                <a:schemeClr val="tx1"/>
              </a:solidFill>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124F5CF2-251F-4E24-9E0C-BA667BC1AFCF}" type="slidenum">
              <a:rPr lang="en-US" sz="1200">
                <a:solidFill>
                  <a:schemeClr val="tx1"/>
                </a:solidFill>
              </a:rPr>
              <a:pPr eaLnBrk="1" hangingPunct="1"/>
              <a:t>48</a:t>
            </a:fld>
            <a:endParaRPr lang="en-US" sz="1200">
              <a:solidFill>
                <a:schemeClr val="tx1"/>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32591AC9-9519-4926-AF5C-EF9B889C9B40}" type="slidenum">
              <a:rPr lang="en-US" sz="1200">
                <a:solidFill>
                  <a:schemeClr val="tx1"/>
                </a:solidFill>
              </a:rPr>
              <a:pPr eaLnBrk="1" hangingPunct="1"/>
              <a:t>49</a:t>
            </a:fld>
            <a:endParaRPr lang="en-US" sz="1200">
              <a:solidFill>
                <a:schemeClr val="tx1"/>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93EA6E7C-1379-4640-9D4A-132BCE26F98E}" type="slidenum">
              <a:rPr lang="en-US" sz="1200">
                <a:solidFill>
                  <a:schemeClr val="tx1"/>
                </a:solidFill>
              </a:rPr>
              <a:pPr eaLnBrk="1" hangingPunct="1"/>
              <a:t>5</a:t>
            </a:fld>
            <a:endParaRPr lang="en-US" sz="1200">
              <a:solidFill>
                <a:schemeClr val="tx1"/>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CD468532-2C35-4D9C-A8FA-F64BBBDCA11B}" type="slidenum">
              <a:rPr lang="en-US" sz="1200">
                <a:solidFill>
                  <a:schemeClr val="tx1"/>
                </a:solidFill>
              </a:rPr>
              <a:pPr eaLnBrk="1" hangingPunct="1"/>
              <a:t>6</a:t>
            </a:fld>
            <a:endParaRPr lang="en-US" sz="1200">
              <a:solidFill>
                <a:schemeClr val="tx1"/>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B12B79BA-20BD-4A0E-ABB1-A33FD76933A2}" type="slidenum">
              <a:rPr lang="en-US" sz="1200">
                <a:solidFill>
                  <a:schemeClr val="tx1"/>
                </a:solidFill>
              </a:rPr>
              <a:pPr eaLnBrk="1" hangingPunct="1"/>
              <a:t>7</a:t>
            </a:fld>
            <a:endParaRPr lang="en-US" sz="1200">
              <a:solidFill>
                <a:schemeClr val="tx1"/>
              </a:solidFill>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DBAF416D-EA28-496B-AB1F-3B13097C704F}" type="slidenum">
              <a:rPr lang="en-US" sz="1200">
                <a:solidFill>
                  <a:schemeClr val="tx1"/>
                </a:solidFill>
              </a:rPr>
              <a:pPr eaLnBrk="1" hangingPunct="1"/>
              <a:t>8</a:t>
            </a:fld>
            <a:endParaRPr lang="en-US" sz="1200">
              <a:solidFill>
                <a:schemeClr val="tx1"/>
              </a:solidFill>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A6F69227-7653-4A39-B647-FF7FEB8166F1}" type="slidenum">
              <a:rPr lang="en-US" sz="1200">
                <a:solidFill>
                  <a:schemeClr val="tx1"/>
                </a:solidFill>
              </a:rPr>
              <a:pPr eaLnBrk="1" hangingPunct="1"/>
              <a:t>9</a:t>
            </a:fld>
            <a:endParaRPr lang="en-US" sz="1200">
              <a:solidFill>
                <a:schemeClr val="tx1"/>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algn="r" eaLnBrk="1" hangingPunct="1"/>
            <a:fld id="{698B9A0B-555A-4488-BF4D-54865AA766B1}" type="slidenum">
              <a:rPr lang="en-US" sz="1200">
                <a:solidFill>
                  <a:schemeClr val="tx1"/>
                </a:solidFill>
              </a:rPr>
              <a:pPr algn="r" eaLnBrk="1" hangingPunct="1"/>
              <a:t>10</a:t>
            </a:fld>
            <a:endParaRPr lang="en-US" sz="1200">
              <a:solidFill>
                <a:schemeClr val="tx1"/>
              </a:solidFill>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eaLnBrk="1" hangingPunct="1"/>
            <a:fld id="{1DAFD23B-0C1A-41B4-93B5-74B168BD26D1}" type="slidenum">
              <a:rPr lang="en-US" sz="1200">
                <a:solidFill>
                  <a:schemeClr val="tx1"/>
                </a:solidFill>
              </a:rPr>
              <a:pPr eaLnBrk="1" hangingPunct="1"/>
              <a:t>11</a:t>
            </a:fld>
            <a:endParaRPr lang="en-US" sz="1200">
              <a:solidFill>
                <a:schemeClr val="tx1"/>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BC868A8-56E5-4817-B72D-EA612D20EF78}" type="datetime1">
              <a:rPr lang="en-US" smtClean="0"/>
              <a:t>15-11-19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0D40C52-E2EA-42E3-8890-B059FEE45C0A}" type="slidenum">
              <a:rPr lang="en-US"/>
              <a:pPr/>
              <a:t>‹#›</a:t>
            </a:fld>
            <a:endParaRPr lang="en-US"/>
          </a:p>
        </p:txBody>
      </p:sp>
    </p:spTree>
    <p:extLst>
      <p:ext uri="{BB962C8B-B14F-4D97-AF65-F5344CB8AC3E}">
        <p14:creationId xmlns:p14="http://schemas.microsoft.com/office/powerpoint/2010/main" val="177367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239933B-E11F-440E-ADF8-7DE8408A84B5}" type="datetime1">
              <a:rPr lang="en-US" smtClean="0"/>
              <a:t>15-11-19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3D6A9B6-7BBD-46DB-ABCF-A17D12BEF083}" type="slidenum">
              <a:rPr lang="en-US"/>
              <a:pPr/>
              <a:t>‹#›</a:t>
            </a:fld>
            <a:endParaRPr lang="en-US"/>
          </a:p>
        </p:txBody>
      </p:sp>
    </p:spTree>
    <p:extLst>
      <p:ext uri="{BB962C8B-B14F-4D97-AF65-F5344CB8AC3E}">
        <p14:creationId xmlns:p14="http://schemas.microsoft.com/office/powerpoint/2010/main" val="3688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48954DF-DAA9-411D-9D5D-C0AD18CDC129}" type="datetime1">
              <a:rPr lang="en-US" smtClean="0"/>
              <a:t>15-11-19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C7B1526-1CE1-4D8F-9598-B860BE14FA32}" type="slidenum">
              <a:rPr lang="en-US"/>
              <a:pPr/>
              <a:t>‹#›</a:t>
            </a:fld>
            <a:endParaRPr lang="en-US"/>
          </a:p>
        </p:txBody>
      </p:sp>
    </p:spTree>
    <p:extLst>
      <p:ext uri="{BB962C8B-B14F-4D97-AF65-F5344CB8AC3E}">
        <p14:creationId xmlns:p14="http://schemas.microsoft.com/office/powerpoint/2010/main" val="1744244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39851BE-9A17-4E36-94ED-CA74BFE9B13A}" type="datetime1">
              <a:rPr lang="en-US" smtClean="0"/>
              <a:t>15-11-19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A044E08-7BE2-49F1-9D64-AB00A7EFFAC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3C4AA045-4CAB-4D28-8B41-7E615D9AE008}" type="datetime1">
              <a:rPr lang="en-US" smtClean="0"/>
              <a:t>15-11-19</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8ACCB2A-643F-4B2B-9464-C649F4043763}" type="datetime1">
              <a:rPr lang="en-US" smtClean="0"/>
              <a:t>15-11-19</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C20AD7A4-A205-40F1-883A-3E124EE60C0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2BA1135-ED8D-4D38-8B8B-FA2FF4F2C5FC}" type="datetime1">
              <a:rPr lang="en-US" smtClean="0"/>
              <a:t>15-11-19</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756C181C-2802-40F9-9B66-4983DD53F53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6BB4A37-6796-42FE-AB1D-B5AA1965852D}" type="datetime1">
              <a:rPr lang="en-US" smtClean="0"/>
              <a:t>15-11-19</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8A99E322-21A7-47D6-B6AB-8B4D814D40C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819246E-D926-4154-B24D-8AEA814C8EFE}" type="datetime1">
              <a:rPr lang="en-US" smtClean="0"/>
              <a:t>15-11-19</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5F2E88CE-0F4F-45E3-9E6F-896A6A7CF54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eaLnBrk="1" latinLnBrk="0" hangingPunct="1"/>
            <a:fld id="{22269B26-3CF8-42EE-9AAE-4F1933380326}" type="datetime1">
              <a:rPr lang="en-US" smtClean="0"/>
              <a:t>15-11-19</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D5BBC35B-A44B-4119-B8DA-DE9E3DFADA20}" type="slidenum">
              <a:rPr kumimoji="0" lang="en-US" smtClean="0"/>
              <a:pPr eaLnBrk="1" latinLnBrk="0" hangingPunct="1"/>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A5711B6-66BE-40CF-B5A2-63814B2A3C15}" type="datetime1">
              <a:rPr lang="en-US" smtClean="0"/>
              <a:t>15-11-19</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2E445D83-8864-4BBE-A888-32724EE57F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2B55FA88-96EF-49FB-AED7-74C42E424926}" type="datetime1">
              <a:rPr lang="en-US" smtClean="0"/>
              <a:t>15-11-19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C672D37-ADB6-48EE-BAA1-E582894A51F2}" type="slidenum">
              <a:rPr lang="en-US"/>
              <a:pPr/>
              <a:t>‹#›</a:t>
            </a:fld>
            <a:endParaRPr lang="en-US"/>
          </a:p>
        </p:txBody>
      </p:sp>
    </p:spTree>
    <p:extLst>
      <p:ext uri="{BB962C8B-B14F-4D97-AF65-F5344CB8AC3E}">
        <p14:creationId xmlns:p14="http://schemas.microsoft.com/office/powerpoint/2010/main" val="2588169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6581CAA-B84D-43DD-9FC3-CB6939CB9BA8}" type="datetime1">
              <a:rPr lang="en-US" smtClean="0"/>
              <a:t>15-11-19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1C149DD-0ACE-42B4-8304-FC2C74BF773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94EA41-AC5A-4670-ABD0-A60B679FB2F7}" type="datetime1">
              <a:rPr lang="en-US" smtClean="0"/>
              <a:t>15-11-19</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CA25F004-5D17-48F7-83AA-79CFFC4B62E7}"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4CB4B3A-8F34-4A47-81F8-8BD52658EA9C}" type="datetime1">
              <a:rPr lang="en-US" smtClean="0"/>
              <a:t>15-11-19</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29BD970F-1782-4F39-91B2-3329AD942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6AE51C2-EC69-4884-B705-CC5ECBF06706}" type="datetime1">
              <a:rPr lang="en-US" smtClean="0"/>
              <a:t>15-11-19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5E7421B-6250-46BA-A34A-58C0FA8169FB}" type="slidenum">
              <a:rPr lang="en-US"/>
              <a:pPr/>
              <a:t>‹#›</a:t>
            </a:fld>
            <a:endParaRPr lang="en-US"/>
          </a:p>
        </p:txBody>
      </p:sp>
    </p:spTree>
    <p:extLst>
      <p:ext uri="{BB962C8B-B14F-4D97-AF65-F5344CB8AC3E}">
        <p14:creationId xmlns:p14="http://schemas.microsoft.com/office/powerpoint/2010/main" val="372939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423D9946-67B1-454C-AA82-D48483D7E6C9}" type="datetime1">
              <a:rPr lang="en-US" smtClean="0"/>
              <a:t>15-11-19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3D6655-480F-4F61-923E-D62974EEEF93}" type="slidenum">
              <a:rPr lang="en-US"/>
              <a:pPr/>
              <a:t>‹#›</a:t>
            </a:fld>
            <a:endParaRPr lang="en-US"/>
          </a:p>
        </p:txBody>
      </p:sp>
    </p:spTree>
    <p:extLst>
      <p:ext uri="{BB962C8B-B14F-4D97-AF65-F5344CB8AC3E}">
        <p14:creationId xmlns:p14="http://schemas.microsoft.com/office/powerpoint/2010/main" val="106667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962B8E23-CC81-488D-A7C9-11F3A44EBC6D}" type="datetime1">
              <a:rPr lang="en-US" smtClean="0"/>
              <a:t>15-11-19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8256D65-CA39-4250-9D99-97C9E431192E}" type="slidenum">
              <a:rPr lang="en-US"/>
              <a:pPr/>
              <a:t>‹#›</a:t>
            </a:fld>
            <a:endParaRPr lang="en-US"/>
          </a:p>
        </p:txBody>
      </p:sp>
    </p:spTree>
    <p:extLst>
      <p:ext uri="{BB962C8B-B14F-4D97-AF65-F5344CB8AC3E}">
        <p14:creationId xmlns:p14="http://schemas.microsoft.com/office/powerpoint/2010/main" val="97336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1FFF152-A086-447B-A9F7-D6B3087F6891}" type="datetime1">
              <a:rPr lang="en-US" smtClean="0"/>
              <a:t>15-11-19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6A72241-EC4A-4D1D-AB3B-DA05B32EB74A}" type="slidenum">
              <a:rPr lang="en-US"/>
              <a:pPr/>
              <a:t>‹#›</a:t>
            </a:fld>
            <a:endParaRPr lang="en-US"/>
          </a:p>
        </p:txBody>
      </p:sp>
    </p:spTree>
    <p:extLst>
      <p:ext uri="{BB962C8B-B14F-4D97-AF65-F5344CB8AC3E}">
        <p14:creationId xmlns:p14="http://schemas.microsoft.com/office/powerpoint/2010/main" val="380464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EF866AEA-26B4-43D6-95A1-FD506063C90D}" type="datetime1">
              <a:rPr lang="en-US" smtClean="0"/>
              <a:t>15-11-19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B749913-E4BE-4960-96B2-7CC21DC2A8FE}" type="slidenum">
              <a:rPr lang="en-US"/>
              <a:pPr/>
              <a:t>‹#›</a:t>
            </a:fld>
            <a:endParaRPr lang="en-US"/>
          </a:p>
        </p:txBody>
      </p:sp>
    </p:spTree>
    <p:extLst>
      <p:ext uri="{BB962C8B-B14F-4D97-AF65-F5344CB8AC3E}">
        <p14:creationId xmlns:p14="http://schemas.microsoft.com/office/powerpoint/2010/main" val="2013927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A723B16D-ED78-4101-9C63-07E6C6A3FC94}" type="datetime1">
              <a:rPr lang="en-US" smtClean="0"/>
              <a:t>15-11-19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0F1855-2913-4888-83C4-6AE3F91AAF4A}" type="slidenum">
              <a:rPr lang="en-US"/>
              <a:pPr/>
              <a:t>‹#›</a:t>
            </a:fld>
            <a:endParaRPr lang="en-US"/>
          </a:p>
        </p:txBody>
      </p:sp>
    </p:spTree>
    <p:extLst>
      <p:ext uri="{BB962C8B-B14F-4D97-AF65-F5344CB8AC3E}">
        <p14:creationId xmlns:p14="http://schemas.microsoft.com/office/powerpoint/2010/main" val="349336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D3C7B0D-679E-41D5-8AD3-591C5F204B18}" type="datetime1">
              <a:rPr lang="en-US" smtClean="0"/>
              <a:t>15-11-19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746803-3437-40E7-9C15-3ABA6AE8DADA}" type="slidenum">
              <a:rPr lang="en-US"/>
              <a:pPr/>
              <a:t>‹#›</a:t>
            </a:fld>
            <a:endParaRPr lang="en-US"/>
          </a:p>
        </p:txBody>
      </p:sp>
    </p:spTree>
    <p:extLst>
      <p:ext uri="{BB962C8B-B14F-4D97-AF65-F5344CB8AC3E}">
        <p14:creationId xmlns:p14="http://schemas.microsoft.com/office/powerpoint/2010/main" val="37454262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222222"/>
                </a:solidFill>
              </a:defRPr>
            </a:lvl1pPr>
          </a:lstStyle>
          <a:p>
            <a:fld id="{FE47F07A-010A-4E66-8882-894EC79066CD}" type="datetime1">
              <a:rPr lang="en-US" smtClean="0"/>
              <a:t>15-11-19</a:t>
            </a:fld>
            <a:endParaRPr lang="en-US"/>
          </a:p>
        </p:txBody>
      </p:sp>
      <p:sp>
        <p:nvSpPr>
          <p:cNvPr id="7"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222222"/>
                </a:solidFill>
              </a:defRPr>
            </a:lvl1pPr>
          </a:lstStyle>
          <a:p>
            <a:pPr>
              <a:defRPr/>
            </a:pPr>
            <a:endParaRPr lang="en-US"/>
          </a:p>
        </p:txBody>
      </p:sp>
      <p:sp>
        <p:nvSpPr>
          <p:cNvPr id="8"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222222"/>
                </a:solidFill>
              </a:defRPr>
            </a:lvl1pPr>
          </a:lstStyle>
          <a:p>
            <a:fld id="{27FAAC99-A08F-4491-B631-48CFC56E7C6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hf hdr="0" ftr="0" dt="0"/>
  <p:txStyles>
    <p:titleStyle>
      <a:lvl1pPr algn="ctr" rtl="0" eaLnBrk="0" fontAlgn="base" hangingPunct="0">
        <a:spcBef>
          <a:spcPct val="0"/>
        </a:spcBef>
        <a:spcAft>
          <a:spcPct val="0"/>
        </a:spcAft>
        <a:defRPr sz="3600">
          <a:solidFill>
            <a:srgbClr val="222222"/>
          </a:solidFill>
          <a:latin typeface="+mj-lt"/>
          <a:ea typeface="+mj-ea"/>
          <a:cs typeface="+mj-cs"/>
        </a:defRPr>
      </a:lvl1pPr>
      <a:lvl2pPr algn="ctr" rtl="0" eaLnBrk="0" fontAlgn="base" hangingPunct="0">
        <a:spcBef>
          <a:spcPct val="0"/>
        </a:spcBef>
        <a:spcAft>
          <a:spcPct val="0"/>
        </a:spcAft>
        <a:defRPr sz="3600">
          <a:solidFill>
            <a:srgbClr val="222222"/>
          </a:solidFill>
          <a:latin typeface="Arial" charset="0"/>
        </a:defRPr>
      </a:lvl2pPr>
      <a:lvl3pPr algn="ctr" rtl="0" eaLnBrk="0" fontAlgn="base" hangingPunct="0">
        <a:spcBef>
          <a:spcPct val="0"/>
        </a:spcBef>
        <a:spcAft>
          <a:spcPct val="0"/>
        </a:spcAft>
        <a:defRPr sz="3600">
          <a:solidFill>
            <a:srgbClr val="222222"/>
          </a:solidFill>
          <a:latin typeface="Arial" charset="0"/>
        </a:defRPr>
      </a:lvl3pPr>
      <a:lvl4pPr algn="ctr" rtl="0" eaLnBrk="0" fontAlgn="base" hangingPunct="0">
        <a:spcBef>
          <a:spcPct val="0"/>
        </a:spcBef>
        <a:spcAft>
          <a:spcPct val="0"/>
        </a:spcAft>
        <a:defRPr sz="3600">
          <a:solidFill>
            <a:srgbClr val="222222"/>
          </a:solidFill>
          <a:latin typeface="Arial" charset="0"/>
        </a:defRPr>
      </a:lvl4pPr>
      <a:lvl5pPr algn="ctr" rtl="0" eaLnBrk="0" fontAlgn="base" hangingPunct="0">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eaLnBrk="0" fontAlgn="base" hangingPunct="0">
        <a:spcBef>
          <a:spcPct val="20000"/>
        </a:spcBef>
        <a:spcAft>
          <a:spcPct val="0"/>
        </a:spcAft>
        <a:buChar char="•"/>
        <a:defRPr sz="2600">
          <a:solidFill>
            <a:srgbClr val="222222"/>
          </a:solidFill>
          <a:latin typeface="+mn-lt"/>
          <a:ea typeface="+mn-ea"/>
          <a:cs typeface="+mn-cs"/>
        </a:defRPr>
      </a:lvl1pPr>
      <a:lvl2pPr marL="742950" indent="-285750" algn="l" rtl="0" eaLnBrk="0" fontAlgn="base" hangingPunct="0">
        <a:spcBef>
          <a:spcPct val="20000"/>
        </a:spcBef>
        <a:spcAft>
          <a:spcPct val="0"/>
        </a:spcAft>
        <a:buChar char="–"/>
        <a:defRPr sz="2400">
          <a:solidFill>
            <a:srgbClr val="222222"/>
          </a:solidFill>
          <a:latin typeface="+mn-lt"/>
        </a:defRPr>
      </a:lvl2pPr>
      <a:lvl3pPr marL="1143000" indent="-228600" algn="l" rtl="0" eaLnBrk="0" fontAlgn="base" hangingPunct="0">
        <a:spcBef>
          <a:spcPct val="20000"/>
        </a:spcBef>
        <a:spcAft>
          <a:spcPct val="0"/>
        </a:spcAft>
        <a:buChar char="•"/>
        <a:defRPr sz="2200">
          <a:solidFill>
            <a:srgbClr val="222222"/>
          </a:solidFill>
          <a:latin typeface="+mn-lt"/>
        </a:defRPr>
      </a:lvl3pPr>
      <a:lvl4pPr marL="1600200" indent="-228600" algn="l" rtl="0" eaLnBrk="0" fontAlgn="base" hangingPunct="0">
        <a:spcBef>
          <a:spcPct val="20000"/>
        </a:spcBef>
        <a:spcAft>
          <a:spcPct val="0"/>
        </a:spcAft>
        <a:buChar char="–"/>
        <a:defRPr sz="2200">
          <a:solidFill>
            <a:srgbClr val="222222"/>
          </a:solidFill>
          <a:latin typeface="+mn-lt"/>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379E61-952A-41D5-B831-57CFA6FF6076}" type="datetime1">
              <a:rPr lang="en-US" smtClean="0"/>
              <a:t>15-11-19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7FAAC99-A08F-4491-B631-48CFC56E7C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6.png"/><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0.png"/><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CA" dirty="0" smtClean="0"/>
              <a:t>Wireless LAN Security</a:t>
            </a:r>
            <a:endParaRPr lang="en-CA" dirty="0"/>
          </a:p>
        </p:txBody>
      </p:sp>
      <p:sp>
        <p:nvSpPr>
          <p:cNvPr id="6" name="Subtitle 5"/>
          <p:cNvSpPr>
            <a:spLocks noGrp="1"/>
          </p:cNvSpPr>
          <p:nvPr>
            <p:ph type="subTitle" idx="1"/>
          </p:nvPr>
        </p:nvSpPr>
        <p:spPr/>
        <p:txBody>
          <a:bodyPr/>
          <a:lstStyle/>
          <a:p>
            <a:r>
              <a:rPr lang="en-CA" dirty="0" smtClean="0"/>
              <a:t>CSE 6590 </a:t>
            </a:r>
          </a:p>
          <a:p>
            <a:endParaRPr lang="en-CA"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a:t>
            </a:fld>
            <a:endParaRPr kumimoji="0" lang="en-US"/>
          </a:p>
        </p:txBody>
      </p:sp>
    </p:spTree>
    <p:extLst>
      <p:ext uri="{BB962C8B-B14F-4D97-AF65-F5344CB8AC3E}">
        <p14:creationId xmlns:p14="http://schemas.microsoft.com/office/powerpoint/2010/main" val="418163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3"/>
          <p:cNvSpPr>
            <a:spLocks noGrp="1" noChangeArrowheads="1"/>
          </p:cNvSpPr>
          <p:nvPr>
            <p:ph idx="1"/>
          </p:nvPr>
        </p:nvSpPr>
        <p:spPr/>
        <p:txBody>
          <a:bodyPr/>
          <a:lstStyle/>
          <a:p>
            <a:pPr eaLnBrk="1" hangingPunct="1">
              <a:defRPr/>
            </a:pPr>
            <a:r>
              <a:rPr lang="en-US" dirty="0" smtClean="0"/>
              <a:t>Designed to ensure that only authorized parties can view transmitted wireless information</a:t>
            </a:r>
          </a:p>
          <a:p>
            <a:pPr eaLnBrk="1" hangingPunct="1">
              <a:defRPr/>
            </a:pPr>
            <a:r>
              <a:rPr lang="en-US" dirty="0" smtClean="0"/>
              <a:t>Uses encryption to protect traffic</a:t>
            </a:r>
          </a:p>
          <a:p>
            <a:pPr eaLnBrk="1" hangingPunct="1">
              <a:defRPr/>
            </a:pPr>
            <a:r>
              <a:rPr lang="en-US" dirty="0" smtClean="0"/>
              <a:t>WEP was designed to be:</a:t>
            </a:r>
          </a:p>
          <a:p>
            <a:pPr lvl="1" eaLnBrk="1" hangingPunct="1">
              <a:defRPr/>
            </a:pPr>
            <a:r>
              <a:rPr lang="en-US" dirty="0" smtClean="0"/>
              <a:t>Efficient and reasonably strong</a:t>
            </a:r>
          </a:p>
        </p:txBody>
      </p:sp>
      <p:sp>
        <p:nvSpPr>
          <p:cNvPr id="146435" name="Rectangle 2"/>
          <p:cNvSpPr>
            <a:spLocks noGrp="1" noChangeArrowheads="1"/>
          </p:cNvSpPr>
          <p:nvPr>
            <p:ph type="title"/>
          </p:nvPr>
        </p:nvSpPr>
        <p:spPr/>
        <p:txBody>
          <a:bodyPr anchorCtr="0"/>
          <a:lstStyle/>
          <a:p>
            <a:pPr eaLnBrk="1" hangingPunct="1">
              <a:defRPr/>
            </a:pPr>
            <a:r>
              <a:rPr lang="en-US" smtClean="0"/>
              <a:t>Wired Equivalent Privacy (WEP)</a:t>
            </a:r>
          </a:p>
        </p:txBody>
      </p:sp>
      <p:sp>
        <p:nvSpPr>
          <p:cNvPr id="6" name="Slide Number Placeholder 5"/>
          <p:cNvSpPr txBox="1">
            <a:spLocks noGrp="1"/>
          </p:cNvSpPr>
          <p:nvPr/>
        </p:nvSpPr>
        <p:spPr bwMode="auto">
          <a:xfrm>
            <a:off x="6553200" y="6324600"/>
            <a:ext cx="2057400" cy="381000"/>
          </a:xfrm>
          <a:prstGeom prst="rect">
            <a:avLst/>
          </a:prstGeom>
          <a:noFill/>
          <a:ln>
            <a:miter lim="800000"/>
            <a:headEnd/>
            <a:tailEnd/>
          </a:ln>
        </p:spPr>
        <p:txBody>
          <a:bodyPr/>
          <a:lstStyle>
            <a:lvl1pPr eaLnBrk="0" hangingPunct="0">
              <a:defRPr sz="2000">
                <a:solidFill>
                  <a:srgbClr val="FFFFFF"/>
                </a:solidFill>
                <a:latin typeface="Times New Roman" pitchFamily="18" charset="0"/>
              </a:defRPr>
            </a:lvl1pPr>
            <a:lvl2pPr marL="742950" indent="-285750" eaLnBrk="0" hangingPunct="0">
              <a:defRPr sz="2000">
                <a:solidFill>
                  <a:srgbClr val="FFFFFF"/>
                </a:solidFill>
                <a:latin typeface="Times New Roman" pitchFamily="18" charset="0"/>
              </a:defRPr>
            </a:lvl2pPr>
            <a:lvl3pPr marL="1143000" indent="-228600" eaLnBrk="0" hangingPunct="0">
              <a:defRPr sz="2000">
                <a:solidFill>
                  <a:srgbClr val="FFFFFF"/>
                </a:solidFill>
                <a:latin typeface="Times New Roman" pitchFamily="18" charset="0"/>
              </a:defRPr>
            </a:lvl3pPr>
            <a:lvl4pPr marL="1600200" indent="-228600" eaLnBrk="0" hangingPunct="0">
              <a:defRPr sz="2000">
                <a:solidFill>
                  <a:srgbClr val="FFFFFF"/>
                </a:solidFill>
                <a:latin typeface="Times New Roman" pitchFamily="18" charset="0"/>
              </a:defRPr>
            </a:lvl4pPr>
            <a:lvl5pPr marL="2057400" indent="-228600" eaLnBrk="0" hangingPunct="0">
              <a:defRPr sz="2000">
                <a:solidFill>
                  <a:srgbClr val="FFFFFF"/>
                </a:solidFill>
                <a:latin typeface="Times New Roman" pitchFamily="18" charset="0"/>
              </a:defRPr>
            </a:lvl5pPr>
            <a:lvl6pPr marL="2514600" indent="-228600" eaLnBrk="0" fontAlgn="base" hangingPunct="0">
              <a:spcBef>
                <a:spcPct val="0"/>
              </a:spcBef>
              <a:spcAft>
                <a:spcPct val="0"/>
              </a:spcAft>
              <a:defRPr sz="2000">
                <a:solidFill>
                  <a:srgbClr val="FFFFFF"/>
                </a:solidFill>
                <a:latin typeface="Times New Roman" pitchFamily="18" charset="0"/>
              </a:defRPr>
            </a:lvl6pPr>
            <a:lvl7pPr marL="2971800" indent="-228600" eaLnBrk="0" fontAlgn="base" hangingPunct="0">
              <a:spcBef>
                <a:spcPct val="0"/>
              </a:spcBef>
              <a:spcAft>
                <a:spcPct val="0"/>
              </a:spcAft>
              <a:defRPr sz="2000">
                <a:solidFill>
                  <a:srgbClr val="FFFFFF"/>
                </a:solidFill>
                <a:latin typeface="Times New Roman" pitchFamily="18" charset="0"/>
              </a:defRPr>
            </a:lvl7pPr>
            <a:lvl8pPr marL="3429000" indent="-228600" eaLnBrk="0" fontAlgn="base" hangingPunct="0">
              <a:spcBef>
                <a:spcPct val="0"/>
              </a:spcBef>
              <a:spcAft>
                <a:spcPct val="0"/>
              </a:spcAft>
              <a:defRPr sz="2000">
                <a:solidFill>
                  <a:srgbClr val="FFFFFF"/>
                </a:solidFill>
                <a:latin typeface="Times New Roman" pitchFamily="18" charset="0"/>
              </a:defRPr>
            </a:lvl8pPr>
            <a:lvl9pPr marL="3886200" indent="-228600" eaLnBrk="0" fontAlgn="base" hangingPunct="0">
              <a:spcBef>
                <a:spcPct val="0"/>
              </a:spcBef>
              <a:spcAft>
                <a:spcPct val="0"/>
              </a:spcAft>
              <a:defRPr sz="2000">
                <a:solidFill>
                  <a:srgbClr val="FFFFFF"/>
                </a:solidFill>
                <a:latin typeface="Times New Roman" pitchFamily="18" charset="0"/>
              </a:defRPr>
            </a:lvl9pPr>
          </a:lstStyle>
          <a:p>
            <a:pPr algn="r" eaLnBrk="1" hangingPunct="1"/>
            <a:fld id="{C4B0189B-E8B9-4921-89D0-C01F698D5BA0}" type="slidenum">
              <a:rPr lang="en-US" sz="1400">
                <a:solidFill>
                  <a:srgbClr val="222222"/>
                </a:solidFill>
                <a:latin typeface="Verdana" pitchFamily="34" charset="0"/>
              </a:rPr>
              <a:pPr algn="r" eaLnBrk="1" hangingPunct="1"/>
              <a:t>10</a:t>
            </a:fld>
            <a:endParaRPr lang="en-US" sz="1400">
              <a:solidFill>
                <a:srgbClr val="222222"/>
              </a:solidFill>
              <a:latin typeface="Verdana" pitchFamily="34" charset="0"/>
            </a:endParaRP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10</a:t>
            </a:fld>
            <a:endParaRPr kumimoji="0"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idx="1"/>
          </p:nvPr>
        </p:nvSpPr>
        <p:spPr/>
        <p:txBody>
          <a:bodyPr/>
          <a:lstStyle/>
          <a:p>
            <a:pPr eaLnBrk="1" hangingPunct="1">
              <a:defRPr/>
            </a:pPr>
            <a:r>
              <a:rPr lang="en-US" smtClean="0"/>
              <a:t>WEP secret keys can be 64 or 128 bits long</a:t>
            </a:r>
          </a:p>
          <a:p>
            <a:pPr eaLnBrk="1" hangingPunct="1">
              <a:defRPr/>
            </a:pPr>
            <a:r>
              <a:rPr lang="en-US" smtClean="0"/>
              <a:t>The AP and devices can hold up to four shared secret keys</a:t>
            </a:r>
          </a:p>
          <a:p>
            <a:pPr lvl="1" eaLnBrk="1" hangingPunct="1">
              <a:defRPr/>
            </a:pPr>
            <a:r>
              <a:rPr lang="en-US" smtClean="0"/>
              <a:t>One of which must be designated as the default key</a:t>
            </a:r>
          </a:p>
        </p:txBody>
      </p:sp>
      <p:sp>
        <p:nvSpPr>
          <p:cNvPr id="13315" name="Rectangle 2"/>
          <p:cNvSpPr>
            <a:spLocks noGrp="1" noChangeArrowheads="1"/>
          </p:cNvSpPr>
          <p:nvPr>
            <p:ph type="title"/>
          </p:nvPr>
        </p:nvSpPr>
        <p:spPr/>
        <p:txBody>
          <a:bodyPr anchorCtr="0"/>
          <a:lstStyle/>
          <a:p>
            <a:pPr eaLnBrk="1" hangingPunct="1">
              <a:defRPr/>
            </a:pPr>
            <a:r>
              <a:rPr lang="en-US" smtClean="0"/>
              <a:t>WEP Keys</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11</a:t>
            </a:fld>
            <a:endParaRPr kumimoji="0"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638" y="457200"/>
            <a:ext cx="65627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12</a:t>
            </a:fld>
            <a:endParaRPr kumimoji="0"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15364" name="Rectangle 2"/>
          <p:cNvSpPr>
            <a:spLocks noGrp="1" noChangeArrowheads="1"/>
          </p:cNvSpPr>
          <p:nvPr>
            <p:ph type="title"/>
          </p:nvPr>
        </p:nvSpPr>
        <p:spPr/>
        <p:txBody>
          <a:bodyPr anchorCtr="0"/>
          <a:lstStyle/>
          <a:p>
            <a:pPr eaLnBrk="1" hangingPunct="1">
              <a:defRPr/>
            </a:pPr>
            <a:r>
              <a:rPr lang="en-US" dirty="0" smtClean="0"/>
              <a:t>WEP Encryption Process</a:t>
            </a:r>
          </a:p>
        </p:txBody>
      </p:sp>
      <p:pic>
        <p:nvPicPr>
          <p:cNvPr id="2560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2209800"/>
            <a:ext cx="54102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13</a:t>
            </a:fld>
            <a:endParaRPr kumimoji="0"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D413114F-A6A9-1447-8B96-1186B817B5C9}" type="slidenum">
              <a:rPr lang="en-GB" sz="1400">
                <a:solidFill>
                  <a:schemeClr val="bg2"/>
                </a:solidFill>
                <a:latin typeface="Arial" charset="0"/>
              </a:rPr>
              <a:pPr/>
              <a:t>14</a:t>
            </a:fld>
            <a:endParaRPr lang="en-GB" sz="1400">
              <a:solidFill>
                <a:schemeClr val="bg2"/>
              </a:solidFill>
              <a:latin typeface="Arial" charset="0"/>
            </a:endParaRPr>
          </a:p>
        </p:txBody>
      </p:sp>
      <p:sp>
        <p:nvSpPr>
          <p:cNvPr id="15363" name="Rectangle 2"/>
          <p:cNvSpPr>
            <a:spLocks noGrp="1" noChangeArrowheads="1"/>
          </p:cNvSpPr>
          <p:nvPr>
            <p:ph type="title"/>
          </p:nvPr>
        </p:nvSpPr>
        <p:spPr/>
        <p:txBody>
          <a:bodyPr/>
          <a:lstStyle/>
          <a:p>
            <a:r>
              <a:rPr lang="en-US" sz="3200">
                <a:latin typeface="Arial Black" charset="0"/>
              </a:rPr>
              <a:t>Cyclic Redundancy Check (CRC)</a:t>
            </a:r>
          </a:p>
        </p:txBody>
      </p:sp>
      <p:sp>
        <p:nvSpPr>
          <p:cNvPr id="15364" name="Rectangle 3"/>
          <p:cNvSpPr>
            <a:spLocks noGrp="1" noChangeArrowheads="1"/>
          </p:cNvSpPr>
          <p:nvPr>
            <p:ph type="body" idx="1"/>
          </p:nvPr>
        </p:nvSpPr>
        <p:spPr/>
        <p:txBody>
          <a:bodyPr/>
          <a:lstStyle/>
          <a:p>
            <a:pPr>
              <a:lnSpc>
                <a:spcPct val="90000"/>
              </a:lnSpc>
            </a:pPr>
            <a:r>
              <a:rPr lang="en-US">
                <a:latin typeface="Tahoma" charset="0"/>
              </a:rPr>
              <a:t>One of the most common and powerful error-detecting codes.</a:t>
            </a:r>
          </a:p>
          <a:p>
            <a:pPr>
              <a:lnSpc>
                <a:spcPct val="90000"/>
              </a:lnSpc>
            </a:pPr>
            <a:r>
              <a:rPr lang="en-US">
                <a:latin typeface="Tahoma" charset="0"/>
              </a:rPr>
              <a:t>Given </a:t>
            </a:r>
            <a:r>
              <a:rPr lang="en-US" i="1">
                <a:latin typeface="Tahoma" charset="0"/>
              </a:rPr>
              <a:t>k</a:t>
            </a:r>
            <a:r>
              <a:rPr lang="en-US">
                <a:latin typeface="Tahoma" charset="0"/>
              </a:rPr>
              <a:t> bits of data, </a:t>
            </a:r>
          </a:p>
          <a:p>
            <a:pPr>
              <a:lnSpc>
                <a:spcPct val="90000"/>
              </a:lnSpc>
              <a:buFontTx/>
              <a:buNone/>
            </a:pPr>
            <a:r>
              <a:rPr lang="en-US">
                <a:latin typeface="Tahoma" charset="0"/>
              </a:rPr>
              <a:t>	generate a sequence F of </a:t>
            </a:r>
            <a:r>
              <a:rPr lang="en-US" i="1">
                <a:latin typeface="Tahoma" charset="0"/>
              </a:rPr>
              <a:t>j</a:t>
            </a:r>
            <a:r>
              <a:rPr lang="en-US">
                <a:latin typeface="Tahoma" charset="0"/>
              </a:rPr>
              <a:t> bits (FCS)</a:t>
            </a:r>
          </a:p>
          <a:p>
            <a:pPr>
              <a:lnSpc>
                <a:spcPct val="90000"/>
              </a:lnSpc>
              <a:buFontTx/>
              <a:buNone/>
            </a:pPr>
            <a:r>
              <a:rPr lang="en-US">
                <a:latin typeface="Tahoma" charset="0"/>
              </a:rPr>
              <a:t>	using a predetermined divisor P of (</a:t>
            </a:r>
            <a:r>
              <a:rPr lang="en-US" i="1">
                <a:latin typeface="Tahoma" charset="0"/>
              </a:rPr>
              <a:t>j</a:t>
            </a:r>
            <a:r>
              <a:rPr lang="en-US">
                <a:latin typeface="Tahoma" charset="0"/>
              </a:rPr>
              <a:t>+1) bits</a:t>
            </a:r>
          </a:p>
          <a:p>
            <a:pPr>
              <a:lnSpc>
                <a:spcPct val="90000"/>
              </a:lnSpc>
            </a:pPr>
            <a:r>
              <a:rPr lang="en-US">
                <a:latin typeface="Tahoma" charset="0"/>
              </a:rPr>
              <a:t>Transmit a frame of </a:t>
            </a:r>
            <a:r>
              <a:rPr lang="en-US" i="1">
                <a:latin typeface="Tahoma" charset="0"/>
              </a:rPr>
              <a:t>k+j</a:t>
            </a:r>
            <a:r>
              <a:rPr lang="en-US">
                <a:latin typeface="Tahoma" charset="0"/>
              </a:rPr>
              <a:t> bits (data + FCS) which will be exactly divisible by divisor P </a:t>
            </a:r>
          </a:p>
          <a:p>
            <a:pPr>
              <a:lnSpc>
                <a:spcPct val="90000"/>
              </a:lnSpc>
            </a:pPr>
            <a:r>
              <a:rPr lang="en-US">
                <a:latin typeface="Tahoma" charset="0"/>
              </a:rPr>
              <a:t>Receiver divides frame by divisor P </a:t>
            </a:r>
          </a:p>
          <a:p>
            <a:pPr lvl="1">
              <a:lnSpc>
                <a:spcPct val="90000"/>
              </a:lnSpc>
            </a:pPr>
            <a:r>
              <a:rPr lang="en-US">
                <a:latin typeface="Tahoma" charset="0"/>
              </a:rPr>
              <a:t>If no remainder, assume no error</a:t>
            </a:r>
          </a:p>
        </p:txBody>
      </p:sp>
    </p:spTree>
    <p:extLst>
      <p:ext uri="{BB962C8B-B14F-4D97-AF65-F5344CB8AC3E}">
        <p14:creationId xmlns:p14="http://schemas.microsoft.com/office/powerpoint/2010/main" val="18911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3-11-26 at 10.33.0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78740" r="-78740"/>
          <a:stretch/>
        </p:blipFill>
        <p:spPr>
          <a:xfrm>
            <a:off x="0" y="228600"/>
            <a:ext cx="9144000" cy="6400800"/>
          </a:xfrm>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15</a:t>
            </a:fld>
            <a:endParaRPr kumimoji="0"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345513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When a node has a packet to send, it first generates CRC for this packet as an integrity check value (ICV).</a:t>
            </a:r>
          </a:p>
          <a:p>
            <a:r>
              <a:rPr lang="en-CA" dirty="0" smtClean="0"/>
              <a:t>Generates an IV; concatenates it with the secret key; applies RC4 to create RC4 key stream.</a:t>
            </a:r>
          </a:p>
          <a:p>
            <a:r>
              <a:rPr lang="en-CA" dirty="0" smtClean="0"/>
              <a:t>Performs XOR operation on the above two streams, byte by byte, to produce </a:t>
            </a:r>
            <a:r>
              <a:rPr lang="en-CA" dirty="0" err="1" smtClean="0"/>
              <a:t>ciphertext</a:t>
            </a:r>
            <a:r>
              <a:rPr lang="en-CA" dirty="0" smtClean="0"/>
              <a:t>.</a:t>
            </a:r>
          </a:p>
          <a:p>
            <a:r>
              <a:rPr lang="en-CA" dirty="0" smtClean="0"/>
              <a:t>Appends the IV to the </a:t>
            </a:r>
            <a:r>
              <a:rPr lang="en-CA" dirty="0" err="1" smtClean="0"/>
              <a:t>ciphertext</a:t>
            </a:r>
            <a:r>
              <a:rPr lang="en-CA" dirty="0"/>
              <a:t> </a:t>
            </a:r>
            <a:r>
              <a:rPr lang="en-CA" dirty="0" smtClean="0"/>
              <a:t>and transmits to the receiver.</a:t>
            </a:r>
            <a:endParaRPr lang="en-CA" dirty="0"/>
          </a:p>
        </p:txBody>
      </p:sp>
      <p:sp>
        <p:nvSpPr>
          <p:cNvPr id="3" name="Title 2"/>
          <p:cNvSpPr>
            <a:spLocks noGrp="1"/>
          </p:cNvSpPr>
          <p:nvPr>
            <p:ph type="title"/>
          </p:nvPr>
        </p:nvSpPr>
        <p:spPr/>
        <p:txBody>
          <a:bodyPr/>
          <a:lstStyle/>
          <a:p>
            <a:r>
              <a:rPr lang="en-US" dirty="0"/>
              <a:t>WEP Encryption </a:t>
            </a:r>
            <a:r>
              <a:rPr lang="en-US" dirty="0" smtClean="0"/>
              <a:t>Process (2)</a:t>
            </a:r>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16</a:t>
            </a:fld>
            <a:endParaRPr kumimoji="0" lang="en-US"/>
          </a:p>
        </p:txBody>
      </p:sp>
    </p:spTree>
    <p:extLst>
      <p:ext uri="{BB962C8B-B14F-4D97-AF65-F5344CB8AC3E}">
        <p14:creationId xmlns:p14="http://schemas.microsoft.com/office/powerpoint/2010/main" val="419659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WEP Encryption Process </a:t>
            </a:r>
            <a:r>
              <a:rPr lang="en-US" dirty="0" smtClean="0"/>
              <a:t>(3)</a:t>
            </a:r>
            <a:endParaRPr lang="en-CA" dirty="0"/>
          </a:p>
        </p:txBody>
      </p:sp>
      <p:sp>
        <p:nvSpPr>
          <p:cNvPr id="5" name="Content Placeholder 4"/>
          <p:cNvSpPr>
            <a:spLocks noGrp="1"/>
          </p:cNvSpPr>
          <p:nvPr>
            <p:ph idx="1"/>
          </p:nvPr>
        </p:nvSpPr>
        <p:spPr/>
        <p:txBody>
          <a:bodyPr/>
          <a:lstStyle/>
          <a:p>
            <a:endParaRPr lang="en-CA" dirty="0"/>
          </a:p>
        </p:txBody>
      </p:sp>
      <p:pic>
        <p:nvPicPr>
          <p:cNvPr id="150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224" y="1981200"/>
            <a:ext cx="521581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17</a:t>
            </a:fld>
            <a:endParaRPr kumimoji="0" lang="en-US"/>
          </a:p>
        </p:txBody>
      </p:sp>
    </p:spTree>
    <p:extLst>
      <p:ext uri="{BB962C8B-B14F-4D97-AF65-F5344CB8AC3E}">
        <p14:creationId xmlns:p14="http://schemas.microsoft.com/office/powerpoint/2010/main" val="486263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16388" name="Rectangle 2"/>
          <p:cNvSpPr>
            <a:spLocks noGrp="1" noChangeArrowheads="1"/>
          </p:cNvSpPr>
          <p:nvPr>
            <p:ph type="title"/>
          </p:nvPr>
        </p:nvSpPr>
        <p:spPr/>
        <p:txBody>
          <a:bodyPr anchorCtr="0"/>
          <a:lstStyle/>
          <a:p>
            <a:pPr eaLnBrk="1" hangingPunct="1">
              <a:defRPr/>
            </a:pPr>
            <a:r>
              <a:rPr lang="en-US" smtClean="0"/>
              <a:t>Transmitting with WEP</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1524000"/>
            <a:ext cx="8231187"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18</a:t>
            </a:fld>
            <a:endParaRPr kumimoji="0"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dirty="0" smtClean="0">
                <a:effectLst/>
              </a:rPr>
              <a:t>IV </a:t>
            </a:r>
            <a:r>
              <a:rPr lang="en-US" sz="2800" dirty="0" smtClean="0"/>
              <a:t>is 24-bit long </a:t>
            </a:r>
            <a:r>
              <a:rPr lang="en-US" sz="2800" dirty="0" smtClean="0">
                <a:sym typeface="Symbol"/>
              </a:rPr>
              <a:t></a:t>
            </a:r>
            <a:r>
              <a:rPr lang="en-US" sz="2800" dirty="0" smtClean="0">
                <a:effectLst/>
              </a:rPr>
              <a:t> 2</a:t>
            </a:r>
            <a:r>
              <a:rPr lang="en-US" sz="2800" baseline="30000" dirty="0" smtClean="0">
                <a:effectLst/>
              </a:rPr>
              <a:t>24</a:t>
            </a:r>
            <a:r>
              <a:rPr lang="en-US" sz="2800" dirty="0" smtClean="0">
                <a:effectLst/>
              </a:rPr>
              <a:t> choices.</a:t>
            </a:r>
          </a:p>
          <a:p>
            <a:r>
              <a:rPr lang="en-US" sz="2800" dirty="0" smtClean="0">
                <a:effectLst/>
              </a:rPr>
              <a:t>The probability of choosing the same IV value is more than 99% after only 1200 frames.</a:t>
            </a:r>
          </a:p>
          <a:p>
            <a:r>
              <a:rPr lang="en-US" sz="2800" dirty="0" smtClean="0">
                <a:effectLst/>
              </a:rPr>
              <a:t>Only a few seconds elapse with 11Mbps and 1KByte frame size.</a:t>
            </a:r>
          </a:p>
          <a:p>
            <a:r>
              <a:rPr lang="en-US" sz="2800" dirty="0" smtClean="0">
                <a:effectLst/>
              </a:rPr>
              <a:t>IV values are sent in plain text </a:t>
            </a:r>
            <a:r>
              <a:rPr lang="en-US" sz="2800" dirty="0">
                <a:sym typeface="Symbol"/>
              </a:rPr>
              <a:t></a:t>
            </a:r>
            <a:r>
              <a:rPr lang="en-US" sz="2800" dirty="0" smtClean="0">
                <a:effectLst/>
              </a:rPr>
              <a:t> attackers can detect a duplicate value and re-use past keys.</a:t>
            </a:r>
          </a:p>
        </p:txBody>
      </p:sp>
      <p:sp>
        <p:nvSpPr>
          <p:cNvPr id="149506" name="Rectangle 2"/>
          <p:cNvSpPr>
            <a:spLocks noGrp="1" noChangeArrowheads="1"/>
          </p:cNvSpPr>
          <p:nvPr>
            <p:ph type="title"/>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ffectLst/>
              </a:rPr>
              <a:t>Analysis of WEP Encryption</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19</a:t>
            </a:fld>
            <a:endParaRPr kumimoji="0" lang="en-US"/>
          </a:p>
        </p:txBody>
      </p:sp>
    </p:spTree>
    <p:extLst>
      <p:ext uri="{BB962C8B-B14F-4D97-AF65-F5344CB8AC3E}">
        <p14:creationId xmlns:p14="http://schemas.microsoft.com/office/powerpoint/2010/main" val="244746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Wired Equivalent Privacy (WEP)</a:t>
            </a:r>
          </a:p>
          <a:p>
            <a:pPr lvl="1"/>
            <a:r>
              <a:rPr lang="en-CA" dirty="0" smtClean="0"/>
              <a:t>first security protocol defined in 802.11</a:t>
            </a:r>
          </a:p>
          <a:p>
            <a:r>
              <a:rPr lang="en-CA" dirty="0" smtClean="0"/>
              <a:t>Wi-Fi Protected Access (WPA)</a:t>
            </a:r>
          </a:p>
          <a:p>
            <a:pPr lvl="1"/>
            <a:r>
              <a:rPr lang="en-CA" dirty="0" smtClean="0"/>
              <a:t>defined by Wi-Fi Alliance</a:t>
            </a:r>
          </a:p>
          <a:p>
            <a:r>
              <a:rPr lang="en-CA" dirty="0" smtClean="0"/>
              <a:t>WPA2</a:t>
            </a:r>
          </a:p>
          <a:p>
            <a:r>
              <a:rPr lang="en-CA" dirty="0" smtClean="0"/>
              <a:t>802.11i</a:t>
            </a:r>
          </a:p>
          <a:p>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a:t>
            </a:fld>
            <a:endParaRPr kumimoji="0" lang="en-US"/>
          </a:p>
        </p:txBody>
      </p:sp>
    </p:spTree>
    <p:extLst>
      <p:ext uri="{BB962C8B-B14F-4D97-AF65-F5344CB8AC3E}">
        <p14:creationId xmlns:p14="http://schemas.microsoft.com/office/powerpoint/2010/main" val="838819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4"/>
          <p:cNvSpPr>
            <a:spLocks noGrp="1"/>
          </p:cNvSpPr>
          <p:nvPr>
            <p:ph type="ftr" sz="quarter" idx="1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cs typeface="Arial" charset="0"/>
              </a:rPr>
              <a:t>8: Network Security</a:t>
            </a:r>
          </a:p>
        </p:txBody>
      </p:sp>
      <p:sp>
        <p:nvSpPr>
          <p:cNvPr id="84995" name="Slide Number Placeholder 5"/>
          <p:cNvSpPr>
            <a:spLocks noGrp="1"/>
          </p:cNvSpPr>
          <p:nvPr>
            <p:ph type="sldNum" sz="quarter" idx="12"/>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200">
                <a:latin typeface="Arial" charset="0"/>
              </a:rPr>
              <a:t>8-</a:t>
            </a:r>
            <a:fld id="{D20743F9-1A54-2441-BE2B-2795F626A139}" type="slidenum">
              <a:rPr lang="en-US" sz="1200">
                <a:latin typeface="Arial" charset="0"/>
              </a:rPr>
              <a:pPr/>
              <a:t>20</a:t>
            </a:fld>
            <a:endParaRPr lang="en-US" sz="1200">
              <a:latin typeface="Arial" charset="0"/>
            </a:endParaRPr>
          </a:p>
        </p:txBody>
      </p:sp>
      <p:sp>
        <p:nvSpPr>
          <p:cNvPr id="84996" name="Rectangle 2"/>
          <p:cNvSpPr>
            <a:spLocks noGrp="1" noChangeArrowheads="1"/>
          </p:cNvSpPr>
          <p:nvPr>
            <p:ph type="title"/>
          </p:nvPr>
        </p:nvSpPr>
        <p:spPr>
          <a:xfrm>
            <a:off x="352425" y="201613"/>
            <a:ext cx="7772400" cy="1143000"/>
          </a:xfrm>
        </p:spPr>
        <p:txBody>
          <a:bodyPr/>
          <a:lstStyle/>
          <a:p>
            <a:r>
              <a:rPr lang="en-US" sz="3600">
                <a:latin typeface="Comic Sans MS" charset="0"/>
              </a:rPr>
              <a:t>Breaking 802.11 WEP encryption</a:t>
            </a:r>
          </a:p>
        </p:txBody>
      </p:sp>
      <p:sp>
        <p:nvSpPr>
          <p:cNvPr id="84997" name="Rectangle 3"/>
          <p:cNvSpPr>
            <a:spLocks noGrp="1" noChangeArrowheads="1"/>
          </p:cNvSpPr>
          <p:nvPr>
            <p:ph type="body" idx="1"/>
          </p:nvPr>
        </p:nvSpPr>
        <p:spPr>
          <a:xfrm>
            <a:off x="366713" y="1363663"/>
            <a:ext cx="8513762" cy="4648200"/>
          </a:xfrm>
        </p:spPr>
        <p:txBody>
          <a:bodyPr/>
          <a:lstStyle/>
          <a:p>
            <a:pPr>
              <a:buFont typeface="ZapfDingbats" charset="0"/>
              <a:buNone/>
            </a:pPr>
            <a:r>
              <a:rPr lang="en-US">
                <a:solidFill>
                  <a:srgbClr val="FF0000"/>
                </a:solidFill>
                <a:latin typeface="Comic Sans MS" charset="0"/>
              </a:rPr>
              <a:t>Security hole: </a:t>
            </a:r>
          </a:p>
          <a:p>
            <a:r>
              <a:rPr lang="en-US" sz="2400">
                <a:latin typeface="Comic Sans MS" charset="0"/>
              </a:rPr>
              <a:t>24-bit IV, one IV per frame, -&gt; IV’s eventually reused</a:t>
            </a:r>
          </a:p>
          <a:p>
            <a:r>
              <a:rPr lang="en-US" sz="2400">
                <a:latin typeface="Comic Sans MS" charset="0"/>
              </a:rPr>
              <a:t>IV transmitted in plaintext -&gt; IV reuse detected</a:t>
            </a:r>
          </a:p>
          <a:p>
            <a:r>
              <a:rPr lang="en-US" b="1">
                <a:solidFill>
                  <a:srgbClr val="FF0000"/>
                </a:solidFill>
                <a:latin typeface="Comic Sans MS" charset="0"/>
              </a:rPr>
              <a:t>Attack:</a:t>
            </a:r>
          </a:p>
          <a:p>
            <a:pPr lvl="1"/>
            <a:r>
              <a:rPr lang="en-US">
                <a:latin typeface="Comic Sans MS" charset="0"/>
              </a:rPr>
              <a:t>Trudy causes Alice to encrypt known plaintext d</a:t>
            </a:r>
            <a:r>
              <a:rPr lang="en-US" sz="2800" baseline="-25000">
                <a:latin typeface="Comic Sans MS" charset="0"/>
              </a:rPr>
              <a:t>1</a:t>
            </a:r>
            <a:r>
              <a:rPr lang="en-US">
                <a:latin typeface="Comic Sans MS" charset="0"/>
              </a:rPr>
              <a:t> d</a:t>
            </a:r>
            <a:r>
              <a:rPr lang="en-US" sz="2800" baseline="-25000">
                <a:latin typeface="Comic Sans MS" charset="0"/>
              </a:rPr>
              <a:t>2</a:t>
            </a:r>
            <a:r>
              <a:rPr lang="en-US">
                <a:latin typeface="Comic Sans MS" charset="0"/>
              </a:rPr>
              <a:t> d</a:t>
            </a:r>
            <a:r>
              <a:rPr lang="en-US" sz="2800" baseline="-25000">
                <a:latin typeface="Comic Sans MS" charset="0"/>
              </a:rPr>
              <a:t>3</a:t>
            </a:r>
            <a:r>
              <a:rPr lang="en-US">
                <a:latin typeface="Comic Sans MS" charset="0"/>
              </a:rPr>
              <a:t> d</a:t>
            </a:r>
            <a:r>
              <a:rPr lang="en-US" sz="2800" baseline="-25000">
                <a:latin typeface="Comic Sans MS" charset="0"/>
              </a:rPr>
              <a:t>4</a:t>
            </a:r>
            <a:r>
              <a:rPr lang="en-US">
                <a:latin typeface="Comic Sans MS" charset="0"/>
              </a:rPr>
              <a:t> … </a:t>
            </a:r>
          </a:p>
          <a:p>
            <a:pPr lvl="1"/>
            <a:r>
              <a:rPr lang="en-US">
                <a:latin typeface="Comic Sans MS" charset="0"/>
              </a:rPr>
              <a:t>Trudy sees: c</a:t>
            </a:r>
            <a:r>
              <a:rPr lang="en-US" sz="2800" baseline="-25000">
                <a:latin typeface="Comic Sans MS" charset="0"/>
              </a:rPr>
              <a:t>i</a:t>
            </a:r>
            <a:r>
              <a:rPr lang="en-US" i="1">
                <a:latin typeface="Comic Sans MS" charset="0"/>
              </a:rPr>
              <a:t> = </a:t>
            </a:r>
            <a:r>
              <a:rPr lang="en-US">
                <a:latin typeface="Comic Sans MS" charset="0"/>
              </a:rPr>
              <a:t>d</a:t>
            </a:r>
            <a:r>
              <a:rPr lang="en-US" sz="2800" baseline="-25000">
                <a:latin typeface="Comic Sans MS" charset="0"/>
              </a:rPr>
              <a:t>i</a:t>
            </a:r>
            <a:r>
              <a:rPr lang="en-US" i="1">
                <a:latin typeface="Comic Sans MS" charset="0"/>
              </a:rPr>
              <a:t> </a:t>
            </a:r>
            <a:r>
              <a:rPr lang="en-US">
                <a:latin typeface="Comic Sans MS" charset="0"/>
              </a:rPr>
              <a:t>XOR</a:t>
            </a:r>
            <a:r>
              <a:rPr lang="en-US" i="1">
                <a:latin typeface="Comic Sans MS" charset="0"/>
              </a:rPr>
              <a:t>  </a:t>
            </a:r>
            <a:r>
              <a:rPr lang="en-US">
                <a:latin typeface="Comic Sans MS" charset="0"/>
              </a:rPr>
              <a:t>k</a:t>
            </a:r>
            <a:r>
              <a:rPr lang="en-US" sz="2800" baseline="-25000">
                <a:latin typeface="Comic Sans MS" charset="0"/>
              </a:rPr>
              <a:t>i</a:t>
            </a:r>
            <a:r>
              <a:rPr lang="en-US" b="1" baseline="44000">
                <a:latin typeface="Comic Sans MS" charset="0"/>
              </a:rPr>
              <a:t>IV</a:t>
            </a:r>
          </a:p>
          <a:p>
            <a:pPr lvl="1"/>
            <a:r>
              <a:rPr lang="en-US">
                <a:latin typeface="Comic Sans MS" charset="0"/>
              </a:rPr>
              <a:t>Trudy knows c</a:t>
            </a:r>
            <a:r>
              <a:rPr lang="en-US" sz="2800" baseline="-25000">
                <a:latin typeface="Comic Sans MS" charset="0"/>
              </a:rPr>
              <a:t>i</a:t>
            </a:r>
            <a:r>
              <a:rPr lang="en-US" sz="2800">
                <a:latin typeface="Comic Sans MS" charset="0"/>
              </a:rPr>
              <a:t> </a:t>
            </a:r>
            <a:r>
              <a:rPr lang="en-US">
                <a:latin typeface="Comic Sans MS" charset="0"/>
              </a:rPr>
              <a:t>d</a:t>
            </a:r>
            <a:r>
              <a:rPr lang="en-US" sz="2800" baseline="-25000">
                <a:latin typeface="Comic Sans MS" charset="0"/>
              </a:rPr>
              <a:t>i</a:t>
            </a:r>
            <a:r>
              <a:rPr lang="en-US">
                <a:latin typeface="Comic Sans MS" charset="0"/>
              </a:rPr>
              <a:t>, so can compute </a:t>
            </a:r>
            <a:r>
              <a:rPr lang="en-US" i="1">
                <a:latin typeface="Comic Sans MS" charset="0"/>
              </a:rPr>
              <a:t> </a:t>
            </a:r>
            <a:r>
              <a:rPr lang="en-US">
                <a:latin typeface="Comic Sans MS" charset="0"/>
              </a:rPr>
              <a:t>k</a:t>
            </a:r>
            <a:r>
              <a:rPr lang="en-US" sz="2800" baseline="-25000">
                <a:latin typeface="Comic Sans MS" charset="0"/>
              </a:rPr>
              <a:t>i</a:t>
            </a:r>
            <a:r>
              <a:rPr lang="en-US" b="1" baseline="44000">
                <a:latin typeface="Comic Sans MS" charset="0"/>
              </a:rPr>
              <a:t>IV</a:t>
            </a:r>
          </a:p>
          <a:p>
            <a:pPr lvl="1"/>
            <a:r>
              <a:rPr lang="en-US">
                <a:latin typeface="Comic Sans MS" charset="0"/>
              </a:rPr>
              <a:t>Trudy knows encrypting key sequence k</a:t>
            </a:r>
            <a:r>
              <a:rPr lang="en-US" sz="2800" baseline="-25000">
                <a:latin typeface="Comic Sans MS" charset="0"/>
              </a:rPr>
              <a:t>1</a:t>
            </a:r>
            <a:r>
              <a:rPr lang="en-US" b="1" baseline="44000">
                <a:latin typeface="Comic Sans MS" charset="0"/>
              </a:rPr>
              <a:t>IV </a:t>
            </a:r>
            <a:r>
              <a:rPr lang="en-US">
                <a:latin typeface="Comic Sans MS" charset="0"/>
              </a:rPr>
              <a:t>k</a:t>
            </a:r>
            <a:r>
              <a:rPr lang="en-US" sz="2800" baseline="-25000">
                <a:latin typeface="Comic Sans MS" charset="0"/>
              </a:rPr>
              <a:t>2</a:t>
            </a:r>
            <a:r>
              <a:rPr lang="en-US" b="1" baseline="44000">
                <a:latin typeface="Comic Sans MS" charset="0"/>
              </a:rPr>
              <a:t>IV </a:t>
            </a:r>
            <a:r>
              <a:rPr lang="en-US">
                <a:latin typeface="Comic Sans MS" charset="0"/>
              </a:rPr>
              <a:t>k</a:t>
            </a:r>
            <a:r>
              <a:rPr lang="en-US" sz="2800" baseline="-25000">
                <a:latin typeface="Comic Sans MS" charset="0"/>
              </a:rPr>
              <a:t>3</a:t>
            </a:r>
            <a:r>
              <a:rPr lang="en-US" b="1" baseline="44000">
                <a:latin typeface="Comic Sans MS" charset="0"/>
              </a:rPr>
              <a:t>IV </a:t>
            </a:r>
            <a:r>
              <a:rPr lang="en-US">
                <a:latin typeface="Comic Sans MS" charset="0"/>
              </a:rPr>
              <a:t>…</a:t>
            </a:r>
          </a:p>
          <a:p>
            <a:pPr lvl="1"/>
            <a:r>
              <a:rPr lang="en-US">
                <a:latin typeface="Comic Sans MS" charset="0"/>
              </a:rPr>
              <a:t>Next time IV is used, Trudy can decrypt!</a:t>
            </a:r>
          </a:p>
        </p:txBody>
      </p:sp>
    </p:spTree>
    <p:extLst>
      <p:ext uri="{BB962C8B-B14F-4D97-AF65-F5344CB8AC3E}">
        <p14:creationId xmlns:p14="http://schemas.microsoft.com/office/powerpoint/2010/main" val="248615220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idx="1"/>
          </p:nvPr>
        </p:nvSpPr>
        <p:spPr/>
        <p:txBody>
          <a:bodyPr/>
          <a:lstStyle/>
          <a:p>
            <a:pPr eaLnBrk="1" hangingPunct="1"/>
            <a:r>
              <a:rPr lang="en-US" dirty="0" smtClean="0"/>
              <a:t>Before a computer can connect to a WLAN, it must be </a:t>
            </a:r>
            <a:r>
              <a:rPr lang="en-US" b="1" dirty="0" smtClean="0"/>
              <a:t>authenticated</a:t>
            </a:r>
          </a:p>
          <a:p>
            <a:pPr eaLnBrk="1" hangingPunct="1"/>
            <a:r>
              <a:rPr lang="en-US" dirty="0" smtClean="0"/>
              <a:t>Types of authentication in 802.11</a:t>
            </a:r>
          </a:p>
          <a:p>
            <a:pPr lvl="1" eaLnBrk="1" hangingPunct="1"/>
            <a:r>
              <a:rPr lang="en-US" b="1" dirty="0" smtClean="0"/>
              <a:t>Open system authentication</a:t>
            </a:r>
          </a:p>
          <a:p>
            <a:pPr lvl="2" eaLnBrk="1" hangingPunct="1"/>
            <a:r>
              <a:rPr lang="en-US" dirty="0" smtClean="0"/>
              <a:t>Lets everyone in</a:t>
            </a:r>
          </a:p>
          <a:p>
            <a:pPr lvl="1" eaLnBrk="1" hangingPunct="1"/>
            <a:r>
              <a:rPr lang="en-US" b="1" dirty="0" smtClean="0"/>
              <a:t>Shared key authentication</a:t>
            </a:r>
            <a:endParaRPr lang="en-US" dirty="0" smtClean="0"/>
          </a:p>
          <a:p>
            <a:pPr lvl="2" eaLnBrk="1" hangingPunct="1"/>
            <a:r>
              <a:rPr lang="en-US" dirty="0" smtClean="0"/>
              <a:t>Only lets computers in if they know the </a:t>
            </a:r>
            <a:r>
              <a:rPr lang="en-US" b="1" dirty="0" smtClean="0"/>
              <a:t>shared key</a:t>
            </a:r>
          </a:p>
        </p:txBody>
      </p:sp>
      <p:sp>
        <p:nvSpPr>
          <p:cNvPr id="17411" name="Rectangle 2"/>
          <p:cNvSpPr>
            <a:spLocks noGrp="1" noChangeArrowheads="1"/>
          </p:cNvSpPr>
          <p:nvPr>
            <p:ph type="title"/>
          </p:nvPr>
        </p:nvSpPr>
        <p:spPr/>
        <p:txBody>
          <a:bodyPr anchorCtr="0"/>
          <a:lstStyle/>
          <a:p>
            <a:pPr eaLnBrk="1" hangingPunct="1">
              <a:defRPr/>
            </a:pPr>
            <a:r>
              <a:rPr lang="en-US" dirty="0" smtClean="0"/>
              <a:t>Device Authentication</a:t>
            </a:r>
            <a:endParaRPr lang="en-US" dirty="0"/>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21</a:t>
            </a:fld>
            <a:endParaRPr kumimoji="0"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763" y="609600"/>
            <a:ext cx="5324475"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22</a:t>
            </a:fld>
            <a:endParaRPr kumimoji="0"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63" y="319088"/>
            <a:ext cx="7780337"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23</a:t>
            </a:fld>
            <a:endParaRPr kumimoji="0"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WEP Summary</a:t>
            </a:r>
            <a:endParaRPr lang="en-CA" dirty="0"/>
          </a:p>
        </p:txBody>
      </p:sp>
      <p:sp>
        <p:nvSpPr>
          <p:cNvPr id="3" name="Content Placeholder 2"/>
          <p:cNvSpPr>
            <a:spLocks noGrp="1"/>
          </p:cNvSpPr>
          <p:nvPr>
            <p:ph idx="1"/>
          </p:nvPr>
        </p:nvSpPr>
        <p:spPr/>
        <p:txBody>
          <a:bodyPr/>
          <a:lstStyle/>
          <a:p>
            <a:r>
              <a:rPr lang="en-CA" dirty="0" smtClean="0"/>
              <a:t>Authentication is first carried out via </a:t>
            </a:r>
          </a:p>
          <a:p>
            <a:pPr lvl="1"/>
            <a:r>
              <a:rPr lang="en-CA" dirty="0" smtClean="0"/>
              <a:t>open system authentication, or</a:t>
            </a:r>
          </a:p>
          <a:p>
            <a:pPr lvl="1"/>
            <a:r>
              <a:rPr lang="en-CA" dirty="0" smtClean="0"/>
              <a:t>shared key authentication</a:t>
            </a:r>
          </a:p>
          <a:p>
            <a:pPr marL="365760" lvl="1" indent="-256032">
              <a:spcBef>
                <a:spcPts val="400"/>
              </a:spcBef>
              <a:buSzPct val="68000"/>
              <a:buFont typeface="Wingdings 3"/>
              <a:buChar char=""/>
            </a:pPr>
            <a:endParaRPr lang="en-US" b="1" dirty="0"/>
          </a:p>
          <a:p>
            <a:pPr marL="365760" lvl="1" indent="-256032">
              <a:spcBef>
                <a:spcPts val="400"/>
              </a:spcBef>
              <a:buSzPct val="68000"/>
              <a:buFont typeface="Wingdings 3"/>
              <a:buChar char=""/>
            </a:pPr>
            <a:r>
              <a:rPr lang="en-US" sz="2400" dirty="0" smtClean="0"/>
              <a:t>Data packets are then encrypted using the WEP encryption process described above.  Each packet requires a new IV.</a:t>
            </a:r>
            <a:endParaRPr lang="en-US" sz="2400" dirty="0"/>
          </a:p>
          <a:p>
            <a:endParaRPr lang="en-CA" dirty="0" smtClean="0"/>
          </a:p>
          <a:p>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24</a:t>
            </a:fld>
            <a:endParaRPr kumimoji="0" lang="en-US"/>
          </a:p>
        </p:txBody>
      </p:sp>
    </p:spTree>
    <p:extLst>
      <p:ext uri="{BB962C8B-B14F-4D97-AF65-F5344CB8AC3E}">
        <p14:creationId xmlns:p14="http://schemas.microsoft.com/office/powerpoint/2010/main" val="137538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Static WEP keys (no periodic updates)</a:t>
            </a:r>
          </a:p>
          <a:p>
            <a:r>
              <a:rPr lang="en-CA" dirty="0" smtClean="0"/>
              <a:t>High frequency of repeating the same IV</a:t>
            </a:r>
          </a:p>
          <a:p>
            <a:pPr lvl="1"/>
            <a:r>
              <a:rPr lang="en-CA" dirty="0" smtClean="0"/>
              <a:t>IVs are only 24-bit long</a:t>
            </a:r>
          </a:p>
          <a:p>
            <a:pPr lvl="1"/>
            <a:r>
              <a:rPr lang="en-US" dirty="0" smtClean="0"/>
              <a:t>Packets </a:t>
            </a:r>
            <a:r>
              <a:rPr lang="en-US" dirty="0"/>
              <a:t>can be replayed to force the access point to pump out </a:t>
            </a:r>
            <a:r>
              <a:rPr lang="en-US" dirty="0" smtClean="0"/>
              <a:t>IVs.</a:t>
            </a:r>
          </a:p>
          <a:p>
            <a:r>
              <a:rPr lang="en-US" dirty="0" smtClean="0"/>
              <a:t>CRC is weak in integrity check.</a:t>
            </a:r>
          </a:p>
          <a:p>
            <a:pPr lvl="1"/>
            <a:r>
              <a:rPr lang="en-US" dirty="0" smtClean="0"/>
              <a:t>An attacker can flip a bit in the encrypted data and then change the CRC as well.</a:t>
            </a:r>
          </a:p>
          <a:p>
            <a:r>
              <a:rPr lang="en-US" dirty="0" smtClean="0"/>
              <a:t>Authentication is too simple.</a:t>
            </a:r>
            <a:endParaRPr lang="en-US" dirty="0"/>
          </a:p>
          <a:p>
            <a:endParaRPr lang="en-CA" dirty="0" smtClean="0"/>
          </a:p>
          <a:p>
            <a:endParaRPr lang="en-CA" dirty="0"/>
          </a:p>
        </p:txBody>
      </p:sp>
      <p:sp>
        <p:nvSpPr>
          <p:cNvPr id="3" name="Title 2"/>
          <p:cNvSpPr>
            <a:spLocks noGrp="1"/>
          </p:cNvSpPr>
          <p:nvPr>
            <p:ph type="title"/>
          </p:nvPr>
        </p:nvSpPr>
        <p:spPr/>
        <p:txBody>
          <a:bodyPr/>
          <a:lstStyle/>
          <a:p>
            <a:r>
              <a:rPr lang="en-CA" dirty="0" smtClean="0"/>
              <a:t>WEP Weaknesses</a:t>
            </a:r>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25</a:t>
            </a:fld>
            <a:endParaRPr kumimoji="0" lang="en-US"/>
          </a:p>
        </p:txBody>
      </p:sp>
    </p:spTree>
    <p:extLst>
      <p:ext uri="{BB962C8B-B14F-4D97-AF65-F5344CB8AC3E}">
        <p14:creationId xmlns:p14="http://schemas.microsoft.com/office/powerpoint/2010/main" val="1563326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ctrTitle"/>
          </p:nvPr>
        </p:nvSpPr>
        <p:spPr/>
        <p:txBody>
          <a:bodyPr anchorCtr="0">
            <a:normAutofit/>
          </a:bodyPr>
          <a:lstStyle/>
          <a:p>
            <a:pPr eaLnBrk="1" hangingPunct="1">
              <a:defRPr/>
            </a:pPr>
            <a:r>
              <a:rPr lang="en-US" sz="4400" dirty="0" smtClean="0"/>
              <a:t>WPA</a:t>
            </a:r>
          </a:p>
        </p:txBody>
      </p:sp>
      <p:sp>
        <p:nvSpPr>
          <p:cNvPr id="30724" name="Rectangle 3"/>
          <p:cNvSpPr>
            <a:spLocks noGrp="1" noChangeArrowheads="1"/>
          </p:cNvSpPr>
          <p:nvPr>
            <p:ph type="subTitle" idx="1"/>
          </p:nvPr>
        </p:nvSpPr>
        <p:spPr/>
        <p:txBody>
          <a:bodyPr/>
          <a:lstStyle/>
          <a:p>
            <a:pPr lvl="1" eaLnBrk="1" hangingPunct="1">
              <a:defRPr/>
            </a:pPr>
            <a:endParaRPr lang="en-US" dirty="0" smtClean="0"/>
          </a:p>
        </p:txBody>
      </p:sp>
      <p:sp>
        <p:nvSpPr>
          <p:cNvPr id="2" name="Slide Number Placeholder 1"/>
          <p:cNvSpPr>
            <a:spLocks noGrp="1"/>
          </p:cNvSpPr>
          <p:nvPr>
            <p:ph type="sldNum" sz="quarter" idx="12"/>
          </p:nvPr>
        </p:nvSpPr>
        <p:spPr/>
        <p:txBody>
          <a:bodyPr/>
          <a:lstStyle/>
          <a:p>
            <a:fld id="{EA044E08-7BE2-49F1-9D64-AB00A7EFFAC2}"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3"/>
          <p:cNvSpPr>
            <a:spLocks noGrp="1" noChangeArrowheads="1"/>
          </p:cNvSpPr>
          <p:nvPr>
            <p:ph idx="1"/>
          </p:nvPr>
        </p:nvSpPr>
        <p:spPr/>
        <p:txBody>
          <a:bodyPr>
            <a:normAutofit/>
          </a:bodyPr>
          <a:lstStyle/>
          <a:p>
            <a:pPr eaLnBrk="1" hangingPunct="1">
              <a:defRPr/>
            </a:pPr>
            <a:r>
              <a:rPr lang="en-US" sz="2800" dirty="0" smtClean="0"/>
              <a:t>Wireless Ethernet Compatibility Alliance (WECA)</a:t>
            </a:r>
          </a:p>
          <a:p>
            <a:pPr lvl="1" eaLnBrk="1" hangingPunct="1">
              <a:defRPr/>
            </a:pPr>
            <a:r>
              <a:rPr lang="en-US" sz="2400" dirty="0" smtClean="0"/>
              <a:t>A consortium of wireless equipment manufacturers and software providers</a:t>
            </a:r>
          </a:p>
          <a:p>
            <a:pPr eaLnBrk="1" hangingPunct="1">
              <a:defRPr/>
            </a:pPr>
            <a:r>
              <a:rPr lang="en-US" sz="2800" dirty="0" smtClean="0"/>
              <a:t>WECA goals:</a:t>
            </a:r>
          </a:p>
          <a:p>
            <a:pPr lvl="1" eaLnBrk="1" hangingPunct="1">
              <a:defRPr/>
            </a:pPr>
            <a:r>
              <a:rPr lang="en-US" sz="2400" dirty="0" smtClean="0"/>
              <a:t>To encourage wireless manufacturers to use the IEEE 802.11 technologies</a:t>
            </a:r>
          </a:p>
          <a:p>
            <a:pPr lvl="1" eaLnBrk="1" hangingPunct="1">
              <a:defRPr/>
            </a:pPr>
            <a:r>
              <a:rPr lang="en-US" sz="2400" dirty="0" smtClean="0"/>
              <a:t>To promote and market these technologies</a:t>
            </a:r>
          </a:p>
          <a:p>
            <a:pPr lvl="1" eaLnBrk="1" hangingPunct="1">
              <a:defRPr/>
            </a:pPr>
            <a:r>
              <a:rPr lang="en-US" sz="2400" dirty="0" smtClean="0"/>
              <a:t>To test and certify that wireless products adhere to the IEEE 802.11 standards to ensure product interoperability</a:t>
            </a:r>
          </a:p>
        </p:txBody>
      </p:sp>
      <p:sp>
        <p:nvSpPr>
          <p:cNvPr id="31747" name="Rectangle 2"/>
          <p:cNvSpPr>
            <a:spLocks noGrp="1" noChangeArrowheads="1"/>
          </p:cNvSpPr>
          <p:nvPr>
            <p:ph type="title"/>
          </p:nvPr>
        </p:nvSpPr>
        <p:spPr/>
        <p:txBody>
          <a:bodyPr anchorCtr="0"/>
          <a:lstStyle/>
          <a:p>
            <a:pPr eaLnBrk="1" hangingPunct="1">
              <a:defRPr/>
            </a:pPr>
            <a:r>
              <a:rPr lang="en-US" dirty="0" smtClean="0"/>
              <a:t>WPA History</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27</a:t>
            </a:fld>
            <a:endParaRPr kumimoji="0"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idx="1"/>
          </p:nvPr>
        </p:nvSpPr>
        <p:spPr/>
        <p:txBody>
          <a:bodyPr/>
          <a:lstStyle/>
          <a:p>
            <a:pPr eaLnBrk="1" hangingPunct="1">
              <a:defRPr/>
            </a:pPr>
            <a:r>
              <a:rPr lang="en-US" sz="2800" dirty="0" smtClean="0"/>
              <a:t>In 2002, the WECA organization changed its name to </a:t>
            </a:r>
            <a:r>
              <a:rPr lang="en-US" sz="2800" b="1" dirty="0" smtClean="0"/>
              <a:t>Wi-Fi (Wireless Fidelity) Alliance</a:t>
            </a:r>
          </a:p>
          <a:p>
            <a:pPr eaLnBrk="1" hangingPunct="1">
              <a:defRPr/>
            </a:pPr>
            <a:r>
              <a:rPr lang="en-US" sz="2800" dirty="0" smtClean="0"/>
              <a:t>In October 2003 the Wi-Fi Alliance introduced </a:t>
            </a:r>
            <a:r>
              <a:rPr lang="en-US" sz="2800" b="1" dirty="0" smtClean="0"/>
              <a:t>Wi-Fi Protected Access (WPA)</a:t>
            </a:r>
          </a:p>
          <a:p>
            <a:pPr lvl="1" eaLnBrk="1" hangingPunct="1">
              <a:defRPr/>
            </a:pPr>
            <a:r>
              <a:rPr lang="en-US" sz="2400" dirty="0" smtClean="0"/>
              <a:t>WPA had the design goal to protect both present and future wireless devices, addresses both wireless authentication and encryption</a:t>
            </a:r>
          </a:p>
          <a:p>
            <a:pPr eaLnBrk="1" hangingPunct="1">
              <a:defRPr/>
            </a:pPr>
            <a:r>
              <a:rPr lang="en-US" sz="2800" dirty="0" smtClean="0"/>
              <a:t>PSK or 802.11X addresses authentication and TKIP addresses encryption</a:t>
            </a:r>
          </a:p>
        </p:txBody>
      </p:sp>
      <p:sp>
        <p:nvSpPr>
          <p:cNvPr id="32771" name="Rectangle 2"/>
          <p:cNvSpPr>
            <a:spLocks noGrp="1" noChangeArrowheads="1"/>
          </p:cNvSpPr>
          <p:nvPr>
            <p:ph type="title"/>
          </p:nvPr>
        </p:nvSpPr>
        <p:spPr/>
        <p:txBody>
          <a:bodyPr anchorCtr="0"/>
          <a:lstStyle/>
          <a:p>
            <a:pPr eaLnBrk="1" hangingPunct="1">
              <a:defRPr/>
            </a:pPr>
            <a:r>
              <a:rPr lang="en-US" dirty="0" smtClean="0"/>
              <a:t>WPA History (2)</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28</a:t>
            </a:fld>
            <a:endParaRPr kumimoji="0"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Key size increased to 128 bits</a:t>
            </a:r>
          </a:p>
          <a:p>
            <a:r>
              <a:rPr lang="en-CA" dirty="0" smtClean="0"/>
              <a:t>Larger IVs: 48-bit long</a:t>
            </a:r>
          </a:p>
          <a:p>
            <a:r>
              <a:rPr lang="en-CA" dirty="0" smtClean="0"/>
              <a:t>Changing security keys through Temporary Key Integrity Protocol (TKIP)</a:t>
            </a:r>
          </a:p>
          <a:p>
            <a:pPr lvl="1"/>
            <a:r>
              <a:rPr lang="en-CA" dirty="0" smtClean="0"/>
              <a:t>Encryption keys are changed (based on a master key) after a certain number of packets have been sent.</a:t>
            </a:r>
          </a:p>
          <a:p>
            <a:pPr lvl="1"/>
            <a:r>
              <a:rPr lang="en-CA" dirty="0" smtClean="0"/>
              <a:t>An IV is mixed with data (not concatenate).</a:t>
            </a:r>
          </a:p>
          <a:p>
            <a:r>
              <a:rPr lang="en-CA" dirty="0" smtClean="0"/>
              <a:t>Ciphering scheme is the same as WEP</a:t>
            </a:r>
          </a:p>
          <a:p>
            <a:pPr lvl="1"/>
            <a:r>
              <a:rPr lang="en-CA" dirty="0" smtClean="0"/>
              <a:t> compatible with old wireless LAN cards</a:t>
            </a:r>
            <a:endParaRPr lang="en-CA" dirty="0"/>
          </a:p>
        </p:txBody>
      </p:sp>
      <p:sp>
        <p:nvSpPr>
          <p:cNvPr id="3" name="Title 2"/>
          <p:cNvSpPr>
            <a:spLocks noGrp="1"/>
          </p:cNvSpPr>
          <p:nvPr>
            <p:ph type="title"/>
          </p:nvPr>
        </p:nvSpPr>
        <p:spPr/>
        <p:txBody>
          <a:bodyPr/>
          <a:lstStyle/>
          <a:p>
            <a:r>
              <a:rPr lang="en-CA" dirty="0" smtClean="0"/>
              <a:t>WPA: Improving WEP Encryption</a:t>
            </a:r>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29</a:t>
            </a:fld>
            <a:endParaRPr kumimoji="0" lang="en-US"/>
          </a:p>
        </p:txBody>
      </p:sp>
    </p:spTree>
    <p:extLst>
      <p:ext uri="{BB962C8B-B14F-4D97-AF65-F5344CB8AC3E}">
        <p14:creationId xmlns:p14="http://schemas.microsoft.com/office/powerpoint/2010/main" val="359098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p:cNvSpPr>
            <a:spLocks noGrp="1" noChangeArrowheads="1"/>
          </p:cNvSpPr>
          <p:nvPr>
            <p:ph idx="1"/>
          </p:nvPr>
        </p:nvSpPr>
        <p:spPr/>
        <p:txBody>
          <a:bodyPr/>
          <a:lstStyle/>
          <a:p>
            <a:pPr eaLnBrk="1" hangingPunct="1">
              <a:defRPr/>
            </a:pPr>
            <a:r>
              <a:rPr lang="en-US" smtClean="0"/>
              <a:t>In the early 1980s, the IEEE began work on developing computer network architecture standards</a:t>
            </a:r>
          </a:p>
          <a:p>
            <a:pPr lvl="1" eaLnBrk="1" hangingPunct="1">
              <a:defRPr/>
            </a:pPr>
            <a:r>
              <a:rPr lang="en-US" smtClean="0"/>
              <a:t>This work was called Project 802</a:t>
            </a:r>
          </a:p>
          <a:p>
            <a:pPr eaLnBrk="1" hangingPunct="1">
              <a:defRPr/>
            </a:pPr>
            <a:r>
              <a:rPr lang="en-US" smtClean="0"/>
              <a:t>In 1990, the IEEE formed a committee to develop a standard for WLANs (Wireless Local Area Networks)</a:t>
            </a:r>
          </a:p>
          <a:p>
            <a:pPr lvl="1" eaLnBrk="1" hangingPunct="1">
              <a:defRPr/>
            </a:pPr>
            <a:r>
              <a:rPr lang="en-US" smtClean="0"/>
              <a:t>At that time WLANs operated at a speed of 1 to 2 million bits per second (Mbps)</a:t>
            </a:r>
          </a:p>
        </p:txBody>
      </p:sp>
      <p:sp>
        <p:nvSpPr>
          <p:cNvPr id="2" name="Title 1"/>
          <p:cNvSpPr>
            <a:spLocks noGrp="1"/>
          </p:cNvSpPr>
          <p:nvPr>
            <p:ph type="title"/>
          </p:nvPr>
        </p:nvSpPr>
        <p:spPr/>
        <p:txBody>
          <a:bodyPr/>
          <a:lstStyle/>
          <a:p>
            <a:r>
              <a:rPr lang="en-CA" dirty="0" smtClean="0"/>
              <a:t>History</a:t>
            </a:r>
            <a:endParaRPr lang="en-CA"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a:t>
            </a:fld>
            <a:endParaRPr kumimoji="0"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3"/>
          <p:cNvSpPr>
            <a:spLocks noGrp="1" noChangeArrowheads="1"/>
          </p:cNvSpPr>
          <p:nvPr>
            <p:ph idx="1"/>
          </p:nvPr>
        </p:nvSpPr>
        <p:spPr/>
        <p:txBody>
          <a:bodyPr/>
          <a:lstStyle/>
          <a:p>
            <a:pPr eaLnBrk="1" hangingPunct="1">
              <a:defRPr/>
            </a:pPr>
            <a:r>
              <a:rPr lang="en-US" dirty="0" smtClean="0"/>
              <a:t>WPA uses a new message integrity check scheme called Michael, replacing the CRC function in WEP.</a:t>
            </a:r>
          </a:p>
          <a:p>
            <a:pPr eaLnBrk="1" hangingPunct="1">
              <a:defRPr/>
            </a:pPr>
            <a:r>
              <a:rPr lang="en-US" dirty="0" smtClean="0"/>
              <a:t>A frame counter is added to Michael to avoid replay or forgery attack.</a:t>
            </a:r>
          </a:p>
          <a:p>
            <a:pPr eaLnBrk="1" hangingPunct="1">
              <a:defRPr/>
            </a:pPr>
            <a:endParaRPr lang="en-US" dirty="0" smtClean="0"/>
          </a:p>
          <a:p>
            <a:pPr eaLnBrk="1" hangingPunct="1">
              <a:defRPr/>
            </a:pPr>
            <a:endParaRPr lang="en-US" dirty="0" smtClean="0"/>
          </a:p>
          <a:p>
            <a:pPr eaLnBrk="1" hangingPunct="1">
              <a:defRPr/>
            </a:pPr>
            <a:r>
              <a:rPr lang="en-US" dirty="0" smtClean="0"/>
              <a:t>Note: Ciphering scheme</a:t>
            </a:r>
            <a:r>
              <a:rPr lang="en-US" dirty="0"/>
              <a:t> </a:t>
            </a:r>
            <a:r>
              <a:rPr lang="en-US" dirty="0" smtClean="0"/>
              <a:t>is the same as WEP.</a:t>
            </a:r>
          </a:p>
          <a:p>
            <a:pPr lvl="1">
              <a:defRPr/>
            </a:pPr>
            <a:r>
              <a:rPr lang="en-US" dirty="0" smtClean="0"/>
              <a:t>Compatible with old WLAN cards</a:t>
            </a:r>
          </a:p>
        </p:txBody>
      </p:sp>
      <p:sp>
        <p:nvSpPr>
          <p:cNvPr id="34819" name="Rectangle 2"/>
          <p:cNvSpPr>
            <a:spLocks noGrp="1" noChangeArrowheads="1"/>
          </p:cNvSpPr>
          <p:nvPr>
            <p:ph type="title"/>
          </p:nvPr>
        </p:nvSpPr>
        <p:spPr/>
        <p:txBody>
          <a:bodyPr anchorCtr="0">
            <a:normAutofit/>
          </a:bodyPr>
          <a:lstStyle/>
          <a:p>
            <a:pPr eaLnBrk="1" hangingPunct="1">
              <a:defRPr/>
            </a:pPr>
            <a:r>
              <a:rPr lang="en-US" dirty="0" smtClean="0"/>
              <a:t>WPA: Improving Integrity Check</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30</a:t>
            </a:fld>
            <a:endParaRPr kumimoji="0"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Title 2"/>
          <p:cNvSpPr>
            <a:spLocks noGrp="1"/>
          </p:cNvSpPr>
          <p:nvPr>
            <p:ph type="title"/>
          </p:nvPr>
        </p:nvSpPr>
        <p:spPr/>
        <p:txBody>
          <a:bodyPr/>
          <a:lstStyle/>
          <a:p>
            <a:endParaRPr lang="en-C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85355"/>
            <a:ext cx="84296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31</a:t>
            </a:fld>
            <a:endParaRPr kumimoji="0" lang="en-US"/>
          </a:p>
        </p:txBody>
      </p:sp>
    </p:spTree>
    <p:extLst>
      <p:ext uri="{BB962C8B-B14F-4D97-AF65-F5344CB8AC3E}">
        <p14:creationId xmlns:p14="http://schemas.microsoft.com/office/powerpoint/2010/main" val="345355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CA" dirty="0"/>
              <a:t>T</a:t>
            </a:r>
            <a:r>
              <a:rPr lang="en-CA" dirty="0" smtClean="0"/>
              <a:t>wo options:</a:t>
            </a:r>
          </a:p>
          <a:p>
            <a:r>
              <a:rPr lang="en-CA" dirty="0" smtClean="0"/>
              <a:t>PSK (inexpensive, home/personal networking)</a:t>
            </a:r>
          </a:p>
          <a:p>
            <a:r>
              <a:rPr lang="en-CA" smtClean="0"/>
              <a:t>802.1X </a:t>
            </a:r>
            <a:r>
              <a:rPr lang="en-CA" dirty="0" smtClean="0"/>
              <a:t>(expensive, enterprise networking)</a:t>
            </a:r>
            <a:endParaRPr lang="en-CA" dirty="0"/>
          </a:p>
        </p:txBody>
      </p:sp>
      <p:sp>
        <p:nvSpPr>
          <p:cNvPr id="3" name="Title 2"/>
          <p:cNvSpPr>
            <a:spLocks noGrp="1"/>
          </p:cNvSpPr>
          <p:nvPr>
            <p:ph type="title"/>
          </p:nvPr>
        </p:nvSpPr>
        <p:spPr/>
        <p:txBody>
          <a:bodyPr/>
          <a:lstStyle/>
          <a:p>
            <a:r>
              <a:rPr lang="en-CA" dirty="0" smtClean="0"/>
              <a:t>WPA Authentication</a:t>
            </a:r>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32</a:t>
            </a:fld>
            <a:endParaRPr kumimoji="0" lang="en-US"/>
          </a:p>
        </p:txBody>
      </p:sp>
    </p:spTree>
    <p:extLst>
      <p:ext uri="{BB962C8B-B14F-4D97-AF65-F5344CB8AC3E}">
        <p14:creationId xmlns:p14="http://schemas.microsoft.com/office/powerpoint/2010/main" val="1163515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3"/>
          <p:cNvSpPr>
            <a:spLocks noGrp="1" noChangeArrowheads="1"/>
          </p:cNvSpPr>
          <p:nvPr>
            <p:ph idx="1"/>
          </p:nvPr>
        </p:nvSpPr>
        <p:spPr>
          <a:xfrm>
            <a:off x="457200" y="1481328"/>
            <a:ext cx="8229600" cy="4767072"/>
          </a:xfrm>
        </p:spPr>
        <p:txBody>
          <a:bodyPr>
            <a:normAutofit fontScale="92500" lnSpcReduction="10000"/>
          </a:bodyPr>
          <a:lstStyle/>
          <a:p>
            <a:pPr eaLnBrk="1" hangingPunct="1">
              <a:defRPr/>
            </a:pPr>
            <a:r>
              <a:rPr lang="en-US" sz="2800" b="1" dirty="0" smtClean="0"/>
              <a:t>Pre-shared key (PSK)</a:t>
            </a:r>
            <a:r>
              <a:rPr lang="en-US" sz="2800" dirty="0" smtClean="0"/>
              <a:t> authentication</a:t>
            </a:r>
          </a:p>
          <a:p>
            <a:pPr lvl="1" eaLnBrk="1" hangingPunct="1">
              <a:defRPr/>
            </a:pPr>
            <a:r>
              <a:rPr lang="en-US" sz="2400" dirty="0" smtClean="0"/>
              <a:t>Uses a passphrase to generate the encryption key</a:t>
            </a:r>
          </a:p>
          <a:p>
            <a:pPr eaLnBrk="1" hangingPunct="1">
              <a:defRPr/>
            </a:pPr>
            <a:r>
              <a:rPr lang="en-US" sz="2800" dirty="0" smtClean="0"/>
              <a:t>Key must be entered into both the access point and all wireless devices</a:t>
            </a:r>
          </a:p>
          <a:p>
            <a:pPr lvl="1" eaLnBrk="1" hangingPunct="1">
              <a:defRPr/>
            </a:pPr>
            <a:r>
              <a:rPr lang="en-US" sz="2400" dirty="0" smtClean="0"/>
              <a:t>Prior to the devices communicating with the AP</a:t>
            </a:r>
          </a:p>
          <a:p>
            <a:pPr eaLnBrk="1" hangingPunct="1">
              <a:defRPr/>
            </a:pPr>
            <a:r>
              <a:rPr lang="en-US" sz="2800" dirty="0" smtClean="0"/>
              <a:t>The PSK is not used for encryption</a:t>
            </a:r>
          </a:p>
          <a:p>
            <a:pPr lvl="1" eaLnBrk="1" hangingPunct="1">
              <a:defRPr/>
            </a:pPr>
            <a:r>
              <a:rPr lang="en-US" sz="2400" dirty="0" smtClean="0"/>
              <a:t>Instead, it serves as the starting point (seed) for mathematically generating the encryption keys</a:t>
            </a:r>
          </a:p>
          <a:p>
            <a:r>
              <a:rPr lang="en-CA" dirty="0"/>
              <a:t>Results in a pair-wise master key (PMK)</a:t>
            </a:r>
          </a:p>
          <a:p>
            <a:r>
              <a:rPr lang="en-CA" dirty="0"/>
              <a:t>Followed by a 4-way handshake to handle key management and distribution, which uses the PMK to generate a pair-wise transient key (PTK).</a:t>
            </a:r>
          </a:p>
          <a:p>
            <a:pPr lvl="1" eaLnBrk="1" hangingPunct="1">
              <a:defRPr/>
            </a:pPr>
            <a:endParaRPr lang="en-US" sz="2400" dirty="0" smtClean="0"/>
          </a:p>
        </p:txBody>
      </p:sp>
      <p:sp>
        <p:nvSpPr>
          <p:cNvPr id="33795" name="Rectangle 2"/>
          <p:cNvSpPr>
            <a:spLocks noGrp="1" noChangeArrowheads="1"/>
          </p:cNvSpPr>
          <p:nvPr>
            <p:ph type="title"/>
          </p:nvPr>
        </p:nvSpPr>
        <p:spPr/>
        <p:txBody>
          <a:bodyPr anchorCtr="0"/>
          <a:lstStyle/>
          <a:p>
            <a:pPr eaLnBrk="1" hangingPunct="1">
              <a:defRPr/>
            </a:pPr>
            <a:r>
              <a:rPr lang="en-US" dirty="0" smtClean="0"/>
              <a:t>WPA Personal Security</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33</a:t>
            </a:fld>
            <a:endParaRPr kumimoji="0"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905000"/>
            <a:ext cx="4569995" cy="3276600"/>
          </a:xfrm>
        </p:spPr>
      </p:pic>
      <p:sp>
        <p:nvSpPr>
          <p:cNvPr id="3" name="Title 2"/>
          <p:cNvSpPr>
            <a:spLocks noGrp="1"/>
          </p:cNvSpPr>
          <p:nvPr>
            <p:ph type="title"/>
          </p:nvPr>
        </p:nvSpPr>
        <p:spPr/>
        <p:txBody>
          <a:bodyPr/>
          <a:lstStyle/>
          <a:p>
            <a:r>
              <a:rPr lang="en-US" dirty="0"/>
              <a:t>WPA Personal </a:t>
            </a:r>
            <a:r>
              <a:rPr lang="en-US" dirty="0" smtClean="0"/>
              <a:t>Security (2)</a:t>
            </a:r>
            <a:endParaRPr lang="en-CA" dirty="0"/>
          </a:p>
        </p:txBody>
      </p:sp>
      <p:sp>
        <p:nvSpPr>
          <p:cNvPr id="5" name="Slide Number Placeholder 4"/>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34</a:t>
            </a:fld>
            <a:endParaRPr kumimoji="0" lang="en-US"/>
          </a:p>
        </p:txBody>
      </p:sp>
    </p:spTree>
    <p:extLst>
      <p:ext uri="{BB962C8B-B14F-4D97-AF65-F5344CB8AC3E}">
        <p14:creationId xmlns:p14="http://schemas.microsoft.com/office/powerpoint/2010/main" val="4111459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noChangeArrowheads="1"/>
          </p:cNvSpPr>
          <p:nvPr>
            <p:ph idx="1"/>
          </p:nvPr>
        </p:nvSpPr>
        <p:spPr/>
        <p:txBody>
          <a:bodyPr/>
          <a:lstStyle/>
          <a:p>
            <a:pPr eaLnBrk="1" hangingPunct="1"/>
            <a:r>
              <a:rPr lang="en-US" smtClean="0"/>
              <a:t>A PSK is a 64-bit hexadecimal number</a:t>
            </a:r>
          </a:p>
          <a:p>
            <a:pPr lvl="1" eaLnBrk="1" hangingPunct="1"/>
            <a:r>
              <a:rPr lang="en-US" smtClean="0"/>
              <a:t>Usually generated from a passphrase</a:t>
            </a:r>
          </a:p>
          <a:p>
            <a:pPr lvl="2" eaLnBrk="1" hangingPunct="1"/>
            <a:r>
              <a:rPr lang="en-US" smtClean="0"/>
              <a:t>Consisting of letters, digits, punctuation, etc. that is between 8 and 63 characters in length</a:t>
            </a:r>
          </a:p>
          <a:p>
            <a:pPr eaLnBrk="1" hangingPunct="1"/>
            <a:r>
              <a:rPr lang="en-US" smtClean="0"/>
              <a:t>If the passphrase is a common word, it can be found with a </a:t>
            </a:r>
            <a:r>
              <a:rPr lang="en-US" b="1" smtClean="0"/>
              <a:t>dictionary attack</a:t>
            </a:r>
            <a:endParaRPr lang="en-US" smtClean="0"/>
          </a:p>
        </p:txBody>
      </p:sp>
      <p:sp>
        <p:nvSpPr>
          <p:cNvPr id="37891" name="Rectangle 2"/>
          <p:cNvSpPr>
            <a:spLocks noGrp="1" noChangeArrowheads="1"/>
          </p:cNvSpPr>
          <p:nvPr>
            <p:ph type="title"/>
          </p:nvPr>
        </p:nvSpPr>
        <p:spPr/>
        <p:txBody>
          <a:bodyPr anchorCtr="0"/>
          <a:lstStyle/>
          <a:p>
            <a:pPr eaLnBrk="1" hangingPunct="1">
              <a:defRPr/>
            </a:pPr>
            <a:r>
              <a:rPr lang="en-US" dirty="0" smtClean="0"/>
              <a:t>Pre-Shared Key Weakness</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35</a:t>
            </a:fld>
            <a:endParaRPr kumimoji="0" lang="en-US"/>
          </a:p>
        </p:txBody>
      </p:sp>
    </p:spTree>
    <p:extLst>
      <p:ext uri="{BB962C8B-B14F-4D97-AF65-F5344CB8AC3E}">
        <p14:creationId xmlns:p14="http://schemas.microsoft.com/office/powerpoint/2010/main" val="2167666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idx="1"/>
          </p:nvPr>
        </p:nvSpPr>
        <p:spPr/>
        <p:txBody>
          <a:bodyPr/>
          <a:lstStyle/>
          <a:p>
            <a:pPr eaLnBrk="1" hangingPunct="1">
              <a:defRPr/>
            </a:pPr>
            <a:r>
              <a:rPr lang="en-US" dirty="0" smtClean="0"/>
              <a:t>People may send the key by e-mail or another insecure method</a:t>
            </a:r>
          </a:p>
          <a:p>
            <a:pPr eaLnBrk="1" hangingPunct="1">
              <a:defRPr/>
            </a:pPr>
            <a:r>
              <a:rPr lang="en-US" dirty="0" smtClean="0"/>
              <a:t>Changing the PSK key is difficult</a:t>
            </a:r>
          </a:p>
          <a:p>
            <a:pPr lvl="1" eaLnBrk="1" hangingPunct="1">
              <a:defRPr/>
            </a:pPr>
            <a:r>
              <a:rPr lang="en-US" dirty="0" smtClean="0"/>
              <a:t>Must type new key on every wireless device and on all access points</a:t>
            </a:r>
          </a:p>
          <a:p>
            <a:pPr lvl="1" eaLnBrk="1" hangingPunct="1">
              <a:defRPr/>
            </a:pPr>
            <a:r>
              <a:rPr lang="en-US" dirty="0" smtClean="0"/>
              <a:t>In order to allow a guest user to have access to a PSK WLAN, the key must be given to that guest</a:t>
            </a:r>
          </a:p>
        </p:txBody>
      </p:sp>
      <p:sp>
        <p:nvSpPr>
          <p:cNvPr id="36867" name="Rectangle 2"/>
          <p:cNvSpPr>
            <a:spLocks noGrp="1" noChangeArrowheads="1"/>
          </p:cNvSpPr>
          <p:nvPr>
            <p:ph type="title"/>
          </p:nvPr>
        </p:nvSpPr>
        <p:spPr/>
        <p:txBody>
          <a:bodyPr anchorCtr="0">
            <a:normAutofit fontScale="90000"/>
          </a:bodyPr>
          <a:lstStyle/>
          <a:p>
            <a:pPr eaLnBrk="1" hangingPunct="1">
              <a:defRPr/>
            </a:pPr>
            <a:r>
              <a:rPr lang="en-US" dirty="0" smtClean="0"/>
              <a:t>PSK Key Management Weaknesses</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36</a:t>
            </a:fld>
            <a:endParaRPr kumimoji="0" lang="en-US"/>
          </a:p>
        </p:txBody>
      </p:sp>
    </p:spTree>
    <p:extLst>
      <p:ext uri="{BB962C8B-B14F-4D97-AF65-F5344CB8AC3E}">
        <p14:creationId xmlns:p14="http://schemas.microsoft.com/office/powerpoint/2010/main" val="2026397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CA" dirty="0" smtClean="0"/>
              <a:t>Three components:</a:t>
            </a:r>
          </a:p>
          <a:p>
            <a:pPr lvl="1"/>
            <a:r>
              <a:rPr lang="en-CA" dirty="0" smtClean="0"/>
              <a:t>Remote authentication dial-in user service (RADIUS)</a:t>
            </a:r>
          </a:p>
          <a:p>
            <a:pPr lvl="1"/>
            <a:r>
              <a:rPr lang="en-CA" dirty="0" smtClean="0"/>
              <a:t>authenticator (access point)</a:t>
            </a:r>
          </a:p>
          <a:p>
            <a:pPr lvl="1"/>
            <a:r>
              <a:rPr lang="en-CA" dirty="0" smtClean="0"/>
              <a:t>supplicant (client)</a:t>
            </a:r>
          </a:p>
          <a:p>
            <a:r>
              <a:rPr lang="en-CA" dirty="0" smtClean="0"/>
              <a:t>Uses EAP authentication framework</a:t>
            </a:r>
          </a:p>
          <a:p>
            <a:pPr lvl="1"/>
            <a:r>
              <a:rPr lang="en-CA" dirty="0" smtClean="0"/>
              <a:t>EAP-PSK, EAP-TLS, EAP-TTLS, EAP-MD5</a:t>
            </a:r>
          </a:p>
          <a:p>
            <a:r>
              <a:rPr lang="en-CA" dirty="0" smtClean="0"/>
              <a:t>Results in a pair-wise master key (PMK)</a:t>
            </a:r>
          </a:p>
          <a:p>
            <a:r>
              <a:rPr lang="en-CA" dirty="0" smtClean="0"/>
              <a:t>Followed by a 4-way handshake to handle key management and distribution, which uses the PMK to generate a pair-wise transient key (PTK).</a:t>
            </a:r>
            <a:endParaRPr lang="en-CA" dirty="0"/>
          </a:p>
        </p:txBody>
      </p:sp>
      <p:sp>
        <p:nvSpPr>
          <p:cNvPr id="3" name="Title 2"/>
          <p:cNvSpPr>
            <a:spLocks noGrp="1"/>
          </p:cNvSpPr>
          <p:nvPr>
            <p:ph type="title"/>
          </p:nvPr>
        </p:nvSpPr>
        <p:spPr/>
        <p:txBody>
          <a:bodyPr>
            <a:normAutofit fontScale="90000"/>
          </a:bodyPr>
          <a:lstStyle/>
          <a:p>
            <a:r>
              <a:rPr lang="en-CA" dirty="0" smtClean="0"/>
              <a:t>WPA Authentication via 802.11X</a:t>
            </a:r>
            <a:endParaRPr lang="en-CA" dirty="0"/>
          </a:p>
        </p:txBody>
      </p:sp>
      <p:sp>
        <p:nvSpPr>
          <p:cNvPr id="4" name="Slide Number Placeholder 3"/>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37</a:t>
            </a:fld>
            <a:endParaRPr kumimoji="0" lang="en-US"/>
          </a:p>
        </p:txBody>
      </p:sp>
    </p:spTree>
    <p:extLst>
      <p:ext uri="{BB962C8B-B14F-4D97-AF65-F5344CB8AC3E}">
        <p14:creationId xmlns:p14="http://schemas.microsoft.com/office/powerpoint/2010/main" val="1537095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aptlsAuthenticationProcess.jpg"/>
          <p:cNvPicPr>
            <a:picLocks noGrp="1" noChangeAspect="1"/>
          </p:cNvPicPr>
          <p:nvPr>
            <p:ph idx="1"/>
          </p:nvPr>
        </p:nvPicPr>
        <p:blipFill>
          <a:blip r:embed="rId2">
            <a:extLst>
              <a:ext uri="{28A0092B-C50C-407E-A947-70E740481C1C}">
                <a14:useLocalDpi xmlns:a14="http://schemas.microsoft.com/office/drawing/2010/main" val="0"/>
              </a:ext>
            </a:extLst>
          </a:blip>
          <a:srcRect l="-14454" r="-14454"/>
          <a:stretch>
            <a:fillRect/>
          </a:stretch>
        </p:blipFill>
        <p:spPr>
          <a:xfrm>
            <a:off x="318645" y="1371600"/>
            <a:ext cx="8728974" cy="4800600"/>
          </a:xfrm>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38</a:t>
            </a:fld>
            <a:endParaRPr kumimoji="0" lang="en-US"/>
          </a:p>
        </p:txBody>
      </p:sp>
      <p:sp>
        <p:nvSpPr>
          <p:cNvPr id="4" name="Title 3"/>
          <p:cNvSpPr>
            <a:spLocks noGrp="1"/>
          </p:cNvSpPr>
          <p:nvPr>
            <p:ph type="title"/>
          </p:nvPr>
        </p:nvSpPr>
        <p:spPr/>
        <p:txBody>
          <a:bodyPr/>
          <a:lstStyle/>
          <a:p>
            <a:r>
              <a:rPr lang="en-US" dirty="0" smtClean="0"/>
              <a:t>EAP-TLS</a:t>
            </a:r>
            <a:endParaRPr lang="en-US" dirty="0"/>
          </a:p>
        </p:txBody>
      </p:sp>
    </p:spTree>
    <p:extLst>
      <p:ext uri="{BB962C8B-B14F-4D97-AF65-F5344CB8AC3E}">
        <p14:creationId xmlns:p14="http://schemas.microsoft.com/office/powerpoint/2010/main" val="975688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7C1FFBD-3851-4B06-9AC7-CBBE5DF85D9E}" type="slidenum">
              <a:rPr lang="en-US" smtClean="0"/>
              <a:pPr eaLnBrk="1" hangingPunct="1"/>
              <a:t>39</a:t>
            </a:fld>
            <a:endParaRPr lang="en-US" smtClean="0"/>
          </a:p>
        </p:txBody>
      </p:sp>
      <p:sp>
        <p:nvSpPr>
          <p:cNvPr id="6148" name="Rectangle 2"/>
          <p:cNvSpPr>
            <a:spLocks noGrp="1" noChangeArrowheads="1"/>
          </p:cNvSpPr>
          <p:nvPr>
            <p:ph type="title"/>
          </p:nvPr>
        </p:nvSpPr>
        <p:spPr/>
        <p:txBody>
          <a:bodyPr>
            <a:normAutofit/>
          </a:bodyPr>
          <a:lstStyle/>
          <a:p>
            <a:pPr eaLnBrk="1" hangingPunct="1"/>
            <a:r>
              <a:rPr lang="en-CA" sz="3600" dirty="0" smtClean="0">
                <a:solidFill>
                  <a:srgbClr val="663300"/>
                </a:solidFill>
              </a:rPr>
              <a:t>EAP-TLS</a:t>
            </a:r>
          </a:p>
        </p:txBody>
      </p:sp>
      <p:graphicFrame>
        <p:nvGraphicFramePr>
          <p:cNvPr id="6146" name="Object 6"/>
          <p:cNvGraphicFramePr>
            <a:graphicFrameLocks noChangeAspect="1"/>
          </p:cNvGraphicFramePr>
          <p:nvPr>
            <p:extLst>
              <p:ext uri="{D42A27DB-BD31-4B8C-83A1-F6EECF244321}">
                <p14:modId xmlns:p14="http://schemas.microsoft.com/office/powerpoint/2010/main" val="1909694092"/>
              </p:ext>
            </p:extLst>
          </p:nvPr>
        </p:nvGraphicFramePr>
        <p:xfrm>
          <a:off x="2971800" y="990600"/>
          <a:ext cx="6019800" cy="5632724"/>
        </p:xfrm>
        <a:graphic>
          <a:graphicData uri="http://schemas.openxmlformats.org/presentationml/2006/ole">
            <mc:AlternateContent xmlns:mc="http://schemas.openxmlformats.org/markup-compatibility/2006">
              <mc:Choice xmlns:v="urn:schemas-microsoft-com:vml" Requires="v">
                <p:oleObj spid="_x0000_s2094" name="Bitmap Image" r:id="rId3" imgW="4819898" imgH="4629388" progId="Paint.Picture">
                  <p:embed/>
                </p:oleObj>
              </mc:Choice>
              <mc:Fallback>
                <p:oleObj name="Bitmap Image" r:id="rId3" imgW="4819898" imgH="4629388"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990600"/>
                        <a:ext cx="6019800" cy="5632724"/>
                      </a:xfrm>
                      <a:prstGeom prst="rect">
                        <a:avLst/>
                      </a:prstGeom>
                      <a:noFill/>
                      <a:ln>
                        <a:noFill/>
                      </a:ln>
                      <a:effectLst/>
                    </p:spPr>
                  </p:pic>
                </p:oleObj>
              </mc:Fallback>
            </mc:AlternateContent>
          </a:graphicData>
        </a:graphic>
      </p:graphicFrame>
      <p:sp>
        <p:nvSpPr>
          <p:cNvPr id="6149" name="Text Box 5"/>
          <p:cNvSpPr txBox="1">
            <a:spLocks noChangeArrowheads="1"/>
          </p:cNvSpPr>
          <p:nvPr/>
        </p:nvSpPr>
        <p:spPr bwMode="auto">
          <a:xfrm>
            <a:off x="228600" y="2514600"/>
            <a:ext cx="3581400" cy="1384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sz="2000" dirty="0"/>
              <a:t> </a:t>
            </a:r>
            <a:r>
              <a:rPr lang="en-US" sz="1600" dirty="0"/>
              <a:t>AS verifies client’s digital signature using client’s public key got from client’s certificate </a:t>
            </a:r>
            <a:r>
              <a:rPr lang="en-US" sz="1600" dirty="0" err="1" smtClean="0"/>
              <a:t>Cert</a:t>
            </a:r>
            <a:r>
              <a:rPr lang="en-US" sz="1600" baseline="-25000" dirty="0" err="1" smtClean="0"/>
              <a:t>client</a:t>
            </a:r>
            <a:endParaRPr lang="en-US" sz="1600" baseline="-25000" dirty="0"/>
          </a:p>
          <a:p>
            <a:pPr eaLnBrk="1" hangingPunct="1">
              <a:buFontTx/>
              <a:buChar char="•"/>
            </a:pPr>
            <a:r>
              <a:rPr lang="en-US" sz="1600" baseline="-25000" dirty="0"/>
              <a:t> </a:t>
            </a:r>
            <a:r>
              <a:rPr lang="en-US" sz="1600" dirty="0"/>
              <a:t>Get random number p by decrypting with its private key</a:t>
            </a:r>
            <a:endParaRPr lang="en-US" sz="1600" baseline="-25000" dirty="0"/>
          </a:p>
        </p:txBody>
      </p:sp>
      <p:sp>
        <p:nvSpPr>
          <p:cNvPr id="6150" name="Text Box 7"/>
          <p:cNvSpPr txBox="1">
            <a:spLocks noChangeArrowheads="1"/>
          </p:cNvSpPr>
          <p:nvPr/>
        </p:nvSpPr>
        <p:spPr bwMode="auto">
          <a:xfrm>
            <a:off x="228600" y="4038600"/>
            <a:ext cx="3581400" cy="65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Char char="•"/>
            </a:pPr>
            <a:r>
              <a:rPr lang="en-US" sz="2000"/>
              <a:t> </a:t>
            </a:r>
            <a:r>
              <a:rPr lang="en-US" sz="1600"/>
              <a:t>Client calculates H(c,s,p), compares it with the value sent by As</a:t>
            </a:r>
            <a:endParaRPr lang="en-US" sz="1600" baseline="-25000"/>
          </a:p>
        </p:txBody>
      </p:sp>
    </p:spTree>
    <p:extLst>
      <p:ext uri="{BB962C8B-B14F-4D97-AF65-F5344CB8AC3E}">
        <p14:creationId xmlns:p14="http://schemas.microsoft.com/office/powerpoint/2010/main" val="1287023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Grp="1" noChangeArrowheads="1"/>
          </p:cNvSpPr>
          <p:nvPr>
            <p:ph idx="1"/>
          </p:nvPr>
        </p:nvSpPr>
        <p:spPr/>
        <p:txBody>
          <a:bodyPr/>
          <a:lstStyle/>
          <a:p>
            <a:pPr eaLnBrk="1" hangingPunct="1">
              <a:defRPr/>
            </a:pPr>
            <a:r>
              <a:rPr lang="en-US" dirty="0" smtClean="0"/>
              <a:t>In 1997, the IEEE approved the IEEE 802.11 WLAN standard</a:t>
            </a:r>
          </a:p>
          <a:p>
            <a:pPr eaLnBrk="1" hangingPunct="1">
              <a:defRPr/>
            </a:pPr>
            <a:r>
              <a:rPr lang="en-US" dirty="0" smtClean="0"/>
              <a:t>Revisions</a:t>
            </a:r>
          </a:p>
          <a:p>
            <a:pPr lvl="1" eaLnBrk="1" hangingPunct="1">
              <a:defRPr/>
            </a:pPr>
            <a:r>
              <a:rPr lang="en-US" dirty="0" smtClean="0"/>
              <a:t>IEEE 802.11a</a:t>
            </a:r>
          </a:p>
          <a:p>
            <a:pPr lvl="1" eaLnBrk="1" hangingPunct="1">
              <a:defRPr/>
            </a:pPr>
            <a:r>
              <a:rPr lang="en-US" dirty="0" smtClean="0"/>
              <a:t>IEEE 802.11b</a:t>
            </a:r>
          </a:p>
          <a:p>
            <a:pPr lvl="1" eaLnBrk="1" hangingPunct="1">
              <a:defRPr/>
            </a:pPr>
            <a:r>
              <a:rPr lang="en-US" dirty="0" smtClean="0"/>
              <a:t>IEEE 802.11g</a:t>
            </a:r>
          </a:p>
          <a:p>
            <a:pPr lvl="1" eaLnBrk="1" hangingPunct="1">
              <a:defRPr/>
            </a:pPr>
            <a:r>
              <a:rPr lang="en-US" dirty="0" smtClean="0"/>
              <a:t>IEEE 802.11n</a:t>
            </a:r>
          </a:p>
        </p:txBody>
      </p:sp>
      <p:sp>
        <p:nvSpPr>
          <p:cNvPr id="8195" name="Rectangle 2"/>
          <p:cNvSpPr>
            <a:spLocks noGrp="1" noChangeArrowheads="1"/>
          </p:cNvSpPr>
          <p:nvPr>
            <p:ph type="title"/>
          </p:nvPr>
        </p:nvSpPr>
        <p:spPr/>
        <p:txBody>
          <a:bodyPr anchorCtr="0"/>
          <a:lstStyle/>
          <a:p>
            <a:pPr eaLnBrk="1" hangingPunct="1">
              <a:defRPr/>
            </a:pPr>
            <a:r>
              <a:rPr lang="en-US" smtClean="0"/>
              <a:t>IEEE 802.11 WLAN Standard</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a:t>
            </a:fld>
            <a:endParaRPr kumimoji="0"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109728" indent="0">
              <a:buNone/>
            </a:pPr>
            <a:r>
              <a:rPr lang="en-CA" dirty="0" smtClean="0"/>
              <a:t> </a:t>
            </a:r>
          </a:p>
          <a:p>
            <a:endParaRPr lang="en-CA" dirty="0"/>
          </a:p>
          <a:p>
            <a:endParaRPr lang="en-CA"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40</a:t>
            </a:fld>
            <a:endParaRPr kumimoji="0" lang="en-US"/>
          </a:p>
        </p:txBody>
      </p:sp>
      <p:sp>
        <p:nvSpPr>
          <p:cNvPr id="10" name="Title 9"/>
          <p:cNvSpPr>
            <a:spLocks noGrp="1"/>
          </p:cNvSpPr>
          <p:nvPr>
            <p:ph type="title"/>
          </p:nvPr>
        </p:nvSpPr>
        <p:spPr/>
        <p:txBody>
          <a:bodyPr/>
          <a:lstStyle/>
          <a:p>
            <a:r>
              <a:rPr lang="en-CA" dirty="0" smtClean="0"/>
              <a:t>4-way Handshake</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625792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625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41</a:t>
            </a:fld>
            <a:endParaRPr kumimoji="0" lang="en-US"/>
          </a:p>
        </p:txBody>
      </p:sp>
      <p:sp>
        <p:nvSpPr>
          <p:cNvPr id="4" name="Title 3"/>
          <p:cNvSpPr>
            <a:spLocks noGrp="1"/>
          </p:cNvSpPr>
          <p:nvPr>
            <p:ph type="title"/>
          </p:nvPr>
        </p:nvSpPr>
        <p:spPr/>
        <p:txBody>
          <a:bodyPr/>
          <a:lstStyle/>
          <a:p>
            <a:r>
              <a:rPr lang="en-CA" dirty="0" smtClean="0"/>
              <a:t>Key Hierarchy</a:t>
            </a:r>
            <a:endParaRPr lang="en-C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47798"/>
            <a:ext cx="7543800" cy="4596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108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42</a:t>
            </a:fld>
            <a:endParaRPr kumimoji="0" lang="en-US"/>
          </a:p>
        </p:txBody>
      </p:sp>
      <p:sp>
        <p:nvSpPr>
          <p:cNvPr id="4" name="Title 3"/>
          <p:cNvSpPr>
            <a:spLocks noGrp="1"/>
          </p:cNvSpPr>
          <p:nvPr>
            <p:ph type="title"/>
          </p:nvPr>
        </p:nvSpPr>
        <p:spPr/>
        <p:txBody>
          <a:bodyPr/>
          <a:lstStyle/>
          <a:p>
            <a:endParaRPr lang="en-CA"/>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590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7126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CA" dirty="0" smtClean="0"/>
              <a:t>WPA2</a:t>
            </a:r>
            <a:endParaRPr lang="en-CA" dirty="0"/>
          </a:p>
        </p:txBody>
      </p:sp>
      <p:sp>
        <p:nvSpPr>
          <p:cNvPr id="8" name="Subtitle 7"/>
          <p:cNvSpPr>
            <a:spLocks noGrp="1"/>
          </p:cNvSpPr>
          <p:nvPr>
            <p:ph type="subTitle" idx="1"/>
          </p:nvPr>
        </p:nvSpPr>
        <p:spPr/>
        <p:txBody>
          <a:bodyPr/>
          <a:lstStyle/>
          <a:p>
            <a:endParaRPr lang="en-CA"/>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43</a:t>
            </a:fld>
            <a:endParaRPr kumimoji="0" lang="en-US"/>
          </a:p>
        </p:txBody>
      </p:sp>
    </p:spTree>
    <p:extLst>
      <p:ext uri="{BB962C8B-B14F-4D97-AF65-F5344CB8AC3E}">
        <p14:creationId xmlns:p14="http://schemas.microsoft.com/office/powerpoint/2010/main" val="93950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p:txBody>
          <a:bodyPr>
            <a:normAutofit/>
          </a:bodyPr>
          <a:lstStyle/>
          <a:p>
            <a:r>
              <a:rPr lang="en-US" b="1" dirty="0" smtClean="0"/>
              <a:t>Wi-Fi Protected Access 2 (WPA2)</a:t>
            </a:r>
          </a:p>
          <a:p>
            <a:pPr lvl="1"/>
            <a:r>
              <a:rPr lang="en-US" dirty="0" smtClean="0"/>
              <a:t>Introduced by the Wi-Fi Alliance in September 2004</a:t>
            </a:r>
          </a:p>
          <a:p>
            <a:pPr lvl="1"/>
            <a:r>
              <a:rPr lang="en-US" dirty="0" smtClean="0"/>
              <a:t>The second generation of WPA security</a:t>
            </a:r>
          </a:p>
          <a:p>
            <a:pPr lvl="1"/>
            <a:r>
              <a:rPr lang="en-US" dirty="0" smtClean="0"/>
              <a:t>Still uses PSK (Pre-Shared Key) authentication</a:t>
            </a:r>
          </a:p>
          <a:p>
            <a:pPr lvl="1"/>
            <a:r>
              <a:rPr lang="en-US" dirty="0" smtClean="0"/>
              <a:t>But instead of TKIP encryption it uses a stronger data encryption method called AES-CCMP</a:t>
            </a:r>
          </a:p>
          <a:p>
            <a:pPr lvl="1"/>
            <a:endParaRPr lang="en-US" dirty="0" smtClean="0"/>
          </a:p>
          <a:p>
            <a:pPr lvl="1"/>
            <a:endParaRPr lang="en-US" dirty="0"/>
          </a:p>
          <a:p>
            <a:pPr marL="109728" indent="0">
              <a:buNone/>
            </a:pPr>
            <a:r>
              <a:rPr lang="en-US" sz="1800" dirty="0" smtClean="0"/>
              <a:t>AES: </a:t>
            </a:r>
            <a:r>
              <a:rPr lang="en-CA" sz="1800" dirty="0"/>
              <a:t>Advanced Encryption Standard </a:t>
            </a:r>
            <a:endParaRPr lang="en-US" sz="1800" dirty="0" smtClean="0"/>
          </a:p>
          <a:p>
            <a:pPr marL="109728" indent="0">
              <a:buNone/>
            </a:pPr>
            <a:r>
              <a:rPr lang="en-US" sz="1800" dirty="0" smtClean="0"/>
              <a:t>CCMP: </a:t>
            </a:r>
            <a:r>
              <a:rPr lang="en-CA" sz="1800" dirty="0"/>
              <a:t>Counter Mode with Cipher Block Chaining Message Authentication Code Protocol </a:t>
            </a:r>
            <a:endParaRPr lang="en-US" sz="1800" dirty="0" smtClean="0"/>
          </a:p>
        </p:txBody>
      </p:sp>
      <p:sp>
        <p:nvSpPr>
          <p:cNvPr id="35843" name="Rectangle 2"/>
          <p:cNvSpPr>
            <a:spLocks noGrp="1" noChangeArrowheads="1"/>
          </p:cNvSpPr>
          <p:nvPr>
            <p:ph type="title"/>
          </p:nvPr>
        </p:nvSpPr>
        <p:spPr/>
        <p:txBody>
          <a:bodyPr anchorCtr="0"/>
          <a:lstStyle/>
          <a:p>
            <a:pPr fontAlgn="auto">
              <a:spcAft>
                <a:spcPts val="0"/>
              </a:spcAft>
              <a:defRPr/>
            </a:pPr>
            <a:r>
              <a:rPr lang="en-US" smtClean="0"/>
              <a:t>WPA2 Personal Security</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44</a:t>
            </a:fld>
            <a:endParaRPr kumimoji="0" lang="en-US"/>
          </a:p>
        </p:txBody>
      </p:sp>
    </p:spTree>
    <p:extLst>
      <p:ext uri="{BB962C8B-B14F-4D97-AF65-F5344CB8AC3E}">
        <p14:creationId xmlns:p14="http://schemas.microsoft.com/office/powerpoint/2010/main" val="3934343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en-US" sz="3300" dirty="0" smtClean="0"/>
              <a:t>PSK Authentication</a:t>
            </a:r>
          </a:p>
          <a:p>
            <a:pPr lvl="1"/>
            <a:r>
              <a:rPr lang="en-US" dirty="0" smtClean="0"/>
              <a:t>Intended for personal and small office home office users who do not have advanced server capabilities</a:t>
            </a:r>
          </a:p>
          <a:p>
            <a:pPr lvl="1"/>
            <a:r>
              <a:rPr lang="en-US" dirty="0" smtClean="0"/>
              <a:t>PSK keys are automatically changed and authenticated between devices after a specified period of time known as the </a:t>
            </a:r>
            <a:r>
              <a:rPr lang="en-US" i="1" dirty="0" smtClean="0"/>
              <a:t>rekey interval</a:t>
            </a:r>
          </a:p>
        </p:txBody>
      </p:sp>
      <p:sp>
        <p:nvSpPr>
          <p:cNvPr id="35843" name="Rectangle 2"/>
          <p:cNvSpPr>
            <a:spLocks noGrp="1" noChangeArrowheads="1"/>
          </p:cNvSpPr>
          <p:nvPr>
            <p:ph type="title"/>
          </p:nvPr>
        </p:nvSpPr>
        <p:spPr/>
        <p:txBody>
          <a:bodyPr anchorCtr="0"/>
          <a:lstStyle/>
          <a:p>
            <a:pPr fontAlgn="auto">
              <a:spcAft>
                <a:spcPts val="0"/>
              </a:spcAft>
              <a:defRPr/>
            </a:pPr>
            <a:r>
              <a:rPr lang="en-US" dirty="0" smtClean="0"/>
              <a:t>WPA2 Personal Security (2)</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45</a:t>
            </a:fld>
            <a:endParaRPr kumimoji="0" lang="en-US"/>
          </a:p>
        </p:txBody>
      </p:sp>
    </p:spTree>
    <p:extLst>
      <p:ext uri="{BB962C8B-B14F-4D97-AF65-F5344CB8AC3E}">
        <p14:creationId xmlns:p14="http://schemas.microsoft.com/office/powerpoint/2010/main" val="2093487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noChangeArrowheads="1"/>
          </p:cNvSpPr>
          <p:nvPr>
            <p:ph idx="1"/>
          </p:nvPr>
        </p:nvSpPr>
        <p:spPr/>
        <p:txBody>
          <a:bodyPr/>
          <a:lstStyle/>
          <a:p>
            <a:pPr eaLnBrk="1" hangingPunct="1"/>
            <a:r>
              <a:rPr lang="en-US" smtClean="0"/>
              <a:t>AES-CCMP Encryption</a:t>
            </a:r>
          </a:p>
          <a:p>
            <a:pPr lvl="1" eaLnBrk="1" hangingPunct="1"/>
            <a:r>
              <a:rPr lang="en-US" smtClean="0"/>
              <a:t>Encryption under the WPA2 personal security model is accomplished by </a:t>
            </a:r>
            <a:r>
              <a:rPr lang="en-US" b="1" smtClean="0"/>
              <a:t>AES-CCMP</a:t>
            </a:r>
          </a:p>
          <a:p>
            <a:pPr lvl="1" eaLnBrk="1" hangingPunct="1"/>
            <a:r>
              <a:rPr lang="en-US" smtClean="0"/>
              <a:t>This encryption is so complex that it requires special hardware to be added to the access points to perform it</a:t>
            </a:r>
          </a:p>
          <a:p>
            <a:pPr lvl="1" eaLnBrk="1" hangingPunct="1"/>
            <a:endParaRPr lang="en-US" smtClean="0"/>
          </a:p>
        </p:txBody>
      </p:sp>
      <p:sp>
        <p:nvSpPr>
          <p:cNvPr id="37891" name="Rectangle 2"/>
          <p:cNvSpPr>
            <a:spLocks noGrp="1" noChangeArrowheads="1"/>
          </p:cNvSpPr>
          <p:nvPr>
            <p:ph type="title"/>
          </p:nvPr>
        </p:nvSpPr>
        <p:spPr/>
        <p:txBody>
          <a:bodyPr anchorCtr="0">
            <a:normAutofit/>
          </a:bodyPr>
          <a:lstStyle/>
          <a:p>
            <a:pPr eaLnBrk="1" hangingPunct="1">
              <a:defRPr/>
            </a:pPr>
            <a:r>
              <a:rPr lang="en-US" dirty="0" smtClean="0"/>
              <a:t>WPA2 Personal Security (3)</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46</a:t>
            </a:fld>
            <a:endParaRPr kumimoji="0"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a:p>
        </p:txBody>
      </p:sp>
      <p:sp>
        <p:nvSpPr>
          <p:cNvPr id="39939" name="Rectangle 2"/>
          <p:cNvSpPr>
            <a:spLocks noGrp="1" noChangeArrowheads="1"/>
          </p:cNvSpPr>
          <p:nvPr>
            <p:ph type="title"/>
          </p:nvPr>
        </p:nvSpPr>
        <p:spPr/>
        <p:txBody>
          <a:bodyPr anchorCtr="0"/>
          <a:lstStyle/>
          <a:p>
            <a:pPr eaLnBrk="1" hangingPunct="1">
              <a:defRPr/>
            </a:pPr>
            <a:r>
              <a:rPr lang="en-US" dirty="0" smtClean="0"/>
              <a:t>WPA and WPA2 Compared</a:t>
            </a:r>
          </a:p>
        </p:txBody>
      </p:sp>
      <p:pic>
        <p:nvPicPr>
          <p:cNvPr id="501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2379663"/>
            <a:ext cx="74199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47</a:t>
            </a:fld>
            <a:endParaRPr kumimoji="0"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Grp="1" noChangeArrowheads="1"/>
          </p:cNvSpPr>
          <p:nvPr>
            <p:ph idx="1"/>
          </p:nvPr>
        </p:nvSpPr>
        <p:spPr/>
        <p:txBody>
          <a:bodyPr/>
          <a:lstStyle/>
          <a:p>
            <a:pPr eaLnBrk="1" hangingPunct="1">
              <a:defRPr/>
            </a:pPr>
            <a:r>
              <a:rPr lang="en-US" dirty="0" smtClean="0"/>
              <a:t>The most secure method</a:t>
            </a:r>
          </a:p>
          <a:p>
            <a:pPr eaLnBrk="1" hangingPunct="1">
              <a:defRPr/>
            </a:pPr>
            <a:r>
              <a:rPr lang="en-US" dirty="0" smtClean="0"/>
              <a:t>Authentication uses IEEE 802.1x</a:t>
            </a:r>
          </a:p>
          <a:p>
            <a:pPr eaLnBrk="1" hangingPunct="1">
              <a:defRPr/>
            </a:pPr>
            <a:r>
              <a:rPr lang="en-US" dirty="0" smtClean="0"/>
              <a:t>Encryption is AES-CCMP</a:t>
            </a:r>
          </a:p>
        </p:txBody>
      </p:sp>
      <p:sp>
        <p:nvSpPr>
          <p:cNvPr id="48131" name="Rectangle 2"/>
          <p:cNvSpPr>
            <a:spLocks noGrp="1" noChangeArrowheads="1"/>
          </p:cNvSpPr>
          <p:nvPr>
            <p:ph type="title"/>
          </p:nvPr>
        </p:nvSpPr>
        <p:spPr/>
        <p:txBody>
          <a:bodyPr anchorCtr="0"/>
          <a:lstStyle/>
          <a:p>
            <a:pPr eaLnBrk="1" hangingPunct="1">
              <a:defRPr/>
            </a:pPr>
            <a:r>
              <a:rPr lang="en-US" smtClean="0"/>
              <a:t>WPA2 Enterprise Security</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48</a:t>
            </a:fld>
            <a:endParaRPr kumimoji="0"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49155" name="Rectangle 2"/>
          <p:cNvSpPr>
            <a:spLocks noGrp="1" noChangeArrowheads="1"/>
          </p:cNvSpPr>
          <p:nvPr>
            <p:ph type="title"/>
          </p:nvPr>
        </p:nvSpPr>
        <p:spPr/>
        <p:txBody>
          <a:bodyPr anchorCtr="0">
            <a:normAutofit/>
          </a:bodyPr>
          <a:lstStyle/>
          <a:p>
            <a:pPr eaLnBrk="1" hangingPunct="1">
              <a:defRPr/>
            </a:pPr>
            <a:r>
              <a:rPr lang="en-US" dirty="0" smtClean="0"/>
              <a:t>Wireless Security Models</a:t>
            </a:r>
          </a:p>
        </p:txBody>
      </p:sp>
      <p:pic>
        <p:nvPicPr>
          <p:cNvPr id="593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91" y="1447800"/>
            <a:ext cx="8005763"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191" y="3657600"/>
            <a:ext cx="8005763" cy="2264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49</a:t>
            </a:fld>
            <a:endParaRPr kumimoji="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idx="1"/>
          </p:nvPr>
        </p:nvSpPr>
        <p:spPr/>
        <p:txBody>
          <a:bodyPr/>
          <a:lstStyle/>
          <a:p>
            <a:pPr eaLnBrk="1" hangingPunct="1">
              <a:defRPr/>
            </a:pPr>
            <a:r>
              <a:rPr lang="en-US" smtClean="0"/>
              <a:t>Access is controlled by limiting a device’s access to the access point (AP)</a:t>
            </a:r>
          </a:p>
          <a:p>
            <a:pPr eaLnBrk="1" hangingPunct="1">
              <a:defRPr/>
            </a:pPr>
            <a:r>
              <a:rPr lang="en-US" smtClean="0"/>
              <a:t>Only devices that are authorized can connect to the AP</a:t>
            </a:r>
          </a:p>
          <a:p>
            <a:pPr lvl="1" eaLnBrk="1" hangingPunct="1">
              <a:defRPr/>
            </a:pPr>
            <a:r>
              <a:rPr lang="en-US" smtClean="0"/>
              <a:t>One way: Media Access Control (MAC) address filtering</a:t>
            </a:r>
          </a:p>
          <a:p>
            <a:pPr lvl="1" eaLnBrk="1" hangingPunct="1">
              <a:defRPr/>
            </a:pPr>
            <a:r>
              <a:rPr lang="en-US" smtClean="0"/>
              <a:t>CCSF uses this technique (unfortunately)</a:t>
            </a:r>
          </a:p>
          <a:p>
            <a:pPr lvl="1" eaLnBrk="1" hangingPunct="1">
              <a:defRPr/>
            </a:pPr>
            <a:r>
              <a:rPr lang="en-US" smtClean="0"/>
              <a:t>See www.ccsf.edu/wifi</a:t>
            </a:r>
          </a:p>
        </p:txBody>
      </p:sp>
      <p:sp>
        <p:nvSpPr>
          <p:cNvPr id="9219" name="Rectangle 2"/>
          <p:cNvSpPr>
            <a:spLocks noGrp="1" noChangeArrowheads="1"/>
          </p:cNvSpPr>
          <p:nvPr>
            <p:ph type="title"/>
          </p:nvPr>
        </p:nvSpPr>
        <p:spPr/>
        <p:txBody>
          <a:bodyPr anchorCtr="0"/>
          <a:lstStyle/>
          <a:p>
            <a:pPr eaLnBrk="1" hangingPunct="1">
              <a:defRPr/>
            </a:pPr>
            <a:r>
              <a:rPr lang="en-US" smtClean="0"/>
              <a:t>Controlling Access to a WLAN</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a:t>
            </a:fld>
            <a:endParaRPr kumimoji="0"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A superset of all WLAN security mechanisms including WEP, WPA and WPA2.</a:t>
            </a:r>
          </a:p>
          <a:p>
            <a:r>
              <a:rPr lang="en-CA" dirty="0" smtClean="0"/>
              <a:t>PSK (personal) or 802.1X (enterprise) is used for authentication and key management. </a:t>
            </a:r>
            <a:endParaRPr lang="en-CA"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50</a:t>
            </a:fld>
            <a:endParaRPr kumimoji="0" lang="en-US"/>
          </a:p>
        </p:txBody>
      </p:sp>
      <p:sp>
        <p:nvSpPr>
          <p:cNvPr id="4" name="Title 3"/>
          <p:cNvSpPr>
            <a:spLocks noGrp="1"/>
          </p:cNvSpPr>
          <p:nvPr>
            <p:ph type="title"/>
          </p:nvPr>
        </p:nvSpPr>
        <p:spPr/>
        <p:txBody>
          <a:bodyPr/>
          <a:lstStyle/>
          <a:p>
            <a:r>
              <a:rPr lang="en-CA" dirty="0" smtClean="0"/>
              <a:t>802.11i</a:t>
            </a:r>
            <a:endParaRPr lang="en-CA" dirty="0"/>
          </a:p>
        </p:txBody>
      </p:sp>
    </p:spTree>
    <p:extLst>
      <p:ext uri="{BB962C8B-B14F-4D97-AF65-F5344CB8AC3E}">
        <p14:creationId xmlns:p14="http://schemas.microsoft.com/office/powerpoint/2010/main" val="22673918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CA" dirty="0" smtClean="0"/>
              <a:t>Section 6.3.1, Wireless Mesh Networks, by I. F. </a:t>
            </a:r>
            <a:r>
              <a:rPr lang="en-CA" dirty="0" err="1" smtClean="0"/>
              <a:t>Akyildiz</a:t>
            </a:r>
            <a:r>
              <a:rPr lang="en-CA" dirty="0" smtClean="0"/>
              <a:t> and X. Wang</a:t>
            </a:r>
          </a:p>
          <a:p>
            <a:endParaRPr lang="en-CA" dirty="0"/>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51</a:t>
            </a:fld>
            <a:endParaRPr kumimoji="0" lang="en-US"/>
          </a:p>
        </p:txBody>
      </p:sp>
      <p:sp>
        <p:nvSpPr>
          <p:cNvPr id="4" name="Title 3"/>
          <p:cNvSpPr>
            <a:spLocks noGrp="1"/>
          </p:cNvSpPr>
          <p:nvPr>
            <p:ph type="title"/>
          </p:nvPr>
        </p:nvSpPr>
        <p:spPr/>
        <p:txBody>
          <a:bodyPr/>
          <a:lstStyle/>
          <a:p>
            <a:r>
              <a:rPr lang="en-CA" dirty="0" smtClean="0"/>
              <a:t>Reference</a:t>
            </a:r>
            <a:endParaRPr lang="en-CA" dirty="0"/>
          </a:p>
        </p:txBody>
      </p:sp>
    </p:spTree>
    <p:extLst>
      <p:ext uri="{BB962C8B-B14F-4D97-AF65-F5344CB8AC3E}">
        <p14:creationId xmlns:p14="http://schemas.microsoft.com/office/powerpoint/2010/main" val="217580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CA" dirty="0"/>
          </a:p>
        </p:txBody>
      </p:sp>
      <p:sp>
        <p:nvSpPr>
          <p:cNvPr id="10244" name="Rectangle 2"/>
          <p:cNvSpPr>
            <a:spLocks noGrp="1" noChangeArrowheads="1"/>
          </p:cNvSpPr>
          <p:nvPr>
            <p:ph type="title"/>
          </p:nvPr>
        </p:nvSpPr>
        <p:spPr/>
        <p:txBody>
          <a:bodyPr anchorCtr="0"/>
          <a:lstStyle/>
          <a:p>
            <a:pPr eaLnBrk="1" hangingPunct="1">
              <a:defRPr/>
            </a:pPr>
            <a:r>
              <a:rPr lang="en-US" smtClean="0"/>
              <a:t>Controlling Access</a:t>
            </a:r>
          </a:p>
        </p:txBody>
      </p:sp>
      <p:pic>
        <p:nvPicPr>
          <p:cNvPr id="1945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588" y="1600200"/>
            <a:ext cx="5838825"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6</a:t>
            </a:fld>
            <a:endParaRPr kumimoji="0"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1981200"/>
            <a:ext cx="8101012" cy="338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p:txBody>
          <a:bodyPr/>
          <a:lstStyle/>
          <a:p>
            <a:endParaRPr lang="en-CA" dirty="0"/>
          </a:p>
        </p:txBody>
      </p:sp>
      <p:sp>
        <p:nvSpPr>
          <p:cNvPr id="11269" name="Rectangle 2"/>
          <p:cNvSpPr>
            <a:spLocks noGrp="1" noChangeArrowheads="1"/>
          </p:cNvSpPr>
          <p:nvPr>
            <p:ph type="title"/>
          </p:nvPr>
        </p:nvSpPr>
        <p:spPr/>
        <p:txBody>
          <a:bodyPr anchorCtr="0"/>
          <a:lstStyle/>
          <a:p>
            <a:pPr eaLnBrk="1" hangingPunct="1">
              <a:defRPr/>
            </a:pPr>
            <a:r>
              <a:rPr lang="en-US" smtClean="0"/>
              <a:t>MAC Address Filtering</a:t>
            </a:r>
          </a:p>
        </p:txBody>
      </p:sp>
      <p:sp>
        <p:nvSpPr>
          <p:cNvPr id="3" name="Slide Number Placeholder 2"/>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7</a:t>
            </a:fld>
            <a:endParaRPr kumimoji="0"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p:txBody>
          <a:bodyPr/>
          <a:lstStyle/>
          <a:p>
            <a:pPr eaLnBrk="1" hangingPunct="1">
              <a:defRPr/>
            </a:pPr>
            <a:r>
              <a:rPr lang="en-US" dirty="0" smtClean="0"/>
              <a:t>Usually implemented by permitting instead of preventing</a:t>
            </a:r>
          </a:p>
          <a:p>
            <a:pPr eaLnBrk="1" hangingPunct="1">
              <a:defRPr/>
            </a:pPr>
            <a:r>
              <a:rPr lang="en-US" dirty="0" smtClean="0"/>
              <a:t>CCSF does this</a:t>
            </a:r>
          </a:p>
          <a:p>
            <a:pPr lvl="1" eaLnBrk="1" hangingPunct="1">
              <a:buFontTx/>
              <a:buNone/>
              <a:defRPr/>
            </a:pPr>
            <a:r>
              <a:rPr lang="en-US" dirty="0" smtClean="0"/>
              <a:t>www.ccsf.edu/wifi</a:t>
            </a:r>
          </a:p>
        </p:txBody>
      </p:sp>
      <p:sp>
        <p:nvSpPr>
          <p:cNvPr id="12291" name="Rectangle 2"/>
          <p:cNvSpPr>
            <a:spLocks noGrp="1" noChangeArrowheads="1"/>
          </p:cNvSpPr>
          <p:nvPr>
            <p:ph type="title"/>
          </p:nvPr>
        </p:nvSpPr>
        <p:spPr/>
        <p:txBody>
          <a:bodyPr anchorCtr="0"/>
          <a:lstStyle/>
          <a:p>
            <a:pPr eaLnBrk="1" hangingPunct="1">
              <a:defRPr/>
            </a:pPr>
            <a:r>
              <a:rPr lang="en-US" smtClean="0"/>
              <a:t>MAC Address Filtering</a:t>
            </a:r>
          </a:p>
        </p:txBody>
      </p:sp>
      <p:pic>
        <p:nvPicPr>
          <p:cNvPr id="21508" name="Picture 5" descr="C:\Users\sam\Pictures\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0"/>
            <a:ext cx="23907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8</a:t>
            </a:fld>
            <a:endParaRPr kumimoji="0"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idx="1"/>
          </p:nvPr>
        </p:nvSpPr>
        <p:spPr/>
        <p:txBody>
          <a:bodyPr/>
          <a:lstStyle/>
          <a:p>
            <a:pPr eaLnBrk="1" hangingPunct="1">
              <a:defRPr/>
            </a:pPr>
            <a:r>
              <a:rPr lang="en-US" dirty="0" smtClean="0"/>
              <a:t>MAC addresses are transmitted in the clear</a:t>
            </a:r>
          </a:p>
          <a:p>
            <a:pPr lvl="1" eaLnBrk="1" hangingPunct="1">
              <a:defRPr/>
            </a:pPr>
            <a:r>
              <a:rPr lang="en-US" dirty="0" smtClean="0"/>
              <a:t>An attacker can just sniff for MACs</a:t>
            </a:r>
          </a:p>
          <a:p>
            <a:pPr eaLnBrk="1" hangingPunct="1">
              <a:defRPr/>
            </a:pPr>
            <a:r>
              <a:rPr lang="en-US" dirty="0" smtClean="0"/>
              <a:t>Managing a large number of MAC addresses is difficult</a:t>
            </a:r>
          </a:p>
          <a:p>
            <a:pPr eaLnBrk="1" hangingPunct="1">
              <a:defRPr/>
            </a:pPr>
            <a:r>
              <a:rPr lang="en-US" dirty="0" smtClean="0"/>
              <a:t>MAC address filtering does not provide a means to temporarily allow a guest user to access the network </a:t>
            </a:r>
          </a:p>
          <a:p>
            <a:pPr lvl="1" eaLnBrk="1" hangingPunct="1">
              <a:defRPr/>
            </a:pPr>
            <a:r>
              <a:rPr lang="en-US" dirty="0" smtClean="0"/>
              <a:t>Other than manually entering the user’s MAC address into the access point</a:t>
            </a:r>
          </a:p>
        </p:txBody>
      </p:sp>
      <p:sp>
        <p:nvSpPr>
          <p:cNvPr id="25603" name="Rectangle 2"/>
          <p:cNvSpPr>
            <a:spLocks noGrp="1" noChangeArrowheads="1"/>
          </p:cNvSpPr>
          <p:nvPr>
            <p:ph type="title"/>
          </p:nvPr>
        </p:nvSpPr>
        <p:spPr/>
        <p:txBody>
          <a:bodyPr anchorCtr="0">
            <a:normAutofit fontScale="90000"/>
          </a:bodyPr>
          <a:lstStyle/>
          <a:p>
            <a:pPr eaLnBrk="1" hangingPunct="1">
              <a:defRPr/>
            </a:pPr>
            <a:r>
              <a:rPr lang="en-US" dirty="0" smtClean="0"/>
              <a:t>MAC Address Filtering Weaknesses</a:t>
            </a:r>
          </a:p>
        </p:txBody>
      </p:sp>
      <p:sp>
        <p:nvSpPr>
          <p:cNvPr id="2" name="Slide Number Placeholder 1"/>
          <p:cNvSpPr>
            <a:spLocks noGrp="1"/>
          </p:cNvSpPr>
          <p:nvPr>
            <p:ph type="sldNum" sz="quarter" idx="12"/>
          </p:nvPr>
        </p:nvSpPr>
        <p:spPr/>
        <p:txBody>
          <a:bodyPr/>
          <a:lstStyle/>
          <a:p>
            <a:pPr eaLnBrk="1" latinLnBrk="0" hangingPunct="1"/>
            <a:fld id="{D5BBC35B-A44B-4119-B8DA-DE9E3DFADA20}" type="slidenum">
              <a:rPr kumimoji="0" lang="en-US" smtClean="0"/>
              <a:pPr eaLnBrk="1" latinLnBrk="0" hangingPunct="1"/>
              <a:t>9</a:t>
            </a:fld>
            <a:endParaRPr kumimoji="0" lang="en-US"/>
          </a:p>
        </p:txBody>
      </p:sp>
    </p:spTree>
    <p:extLst>
      <p:ext uri="{BB962C8B-B14F-4D97-AF65-F5344CB8AC3E}">
        <p14:creationId xmlns:p14="http://schemas.microsoft.com/office/powerpoint/2010/main" val="81989098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Default Design">
  <a:themeElements>
    <a:clrScheme name="3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1849</Words>
  <Application>Microsoft Macintosh PowerPoint</Application>
  <PresentationFormat>On-screen Show (4:3)</PresentationFormat>
  <Paragraphs>282</Paragraphs>
  <Slides>51</Slides>
  <Notes>29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51</vt:i4>
      </vt:variant>
    </vt:vector>
  </HeadingPairs>
  <TitlesOfParts>
    <vt:vector size="54" baseType="lpstr">
      <vt:lpstr>3_Default Design</vt:lpstr>
      <vt:lpstr>Concourse</vt:lpstr>
      <vt:lpstr>Bitmap Image</vt:lpstr>
      <vt:lpstr>Wireless LAN Security</vt:lpstr>
      <vt:lpstr>Outline</vt:lpstr>
      <vt:lpstr>History</vt:lpstr>
      <vt:lpstr>IEEE 802.11 WLAN Standard</vt:lpstr>
      <vt:lpstr>Controlling Access to a WLAN</vt:lpstr>
      <vt:lpstr>Controlling Access</vt:lpstr>
      <vt:lpstr>MAC Address Filtering</vt:lpstr>
      <vt:lpstr>MAC Address Filtering</vt:lpstr>
      <vt:lpstr>MAC Address Filtering Weaknesses</vt:lpstr>
      <vt:lpstr>Wired Equivalent Privacy (WEP)</vt:lpstr>
      <vt:lpstr>WEP Keys</vt:lpstr>
      <vt:lpstr>PowerPoint Presentation</vt:lpstr>
      <vt:lpstr>WEP Encryption Process</vt:lpstr>
      <vt:lpstr>Cyclic Redundancy Check (CRC)</vt:lpstr>
      <vt:lpstr>PowerPoint Presentation</vt:lpstr>
      <vt:lpstr>WEP Encryption Process (2)</vt:lpstr>
      <vt:lpstr>WEP Encryption Process (3)</vt:lpstr>
      <vt:lpstr>Transmitting with WEP</vt:lpstr>
      <vt:lpstr>Analysis of WEP Encryption</vt:lpstr>
      <vt:lpstr>Breaking 802.11 WEP encryption</vt:lpstr>
      <vt:lpstr>Device Authentication</vt:lpstr>
      <vt:lpstr>PowerPoint Presentation</vt:lpstr>
      <vt:lpstr>PowerPoint Presentation</vt:lpstr>
      <vt:lpstr>WEP Summary</vt:lpstr>
      <vt:lpstr>WEP Weaknesses</vt:lpstr>
      <vt:lpstr>WPA</vt:lpstr>
      <vt:lpstr>WPA History</vt:lpstr>
      <vt:lpstr>WPA History (2)</vt:lpstr>
      <vt:lpstr>WPA: Improving WEP Encryption</vt:lpstr>
      <vt:lpstr>WPA: Improving Integrity Check</vt:lpstr>
      <vt:lpstr>PowerPoint Presentation</vt:lpstr>
      <vt:lpstr>WPA Authentication</vt:lpstr>
      <vt:lpstr>WPA Personal Security</vt:lpstr>
      <vt:lpstr>WPA Personal Security (2)</vt:lpstr>
      <vt:lpstr>Pre-Shared Key Weakness</vt:lpstr>
      <vt:lpstr>PSK Key Management Weaknesses</vt:lpstr>
      <vt:lpstr>WPA Authentication via 802.11X</vt:lpstr>
      <vt:lpstr>EAP-TLS</vt:lpstr>
      <vt:lpstr>EAP-TLS</vt:lpstr>
      <vt:lpstr>4-way Handshake</vt:lpstr>
      <vt:lpstr>Key Hierarchy</vt:lpstr>
      <vt:lpstr>PowerPoint Presentation</vt:lpstr>
      <vt:lpstr>WPA2</vt:lpstr>
      <vt:lpstr>WPA2 Personal Security</vt:lpstr>
      <vt:lpstr>WPA2 Personal Security (2)</vt:lpstr>
      <vt:lpstr>WPA2 Personal Security (3)</vt:lpstr>
      <vt:lpstr>WPA and WPA2 Compared</vt:lpstr>
      <vt:lpstr>WPA2 Enterprise Security</vt:lpstr>
      <vt:lpstr>Wireless Security Models</vt:lpstr>
      <vt:lpstr>802.11i</vt:lpstr>
      <vt:lpstr>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Guide to Network Security Fundamentals, Third Edition</dc:title>
  <dc:creator/>
  <cp:lastModifiedBy/>
  <cp:revision>372</cp:revision>
  <dcterms:created xsi:type="dcterms:W3CDTF">2002-09-27T23:29:22Z</dcterms:created>
  <dcterms:modified xsi:type="dcterms:W3CDTF">2015-11-19T16:06:00Z</dcterms:modified>
</cp:coreProperties>
</file>