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78"/>
  </p:notesMasterIdLst>
  <p:handoutMasterIdLst>
    <p:handoutMasterId r:id="rId79"/>
  </p:handoutMasterIdLst>
  <p:sldIdLst>
    <p:sldId id="804" r:id="rId2"/>
    <p:sldId id="805" r:id="rId3"/>
    <p:sldId id="806" r:id="rId4"/>
    <p:sldId id="807" r:id="rId5"/>
    <p:sldId id="808" r:id="rId6"/>
    <p:sldId id="809" r:id="rId7"/>
    <p:sldId id="810" r:id="rId8"/>
    <p:sldId id="811" r:id="rId9"/>
    <p:sldId id="813" r:id="rId10"/>
    <p:sldId id="814" r:id="rId11"/>
    <p:sldId id="815" r:id="rId12"/>
    <p:sldId id="817" r:id="rId13"/>
    <p:sldId id="818" r:id="rId14"/>
    <p:sldId id="819" r:id="rId15"/>
    <p:sldId id="816" r:id="rId16"/>
    <p:sldId id="820" r:id="rId17"/>
    <p:sldId id="821" r:id="rId18"/>
    <p:sldId id="822" r:id="rId19"/>
    <p:sldId id="823" r:id="rId20"/>
    <p:sldId id="824" r:id="rId21"/>
    <p:sldId id="825" r:id="rId22"/>
    <p:sldId id="826" r:id="rId23"/>
    <p:sldId id="827" r:id="rId24"/>
    <p:sldId id="828" r:id="rId25"/>
    <p:sldId id="829" r:id="rId26"/>
    <p:sldId id="830" r:id="rId27"/>
    <p:sldId id="831" r:id="rId28"/>
    <p:sldId id="832" r:id="rId29"/>
    <p:sldId id="833" r:id="rId30"/>
    <p:sldId id="834" r:id="rId31"/>
    <p:sldId id="835" r:id="rId32"/>
    <p:sldId id="836" r:id="rId33"/>
    <p:sldId id="837" r:id="rId34"/>
    <p:sldId id="838" r:id="rId35"/>
    <p:sldId id="839" r:id="rId36"/>
    <p:sldId id="840" r:id="rId37"/>
    <p:sldId id="841" r:id="rId38"/>
    <p:sldId id="842" r:id="rId39"/>
    <p:sldId id="843" r:id="rId40"/>
    <p:sldId id="844" r:id="rId41"/>
    <p:sldId id="845" r:id="rId42"/>
    <p:sldId id="846" r:id="rId43"/>
    <p:sldId id="847" r:id="rId44"/>
    <p:sldId id="848" r:id="rId45"/>
    <p:sldId id="849" r:id="rId46"/>
    <p:sldId id="850" r:id="rId47"/>
    <p:sldId id="851" r:id="rId48"/>
    <p:sldId id="852" r:id="rId49"/>
    <p:sldId id="853" r:id="rId50"/>
    <p:sldId id="854" r:id="rId51"/>
    <p:sldId id="855" r:id="rId52"/>
    <p:sldId id="856" r:id="rId53"/>
    <p:sldId id="857" r:id="rId54"/>
    <p:sldId id="858" r:id="rId55"/>
    <p:sldId id="859" r:id="rId56"/>
    <p:sldId id="860" r:id="rId57"/>
    <p:sldId id="861" r:id="rId58"/>
    <p:sldId id="862" r:id="rId59"/>
    <p:sldId id="863" r:id="rId60"/>
    <p:sldId id="864" r:id="rId61"/>
    <p:sldId id="865" r:id="rId62"/>
    <p:sldId id="866" r:id="rId63"/>
    <p:sldId id="867" r:id="rId64"/>
    <p:sldId id="868" r:id="rId65"/>
    <p:sldId id="869" r:id="rId66"/>
    <p:sldId id="870" r:id="rId67"/>
    <p:sldId id="871" r:id="rId68"/>
    <p:sldId id="872" r:id="rId69"/>
    <p:sldId id="873" r:id="rId70"/>
    <p:sldId id="874" r:id="rId71"/>
    <p:sldId id="875" r:id="rId72"/>
    <p:sldId id="876" r:id="rId73"/>
    <p:sldId id="877" r:id="rId74"/>
    <p:sldId id="878" r:id="rId75"/>
    <p:sldId id="879" r:id="rId76"/>
    <p:sldId id="880" r:id="rId7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06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05/12/2013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Queu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More Data Structures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6876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16875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330464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3901E-6 L -0.09132 0.09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 is a First-In-First-Out (FIFO) data structure</a:t>
            </a:r>
          </a:p>
          <a:p>
            <a:pPr lvl="1"/>
            <a:r>
              <a:rPr lang="en-US" dirty="0" smtClean="0"/>
              <a:t>the first element </a:t>
            </a:r>
            <a:r>
              <a:rPr lang="en-US" dirty="0" err="1" smtClean="0"/>
              <a:t>enqueued</a:t>
            </a:r>
            <a:r>
              <a:rPr lang="en-US" dirty="0" smtClean="0"/>
              <a:t> in the queue is the first element that can be accessed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linked list can be used to efficiently implement a queue as long as the linked list keeps a reference to the last node in the list</a:t>
            </a:r>
          </a:p>
          <a:p>
            <a:pPr lvl="1"/>
            <a:r>
              <a:rPr lang="en-US" dirty="0" smtClean="0"/>
              <a:t>required for </a:t>
            </a:r>
            <a:r>
              <a:rPr lang="en-US" dirty="0" err="1" smtClean="0"/>
              <a:t>enqueue</a:t>
            </a:r>
            <a:endParaRPr lang="en-US" dirty="0" smtClean="0"/>
          </a:p>
          <a:p>
            <a:r>
              <a:rPr lang="en-US" dirty="0" smtClean="0"/>
              <a:t>the head of the list becomes the front of the queue</a:t>
            </a:r>
          </a:p>
          <a:p>
            <a:pPr lvl="1"/>
            <a:r>
              <a:rPr lang="en-US" dirty="0" smtClean="0"/>
              <a:t>removing (</a:t>
            </a:r>
            <a:r>
              <a:rPr lang="en-US" dirty="0" err="1" smtClean="0"/>
              <a:t>dequeue</a:t>
            </a:r>
            <a:r>
              <a:rPr lang="en-US" dirty="0" smtClean="0"/>
              <a:t>) from the head of a linked list requires O(1) time</a:t>
            </a:r>
          </a:p>
          <a:p>
            <a:pPr lvl="1"/>
            <a:r>
              <a:rPr lang="en-US" dirty="0" smtClean="0"/>
              <a:t>adding (</a:t>
            </a:r>
            <a:r>
              <a:rPr lang="en-US" dirty="0" err="1" smtClean="0"/>
              <a:t>enqueue</a:t>
            </a:r>
            <a:r>
              <a:rPr lang="en-US" dirty="0" smtClean="0"/>
              <a:t>) to the end of a linked list requires O(1) time if a reference to the last node is available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java.util.LinkedList</a:t>
            </a:r>
            <a:r>
              <a:rPr lang="en-US" dirty="0" smtClean="0"/>
              <a:t> is a doubly linked list that holds a reference to the last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Queue&lt;E&gt;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LinkedList</a:t>
            </a:r>
            <a:r>
              <a:rPr lang="en-US" dirty="0" smtClean="0"/>
              <a:t>&lt;E&gt; q;</a:t>
            </a:r>
          </a:p>
          <a:p>
            <a:endParaRPr lang="en-US" dirty="0" smtClean="0"/>
          </a:p>
          <a:p>
            <a:r>
              <a:rPr lang="en-US" dirty="0" smtClean="0"/>
              <a:t>  public Queue()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</a:t>
            </a:r>
            <a:r>
              <a:rPr lang="en-US" dirty="0" smtClean="0"/>
              <a:t> = new </a:t>
            </a:r>
            <a:r>
              <a:rPr lang="en-US" dirty="0" err="1" smtClean="0"/>
              <a:t>LinkedList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</a:t>
            </a:r>
            <a:r>
              <a:rPr lang="en-US" dirty="0" err="1" smtClean="0"/>
              <a:t>enqueue</a:t>
            </a:r>
            <a:r>
              <a:rPr lang="en-US" dirty="0" smtClean="0"/>
              <a:t>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this.q.addLast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</a:t>
            </a:r>
            <a:r>
              <a:rPr lang="en-US" dirty="0" err="1" smtClean="0"/>
              <a:t>dequeue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this.q.removeFirst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there is no need to implement your own queue as there is an existing interface</a:t>
            </a:r>
          </a:p>
          <a:p>
            <a:pPr lvl="1"/>
            <a:r>
              <a:rPr lang="en-US" dirty="0" smtClean="0"/>
              <a:t>the interface does not use the names </a:t>
            </a:r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r>
              <a:rPr lang="en-US" dirty="0" smtClean="0"/>
              <a:t> however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interface Queue&lt;E&gt;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extends Collection&lt;E&gt;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plus other methods</a:t>
            </a:r>
          </a:p>
          <a:p>
            <a:pPr lvl="1"/>
            <a:r>
              <a:rPr lang="en-US" dirty="0" smtClean="0">
                <a:hlinkClick r:id="rId2"/>
              </a:rPr>
              <a:t>http://docs.oracle.com/javase/7/docs/api/java/util/Queue.html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83660"/>
              </p:ext>
            </p:extLst>
          </p:nvPr>
        </p:nvGraphicFramePr>
        <p:xfrm>
          <a:off x="597116" y="2449681"/>
          <a:ext cx="79497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add(E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Inserts</a:t>
                      </a:r>
                      <a:r>
                        <a:rPr lang="en-US" baseline="0" dirty="0" smtClean="0"/>
                        <a:t> the specified element into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</a:t>
                      </a:r>
                      <a:r>
                        <a:rPr lang="en-US" baseline="0" dirty="0" smtClean="0"/>
                        <a:t> and removes the head of this queue...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peek()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Retrieves, but does not remove, the head</a:t>
                      </a:r>
                      <a:r>
                        <a:rPr lang="en-US" baseline="0" dirty="0" smtClean="0"/>
                        <a:t> of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implements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Queue</a:t>
            </a:r>
            <a:r>
              <a:rPr lang="en-US" dirty="0" smtClean="0"/>
              <a:t> so if you ever need a queue you can simply use:</a:t>
            </a:r>
          </a:p>
          <a:p>
            <a:pPr lvl="1"/>
            <a:r>
              <a:rPr lang="en-US" dirty="0" smtClean="0"/>
              <a:t>e.g. for a queue of strings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Queue&lt;String&gt; q =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queues are useful whenever you need to hold elements in their order of arrival</a:t>
            </a:r>
          </a:p>
          <a:p>
            <a:pPr lvl="1"/>
            <a:r>
              <a:rPr lang="en-US" dirty="0" smtClean="0"/>
              <a:t>serving requests of a single resource</a:t>
            </a:r>
          </a:p>
          <a:p>
            <a:pPr lvl="2"/>
            <a:r>
              <a:rPr lang="en-US" dirty="0" smtClean="0"/>
              <a:t>printer queue</a:t>
            </a:r>
          </a:p>
          <a:p>
            <a:pPr lvl="2"/>
            <a:r>
              <a:rPr lang="en-US" dirty="0" smtClean="0"/>
              <a:t>disk queue</a:t>
            </a:r>
          </a:p>
          <a:p>
            <a:pPr lvl="2"/>
            <a:r>
              <a:rPr lang="en-US" dirty="0" smtClean="0"/>
              <a:t>CPU queue</a:t>
            </a:r>
          </a:p>
          <a:p>
            <a:pPr lvl="2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Robotics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robotics, the path planning problem is</a:t>
            </a:r>
          </a:p>
          <a:p>
            <a:pPr lvl="1"/>
            <a:r>
              <a:rPr lang="en-US" dirty="0" smtClean="0"/>
              <a:t>given a map of the environment, find a path between the starting point of the robot and a goal location that does not pass through any obstacles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one approach is to use a grid for the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05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Grid-based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23744" y="170079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3253" y="544625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3459" y="164318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sz="2000" dirty="0" smtClean="0"/>
              <a:t>free space is labeled with a 0</a:t>
            </a:r>
          </a:p>
          <a:p>
            <a:pPr lvl="1"/>
            <a:r>
              <a:rPr lang="en-US" sz="2000" dirty="0" smtClean="0"/>
              <a:t>obstacles are labeled with a 1</a:t>
            </a:r>
          </a:p>
          <a:p>
            <a:pPr lvl="1"/>
            <a:r>
              <a:rPr lang="en-US" sz="2000" dirty="0" smtClean="0"/>
              <a:t>the goal is labeled with a 2</a:t>
            </a:r>
          </a:p>
          <a:p>
            <a:pPr lvl="1"/>
            <a:r>
              <a:rPr lang="en-US" sz="2000" dirty="0" smtClean="0"/>
              <a:t>the start is known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1509" y="60314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starting with the goal cell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label L = 2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start cell is unlabelled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each cell C with label L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each cell Z connected to C with label 0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label Z with L+1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 = L + 1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 = start point label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not at the goal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move to any connected cell with label L-1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L = L-1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  <p:sp>
        <p:nvSpPr>
          <p:cNvPr id="7" name="Up Arrow 6"/>
          <p:cNvSpPr/>
          <p:nvPr/>
        </p:nvSpPr>
        <p:spPr>
          <a:xfrm>
            <a:off x="7049101" y="4522788"/>
            <a:ext cx="748891" cy="103692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6708" y="5617321"/>
            <a:ext cx="6527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back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346008" y="4523533"/>
            <a:ext cx="748891" cy="103692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4285" y="5618066"/>
            <a:ext cx="683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front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is actually a classic computer science algorithm called breadth-first search</a:t>
            </a:r>
          </a:p>
          <a:p>
            <a:endParaRPr lang="en-US" dirty="0" smtClean="0"/>
          </a:p>
          <a:p>
            <a:r>
              <a:rPr lang="en-US" dirty="0" smtClean="0"/>
              <a:t>visiting every node of a tree using breadth-first search results in visiting nodes in order of their level in the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649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27, 73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27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532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 27,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8, 44, 83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27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36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 27, 73, 8, 44, 83,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73, 93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algorithm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Q.enqueue</a:t>
            </a:r>
            <a:r>
              <a:rPr lang="en-US" dirty="0" smtClean="0"/>
              <a:t>(root node)</a:t>
            </a:r>
          </a:p>
          <a:p>
            <a:r>
              <a:rPr lang="en-US" dirty="0" smtClean="0"/>
              <a:t>while Q is not empty {</a:t>
            </a:r>
          </a:p>
          <a:p>
            <a:r>
              <a:rPr lang="en-US" dirty="0" smtClean="0"/>
              <a:t>  n = </a:t>
            </a:r>
            <a:r>
              <a:rPr lang="en-US" dirty="0" err="1" smtClean="0"/>
              <a:t>Q.dequeue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n.left</a:t>
            </a:r>
            <a:r>
              <a:rPr lang="en-US" dirty="0" smtClean="0"/>
              <a:t> != null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n.left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n.right</a:t>
            </a:r>
            <a:r>
              <a:rPr lang="en-US" dirty="0" smtClean="0"/>
              <a:t> != null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n.right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50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27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50,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31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27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27,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06708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queues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enqueue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add to the back of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dequeue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remove from the front of the queue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647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574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06708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88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214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8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24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44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3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44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93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59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83,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93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926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1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93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93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73, 93</a:t>
            </a:r>
            <a:endParaRPr lang="en-US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47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queue empty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9200" y="3659428"/>
            <a:ext cx="6858000" cy="990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static features (utility classes)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non-static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mixing static and non-static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aggregation and composition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inheritance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graphical user interfaces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recursion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means</a:t>
            </a:r>
          </a:p>
          <a:p>
            <a:pPr algn="ctr">
              <a:buNone/>
            </a:pPr>
            <a:r>
              <a:rPr lang="en-US" dirty="0" smtClean="0"/>
              <a:t>is-a </a:t>
            </a:r>
          </a:p>
          <a:p>
            <a:pPr algn="ctr">
              <a:buNone/>
            </a:pPr>
            <a:r>
              <a:rPr lang="en-US" dirty="0" smtClean="0"/>
              <a:t>or </a:t>
            </a:r>
          </a:p>
          <a:p>
            <a:pPr algn="ctr">
              <a:buNone/>
            </a:pPr>
            <a:r>
              <a:rPr lang="en-US" dirty="0" smtClean="0"/>
              <a:t>is-substitutable-for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8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front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full? (for queues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queue can hold (for queues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DE62-8774-45F8-B6F2-31B1868905B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3969544" y="2883694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576388" y="2400300"/>
            <a:ext cx="2252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" y="3754438"/>
            <a:ext cx="3079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is-a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673725" y="5191125"/>
            <a:ext cx="3355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PureBreed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2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9" grpId="0"/>
      <p:bldP spid="40" grpId="0"/>
      <p:bldP spid="4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is a Subclass?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looks like a new class that has the same API as its </a:t>
            </a:r>
            <a:r>
              <a:rPr lang="en-CA" dirty="0" err="1" smtClean="0"/>
              <a:t>superclass</a:t>
            </a:r>
            <a:r>
              <a:rPr lang="en-CA" dirty="0" smtClean="0"/>
              <a:t> with perhaps some additional methods and attributes</a:t>
            </a:r>
          </a:p>
          <a:p>
            <a:pPr>
              <a:defRPr/>
            </a:pPr>
            <a:r>
              <a:rPr lang="en-CA" dirty="0" smtClean="0"/>
              <a:t>inheritance does more than copy the API of the </a:t>
            </a:r>
            <a:r>
              <a:rPr lang="en-CA" dirty="0" err="1" smtClean="0"/>
              <a:t>superclass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 derived class contains a </a:t>
            </a:r>
            <a:r>
              <a:rPr lang="en-CA" dirty="0" err="1" smtClean="0"/>
              <a:t>subobject</a:t>
            </a:r>
            <a:r>
              <a:rPr lang="en-CA" dirty="0" smtClean="0"/>
              <a:t> of the parent class</a:t>
            </a:r>
          </a:p>
          <a:p>
            <a:pPr lvl="1">
              <a:defRPr/>
            </a:pPr>
            <a:r>
              <a:rPr lang="en-CA" dirty="0" smtClean="0"/>
              <a:t>the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needs to be constructed (just like a regular object)</a:t>
            </a:r>
          </a:p>
          <a:p>
            <a:pPr lvl="2">
              <a:defRPr/>
            </a:pPr>
            <a:r>
              <a:rPr lang="en-CA" dirty="0" smtClean="0"/>
              <a:t>the mechanism to perform the construction of the 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is to call the </a:t>
            </a:r>
            <a:r>
              <a:rPr lang="en-CA" dirty="0" err="1" smtClean="0"/>
              <a:t>superclass</a:t>
            </a:r>
            <a:r>
              <a:rPr lang="en-CA" dirty="0" smtClean="0"/>
              <a:t>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18F09-D235-4773-ABDD-FA42142B31A7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03700-4FE3-4932-A9A8-6DF4D62CB75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05677" y="894292"/>
            <a:ext cx="3514027" cy="489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>
                <a:solidFill>
                  <a:schemeClr val="tx1"/>
                </a:solidFill>
              </a:rPr>
              <a:t>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6105" y="1355149"/>
            <a:ext cx="3053171" cy="3283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67303" y="1816005"/>
            <a:ext cx="2591545" cy="16706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object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09696" y="3717035"/>
          <a:ext cx="2702358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08926" y="4869176"/>
          <a:ext cx="270235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3868" y="894292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 mutt = new Mix(1,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1816004"/>
            <a:ext cx="51026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constructor starts running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</a:t>
            </a:r>
            <a:r>
              <a:rPr lang="en-US" dirty="0" err="1" smtClean="0"/>
              <a:t>subobject</a:t>
            </a:r>
            <a:r>
              <a:rPr lang="en-US" dirty="0" smtClean="0"/>
              <a:t> by invoking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constructor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>
                <a:solidFill>
                  <a:srgbClr val="0070C0"/>
                </a:solidFill>
              </a:rPr>
              <a:t> constructor starts running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creates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subobject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by (silently) invoking the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constructor</a:t>
            </a:r>
          </a:p>
          <a:p>
            <a:pPr marL="2171700" lvl="4" indent="-342900">
              <a:buFont typeface="+mj-lt"/>
              <a:buAutoNum type="arabicPeriod" startAt="3"/>
            </a:pPr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FFC000"/>
                </a:solidFill>
              </a:rPr>
              <a:t> constructor runs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sets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energy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a new 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and</a:t>
            </a:r>
            <a:br>
              <a:rPr lang="en-US" dirty="0" smtClean="0"/>
            </a:br>
            <a:r>
              <a:rPr lang="en-US" dirty="0" smtClean="0"/>
              <a:t>assigns it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breeds</a:t>
            </a:r>
          </a:p>
        </p:txBody>
      </p:sp>
    </p:spTree>
    <p:extLst>
      <p:ext uri="{BB962C8B-B14F-4D97-AF65-F5344CB8AC3E}">
        <p14:creationId xmlns:p14="http://schemas.microsoft.com/office/powerpoint/2010/main" val="401077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Precondition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precondition means to make the precondition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precondition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energy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energy &lt;= 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energy)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748EB-EFFC-4088-8A26-58EF5DF8F920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082925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14650"/>
            <a:ext cx="23114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3714750"/>
            <a:ext cx="24399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0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precondition on a method </a:t>
            </a:r>
            <a:r>
              <a:rPr lang="en-CA" i="1" dirty="0" smtClean="0"/>
              <a:t>but it must not strengthen the precondition</a:t>
            </a:r>
          </a:p>
          <a:p>
            <a:pPr lvl="1">
              <a:defRPr/>
            </a:pPr>
            <a:r>
              <a:rPr lang="en-CA" dirty="0" smtClean="0"/>
              <a:t>a subclass that strengthens a precondition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D484C-226D-4721-B990-E6337F62DB37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3559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assume non-final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none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40449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Mix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strengthen precond.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1 &lt;= nrg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(nrg &lt; 1 || nrg &gt; 10)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{ // throws exception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now fails when given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DC30-E8EF-423D-9DF3-A8F4BDD7FD72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32773" name="TextBox 4"/>
          <p:cNvSpPr txBox="1">
            <a:spLocks noChangeArrowheads="1"/>
          </p:cNvSpPr>
          <p:nvPr/>
        </p:nvSpPr>
        <p:spPr bwMode="auto">
          <a:xfrm>
            <a:off x="1200150" y="2343150"/>
            <a:ext cx="66643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sets a Dog's energy to zero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walk(Dog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d.setEnergy(0);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8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Postcondition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</a:t>
            </a:r>
            <a:r>
              <a:rPr lang="en-CA" dirty="0" err="1" smtClean="0"/>
              <a:t>postcondition</a:t>
            </a:r>
            <a:r>
              <a:rPr lang="en-CA" dirty="0" smtClean="0"/>
              <a:t> means to make the </a:t>
            </a:r>
            <a:r>
              <a:rPr lang="en-CA" dirty="0" err="1" smtClean="0"/>
              <a:t>postcondition</a:t>
            </a:r>
            <a:r>
              <a:rPr lang="en-CA" dirty="0" smtClean="0"/>
              <a:t>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postcondition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&lt;= 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0FE2A-23D7-42D3-ABDF-5615647AEE03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113088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44813"/>
            <a:ext cx="2413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3744913"/>
            <a:ext cx="2540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48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01050" cy="990600"/>
          </a:xfrm>
        </p:spPr>
        <p:txBody>
          <a:bodyPr/>
          <a:lstStyle/>
          <a:p>
            <a:r>
              <a:rPr lang="en-CA" smtClean="0"/>
              <a:t>Postconditions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</a:t>
            </a:r>
            <a:r>
              <a:rPr lang="en-CA" dirty="0" err="1" smtClean="0"/>
              <a:t>postcondition</a:t>
            </a:r>
            <a:r>
              <a:rPr lang="en-CA" dirty="0" smtClean="0"/>
              <a:t> on a method </a:t>
            </a:r>
            <a:r>
              <a:rPr lang="en-CA" i="1" dirty="0" smtClean="0"/>
              <a:t>but it must not weaken the </a:t>
            </a:r>
            <a:r>
              <a:rPr lang="en-CA" i="1" dirty="0" err="1" smtClean="0"/>
              <a:t>postcondition</a:t>
            </a:r>
            <a:endParaRPr lang="en-CA" i="1" dirty="0" smtClean="0"/>
          </a:p>
          <a:p>
            <a:pPr lvl="1">
              <a:defRPr/>
            </a:pPr>
            <a:r>
              <a:rPr lang="en-CA" dirty="0" smtClean="0"/>
              <a:t>a subclass that weakens a </a:t>
            </a:r>
            <a:r>
              <a:rPr lang="en-CA" dirty="0" err="1" smtClean="0"/>
              <a:t>postcondition</a:t>
            </a:r>
            <a:r>
              <a:rPr lang="en-CA" dirty="0" smtClean="0"/>
              <a:t>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DDC0D-4DE6-4A4B-956C-01C31E43BA60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Dogzilla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weaken postcond.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9150" y="5372100"/>
            <a:ext cx="34845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err="1">
                <a:solidFill>
                  <a:srgbClr val="0070C0"/>
                </a:solidFill>
                <a:latin typeface="+mn-lt"/>
              </a:rPr>
              <a:t>Dogzilla</a:t>
            </a:r>
            <a:r>
              <a:rPr lang="en-CA" dirty="0">
                <a:solidFill>
                  <a:srgbClr val="0070C0"/>
                </a:solidFill>
                <a:latin typeface="+mn-lt"/>
              </a:rPr>
              <a:t>: a made-up breed of dog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that has no upper limit on its size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000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now fail when given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Dogzilla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656DD-B6B9-47AC-B28A-621BCBB174E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568450" y="2060575"/>
            <a:ext cx="59753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assumes Dog size &lt;= 10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String sizeToString(Dog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int sz = d.getSize();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String result = "";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(sz &lt; 4)        result = "small";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 7)   result = "medium";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&lt;= 10) result = "large";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return result;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Exceptions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claims to throw an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is allowed to throw any exception type that is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this makes sense because exceptions are objects and subclass objects are substitutable for ancestor classes</a:t>
            </a:r>
          </a:p>
          <a:p>
            <a:pPr lvl="1"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Dog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can throw a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NoFoodException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or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A8C88-BA82-4B50-AD72-2F7BD1210015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33339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41975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5061660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2498148" y="5733280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overrides a superclass method that claims to throw an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must also throw an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or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remember: a subclass promises to do everything its superclass does; if the superclass method claims to throw an exception then the subclass must also</a:t>
            </a:r>
          </a:p>
          <a:p>
            <a:pPr lvl="1">
              <a:defRPr/>
            </a:pPr>
            <a:endParaRPr lang="en-CA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Mix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776AC-EF6B-41F3-85BB-340FF89AFB85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35600" y="5133520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checked exception</a:t>
            </a:r>
            <a:endParaRPr lang="en-US" dirty="0">
              <a:latin typeface="+mn-lt"/>
            </a:endParaRPr>
          </a:p>
        </p:txBody>
      </p:sp>
      <p:sp>
        <p:nvSpPr>
          <p:cNvPr id="6" name="Left Brace 5"/>
          <p:cNvSpPr/>
          <p:nvPr/>
        </p:nvSpPr>
        <p:spPr>
          <a:xfrm rot="16200000">
            <a:off x="6300210" y="4120284"/>
            <a:ext cx="288036" cy="167060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Which are Legal?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Mix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Exception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8754D-9D76-4480-BD1A-EAAA44383BFB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pic>
        <p:nvPicPr>
          <p:cNvPr id="102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17716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50609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mab\AppData\Local\Microsoft\Windows\Temporary Internet Files\Content.IE5\YNZ1GS70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3850" y="2795588"/>
            <a:ext cx="6731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959004" y="5963708"/>
            <a:ext cx="353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technically legal, but don't do this</a:t>
            </a:r>
            <a:endParaRPr lang="en-US" dirty="0">
              <a:latin typeface="+mn-lt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4658411" y="2824125"/>
            <a:ext cx="230428" cy="6163949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1860" y="3947463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101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abstract classes appear when there are common attributes and methods that all subclasses share</a:t>
            </a:r>
          </a:p>
          <a:p>
            <a:r>
              <a:rPr lang="en-US" dirty="0" smtClean="0"/>
              <a:t>often, only the subclasses will have enough information to implement the methods</a:t>
            </a:r>
          </a:p>
          <a:p>
            <a:pPr lvl="1"/>
            <a:r>
              <a:rPr lang="en-US" dirty="0" smtClean="0"/>
              <a:t>these methods are marked abstract in the parent class to indicate that subclasses are responsible for providing the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0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Features and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non-private static attributes are inherited</a:t>
            </a:r>
          </a:p>
          <a:p>
            <a:pPr lvl="1"/>
            <a:r>
              <a:rPr lang="en-US" dirty="0" smtClean="0"/>
              <a:t>but there is still only one copy of the attribute and it is in the parent class</a:t>
            </a:r>
          </a:p>
          <a:p>
            <a:r>
              <a:rPr lang="en-US" dirty="0" smtClean="0"/>
              <a:t>non-private static methods are inherited</a:t>
            </a:r>
          </a:p>
          <a:p>
            <a:pPr lvl="1"/>
            <a:r>
              <a:rPr lang="en-US" dirty="0" smtClean="0"/>
              <a:t>but they cannot be overridden, they can only be hidden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Java an </a:t>
            </a:r>
            <a:r>
              <a:rPr lang="en-CA" i="1" dirty="0" smtClean="0"/>
              <a:t>interface</a:t>
            </a:r>
            <a:r>
              <a:rPr lang="en-CA" dirty="0" smtClean="0"/>
              <a:t> is a reference type (similar to a class)</a:t>
            </a:r>
          </a:p>
          <a:p>
            <a:pPr>
              <a:defRPr/>
            </a:pPr>
            <a:r>
              <a:rPr lang="en-CA" dirty="0" smtClean="0"/>
              <a:t>an interface says what methods an object must have and what the methods are supposed to do</a:t>
            </a:r>
          </a:p>
          <a:p>
            <a:pPr lvl="1">
              <a:defRPr/>
            </a:pPr>
            <a:r>
              <a:rPr lang="en-CA" dirty="0" smtClean="0"/>
              <a:t>i.e., an interface is an API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unlike inheritance, a class may implement as many interfaces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E674D-0B27-4C3B-8D33-CD97D3B301E5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model</a:t>
            </a:r>
          </a:p>
          <a:p>
            <a:pPr lvl="1">
              <a:defRPr/>
            </a:pPr>
            <a:r>
              <a:rPr lang="en-CA" dirty="0" smtClean="0"/>
              <a:t>represents state of the application and the rules that govern access to and updates of state</a:t>
            </a:r>
          </a:p>
          <a:p>
            <a:pPr>
              <a:defRPr/>
            </a:pPr>
            <a:r>
              <a:rPr lang="en-CA" dirty="0" smtClean="0"/>
              <a:t>view</a:t>
            </a:r>
          </a:p>
          <a:p>
            <a:pPr lvl="1">
              <a:defRPr/>
            </a:pPr>
            <a:r>
              <a:rPr lang="en-CA" dirty="0" smtClean="0"/>
              <a:t>presents the user with a sensory (visual, audio, </a:t>
            </a:r>
            <a:r>
              <a:rPr lang="en-CA" dirty="0" err="1" smtClean="0"/>
              <a:t>haptic</a:t>
            </a:r>
            <a:r>
              <a:rPr lang="en-CA" dirty="0" smtClean="0"/>
              <a:t>) representation of the model state</a:t>
            </a:r>
          </a:p>
          <a:p>
            <a:pPr lvl="1">
              <a:defRPr/>
            </a:pPr>
            <a:r>
              <a:rPr lang="en-CA" dirty="0" smtClean="0"/>
              <a:t>a user interface element (the user interface for simple applications)</a:t>
            </a:r>
          </a:p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6864B-32FB-430C-BDC0-6DE29FCE344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 l="52927" t="56316" r="39024" b="12106"/>
          <a:stretch>
            <a:fillRect/>
          </a:stretch>
        </p:blipFill>
        <p:spPr bwMode="auto">
          <a:xfrm>
            <a:off x="971550" y="1943100"/>
            <a:ext cx="6286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701507"/>
            <a:ext cx="738664" cy="45278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CalcView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2668" y="1700546"/>
            <a:ext cx="738664" cy="452880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CalcController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714500" y="28003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57350" y="24003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getUserValue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3364142"/>
            <a:ext cx="738664" cy="28652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CalcModel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2050" y="3600450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88163" y="3173413"/>
            <a:ext cx="598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sum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314700" y="234315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457950" y="3074988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57350" y="50022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setCalcValue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72050" y="4913313"/>
            <a:ext cx="2514600" cy="158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57850" y="45148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getCalcValue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449888" y="44577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18222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3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23" grpId="0"/>
      <p:bldP spid="28" grpId="0"/>
      <p:bldP spid="29" grpId="0"/>
      <p:bldP spid="30" grpId="0"/>
      <p:bldP spid="24" grpId="0"/>
      <p:bldP spid="25" grpId="0"/>
      <p:bldP spid="27" grpId="0"/>
      <p:bldP spid="31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calls itself is called a </a:t>
            </a:r>
            <a:r>
              <a:rPr lang="en-CA" i="1" dirty="0" smtClean="0"/>
              <a:t>recursive</a:t>
            </a:r>
            <a:r>
              <a:rPr lang="en-CA" dirty="0" smtClean="0"/>
              <a:t> method</a:t>
            </a:r>
          </a:p>
          <a:p>
            <a:pPr>
              <a:defRPr/>
            </a:pPr>
            <a:r>
              <a:rPr lang="en-CA" dirty="0" smtClean="0"/>
              <a:t>a recursive method solves a problem by repeatedly reducing the problem so that a base case can be reached</a:t>
            </a:r>
          </a:p>
          <a:p>
            <a:pPr>
              <a:defRPr/>
            </a:pPr>
            <a:endParaRPr lang="en-CA" dirty="0" smtClean="0"/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base case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9B6C9-0E27-4EAB-851F-17615844734D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500" y="3886200"/>
            <a:ext cx="3448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number of times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the string is printed decreases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after each recursive call to </a:t>
            </a:r>
            <a:r>
              <a:rPr lang="en-CA" dirty="0" err="1">
                <a:solidFill>
                  <a:srgbClr val="FF0000"/>
                </a:solidFill>
                <a:latin typeface="+mn-lt"/>
              </a:rPr>
              <a:t>printIt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6350" y="5270500"/>
            <a:ext cx="28432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base case is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eventually reached.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357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 and Termination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show that a recursive method accomplishes its goal you must prove: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base case(s) and the recursive calls are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method terminates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130A-2186-477B-BBE9-71ED937736E3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correctness: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prove that each recursive case is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087F6-AF63-4069-A48A-ABC3214121C0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2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3776E-6 L -0.09462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8788E-6 L -0.09444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23 L -0.09444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24 L -0.09462 4.4377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3901E-6 L -0.09132 0.0002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Correctness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(prove the base case)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nothing is printed; thus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Assume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</a:t>
            </a:r>
            <a:r>
              <a:rPr lang="en-CA" dirty="0" smtClean="0"/>
              <a:t> times. Then the recursive case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1)+1 = n</a:t>
            </a:r>
            <a:r>
              <a:rPr lang="en-CA" dirty="0" smtClean="0"/>
              <a:t> times; thus the recursive case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67163-20C5-4809-91BC-A6D4F0B9F432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Termination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that a recursive method terminates: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a method invocation; the size must be a non-negative integer number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has a smaller size than the original invocation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284FA-6384-4CC3-BD67-1D33B19A4E16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printIt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prints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copies of the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; define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to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 smtClean="0"/>
              <a:t> (by definition) which is smaller than the original size </a:t>
            </a:r>
            <a:r>
              <a:rPr lang="en-CA" b="1" dirty="0" smtClean="0"/>
              <a:t>n</a:t>
            </a:r>
            <a:r>
              <a:rPr lang="en-CA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FA49-4057-45AE-8DE6-5A9E053E4415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8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analyzing the runtime of an algorithm often leads to a recurrence relation </a:t>
            </a:r>
            <a:r>
              <a:rPr lang="en-CA" i="1" dirty="0" smtClean="0"/>
              <a:t>T(n)</a:t>
            </a:r>
            <a:r>
              <a:rPr lang="en-CA" dirty="0" smtClean="0"/>
              <a:t>, e.g.,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= 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T(n /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T(n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- 1)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2)</a:t>
            </a:r>
            <a:r>
              <a:rPr lang="en-CA" dirty="0" smtClean="0"/>
              <a:t> 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solving the recurrence can sometimes be done by substitution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</a:t>
            </a:r>
            <a:r>
              <a:rPr lang="en-CA" dirty="0" smtClean="0">
                <a:sym typeface="Symbol"/>
              </a:rPr>
              <a:t></a:t>
            </a:r>
            <a:r>
              <a:rPr lang="en-CA" dirty="0" smtClean="0"/>
              <a:t>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  <a:r>
              <a:rPr lang="en-CA" dirty="0" smtClean="0"/>
              <a:t>                 </a:t>
            </a:r>
            <a:r>
              <a:rPr lang="en-CA" sz="2000" i="1" dirty="0" smtClean="0">
                <a:solidFill>
                  <a:srgbClr val="0070C0"/>
                </a:solidFill>
              </a:rPr>
              <a:t>T</a:t>
            </a:r>
            <a:r>
              <a:rPr lang="en-CA" sz="2000" dirty="0" smtClean="0">
                <a:solidFill>
                  <a:srgbClr val="0070C0"/>
                </a:solidFill>
              </a:rPr>
              <a:t>(</a:t>
            </a:r>
            <a:r>
              <a:rPr lang="en-CA" sz="2000" i="1" dirty="0" smtClean="0">
                <a:solidFill>
                  <a:srgbClr val="0070C0"/>
                </a:solidFill>
              </a:rPr>
              <a:t>n</a:t>
            </a:r>
            <a:r>
              <a:rPr lang="en-CA" sz="2000" dirty="0" smtClean="0">
                <a:solidFill>
                  <a:srgbClr val="0070C0"/>
                </a:solidFill>
              </a:rPr>
              <a:t>) approaches...</a:t>
            </a:r>
            <a:endParaRPr lang="en-CA" sz="2000" i="1" dirty="0" smtClean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</a:t>
            </a:r>
            <a:r>
              <a:rPr lang="en-CA" i="1" dirty="0" smtClean="0">
                <a:sym typeface="Symbol"/>
              </a:rPr>
              <a:t> 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)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51D-9902-42E3-A174-5794066C1C98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  <a:r>
              <a:rPr lang="en-CA" i="1" dirty="0" smtClean="0"/>
              <a:t>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a list of length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)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T(1)</a:t>
            </a:r>
            <a:r>
              <a:rPr lang="en-CA" dirty="0" smtClean="0"/>
              <a:t> into the right-hand side of </a:t>
            </a:r>
            <a:r>
              <a:rPr lang="en-CA" i="1" dirty="0" smtClean="0"/>
              <a:t>T(n)</a:t>
            </a:r>
            <a:r>
              <a:rPr lang="en-CA" dirty="0" smtClean="0"/>
              <a:t> we might be able to solve the recurrence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n/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i="1" dirty="0" smtClean="0">
                <a:cs typeface="Courier New" pitchFamily="49" charset="0"/>
              </a:rPr>
              <a:t> =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log(</a:t>
            </a:r>
            <a:r>
              <a:rPr lang="en-CA" sz="2400" i="1" dirty="0" smtClean="0">
                <a:cs typeface="Courier New" pitchFamily="49" charset="0"/>
                <a:sym typeface="Symbol"/>
              </a:rPr>
              <a:t>n</a:t>
            </a:r>
            <a:r>
              <a:rPr lang="en-CA" sz="2400" dirty="0" smtClean="0">
                <a:cs typeface="Courier New" pitchFamily="49" charset="0"/>
                <a:sym typeface="Symbol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73E47-ED59-409A-B09E-A22FA764C68C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57450" y="428625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17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</a:t>
            </a:r>
          </a:p>
          <a:p>
            <a:pPr lvl="1"/>
            <a:r>
              <a:rPr lang="en-US" dirty="0" smtClean="0"/>
              <a:t>linked list</a:t>
            </a:r>
          </a:p>
          <a:p>
            <a:pPr lvl="1"/>
            <a:r>
              <a:rPr lang="en-US" dirty="0" smtClean="0"/>
              <a:t>binary tree</a:t>
            </a:r>
          </a:p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68767" y="411916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697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108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8788E-6 L -0.09444 0.000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32872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697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03285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14364</TotalTime>
  <Words>4547</Words>
  <Application>Microsoft Office PowerPoint</Application>
  <PresentationFormat>On-screen Show (4:3)</PresentationFormat>
  <Paragraphs>2769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Origin</vt:lpstr>
      <vt:lpstr>More Data Structures (Part 2)</vt:lpstr>
      <vt:lpstr>Queue</vt:lpstr>
      <vt:lpstr>Queue</vt:lpstr>
      <vt:lpstr>Queue Operations</vt:lpstr>
      <vt:lpstr>Queue Optional Operations</vt:lpstr>
      <vt:lpstr>Enqueue</vt:lpstr>
      <vt:lpstr>Dequeue</vt:lpstr>
      <vt:lpstr>Dequeue</vt:lpstr>
      <vt:lpstr>Dequeue</vt:lpstr>
      <vt:lpstr>Dequeue</vt:lpstr>
      <vt:lpstr>Dequeue</vt:lpstr>
      <vt:lpstr>FIFO</vt:lpstr>
      <vt:lpstr>Implementation with LinkedList</vt:lpstr>
      <vt:lpstr>PowerPoint Presentation</vt:lpstr>
      <vt:lpstr>Implementation with LinkedList</vt:lpstr>
      <vt:lpstr>java.util.Queue</vt:lpstr>
      <vt:lpstr>java.util.Queue</vt:lpstr>
      <vt:lpstr>Queue applications</vt:lpstr>
      <vt:lpstr>Robotics example</vt:lpstr>
      <vt:lpstr>Grid-based map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Breadth-first search</vt:lpstr>
      <vt:lpstr>PowerPoint Presentation</vt:lpstr>
      <vt:lpstr>PowerPoint Presentation</vt:lpstr>
      <vt:lpstr>PowerPoint Presentation</vt:lpstr>
      <vt:lpstr>PowerPoint Presentation</vt:lpstr>
      <vt:lpstr>Breadth-first search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Major Topics</vt:lpstr>
      <vt:lpstr>Inheritance</vt:lpstr>
      <vt:lpstr>PowerPoint Presentation</vt:lpstr>
      <vt:lpstr>What is a Subclass?</vt:lpstr>
      <vt:lpstr>PowerPoint Presentation</vt:lpstr>
      <vt:lpstr>Strength of a Precondition</vt:lpstr>
      <vt:lpstr>Preconditions on Overridden Methods</vt:lpstr>
      <vt:lpstr>PowerPoint Presentation</vt:lpstr>
      <vt:lpstr>Strength of a Postcondition</vt:lpstr>
      <vt:lpstr>Postconditions on Overridden Methods</vt:lpstr>
      <vt:lpstr>PowerPoint Presentation</vt:lpstr>
      <vt:lpstr>Exceptions and Inheritance</vt:lpstr>
      <vt:lpstr>PowerPoint Presentation</vt:lpstr>
      <vt:lpstr>Which are Legal?</vt:lpstr>
      <vt:lpstr>Abstract Classes</vt:lpstr>
      <vt:lpstr>Static Features and Inheritance</vt:lpstr>
      <vt:lpstr>Interfaces</vt:lpstr>
      <vt:lpstr>Model-View-Controller</vt:lpstr>
      <vt:lpstr>PowerPoint Presentation</vt:lpstr>
      <vt:lpstr>Recursion</vt:lpstr>
      <vt:lpstr>Proving Correctness and Termination</vt:lpstr>
      <vt:lpstr>Proving Correctness</vt:lpstr>
      <vt:lpstr>Correctness of printItToo</vt:lpstr>
      <vt:lpstr>Proving Termination</vt:lpstr>
      <vt:lpstr>Termination of printIt</vt:lpstr>
      <vt:lpstr>Recurrence Relation</vt:lpstr>
      <vt:lpstr>Solving the Recurrence Relation</vt:lpstr>
      <vt:lpstr>Solving the Recurrence Relation</vt:lpstr>
      <vt:lpstr>Data Structures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1016</cp:revision>
  <dcterms:created xsi:type="dcterms:W3CDTF">2006-08-16T00:00:00Z</dcterms:created>
  <dcterms:modified xsi:type="dcterms:W3CDTF">2013-12-05T17:46:26Z</dcterms:modified>
</cp:coreProperties>
</file>