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39"/>
  </p:notesMasterIdLst>
  <p:handoutMasterIdLst>
    <p:handoutMasterId r:id="rId40"/>
  </p:handoutMasterIdLst>
  <p:sldIdLst>
    <p:sldId id="728" r:id="rId2"/>
    <p:sldId id="749" r:id="rId3"/>
    <p:sldId id="784" r:id="rId4"/>
    <p:sldId id="785" r:id="rId5"/>
    <p:sldId id="786" r:id="rId6"/>
    <p:sldId id="787" r:id="rId7"/>
    <p:sldId id="788" r:id="rId8"/>
    <p:sldId id="791" r:id="rId9"/>
    <p:sldId id="789" r:id="rId10"/>
    <p:sldId id="792" r:id="rId11"/>
    <p:sldId id="790" r:id="rId12"/>
    <p:sldId id="793" r:id="rId13"/>
    <p:sldId id="794" r:id="rId14"/>
    <p:sldId id="795" r:id="rId15"/>
    <p:sldId id="799" r:id="rId16"/>
    <p:sldId id="798" r:id="rId17"/>
    <p:sldId id="800" r:id="rId18"/>
    <p:sldId id="801" r:id="rId19"/>
    <p:sldId id="802" r:id="rId20"/>
    <p:sldId id="803" r:id="rId21"/>
    <p:sldId id="823" r:id="rId22"/>
    <p:sldId id="824" r:id="rId23"/>
    <p:sldId id="825" r:id="rId24"/>
    <p:sldId id="826" r:id="rId25"/>
    <p:sldId id="827" r:id="rId26"/>
    <p:sldId id="828" r:id="rId27"/>
    <p:sldId id="829" r:id="rId28"/>
    <p:sldId id="830" r:id="rId29"/>
    <p:sldId id="831" r:id="rId30"/>
    <p:sldId id="832" r:id="rId31"/>
    <p:sldId id="833" r:id="rId32"/>
    <p:sldId id="834" r:id="rId33"/>
    <p:sldId id="835" r:id="rId34"/>
    <p:sldId id="836" r:id="rId35"/>
    <p:sldId id="837" r:id="rId36"/>
    <p:sldId id="838" r:id="rId37"/>
    <p:sldId id="822" r:id="rId3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7" autoAdjust="0"/>
  </p:normalViewPr>
  <p:slideViewPr>
    <p:cSldViewPr>
      <p:cViewPr varScale="1">
        <p:scale>
          <a:sx n="111" d="100"/>
          <a:sy n="111" d="100"/>
        </p:scale>
        <p:origin x="-1620" y="-78"/>
      </p:cViewPr>
      <p:guideLst>
        <p:guide orient="horz" pos="2849"/>
        <p:guide pos="2880"/>
        <p:guide pos="1791"/>
        <p:guide pos="2336"/>
        <p:guide pos="3424"/>
        <p:guide pos="39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568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0DC913-D9B5-486A-9F19-D7B18256D665}" type="datetimeFigureOut">
              <a:rPr lang="en-CA" smtClean="0"/>
              <a:pPr/>
              <a:t>28/11/2013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535837-1C23-4D25-B28C-2AE92FCCBCF9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5843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910CE68-E0FC-4F68-898C-2BAB9D7DDDF7}" type="datetimeFigureOut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425D12C-3AF0-40A5-94F7-CBF51ED916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2443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277271DB-76E9-4382-9BF0-149AB5DFBF70}" type="datetime1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E6A6E2-77E7-48C1-B352-47395CF9B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433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9FC6D-BDC2-4E5C-9A76-7351943E1AD7}" type="datetime1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B846A-4A76-47E1-A50F-D21DEB7ED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354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0B431-F19C-45CD-9732-96D79577B162}" type="datetime1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6409E-D61D-4CA8-967B-C4256353B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2313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B3A57-2ADC-41C9-B676-6A51F460B0C5}" type="datetime1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690F7-8BED-4B21-A814-3BA30F5E1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665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A970A-EA42-47E3-AFCC-3D4CCF2A96D2}" type="datetime1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B2F6C-DA97-4A4B-882B-554031CC1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160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4AA16-7FEA-4FB7-8661-30727D3D937E}" type="datetime1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24378-2BDF-4197-888D-42F063AC2A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493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C8119-5AEF-4B5C-8EE3-98847634C6D6}" type="datetime1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62C08-682E-43F6-B2C1-8599D21120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870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A961C-EC32-424D-8FC6-8D10F7A56E59}" type="datetime1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5F75A-9778-4183-A164-C5ED4B095E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8597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5BFD5-5BCA-48AE-A5FD-BC7627AC3B91}" type="datetime1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45016-102C-4ACC-9DB4-D679AF047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306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D44D1-4C2D-407B-874E-08FE6253C6BF}" type="datetime1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D9F26-1C61-4F2F-8BD9-F5DC09141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594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C0955-F7CA-4486-B870-EB3560E140F3}" type="datetime1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529A4-9236-4C99-8AE7-13058A6579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6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C47CD-21E6-4C71-BF69-1105FDB34260}" type="datetime1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AE6AE-A8CB-4377-9816-A54EDC39F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40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C47CD-21E6-4C71-BF69-1105FDB34260}" type="datetime1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AE6AE-A8CB-4377-9816-A54EDC39F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75829"/>
            <a:ext cx="8229600" cy="5781131"/>
          </a:xfrm>
        </p:spPr>
        <p:txBody>
          <a:bodyPr>
            <a:normAutofit/>
          </a:bodyPr>
          <a:lstStyle>
            <a:lvl1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463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F79B9A-9DDF-413B-A437-B3CDE6416320}" type="datetime1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EFBCBE-3178-422A-8244-A4E30F7D6A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6" r:id="rId1"/>
    <p:sldLayoutId id="2147484301" r:id="rId2"/>
    <p:sldLayoutId id="2147484302" r:id="rId3"/>
    <p:sldLayoutId id="2147484307" r:id="rId4"/>
    <p:sldLayoutId id="2147484303" r:id="rId5"/>
    <p:sldLayoutId id="2147484304" r:id="rId6"/>
    <p:sldLayoutId id="2147484308" r:id="rId7"/>
    <p:sldLayoutId id="2147484309" r:id="rId8"/>
    <p:sldLayoutId id="2147484313" r:id="rId9"/>
    <p:sldLayoutId id="2147484310" r:id="rId10"/>
    <p:sldLayoutId id="2147484311" r:id="rId11"/>
    <p:sldLayoutId id="2147484305" r:id="rId12"/>
    <p:sldLayoutId id="2147484312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e.yorku.ca/course_archive/2010-11/F/1020/sectionE/day35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 More Data Structures (Part 1)</a:t>
            </a:r>
            <a:endParaRPr lang="en-CA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Stacks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76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public class Stack&lt;E&gt; {</a:t>
            </a:r>
          </a:p>
          <a:p>
            <a:r>
              <a:rPr lang="en-US" dirty="0" smtClean="0"/>
              <a:t>  private </a:t>
            </a:r>
            <a:r>
              <a:rPr lang="en-US" dirty="0" err="1" smtClean="0"/>
              <a:t>LinkedList</a:t>
            </a:r>
            <a:r>
              <a:rPr lang="en-US" dirty="0" smtClean="0"/>
              <a:t>&lt;E&gt; stack;</a:t>
            </a:r>
          </a:p>
          <a:p>
            <a:endParaRPr lang="en-US" dirty="0" smtClean="0"/>
          </a:p>
          <a:p>
            <a:r>
              <a:rPr lang="en-US" dirty="0" smtClean="0"/>
              <a:t>  public Stack()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this.stack</a:t>
            </a:r>
            <a:r>
              <a:rPr lang="en-US" dirty="0" smtClean="0"/>
              <a:t> = new </a:t>
            </a:r>
            <a:r>
              <a:rPr lang="en-US" dirty="0" err="1" smtClean="0"/>
              <a:t>LinkedList</a:t>
            </a:r>
            <a:r>
              <a:rPr lang="en-US" dirty="0" smtClean="0"/>
              <a:t>&lt;E&gt;();</a:t>
            </a:r>
          </a:p>
          <a:p>
            <a:r>
              <a:rPr lang="en-US" dirty="0" smtClean="0"/>
              <a:t>  }</a:t>
            </a:r>
          </a:p>
          <a:p>
            <a:endParaRPr lang="en-US" dirty="0" smtClean="0"/>
          </a:p>
          <a:p>
            <a:r>
              <a:rPr lang="en-US" dirty="0" smtClean="0"/>
              <a:t>  public push(E element)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this.stack.addFirst</a:t>
            </a:r>
            <a:r>
              <a:rPr lang="en-US" dirty="0" smtClean="0"/>
              <a:t>(element);</a:t>
            </a:r>
          </a:p>
          <a:p>
            <a:r>
              <a:rPr lang="en-US" dirty="0" smtClean="0"/>
              <a:t>  }</a:t>
            </a:r>
          </a:p>
          <a:p>
            <a:endParaRPr lang="en-US" dirty="0" smtClean="0"/>
          </a:p>
          <a:p>
            <a:r>
              <a:rPr lang="en-US" dirty="0" smtClean="0"/>
              <a:t>  public E pop() {</a:t>
            </a:r>
          </a:p>
          <a:p>
            <a:r>
              <a:rPr lang="en-US" dirty="0" smtClean="0"/>
              <a:t>    return </a:t>
            </a:r>
            <a:r>
              <a:rPr lang="en-US" dirty="0" err="1" smtClean="0"/>
              <a:t>this.stack.removeFirst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with </a:t>
            </a:r>
            <a:r>
              <a:rPr lang="en-US" dirty="0" err="1" smtClean="0"/>
              <a:t>ArrayList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dirty="0" smtClean="0"/>
              <a:t> can be used to efficiently implement a stack</a:t>
            </a:r>
          </a:p>
          <a:p>
            <a:r>
              <a:rPr lang="en-US" dirty="0" smtClean="0"/>
              <a:t>the end of the list becomes the top of the stack</a:t>
            </a:r>
          </a:p>
          <a:p>
            <a:pPr lvl="1"/>
            <a:r>
              <a:rPr lang="en-US" dirty="0" smtClean="0"/>
              <a:t>adding and removing to the end of an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dirty="0" smtClean="0"/>
              <a:t> usually can be performed in O(1)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public class Stack&lt;E&gt; {</a:t>
            </a:r>
          </a:p>
          <a:p>
            <a:r>
              <a:rPr lang="en-US" dirty="0" smtClean="0"/>
              <a:t>  private </a:t>
            </a:r>
            <a:r>
              <a:rPr lang="en-US" dirty="0" err="1" smtClean="0"/>
              <a:t>ArrayList</a:t>
            </a:r>
            <a:r>
              <a:rPr lang="en-US" dirty="0" smtClean="0"/>
              <a:t>&lt;E&gt; stack;</a:t>
            </a:r>
          </a:p>
          <a:p>
            <a:endParaRPr lang="en-US" dirty="0" smtClean="0"/>
          </a:p>
          <a:p>
            <a:r>
              <a:rPr lang="en-US" dirty="0" smtClean="0"/>
              <a:t>  public Stack()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this.stack</a:t>
            </a:r>
            <a:r>
              <a:rPr lang="en-US" dirty="0" smtClean="0"/>
              <a:t> = new </a:t>
            </a:r>
            <a:r>
              <a:rPr lang="en-US" dirty="0" err="1" smtClean="0"/>
              <a:t>ArrayList</a:t>
            </a:r>
            <a:r>
              <a:rPr lang="en-US" dirty="0" smtClean="0"/>
              <a:t>&lt;E&gt;();</a:t>
            </a:r>
          </a:p>
          <a:p>
            <a:r>
              <a:rPr lang="en-US" dirty="0" smtClean="0"/>
              <a:t>  }</a:t>
            </a:r>
          </a:p>
          <a:p>
            <a:endParaRPr lang="en-US" dirty="0" smtClean="0"/>
          </a:p>
          <a:p>
            <a:r>
              <a:rPr lang="en-US" dirty="0" smtClean="0"/>
              <a:t>  public push(E element)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this.stack.add</a:t>
            </a:r>
            <a:r>
              <a:rPr lang="en-US" dirty="0" smtClean="0"/>
              <a:t>(element);</a:t>
            </a:r>
          </a:p>
          <a:p>
            <a:r>
              <a:rPr lang="en-US" dirty="0" smtClean="0"/>
              <a:t>  }</a:t>
            </a:r>
          </a:p>
          <a:p>
            <a:endParaRPr lang="en-US" dirty="0" smtClean="0"/>
          </a:p>
          <a:p>
            <a:r>
              <a:rPr lang="en-US" dirty="0" smtClean="0"/>
              <a:t>  public E pop() {</a:t>
            </a:r>
          </a:p>
          <a:p>
            <a:r>
              <a:rPr lang="en-US" dirty="0" smtClean="0"/>
              <a:t>    return </a:t>
            </a:r>
            <a:r>
              <a:rPr lang="en-US" dirty="0" err="1" smtClean="0"/>
              <a:t>this.stack.remove</a:t>
            </a:r>
            <a:r>
              <a:rPr lang="en-US" dirty="0" smtClean="0"/>
              <a:t>(</a:t>
            </a:r>
            <a:r>
              <a:rPr lang="en-US" dirty="0" err="1" smtClean="0"/>
              <a:t>this.stack.size</a:t>
            </a:r>
            <a:r>
              <a:rPr lang="en-US" dirty="0" smtClean="0"/>
              <a:t>() - 1);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with </a:t>
            </a:r>
            <a:r>
              <a:rPr lang="en-US" dirty="0" err="1" smtClean="0"/>
              <a:t>ArrayDeque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deque</a:t>
            </a:r>
            <a:r>
              <a:rPr lang="en-US" dirty="0" smtClean="0"/>
              <a:t> is a double ended queue</a:t>
            </a:r>
          </a:p>
          <a:p>
            <a:pPr lvl="1"/>
            <a:r>
              <a:rPr lang="en-US" dirty="0" smtClean="0"/>
              <a:t>a linear collection that supports element insertion and removal from both ends</a:t>
            </a:r>
          </a:p>
          <a:p>
            <a:r>
              <a:rPr lang="en-US" dirty="0" smtClean="0"/>
              <a:t>an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ArrayDeque</a:t>
            </a:r>
            <a:r>
              <a:rPr lang="en-US" dirty="0" smtClean="0"/>
              <a:t> can be used to efficiently implement a stack</a:t>
            </a:r>
          </a:p>
          <a:p>
            <a:r>
              <a:rPr lang="en-US" dirty="0" smtClean="0"/>
              <a:t>the head of the </a:t>
            </a:r>
            <a:r>
              <a:rPr lang="en-US" dirty="0" err="1" smtClean="0"/>
              <a:t>deque</a:t>
            </a:r>
            <a:r>
              <a:rPr lang="en-US" dirty="0" smtClean="0"/>
              <a:t> becomes the top of the stack</a:t>
            </a:r>
          </a:p>
          <a:p>
            <a:pPr lvl="1"/>
            <a:r>
              <a:rPr lang="en-US" dirty="0" smtClean="0"/>
              <a:t>adding (push) and removing (pop) from the head of a </a:t>
            </a:r>
            <a:r>
              <a:rPr lang="en-US" dirty="0" err="1" smtClean="0"/>
              <a:t>deque</a:t>
            </a:r>
            <a:r>
              <a:rPr lang="en-US" dirty="0" smtClean="0"/>
              <a:t> requires O(1) time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public class Stack&lt;E&gt; {</a:t>
            </a:r>
          </a:p>
          <a:p>
            <a:r>
              <a:rPr lang="en-US" dirty="0" smtClean="0"/>
              <a:t>  private </a:t>
            </a:r>
            <a:r>
              <a:rPr lang="en-US" dirty="0" err="1" smtClean="0"/>
              <a:t>ArrayDeque</a:t>
            </a:r>
            <a:r>
              <a:rPr lang="en-US" dirty="0" smtClean="0"/>
              <a:t>&lt;E&gt; stack;</a:t>
            </a:r>
          </a:p>
          <a:p>
            <a:endParaRPr lang="en-US" dirty="0" smtClean="0"/>
          </a:p>
          <a:p>
            <a:r>
              <a:rPr lang="en-US" dirty="0" smtClean="0"/>
              <a:t>  public Stack()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this.stack</a:t>
            </a:r>
            <a:r>
              <a:rPr lang="en-US" dirty="0" smtClean="0"/>
              <a:t> = new </a:t>
            </a:r>
            <a:r>
              <a:rPr lang="en-US" dirty="0" err="1" smtClean="0"/>
              <a:t>ArrayDeque</a:t>
            </a:r>
            <a:r>
              <a:rPr lang="en-US" dirty="0" smtClean="0"/>
              <a:t>&lt;E&gt;();</a:t>
            </a:r>
          </a:p>
          <a:p>
            <a:r>
              <a:rPr lang="en-US" dirty="0" smtClean="0"/>
              <a:t>  }</a:t>
            </a:r>
          </a:p>
          <a:p>
            <a:endParaRPr lang="en-US" dirty="0" smtClean="0"/>
          </a:p>
          <a:p>
            <a:r>
              <a:rPr lang="en-US" dirty="0" smtClean="0"/>
              <a:t>  public push(E element)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this.stack.addFirst</a:t>
            </a:r>
            <a:r>
              <a:rPr lang="en-US" dirty="0" smtClean="0"/>
              <a:t>(element);</a:t>
            </a:r>
          </a:p>
          <a:p>
            <a:r>
              <a:rPr lang="en-US" dirty="0" smtClean="0"/>
              <a:t>  }</a:t>
            </a:r>
          </a:p>
          <a:p>
            <a:endParaRPr lang="en-US" dirty="0" smtClean="0"/>
          </a:p>
          <a:p>
            <a:r>
              <a:rPr lang="en-US" dirty="0" smtClean="0"/>
              <a:t>  public E pop() {</a:t>
            </a:r>
          </a:p>
          <a:p>
            <a:r>
              <a:rPr lang="en-US" dirty="0" smtClean="0"/>
              <a:t>    return </a:t>
            </a:r>
            <a:r>
              <a:rPr lang="en-US" dirty="0" err="1" smtClean="0"/>
              <a:t>this.stack.removeFirst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Implementations in </a:t>
            </a:r>
            <a:r>
              <a:rPr lang="en-US" dirty="0" err="1" smtClean="0"/>
              <a:t>java.util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java.util.Stack</a:t>
            </a:r>
            <a:r>
              <a:rPr lang="en-US" dirty="0" smtClean="0"/>
              <a:t> provides a stack class</a:t>
            </a:r>
          </a:p>
          <a:p>
            <a:r>
              <a:rPr lang="en-US" dirty="0" smtClean="0"/>
              <a:t>could also use any class that implements </a:t>
            </a:r>
            <a:r>
              <a:rPr lang="en-US" dirty="0" err="1" smtClean="0"/>
              <a:t>java.util.Deque</a:t>
            </a:r>
            <a:r>
              <a:rPr lang="en-US" dirty="0" smtClean="0"/>
              <a:t> directly</a:t>
            </a:r>
          </a:p>
          <a:p>
            <a:pPr lvl="1"/>
            <a:r>
              <a:rPr lang="en-US" dirty="0" err="1" smtClean="0"/>
              <a:t>java.util.ArrayDeque</a:t>
            </a:r>
            <a:endParaRPr lang="en-US" dirty="0" smtClean="0"/>
          </a:p>
          <a:p>
            <a:pPr lvl="1"/>
            <a:r>
              <a:rPr lang="en-US" dirty="0" err="1" smtClean="0"/>
              <a:t>java.util.LinkedList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stacks are used widely in computer science and computer engineering</a:t>
            </a:r>
          </a:p>
          <a:p>
            <a:pPr lvl="1"/>
            <a:r>
              <a:rPr lang="en-US" dirty="0" smtClean="0"/>
              <a:t>a call stack is used to store information about the active methods in a Java program</a:t>
            </a:r>
          </a:p>
          <a:p>
            <a:pPr lvl="1"/>
            <a:r>
              <a:rPr lang="en-US" dirty="0" smtClean="0"/>
              <a:t>undo/redo</a:t>
            </a:r>
          </a:p>
          <a:p>
            <a:pPr lvl="1"/>
            <a:r>
              <a:rPr lang="en-US" dirty="0" smtClean="0"/>
              <a:t>widely used in parsing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Reversing a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silly and usually inefficient way to reverse a sequence is to use a stack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Don't do this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public static &lt;E&gt; List&lt;E&gt; reverse(List&lt;E&gt; t) {</a:t>
            </a:r>
          </a:p>
          <a:p>
            <a:r>
              <a:rPr lang="en-US" dirty="0" smtClean="0"/>
              <a:t>  List&lt;E&gt; result = new </a:t>
            </a:r>
            <a:r>
              <a:rPr lang="en-US" dirty="0" err="1" smtClean="0"/>
              <a:t>ArrayList</a:t>
            </a:r>
            <a:r>
              <a:rPr lang="en-US" dirty="0" smtClean="0"/>
              <a:t>&lt;E&gt;();</a:t>
            </a:r>
          </a:p>
          <a:p>
            <a:r>
              <a:rPr lang="en-US" dirty="0" smtClean="0"/>
              <a:t>  Stack&lt;E&gt; </a:t>
            </a:r>
            <a:r>
              <a:rPr lang="en-US" dirty="0" err="1" smtClean="0"/>
              <a:t>st</a:t>
            </a:r>
            <a:r>
              <a:rPr lang="en-US" dirty="0" smtClean="0"/>
              <a:t> = new Stack&lt;E&gt;();</a:t>
            </a:r>
          </a:p>
          <a:p>
            <a:r>
              <a:rPr lang="en-US" dirty="0" smtClean="0"/>
              <a:t>  for (E </a:t>
            </a:r>
            <a:r>
              <a:rPr lang="en-US" dirty="0" err="1" smtClean="0"/>
              <a:t>e</a:t>
            </a:r>
            <a:r>
              <a:rPr lang="en-US" dirty="0" smtClean="0"/>
              <a:t> : t)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st.push</a:t>
            </a:r>
            <a:r>
              <a:rPr lang="en-US" dirty="0" smtClean="0"/>
              <a:t>(e);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while (!</a:t>
            </a:r>
            <a:r>
              <a:rPr lang="en-US" dirty="0" err="1" smtClean="0"/>
              <a:t>st.isEmpty</a:t>
            </a:r>
            <a:r>
              <a:rPr lang="en-US" dirty="0" smtClean="0"/>
              <a:t>())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result.add</a:t>
            </a:r>
            <a:r>
              <a:rPr lang="en-US" dirty="0" smtClean="0"/>
              <a:t>(st.pop());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return result;</a:t>
            </a:r>
          </a:p>
          <a:p>
            <a:r>
              <a:rPr lang="en-US" dirty="0" smtClean="0"/>
              <a:t>}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eCheck11B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see </a:t>
            </a:r>
            <a:r>
              <a:rPr lang="en-US" dirty="0" smtClean="0">
                <a:hlinkClick r:id="rId2"/>
              </a:rPr>
              <a:t>http://www.cse.yorku.ca/course_archive/2010-11/F/1020/sectionE/day35.html#%282%29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C62C08-682E-43F6-B2C1-8599D21120B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1027" name="Picture 3" descr="C:\Users\burton\AppData\Local\Microsoft\Windows\Temporary Internet Files\Content.IE5\W4PV8V1W\MP900427685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0716" y="2161646"/>
            <a:ext cx="2592315" cy="3886575"/>
          </a:xfrm>
          <a:prstGeom prst="rect">
            <a:avLst/>
          </a:prstGeom>
          <a:noFill/>
        </p:spPr>
      </p:pic>
      <p:pic>
        <p:nvPicPr>
          <p:cNvPr id="1028" name="Picture 4" descr="C:\Users\burton\AppData\Local\Microsoft\Windows\Temporary Internet Files\Content.IE5\C14MNT8S\MP900422458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2783" y="2131459"/>
            <a:ext cx="3088333" cy="3889856"/>
          </a:xfrm>
          <a:prstGeom prst="rect">
            <a:avLst/>
          </a:prstGeom>
          <a:noFill/>
        </p:spPr>
      </p:pic>
      <p:pic>
        <p:nvPicPr>
          <p:cNvPr id="1033" name="Picture 9" descr="C:\Users\burton\AppData\Local\Microsoft\Windows\Temporary Internet Files\Content.IE5\X5GVJJ4G\MC90023298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18673" y="3256179"/>
            <a:ext cx="1848416" cy="1786550"/>
          </a:xfrm>
          <a:prstGeom prst="rect">
            <a:avLst/>
          </a:prstGeom>
          <a:noFill/>
        </p:spPr>
      </p:pic>
      <p:sp>
        <p:nvSpPr>
          <p:cNvPr id="14" name="Content Placeholder 1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examples of stacks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56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Tree traversal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stack can be used in place of recursion for visiting all of the nodes of a tree</a:t>
            </a:r>
          </a:p>
          <a:p>
            <a:pPr lvl="1"/>
            <a:r>
              <a:rPr lang="en-US" dirty="0" smtClean="0"/>
              <a:t>basic idea is to push nodes onto the stack as you traverse the tree</a:t>
            </a:r>
          </a:p>
          <a:p>
            <a:pPr lvl="1"/>
            <a:r>
              <a:rPr lang="en-US" dirty="0" smtClean="0"/>
              <a:t>pushing the node onto the stack allows you to remember that you have to visit the other branch of the tree rooted at the node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73*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54724" y="5330031"/>
            <a:ext cx="367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inorder</a:t>
            </a:r>
            <a:r>
              <a:rPr lang="en-US" dirty="0" smtClean="0">
                <a:latin typeface="+mn-lt"/>
              </a:rPr>
              <a:t>: 8, 27, 44, 50, 73, 73*, 83, 93</a:t>
            </a:r>
            <a:endParaRPr lang="en-US" dirty="0">
              <a:latin typeface="+mn-lt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106708" y="2276860"/>
            <a:ext cx="1728210" cy="460856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50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35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73*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54724" y="5330031"/>
            <a:ext cx="367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inorder</a:t>
            </a:r>
            <a:r>
              <a:rPr lang="en-US" dirty="0" smtClean="0">
                <a:latin typeface="+mn-lt"/>
              </a:rPr>
              <a:t>: 8, 27, 44, 50, 73, 73*, 83, 93</a:t>
            </a:r>
            <a:endParaRPr lang="en-US" dirty="0">
              <a:latin typeface="+mn-lt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106708" y="2276860"/>
            <a:ext cx="1728210" cy="460856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50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106708" y="1758397"/>
            <a:ext cx="1728210" cy="460856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27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35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73*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54724" y="5330031"/>
            <a:ext cx="367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inorder</a:t>
            </a:r>
            <a:r>
              <a:rPr lang="en-US" dirty="0" smtClean="0">
                <a:latin typeface="+mn-lt"/>
              </a:rPr>
              <a:t>: 8, 27, 44, 50, 73, 73*, 83, 93</a:t>
            </a:r>
            <a:endParaRPr lang="en-US" dirty="0">
              <a:latin typeface="+mn-lt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106708" y="2276860"/>
            <a:ext cx="1728210" cy="460856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50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106708" y="1758397"/>
            <a:ext cx="1728210" cy="460856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27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7106708" y="1239934"/>
            <a:ext cx="1728210" cy="460856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8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35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73*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54724" y="5330031"/>
            <a:ext cx="367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inorder</a:t>
            </a:r>
            <a:r>
              <a:rPr lang="en-US" dirty="0" smtClean="0">
                <a:latin typeface="+mn-lt"/>
              </a:rPr>
              <a:t>: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8</a:t>
            </a:r>
            <a:r>
              <a:rPr lang="en-US" dirty="0" smtClean="0">
                <a:latin typeface="+mn-lt"/>
              </a:rPr>
              <a:t>, 27, 44, 50, 73, 73*, 83, 93</a:t>
            </a:r>
            <a:endParaRPr lang="en-US" dirty="0">
              <a:latin typeface="+mn-lt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106708" y="2276860"/>
            <a:ext cx="1728210" cy="460856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50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106708" y="1758397"/>
            <a:ext cx="1728210" cy="460856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27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35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27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73*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54724" y="5330031"/>
            <a:ext cx="367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inorder</a:t>
            </a:r>
            <a:r>
              <a:rPr lang="en-US" dirty="0" smtClean="0">
                <a:latin typeface="+mn-lt"/>
              </a:rPr>
              <a:t>: 8,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27</a:t>
            </a:r>
            <a:r>
              <a:rPr lang="en-US" dirty="0" smtClean="0">
                <a:latin typeface="+mn-lt"/>
              </a:rPr>
              <a:t>, 44, 50, 73, 73*, 83, 93</a:t>
            </a:r>
            <a:endParaRPr lang="en-US" dirty="0">
              <a:latin typeface="+mn-lt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106708" y="2276860"/>
            <a:ext cx="1728210" cy="460856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50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35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27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73*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54724" y="5330031"/>
            <a:ext cx="367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inorder</a:t>
            </a:r>
            <a:r>
              <a:rPr lang="en-US" dirty="0" smtClean="0">
                <a:latin typeface="+mn-lt"/>
              </a:rPr>
              <a:t>: 8, 27, 44, 50, 73, 73*, 83, 93</a:t>
            </a:r>
            <a:endParaRPr lang="en-US" dirty="0">
              <a:latin typeface="+mn-lt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106708" y="2276860"/>
            <a:ext cx="1728210" cy="460856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50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106708" y="1758397"/>
            <a:ext cx="1728210" cy="460856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44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35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27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44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73*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54724" y="5330031"/>
            <a:ext cx="367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inorder</a:t>
            </a:r>
            <a:r>
              <a:rPr lang="en-US" dirty="0" smtClean="0">
                <a:latin typeface="+mn-lt"/>
              </a:rPr>
              <a:t>: 8, 27,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44</a:t>
            </a:r>
            <a:r>
              <a:rPr lang="en-US" dirty="0" smtClean="0">
                <a:latin typeface="+mn-lt"/>
              </a:rPr>
              <a:t>, 50, 73, 73*, 83, 93</a:t>
            </a:r>
            <a:endParaRPr lang="en-US" dirty="0">
              <a:latin typeface="+mn-lt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106708" y="2276860"/>
            <a:ext cx="1728210" cy="460856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50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35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50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27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44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73*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54724" y="5330031"/>
            <a:ext cx="367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inorder</a:t>
            </a:r>
            <a:r>
              <a:rPr lang="en-US" dirty="0" smtClean="0">
                <a:latin typeface="+mn-lt"/>
              </a:rPr>
              <a:t>: 8, 27, 44,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50</a:t>
            </a:r>
            <a:r>
              <a:rPr lang="en-US" dirty="0" smtClean="0">
                <a:latin typeface="+mn-lt"/>
              </a:rPr>
              <a:t>, 73, 73*, 83, 93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035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50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27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44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73*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54724" y="5330031"/>
            <a:ext cx="367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inorder</a:t>
            </a:r>
            <a:r>
              <a:rPr lang="en-US" dirty="0" smtClean="0">
                <a:latin typeface="+mn-lt"/>
              </a:rPr>
              <a:t>: 8, 27, 44, 50, 73, 73*, 83, 93</a:t>
            </a:r>
            <a:endParaRPr lang="en-US" dirty="0">
              <a:latin typeface="+mn-lt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106708" y="2276860"/>
            <a:ext cx="1728210" cy="460856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73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35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of Stack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1027" name="Picture 3" descr="C:\Users\burton\AppData\Local\Microsoft\Windows\Temporary Internet Files\Content.IE5\W4PV8V1W\MP900427685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42" y="2161646"/>
            <a:ext cx="2592315" cy="3886575"/>
          </a:xfrm>
          <a:prstGeom prst="rect">
            <a:avLst/>
          </a:prstGeom>
          <a:noFill/>
        </p:spPr>
      </p:pic>
      <p:sp>
        <p:nvSpPr>
          <p:cNvPr id="14" name="Content Placeholder 1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top of the stack</a:t>
            </a:r>
            <a:endParaRPr lang="en-US" dirty="0"/>
          </a:p>
        </p:txBody>
      </p:sp>
      <p:sp>
        <p:nvSpPr>
          <p:cNvPr id="8" name="Left Arrow 7"/>
          <p:cNvSpPr/>
          <p:nvPr/>
        </p:nvSpPr>
        <p:spPr>
          <a:xfrm>
            <a:off x="5263284" y="2795323"/>
            <a:ext cx="1209747" cy="63367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56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50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27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73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44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73*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54724" y="5330031"/>
            <a:ext cx="367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inorder</a:t>
            </a:r>
            <a:r>
              <a:rPr lang="en-US" dirty="0" smtClean="0">
                <a:latin typeface="+mn-lt"/>
              </a:rPr>
              <a:t>: 8, 27, 44, 50,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73</a:t>
            </a:r>
            <a:r>
              <a:rPr lang="en-US" dirty="0" smtClean="0">
                <a:latin typeface="+mn-lt"/>
              </a:rPr>
              <a:t>, 73*, 83, 93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035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50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27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73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44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73*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54724" y="5330031"/>
            <a:ext cx="367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inorder</a:t>
            </a:r>
            <a:r>
              <a:rPr lang="en-US" dirty="0" smtClean="0">
                <a:latin typeface="+mn-lt"/>
              </a:rPr>
              <a:t>: 8, 27, 44, 50, 73, 73*, 83, 93</a:t>
            </a:r>
            <a:endParaRPr lang="en-US" dirty="0">
              <a:latin typeface="+mn-lt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106708" y="2276860"/>
            <a:ext cx="1728210" cy="460856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83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35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50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27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73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44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73*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54724" y="5330031"/>
            <a:ext cx="367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inorder</a:t>
            </a:r>
            <a:r>
              <a:rPr lang="en-US" dirty="0" smtClean="0">
                <a:latin typeface="+mn-lt"/>
              </a:rPr>
              <a:t>: 8, 27, 44, 50, 73, 73*, 83, 93</a:t>
            </a:r>
            <a:endParaRPr lang="en-US" dirty="0">
              <a:latin typeface="+mn-lt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106708" y="2276860"/>
            <a:ext cx="1728210" cy="46085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83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106708" y="1758397"/>
            <a:ext cx="1728210" cy="460856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73*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35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50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27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73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44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73*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54724" y="5330031"/>
            <a:ext cx="367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inorder</a:t>
            </a:r>
            <a:r>
              <a:rPr lang="en-US" dirty="0" smtClean="0">
                <a:latin typeface="+mn-lt"/>
              </a:rPr>
              <a:t>: 8, 27, 44, 50, 73,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73*</a:t>
            </a:r>
            <a:r>
              <a:rPr lang="en-US" dirty="0" smtClean="0">
                <a:latin typeface="+mn-lt"/>
              </a:rPr>
              <a:t>, 83, 93</a:t>
            </a:r>
            <a:endParaRPr lang="en-US" dirty="0">
              <a:latin typeface="+mn-lt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106708" y="2276860"/>
            <a:ext cx="1728210" cy="46085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83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35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50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27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73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44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83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73*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54724" y="5330031"/>
            <a:ext cx="367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inorder</a:t>
            </a:r>
            <a:r>
              <a:rPr lang="en-US" dirty="0" smtClean="0">
                <a:latin typeface="+mn-lt"/>
              </a:rPr>
              <a:t>: 8, 27, 44, 50, 73, 73*,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83</a:t>
            </a:r>
            <a:r>
              <a:rPr lang="en-US" dirty="0" smtClean="0">
                <a:latin typeface="+mn-lt"/>
              </a:rPr>
              <a:t>, 93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035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50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27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73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44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83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73*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54724" y="5330031"/>
            <a:ext cx="367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inorder</a:t>
            </a:r>
            <a:r>
              <a:rPr lang="en-US" dirty="0" smtClean="0">
                <a:latin typeface="+mn-lt"/>
              </a:rPr>
              <a:t>: 8, 27, 44, 50, 73, 73*, 83, 93</a:t>
            </a:r>
            <a:endParaRPr lang="en-US" dirty="0">
              <a:latin typeface="+mn-lt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106708" y="2276860"/>
            <a:ext cx="1728210" cy="460856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93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35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50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27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73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44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83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73*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93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54724" y="5330031"/>
            <a:ext cx="367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inorder</a:t>
            </a:r>
            <a:r>
              <a:rPr lang="en-US" dirty="0" smtClean="0">
                <a:latin typeface="+mn-lt"/>
              </a:rPr>
              <a:t>: 8, 27, 44, 50, 73, 73*, 83,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93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035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for </a:t>
            </a:r>
            <a:r>
              <a:rPr lang="en-US" dirty="0" smtClean="0"/>
              <a:t>BST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  public String </a:t>
            </a:r>
            <a:r>
              <a:rPr lang="en-US" dirty="0" err="1" smtClean="0"/>
              <a:t>inorder</a:t>
            </a:r>
            <a:r>
              <a:rPr lang="en-US" dirty="0" smtClean="0"/>
              <a:t>()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StringBuilder</a:t>
            </a:r>
            <a:r>
              <a:rPr lang="en-US" dirty="0" smtClean="0"/>
              <a:t> b = new </a:t>
            </a:r>
            <a:r>
              <a:rPr lang="en-US" dirty="0" err="1" smtClean="0"/>
              <a:t>StringBuilder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  Stack&lt;Node&lt;E&gt;&gt; </a:t>
            </a:r>
            <a:r>
              <a:rPr lang="en-US" dirty="0" err="1" smtClean="0"/>
              <a:t>st</a:t>
            </a:r>
            <a:r>
              <a:rPr lang="en-US" dirty="0" smtClean="0"/>
              <a:t> = new Stack&lt;Node&lt;E&gt;&gt;();</a:t>
            </a:r>
          </a:p>
          <a:p>
            <a:r>
              <a:rPr lang="en-US" dirty="0" smtClean="0"/>
              <a:t>    Node&lt;E&gt; n = </a:t>
            </a:r>
            <a:r>
              <a:rPr lang="en-US" dirty="0" err="1" smtClean="0"/>
              <a:t>this.root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  while (!</a:t>
            </a:r>
            <a:r>
              <a:rPr lang="en-US" dirty="0" err="1" smtClean="0"/>
              <a:t>st.isEmpty</a:t>
            </a:r>
            <a:r>
              <a:rPr lang="en-US" dirty="0" smtClean="0"/>
              <a:t>() || n != null) {</a:t>
            </a:r>
          </a:p>
          <a:p>
            <a:r>
              <a:rPr lang="en-US" dirty="0" smtClean="0"/>
              <a:t>      if (n != null) {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st.push</a:t>
            </a:r>
            <a:r>
              <a:rPr lang="en-US" dirty="0" smtClean="0"/>
              <a:t>(n);</a:t>
            </a:r>
          </a:p>
          <a:p>
            <a:r>
              <a:rPr lang="en-US" dirty="0" smtClean="0"/>
              <a:t>        n = </a:t>
            </a:r>
            <a:r>
              <a:rPr lang="en-US" dirty="0" err="1" smtClean="0"/>
              <a:t>n.left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   else {</a:t>
            </a:r>
          </a:p>
          <a:p>
            <a:r>
              <a:rPr lang="en-US" dirty="0" smtClean="0"/>
              <a:t>        n = st.pop();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b.append</a:t>
            </a:r>
            <a:r>
              <a:rPr lang="en-US" dirty="0" smtClean="0"/>
              <a:t>(</a:t>
            </a:r>
            <a:r>
              <a:rPr lang="en-US" dirty="0" err="1" smtClean="0"/>
              <a:t>n.data</a:t>
            </a:r>
            <a:r>
              <a:rPr lang="en-US" dirty="0" smtClean="0"/>
              <a:t>);</a:t>
            </a:r>
          </a:p>
          <a:p>
            <a:r>
              <a:rPr lang="en-US" dirty="0" smtClean="0"/>
              <a:t>        n = </a:t>
            </a:r>
            <a:r>
              <a:rPr lang="en-US" dirty="0" err="1" smtClean="0"/>
              <a:t>n.right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 }</a:t>
            </a:r>
          </a:p>
          <a:p>
            <a:r>
              <a:rPr lang="en-US" dirty="0" smtClean="0"/>
              <a:t>    </a:t>
            </a:r>
          </a:p>
          <a:p>
            <a:r>
              <a:rPr lang="en-US" dirty="0" smtClean="0"/>
              <a:t>    return </a:t>
            </a:r>
            <a:r>
              <a:rPr lang="en-US" dirty="0" err="1" smtClean="0"/>
              <a:t>b.toString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Operations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classically, stacks only support two operations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 smtClean="0"/>
              <a:t>push</a:t>
            </a:r>
          </a:p>
          <a:p>
            <a:pPr marL="1006475" lvl="2" indent="-457200"/>
            <a:r>
              <a:rPr lang="en-US" dirty="0" smtClean="0"/>
              <a:t>add to the top of the stack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 smtClean="0"/>
              <a:t>pop</a:t>
            </a:r>
          </a:p>
          <a:p>
            <a:pPr marL="1006475" lvl="2" indent="-457200"/>
            <a:r>
              <a:rPr lang="en-US" dirty="0" smtClean="0"/>
              <a:t>remove from the top of the stack</a:t>
            </a:r>
          </a:p>
          <a:p>
            <a:pPr marL="457200" indent="-45720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256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Optional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000" dirty="0" smtClean="0"/>
              <a:t>optional operations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2000" dirty="0" smtClean="0"/>
              <a:t>size</a:t>
            </a:r>
          </a:p>
          <a:p>
            <a:pPr marL="1006475" lvl="2" indent="-457200"/>
            <a:r>
              <a:rPr lang="en-US" dirty="0" smtClean="0"/>
              <a:t>number of elements in the stack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2000" dirty="0" err="1" smtClean="0"/>
              <a:t>isEmpty</a:t>
            </a:r>
            <a:endParaRPr lang="en-US" sz="2000" dirty="0" smtClean="0"/>
          </a:p>
          <a:p>
            <a:pPr marL="1006475" lvl="2" indent="-457200"/>
            <a:r>
              <a:rPr lang="en-US" dirty="0" smtClean="0"/>
              <a:t>is the stack empty?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2000" dirty="0" smtClean="0"/>
              <a:t>peek</a:t>
            </a:r>
          </a:p>
          <a:p>
            <a:pPr marL="1006475" lvl="2" indent="-457200"/>
            <a:r>
              <a:rPr lang="en-US" dirty="0" smtClean="0"/>
              <a:t>get the top element (without removing it)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2000" dirty="0" smtClean="0"/>
              <a:t>search</a:t>
            </a:r>
          </a:p>
          <a:p>
            <a:pPr marL="1006475" lvl="2" indent="-457200"/>
            <a:r>
              <a:rPr lang="en-US" dirty="0" smtClean="0"/>
              <a:t>find the position of the element in the stack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2000" dirty="0" err="1" smtClean="0"/>
              <a:t>isFull</a:t>
            </a:r>
            <a:endParaRPr lang="en-US" sz="2000" dirty="0" smtClean="0"/>
          </a:p>
          <a:p>
            <a:pPr marL="1006475" lvl="2" indent="-457200"/>
            <a:r>
              <a:rPr lang="en-US" dirty="0" smtClean="0"/>
              <a:t>is the stack full? (for stacks with finite capacity)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2000" dirty="0" smtClean="0"/>
              <a:t>capacity</a:t>
            </a:r>
          </a:p>
          <a:p>
            <a:pPr marL="1006475" lvl="2" indent="-457200"/>
            <a:r>
              <a:rPr lang="en-US" dirty="0" smtClean="0"/>
              <a:t>total number of elements the stack can hold (for stacks with finite capacity)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st.push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("A")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st.push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("B")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st.push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("C")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st.push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("D")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st.push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("E")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724140" y="5387735"/>
            <a:ext cx="1728210" cy="460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"A"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24140" y="4869175"/>
            <a:ext cx="1728210" cy="460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"B"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24140" y="4350712"/>
            <a:ext cx="1728210" cy="460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"C"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24140" y="3832249"/>
            <a:ext cx="1728210" cy="460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"D"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24140" y="3313786"/>
            <a:ext cx="1728210" cy="460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"E"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Pentagon 10"/>
          <p:cNvSpPr/>
          <p:nvPr/>
        </p:nvSpPr>
        <p:spPr>
          <a:xfrm>
            <a:off x="3909519" y="5387638"/>
            <a:ext cx="1324961" cy="4608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top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Pentagon 11"/>
          <p:cNvSpPr/>
          <p:nvPr/>
        </p:nvSpPr>
        <p:spPr>
          <a:xfrm>
            <a:off x="3909519" y="4869175"/>
            <a:ext cx="1324961" cy="4608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top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Pentagon 12"/>
          <p:cNvSpPr/>
          <p:nvPr/>
        </p:nvSpPr>
        <p:spPr>
          <a:xfrm>
            <a:off x="3909519" y="4350712"/>
            <a:ext cx="1324961" cy="4608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top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Pentagon 13"/>
          <p:cNvSpPr/>
          <p:nvPr/>
        </p:nvSpPr>
        <p:spPr>
          <a:xfrm>
            <a:off x="3909519" y="3832249"/>
            <a:ext cx="1324961" cy="4608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top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Pentagon 14"/>
          <p:cNvSpPr/>
          <p:nvPr/>
        </p:nvSpPr>
        <p:spPr>
          <a:xfrm>
            <a:off x="3909519" y="3313786"/>
            <a:ext cx="1324961" cy="4608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top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String s = st.pop()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st.pop()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st.pop()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st.pop()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st.pop()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724140" y="5387735"/>
            <a:ext cx="1728210" cy="460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"A"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24140" y="4869175"/>
            <a:ext cx="1728210" cy="460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"B"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24140" y="4350712"/>
            <a:ext cx="1728210" cy="460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"C"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24140" y="3832249"/>
            <a:ext cx="1728210" cy="460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"D"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24140" y="3313786"/>
            <a:ext cx="1728210" cy="460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"E"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Pentagon 10"/>
          <p:cNvSpPr/>
          <p:nvPr/>
        </p:nvSpPr>
        <p:spPr>
          <a:xfrm>
            <a:off x="3909519" y="5387638"/>
            <a:ext cx="1324961" cy="4608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top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Pentagon 11"/>
          <p:cNvSpPr/>
          <p:nvPr/>
        </p:nvSpPr>
        <p:spPr>
          <a:xfrm>
            <a:off x="3909519" y="4869175"/>
            <a:ext cx="1324961" cy="4608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top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Pentagon 12"/>
          <p:cNvSpPr/>
          <p:nvPr/>
        </p:nvSpPr>
        <p:spPr>
          <a:xfrm>
            <a:off x="3909519" y="4350712"/>
            <a:ext cx="1324961" cy="4608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top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Pentagon 13"/>
          <p:cNvSpPr/>
          <p:nvPr/>
        </p:nvSpPr>
        <p:spPr>
          <a:xfrm>
            <a:off x="3909519" y="3832249"/>
            <a:ext cx="1324961" cy="4608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top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Pentagon 14"/>
          <p:cNvSpPr/>
          <p:nvPr/>
        </p:nvSpPr>
        <p:spPr>
          <a:xfrm>
            <a:off x="3909519" y="3313786"/>
            <a:ext cx="1324961" cy="4608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top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stack is a Last-In-First-Out (LIFO) data structure</a:t>
            </a:r>
          </a:p>
          <a:p>
            <a:pPr lvl="1"/>
            <a:r>
              <a:rPr lang="en-US" dirty="0" smtClean="0"/>
              <a:t>the last element pushed onto the stack is the first element that can be accessed from the stack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with </a:t>
            </a:r>
            <a:r>
              <a:rPr lang="en-US" dirty="0" err="1" smtClean="0"/>
              <a:t>LinkedList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linked list can be used to efficiently implement a stack</a:t>
            </a:r>
          </a:p>
          <a:p>
            <a:r>
              <a:rPr lang="en-US" dirty="0" smtClean="0"/>
              <a:t>the head of the list becomes the top of the stack</a:t>
            </a:r>
          </a:p>
          <a:p>
            <a:pPr lvl="1"/>
            <a:r>
              <a:rPr lang="en-US" dirty="0" smtClean="0"/>
              <a:t>adding (push) and removing (pop) from the head of a linked list requires O(1)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lnDef>
      <a:spPr>
        <a:ln w="381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14255</TotalTime>
  <Words>1273</Words>
  <Application>Microsoft Office PowerPoint</Application>
  <PresentationFormat>On-screen Show (4:3)</PresentationFormat>
  <Paragraphs>356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Origin</vt:lpstr>
      <vt:lpstr> More Data Structures (Part 1)</vt:lpstr>
      <vt:lpstr>Stack</vt:lpstr>
      <vt:lpstr>Top of Stack</vt:lpstr>
      <vt:lpstr>Stack Operations</vt:lpstr>
      <vt:lpstr>Stack Optional Operations</vt:lpstr>
      <vt:lpstr>Push</vt:lpstr>
      <vt:lpstr>Pop</vt:lpstr>
      <vt:lpstr>LIFO</vt:lpstr>
      <vt:lpstr>Implementation with LinkedList</vt:lpstr>
      <vt:lpstr>PowerPoint Presentation</vt:lpstr>
      <vt:lpstr>Implementation with ArrayList</vt:lpstr>
      <vt:lpstr>PowerPoint Presentation</vt:lpstr>
      <vt:lpstr>Implementation with ArrayDeque</vt:lpstr>
      <vt:lpstr>PowerPoint Presentation</vt:lpstr>
      <vt:lpstr>Implementations in java.util</vt:lpstr>
      <vt:lpstr>Applications</vt:lpstr>
      <vt:lpstr>Example: Reversing a sequence</vt:lpstr>
      <vt:lpstr>Don't do this</vt:lpstr>
      <vt:lpstr>Example: eCheck11B</vt:lpstr>
      <vt:lpstr>Example: Tree traversal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Implementation for BST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 Ma</cp:lastModifiedBy>
  <cp:revision>1011</cp:revision>
  <dcterms:created xsi:type="dcterms:W3CDTF">2006-08-16T00:00:00Z</dcterms:created>
  <dcterms:modified xsi:type="dcterms:W3CDTF">2013-11-28T19:08:53Z</dcterms:modified>
</cp:coreProperties>
</file>