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9"/>
  </p:notesMasterIdLst>
  <p:handoutMasterIdLst>
    <p:handoutMasterId r:id="rId40"/>
  </p:handoutMasterIdLst>
  <p:sldIdLst>
    <p:sldId id="728" r:id="rId2"/>
    <p:sldId id="749" r:id="rId3"/>
    <p:sldId id="784" r:id="rId4"/>
    <p:sldId id="785" r:id="rId5"/>
    <p:sldId id="786" r:id="rId6"/>
    <p:sldId id="787" r:id="rId7"/>
    <p:sldId id="788" r:id="rId8"/>
    <p:sldId id="791" r:id="rId9"/>
    <p:sldId id="789" r:id="rId10"/>
    <p:sldId id="792" r:id="rId11"/>
    <p:sldId id="790" r:id="rId12"/>
    <p:sldId id="793" r:id="rId13"/>
    <p:sldId id="794" r:id="rId14"/>
    <p:sldId id="795" r:id="rId15"/>
    <p:sldId id="799" r:id="rId16"/>
    <p:sldId id="798" r:id="rId17"/>
    <p:sldId id="800" r:id="rId18"/>
    <p:sldId id="801" r:id="rId19"/>
    <p:sldId id="802" r:id="rId20"/>
    <p:sldId id="803" r:id="rId21"/>
    <p:sldId id="823" r:id="rId22"/>
    <p:sldId id="824" r:id="rId23"/>
    <p:sldId id="825" r:id="rId24"/>
    <p:sldId id="826" r:id="rId25"/>
    <p:sldId id="827" r:id="rId26"/>
    <p:sldId id="828" r:id="rId27"/>
    <p:sldId id="829" r:id="rId28"/>
    <p:sldId id="830" r:id="rId29"/>
    <p:sldId id="831" r:id="rId30"/>
    <p:sldId id="832" r:id="rId31"/>
    <p:sldId id="833" r:id="rId32"/>
    <p:sldId id="834" r:id="rId33"/>
    <p:sldId id="835" r:id="rId34"/>
    <p:sldId id="836" r:id="rId35"/>
    <p:sldId id="837" r:id="rId36"/>
    <p:sldId id="838" r:id="rId37"/>
    <p:sldId id="82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849"/>
        <p:guide pos="2880"/>
        <p:guide pos="1791"/>
        <p:guide pos="2336"/>
        <p:guide pos="3424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68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28/11/2013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yorku.ca/course_archive/2010-11/F/1020/sectionE/day35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 More Data Structures (Part 1)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Stacks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class Stack&lt;E&gt; 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LinkedList</a:t>
            </a:r>
            <a:r>
              <a:rPr lang="en-US" dirty="0" smtClean="0"/>
              <a:t>&lt;E&gt; stack;</a:t>
            </a:r>
          </a:p>
          <a:p>
            <a:endParaRPr lang="en-US" dirty="0" smtClean="0"/>
          </a:p>
          <a:p>
            <a:r>
              <a:rPr lang="en-US" dirty="0" smtClean="0"/>
              <a:t>  public Stack()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</a:t>
            </a:r>
            <a:r>
              <a:rPr lang="en-US" dirty="0" smtClean="0"/>
              <a:t> = new </a:t>
            </a:r>
            <a:r>
              <a:rPr lang="en-US" dirty="0" err="1" smtClean="0"/>
              <a:t>LinkedList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push(E element)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this.stack.addFirst</a:t>
            </a:r>
            <a:r>
              <a:rPr lang="en-US" dirty="0" smtClean="0"/>
              <a:t>(element);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E pop()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this.stack.removeFirst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can be used to efficiently implement a stack</a:t>
            </a:r>
          </a:p>
          <a:p>
            <a:r>
              <a:rPr lang="en-US" dirty="0" smtClean="0"/>
              <a:t>the end of the list becomes the top of the stack</a:t>
            </a:r>
          </a:p>
          <a:p>
            <a:pPr lvl="1"/>
            <a:r>
              <a:rPr lang="en-US" dirty="0" smtClean="0"/>
              <a:t>adding and removing to the end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usually can be performed in O(1)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class Stack&lt;E&gt; 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ArrayList</a:t>
            </a:r>
            <a:r>
              <a:rPr lang="en-US" dirty="0" smtClean="0"/>
              <a:t>&lt;E&gt; stack;</a:t>
            </a:r>
          </a:p>
          <a:p>
            <a:endParaRPr lang="en-US" dirty="0" smtClean="0"/>
          </a:p>
          <a:p>
            <a:r>
              <a:rPr lang="en-US" dirty="0" smtClean="0"/>
              <a:t>  public Stack()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</a:t>
            </a:r>
            <a:r>
              <a:rPr lang="en-US" dirty="0" smtClean="0"/>
              <a:t> = new </a:t>
            </a:r>
            <a:r>
              <a:rPr lang="en-US" dirty="0" err="1" smtClean="0"/>
              <a:t>ArrayList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push(E element)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this.stack.add</a:t>
            </a:r>
            <a:r>
              <a:rPr lang="en-US" dirty="0" smtClean="0"/>
              <a:t>(element);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E pop()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this.stack.remove</a:t>
            </a:r>
            <a:r>
              <a:rPr lang="en-US" dirty="0" smtClean="0"/>
              <a:t>(</a:t>
            </a:r>
            <a:r>
              <a:rPr lang="en-US" dirty="0" err="1" smtClean="0"/>
              <a:t>this.stack.size</a:t>
            </a:r>
            <a:r>
              <a:rPr lang="en-US" dirty="0" smtClean="0"/>
              <a:t>() - 1);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ArrayDeque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deque</a:t>
            </a:r>
            <a:r>
              <a:rPr lang="en-US" dirty="0" smtClean="0"/>
              <a:t> is a double ended queue</a:t>
            </a:r>
          </a:p>
          <a:p>
            <a:pPr lvl="1"/>
            <a:r>
              <a:rPr lang="en-US" dirty="0" smtClean="0"/>
              <a:t>a linear collection that supports element insertion and removal from both ends</a:t>
            </a:r>
          </a:p>
          <a:p>
            <a:r>
              <a:rPr lang="en-US" dirty="0" smtClean="0"/>
              <a:t>an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ArrayDeque</a:t>
            </a:r>
            <a:r>
              <a:rPr lang="en-US" dirty="0" smtClean="0"/>
              <a:t> can be used to efficiently implement a stack</a:t>
            </a:r>
          </a:p>
          <a:p>
            <a:r>
              <a:rPr lang="en-US" dirty="0" smtClean="0"/>
              <a:t>the head of the </a:t>
            </a:r>
            <a:r>
              <a:rPr lang="en-US" dirty="0" err="1" smtClean="0"/>
              <a:t>deque</a:t>
            </a:r>
            <a:r>
              <a:rPr lang="en-US" dirty="0" smtClean="0"/>
              <a:t> becomes the top of the stack</a:t>
            </a:r>
          </a:p>
          <a:p>
            <a:pPr lvl="1"/>
            <a:r>
              <a:rPr lang="en-US" dirty="0" smtClean="0"/>
              <a:t>adding (push) and removing (pop) from the head of a </a:t>
            </a:r>
            <a:r>
              <a:rPr lang="en-US" dirty="0" err="1" smtClean="0"/>
              <a:t>deque</a:t>
            </a:r>
            <a:r>
              <a:rPr lang="en-US" dirty="0" smtClean="0"/>
              <a:t> requires O(1) time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class Stack&lt;E&gt; 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ArrayDeque</a:t>
            </a:r>
            <a:r>
              <a:rPr lang="en-US" dirty="0" smtClean="0"/>
              <a:t>&lt;E&gt; stack;</a:t>
            </a:r>
          </a:p>
          <a:p>
            <a:endParaRPr lang="en-US" dirty="0" smtClean="0"/>
          </a:p>
          <a:p>
            <a:r>
              <a:rPr lang="en-US" dirty="0" smtClean="0"/>
              <a:t>  public Stack()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</a:t>
            </a:r>
            <a:r>
              <a:rPr lang="en-US" dirty="0" smtClean="0"/>
              <a:t> = new </a:t>
            </a:r>
            <a:r>
              <a:rPr lang="en-US" dirty="0" err="1" smtClean="0"/>
              <a:t>ArrayDeque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push(E element)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this.stack.addFirst</a:t>
            </a:r>
            <a:r>
              <a:rPr lang="en-US" dirty="0" smtClean="0"/>
              <a:t>(element);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E pop()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this.stack.removeFirst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 in </a:t>
            </a:r>
            <a:r>
              <a:rPr lang="en-US" dirty="0" err="1" smtClean="0"/>
              <a:t>java.util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java.util.Stack</a:t>
            </a:r>
            <a:r>
              <a:rPr lang="en-US" dirty="0" smtClean="0"/>
              <a:t> provides a stack class</a:t>
            </a:r>
          </a:p>
          <a:p>
            <a:r>
              <a:rPr lang="en-US" dirty="0" smtClean="0"/>
              <a:t>could also use any class that implements </a:t>
            </a:r>
            <a:r>
              <a:rPr lang="en-US" dirty="0" err="1" smtClean="0"/>
              <a:t>java.util.Deque</a:t>
            </a:r>
            <a:r>
              <a:rPr lang="en-US" dirty="0" smtClean="0"/>
              <a:t> directly</a:t>
            </a:r>
          </a:p>
          <a:p>
            <a:pPr lvl="1"/>
            <a:r>
              <a:rPr lang="en-US" dirty="0" err="1" smtClean="0"/>
              <a:t>java.util.ArrayDeque</a:t>
            </a:r>
            <a:endParaRPr lang="en-US" dirty="0" smtClean="0"/>
          </a:p>
          <a:p>
            <a:pPr lvl="1"/>
            <a:r>
              <a:rPr lang="en-US" dirty="0" err="1" smtClean="0"/>
              <a:t>java.util.LinkedList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stacks are used widely in computer science and computer engineering</a:t>
            </a:r>
          </a:p>
          <a:p>
            <a:pPr lvl="1"/>
            <a:r>
              <a:rPr lang="en-US" dirty="0" smtClean="0"/>
              <a:t>a call stack is used to store information about the active methods in a Java program</a:t>
            </a:r>
          </a:p>
          <a:p>
            <a:pPr lvl="1"/>
            <a:r>
              <a:rPr lang="en-US" dirty="0" smtClean="0"/>
              <a:t>undo/redo</a:t>
            </a:r>
          </a:p>
          <a:p>
            <a:pPr lvl="1"/>
            <a:r>
              <a:rPr lang="en-US" dirty="0" smtClean="0"/>
              <a:t>widely used in parsing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Reversing a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silly and usually inefficient way to reverse a sequence is to use a stack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Don't do this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static &lt;E&gt; List&lt;E&gt; reverse(List&lt;E&gt; t) {</a:t>
            </a:r>
          </a:p>
          <a:p>
            <a:r>
              <a:rPr lang="en-US" dirty="0" smtClean="0"/>
              <a:t>  List&lt;E&gt; result = new </a:t>
            </a:r>
            <a:r>
              <a:rPr lang="en-US" dirty="0" err="1" smtClean="0"/>
              <a:t>ArrayList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Stack&lt;E&gt; </a:t>
            </a:r>
            <a:r>
              <a:rPr lang="en-US" dirty="0" err="1" smtClean="0"/>
              <a:t>st</a:t>
            </a:r>
            <a:r>
              <a:rPr lang="en-US" dirty="0" smtClean="0"/>
              <a:t> = new Stack&lt;E&gt;();</a:t>
            </a:r>
          </a:p>
          <a:p>
            <a:r>
              <a:rPr lang="en-US" dirty="0" smtClean="0"/>
              <a:t>  for (E </a:t>
            </a:r>
            <a:r>
              <a:rPr lang="en-US" dirty="0" err="1" smtClean="0"/>
              <a:t>e</a:t>
            </a:r>
            <a:r>
              <a:rPr lang="en-US" dirty="0" smtClean="0"/>
              <a:t> : 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st.push</a:t>
            </a:r>
            <a:r>
              <a:rPr lang="en-US" dirty="0" smtClean="0"/>
              <a:t>(e);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while (!</a:t>
            </a:r>
            <a:r>
              <a:rPr lang="en-US" dirty="0" err="1" smtClean="0"/>
              <a:t>st.isEmpty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result.add</a:t>
            </a:r>
            <a:r>
              <a:rPr lang="en-US" dirty="0" smtClean="0"/>
              <a:t>(st.pop());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result;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eCheck11B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http://www.cse.yorku.ca/course_archive/2010-11/F/1020/sectionE/day35.html#%282%29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7" name="Picture 3" descr="C:\Users\burton\AppData\Local\Microsoft\Windows\Temporary Internet Files\Content.IE5\W4PV8V1W\MP90042768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0716" y="2161646"/>
            <a:ext cx="2592315" cy="3886575"/>
          </a:xfrm>
          <a:prstGeom prst="rect">
            <a:avLst/>
          </a:prstGeom>
          <a:noFill/>
        </p:spPr>
      </p:pic>
      <p:pic>
        <p:nvPicPr>
          <p:cNvPr id="1028" name="Picture 4" descr="C:\Users\burton\AppData\Local\Microsoft\Windows\Temporary Internet Files\Content.IE5\C14MNT8S\MP90042245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783" y="2131459"/>
            <a:ext cx="3088333" cy="3889856"/>
          </a:xfrm>
          <a:prstGeom prst="rect">
            <a:avLst/>
          </a:prstGeom>
          <a:noFill/>
        </p:spPr>
      </p:pic>
      <p:pic>
        <p:nvPicPr>
          <p:cNvPr id="1033" name="Picture 9" descr="C:\Users\burton\AppData\Local\Microsoft\Windows\Temporary Internet Files\Content.IE5\X5GVJJ4G\MC90023298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8673" y="3256179"/>
            <a:ext cx="1848416" cy="1786550"/>
          </a:xfrm>
          <a:prstGeom prst="rect">
            <a:avLst/>
          </a:prstGeom>
          <a:noFill/>
        </p:spPr>
      </p:pic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 of stacks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stack can be used in place of recursion for visiting all of the nodes of a tree</a:t>
            </a:r>
          </a:p>
          <a:p>
            <a:pPr lvl="1"/>
            <a:r>
              <a:rPr lang="en-US" dirty="0" smtClean="0"/>
              <a:t>basic idea is to push nodes onto the stack as you traverse the tree</a:t>
            </a:r>
          </a:p>
          <a:p>
            <a:pPr lvl="1"/>
            <a:r>
              <a:rPr lang="en-US" dirty="0" smtClean="0"/>
              <a:t>pushing the node onto the stack allows you to remember that you have to visit the other branch of the tree rooted at the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6708" y="1758397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27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6708" y="1758397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27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106708" y="1239934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</a:t>
            </a:r>
            <a:r>
              <a:rPr lang="en-US" dirty="0" smtClean="0">
                <a:latin typeface="+mn-lt"/>
              </a:rPr>
              <a:t>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6708" y="1758397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27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27</a:t>
            </a:r>
            <a:r>
              <a:rPr lang="en-US" dirty="0" smtClean="0">
                <a:latin typeface="+mn-lt"/>
              </a:rPr>
              <a:t>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6708" y="1758397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44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44</a:t>
            </a:r>
            <a:r>
              <a:rPr lang="en-US" dirty="0" smtClean="0">
                <a:latin typeface="+mn-lt"/>
              </a:rPr>
              <a:t>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50</a:t>
            </a:r>
            <a:r>
              <a:rPr lang="en-US" dirty="0" smtClean="0">
                <a:latin typeface="+mn-lt"/>
              </a:rPr>
              <a:t>, 73, 73*, 83, 93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73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7" name="Picture 3" descr="C:\Users\burton\AppData\Local\Microsoft\Windows\Temporary Internet Files\Content.IE5\W4PV8V1W\MP90042768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42" y="2161646"/>
            <a:ext cx="2592315" cy="3886575"/>
          </a:xfrm>
          <a:prstGeom prst="rect">
            <a:avLst/>
          </a:prstGeom>
          <a:noFill/>
        </p:spPr>
      </p:pic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 of the stack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5263284" y="2795323"/>
            <a:ext cx="1209747" cy="6336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73</a:t>
            </a:r>
            <a:r>
              <a:rPr lang="en-US" dirty="0" smtClean="0">
                <a:latin typeface="+mn-lt"/>
              </a:rPr>
              <a:t>, 73*, 83, 93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83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83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6708" y="1758397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73*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73*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73*</a:t>
            </a:r>
            <a:r>
              <a:rPr lang="en-US" dirty="0" smtClean="0">
                <a:latin typeface="+mn-lt"/>
              </a:rPr>
              <a:t>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83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73*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83</a:t>
            </a:r>
            <a:r>
              <a:rPr lang="en-US" dirty="0" smtClean="0">
                <a:latin typeface="+mn-lt"/>
              </a:rPr>
              <a:t>, 93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73*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93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73*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93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93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for </a:t>
            </a:r>
            <a:r>
              <a:rPr lang="en-US" dirty="0" smtClean="0"/>
              <a:t>BST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 public String </a:t>
            </a:r>
            <a:r>
              <a:rPr lang="en-US" dirty="0" err="1" smtClean="0"/>
              <a:t>inorder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StringBuilder</a:t>
            </a:r>
            <a:r>
              <a:rPr lang="en-US" dirty="0" smtClean="0"/>
              <a:t> b = new </a:t>
            </a:r>
            <a:r>
              <a:rPr lang="en-US" dirty="0" err="1" smtClean="0"/>
              <a:t>StringBuilder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Stack&lt;Node&lt;E&gt;&gt; </a:t>
            </a:r>
            <a:r>
              <a:rPr lang="en-US" dirty="0" err="1" smtClean="0"/>
              <a:t>st</a:t>
            </a:r>
            <a:r>
              <a:rPr lang="en-US" dirty="0" smtClean="0"/>
              <a:t> = new Stack&lt;Node&lt;E&gt;&gt;();</a:t>
            </a:r>
          </a:p>
          <a:p>
            <a:r>
              <a:rPr lang="en-US" dirty="0" smtClean="0"/>
              <a:t>    Node&lt;E&gt; n = </a:t>
            </a:r>
            <a:r>
              <a:rPr lang="en-US" dirty="0" err="1" smtClean="0"/>
              <a:t>this.root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while (!</a:t>
            </a:r>
            <a:r>
              <a:rPr lang="en-US" dirty="0" err="1" smtClean="0"/>
              <a:t>st.isEmpty</a:t>
            </a:r>
            <a:r>
              <a:rPr lang="en-US" dirty="0" smtClean="0"/>
              <a:t>() || n != null) {</a:t>
            </a:r>
          </a:p>
          <a:p>
            <a:r>
              <a:rPr lang="en-US" dirty="0" smtClean="0"/>
              <a:t>      if (n != null)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st.push</a:t>
            </a:r>
            <a:r>
              <a:rPr lang="en-US" dirty="0" smtClean="0"/>
              <a:t>(n);</a:t>
            </a:r>
          </a:p>
          <a:p>
            <a:r>
              <a:rPr lang="en-US" dirty="0" smtClean="0"/>
              <a:t>        n = </a:t>
            </a:r>
            <a:r>
              <a:rPr lang="en-US" dirty="0" err="1" smtClean="0"/>
              <a:t>n.left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   else {</a:t>
            </a:r>
          </a:p>
          <a:p>
            <a:r>
              <a:rPr lang="en-US" dirty="0" smtClean="0"/>
              <a:t>        n = st.pop();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b.append</a:t>
            </a:r>
            <a:r>
              <a:rPr lang="en-US" dirty="0" smtClean="0"/>
              <a:t>(</a:t>
            </a:r>
            <a:r>
              <a:rPr lang="en-US" dirty="0" err="1" smtClean="0"/>
              <a:t>n.data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n = </a:t>
            </a:r>
            <a:r>
              <a:rPr lang="en-US" dirty="0" err="1" smtClean="0"/>
              <a:t>n.right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  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b.toString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classically, stacks only support two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push</a:t>
            </a:r>
          </a:p>
          <a:p>
            <a:pPr marL="1006475" lvl="2" indent="-457200"/>
            <a:r>
              <a:rPr lang="en-US" dirty="0" smtClean="0"/>
              <a:t>add to the top of the stack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pop</a:t>
            </a:r>
          </a:p>
          <a:p>
            <a:pPr marL="1006475" lvl="2" indent="-457200"/>
            <a:r>
              <a:rPr lang="en-US" dirty="0" smtClean="0"/>
              <a:t>remove from the top of the stack</a:t>
            </a:r>
          </a:p>
          <a:p>
            <a:pPr marL="457200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Optional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optional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size</a:t>
            </a:r>
          </a:p>
          <a:p>
            <a:pPr marL="1006475" lvl="2" indent="-457200"/>
            <a:r>
              <a:rPr lang="en-US" dirty="0" smtClean="0"/>
              <a:t>number of elements in the stack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isEmpty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stack empty?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peek</a:t>
            </a:r>
          </a:p>
          <a:p>
            <a:pPr marL="1006475" lvl="2" indent="-457200"/>
            <a:r>
              <a:rPr lang="en-US" dirty="0" smtClean="0"/>
              <a:t>get the top element (without removing it)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search</a:t>
            </a:r>
          </a:p>
          <a:p>
            <a:pPr marL="1006475" lvl="2" indent="-457200"/>
            <a:r>
              <a:rPr lang="en-US" dirty="0" smtClean="0"/>
              <a:t>find the position of the element in the stack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isFull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stack full? (for stacks with finite capacity)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capacity</a:t>
            </a:r>
          </a:p>
          <a:p>
            <a:pPr marL="1006475" lvl="2" indent="-457200"/>
            <a:r>
              <a:rPr lang="en-US" dirty="0" smtClean="0"/>
              <a:t>total number of elements the stack can hold (for stacks with finite capacity)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("A")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("B")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("C")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("D")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("E")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24140" y="538773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40" y="486917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"B"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24140" y="4350712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"C"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4140" y="3832249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"D"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24140" y="3313786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"E"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3909519" y="5387638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3909519" y="4869175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3909519" y="4350712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3909519" y="3832249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3909519" y="3313786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24140" y="538773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40" y="486917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"B"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24140" y="4350712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"C"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4140" y="3832249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"D"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24140" y="3313786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"E"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3909519" y="5387638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3909519" y="4869175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3909519" y="4350712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3909519" y="3832249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3909519" y="3313786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stack is a Last-In-First-Out (LIFO) data structure</a:t>
            </a:r>
          </a:p>
          <a:p>
            <a:pPr lvl="1"/>
            <a:r>
              <a:rPr lang="en-US" dirty="0" smtClean="0"/>
              <a:t>the last element pushed onto the stack is the first element that can be accessed from the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linked list can be used to efficiently implement a stack</a:t>
            </a:r>
          </a:p>
          <a:p>
            <a:r>
              <a:rPr lang="en-US" dirty="0" smtClean="0"/>
              <a:t>the head of the list becomes the top of the stack</a:t>
            </a:r>
          </a:p>
          <a:p>
            <a:pPr lvl="1"/>
            <a:r>
              <a:rPr lang="en-US" dirty="0" smtClean="0"/>
              <a:t>adding (push) and removing (pop) from the head of a linked list requires O(1)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14255</TotalTime>
  <Words>1273</Words>
  <Application>Microsoft Office PowerPoint</Application>
  <PresentationFormat>On-screen Show (4:3)</PresentationFormat>
  <Paragraphs>356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Origin</vt:lpstr>
      <vt:lpstr> More Data Structures (Part 1)</vt:lpstr>
      <vt:lpstr>Stack</vt:lpstr>
      <vt:lpstr>Top of Stack</vt:lpstr>
      <vt:lpstr>Stack Operations</vt:lpstr>
      <vt:lpstr>Stack Optional Operations</vt:lpstr>
      <vt:lpstr>Push</vt:lpstr>
      <vt:lpstr>Pop</vt:lpstr>
      <vt:lpstr>LIFO</vt:lpstr>
      <vt:lpstr>Implementation with LinkedList</vt:lpstr>
      <vt:lpstr>PowerPoint Presentation</vt:lpstr>
      <vt:lpstr>Implementation with ArrayList</vt:lpstr>
      <vt:lpstr>PowerPoint Presentation</vt:lpstr>
      <vt:lpstr>Implementation with ArrayDeque</vt:lpstr>
      <vt:lpstr>PowerPoint Presentation</vt:lpstr>
      <vt:lpstr>Implementations in java.util</vt:lpstr>
      <vt:lpstr>Applications</vt:lpstr>
      <vt:lpstr>Example: Reversing a sequence</vt:lpstr>
      <vt:lpstr>Don't do this</vt:lpstr>
      <vt:lpstr>Example: eCheck11B</vt:lpstr>
      <vt:lpstr>Example: Tree traversal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Implementation for BST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1011</cp:revision>
  <dcterms:created xsi:type="dcterms:W3CDTF">2006-08-16T00:00:00Z</dcterms:created>
  <dcterms:modified xsi:type="dcterms:W3CDTF">2013-11-28T19:08:53Z</dcterms:modified>
</cp:coreProperties>
</file>