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314" r:id="rId2"/>
    <p:sldMasterId id="2147484326" r:id="rId3"/>
  </p:sldMasterIdLst>
  <p:notesMasterIdLst>
    <p:notesMasterId r:id="rId78"/>
  </p:notesMasterIdLst>
  <p:handoutMasterIdLst>
    <p:handoutMasterId r:id="rId79"/>
  </p:handoutMasterIdLst>
  <p:sldIdLst>
    <p:sldId id="840" r:id="rId4"/>
    <p:sldId id="841" r:id="rId5"/>
    <p:sldId id="842" r:id="rId6"/>
    <p:sldId id="768" r:id="rId7"/>
    <p:sldId id="769" r:id="rId8"/>
    <p:sldId id="772" r:id="rId9"/>
    <p:sldId id="771" r:id="rId10"/>
    <p:sldId id="773" r:id="rId11"/>
    <p:sldId id="770" r:id="rId12"/>
    <p:sldId id="775" r:id="rId13"/>
    <p:sldId id="774" r:id="rId14"/>
    <p:sldId id="776" r:id="rId15"/>
    <p:sldId id="777" r:id="rId16"/>
    <p:sldId id="778" r:id="rId17"/>
    <p:sldId id="779" r:id="rId18"/>
    <p:sldId id="780" r:id="rId19"/>
    <p:sldId id="781" r:id="rId20"/>
    <p:sldId id="782" r:id="rId21"/>
    <p:sldId id="783" r:id="rId22"/>
    <p:sldId id="784" r:id="rId23"/>
    <p:sldId id="785" r:id="rId24"/>
    <p:sldId id="786" r:id="rId25"/>
    <p:sldId id="788" r:id="rId26"/>
    <p:sldId id="789" r:id="rId27"/>
    <p:sldId id="790" r:id="rId28"/>
    <p:sldId id="791" r:id="rId29"/>
    <p:sldId id="792" r:id="rId30"/>
    <p:sldId id="793" r:id="rId31"/>
    <p:sldId id="794" r:id="rId32"/>
    <p:sldId id="798" r:id="rId33"/>
    <p:sldId id="797" r:id="rId34"/>
    <p:sldId id="795" r:id="rId35"/>
    <p:sldId id="796" r:id="rId36"/>
    <p:sldId id="799" r:id="rId37"/>
    <p:sldId id="800" r:id="rId38"/>
    <p:sldId id="801" r:id="rId39"/>
    <p:sldId id="802" r:id="rId40"/>
    <p:sldId id="803" r:id="rId41"/>
    <p:sldId id="804" r:id="rId42"/>
    <p:sldId id="805" r:id="rId43"/>
    <p:sldId id="806" r:id="rId44"/>
    <p:sldId id="807" r:id="rId45"/>
    <p:sldId id="808" r:id="rId46"/>
    <p:sldId id="809" r:id="rId47"/>
    <p:sldId id="810" r:id="rId48"/>
    <p:sldId id="811" r:id="rId49"/>
    <p:sldId id="812" r:id="rId50"/>
    <p:sldId id="813" r:id="rId51"/>
    <p:sldId id="814" r:id="rId52"/>
    <p:sldId id="815" r:id="rId53"/>
    <p:sldId id="816" r:id="rId54"/>
    <p:sldId id="817" r:id="rId55"/>
    <p:sldId id="818" r:id="rId56"/>
    <p:sldId id="819" r:id="rId57"/>
    <p:sldId id="820" r:id="rId58"/>
    <p:sldId id="821" r:id="rId59"/>
    <p:sldId id="822" r:id="rId60"/>
    <p:sldId id="823" r:id="rId61"/>
    <p:sldId id="824" r:id="rId62"/>
    <p:sldId id="825" r:id="rId63"/>
    <p:sldId id="826" r:id="rId64"/>
    <p:sldId id="827" r:id="rId65"/>
    <p:sldId id="828" r:id="rId66"/>
    <p:sldId id="829" r:id="rId67"/>
    <p:sldId id="830" r:id="rId68"/>
    <p:sldId id="831" r:id="rId69"/>
    <p:sldId id="832" r:id="rId70"/>
    <p:sldId id="833" r:id="rId71"/>
    <p:sldId id="834" r:id="rId72"/>
    <p:sldId id="835" r:id="rId73"/>
    <p:sldId id="836" r:id="rId74"/>
    <p:sldId id="837" r:id="rId75"/>
    <p:sldId id="838" r:id="rId76"/>
    <p:sldId id="839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7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3720"/>
        <p:guide orient="horz" pos="2160"/>
        <p:guide orient="horz" pos="3539"/>
        <p:guide pos="2880"/>
        <p:guide pos="4332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DC913-D9B5-486A-9F19-D7B18256D665}" type="datetimeFigureOut">
              <a:rPr lang="en-CA" smtClean="0"/>
              <a:pPr/>
              <a:t>26/11/2013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5837-1C23-4D25-B28C-2AE92FCCBC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84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10CE68-E0FC-4F68-898C-2BAB9D7DDDF7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25D12C-3AF0-40A5-94F7-CBF51ED91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77271DB-76E9-4382-9BF0-149AB5DFBF70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A6E2-77E7-48C1-B352-47395CF9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FC6D-BDC2-4E5C-9A76-7351943E1AD7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846A-4A76-47E1-A50F-D21DEB7E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B431-F19C-45CD-9732-96D79577B162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409E-D61D-4CA8-967B-C4256353B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1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3A57-2ADC-41C9-B676-6A51F460B0C5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90F7-8BED-4B21-A814-3BA30F5E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6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970A-EA42-47E3-AFCC-3D4CCF2A96D2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2F6C-DA97-4A4B-882B-554031CC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04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6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7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9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21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8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A16-7FEA-4FB7-8661-30727D3D937E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4378-2BDF-4197-888D-42F063AC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1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2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29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31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55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77271DB-76E9-4382-9BF0-149AB5DFBF7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A6E2-77E7-48C1-B352-47395CF9B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A16-7FEA-4FB7-8661-30727D3D937E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4378-2BDF-4197-888D-42F063AC2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52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119-5AEF-4B5C-8EE3-98847634C6D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2C08-682E-43F6-B2C1-8599D2112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77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961C-EC32-424D-8FC6-8D10F7A56E59}" type="datetime1">
              <a:rPr lang="en-US">
                <a:solidFill>
                  <a:srgbClr val="F8F8F8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F75A-9778-4183-A164-C5ED4B095EC6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9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BFD5-5BCA-48AE-A5FD-BC7627AC3B91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5016-102C-4ACC-9DB4-D679AF047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119-5AEF-4B5C-8EE3-98847634C6D6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2C08-682E-43F6-B2C1-8599D2112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44D1-4C2D-407B-874E-08FE6253C6BF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9F26-1C61-4F2F-8BD9-F5DC09141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1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0955-F7CA-4486-B870-EB3560E140F3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29A4-9236-4C99-8AE7-13058A657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75829"/>
            <a:ext cx="8229600" cy="5781131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11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FC6D-BDC2-4E5C-9A76-7351943E1AD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846A-4A76-47E1-A50F-D21DEB7ED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51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B431-F19C-45CD-9732-96D79577B162}" type="datetime1">
              <a:rPr lang="en-US">
                <a:solidFill>
                  <a:srgbClr val="F8F8F8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409E-D61D-4CA8-967B-C4256353BDC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0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3A57-2ADC-41C9-B676-6A51F460B0C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90F7-8BED-4B21-A814-3BA30F5E1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970A-EA42-47E3-AFCC-3D4CCF2A96D2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2F6C-DA97-4A4B-882B-554031CC1A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961C-EC32-424D-8FC6-8D10F7A56E59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F75A-9778-4183-A164-C5ED4B095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BFD5-5BCA-48AE-A5FD-BC7627AC3B91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5016-102C-4ACC-9DB4-D679AF047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44D1-4C2D-407B-874E-08FE6253C6BF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9F26-1C61-4F2F-8BD9-F5DC09141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0955-F7CA-4486-B870-EB3560E140F3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29A4-9236-4C99-8AE7-13058A657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75829"/>
            <a:ext cx="8229600" cy="5781131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79B9A-9DDF-413B-A437-B3CDE6416320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FBCBE-3178-422A-8244-A4E30F7D6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1" r:id="rId2"/>
    <p:sldLayoutId id="2147484302" r:id="rId3"/>
    <p:sldLayoutId id="2147484307" r:id="rId4"/>
    <p:sldLayoutId id="2147484303" r:id="rId5"/>
    <p:sldLayoutId id="2147484304" r:id="rId6"/>
    <p:sldLayoutId id="2147484308" r:id="rId7"/>
    <p:sldLayoutId id="2147484309" r:id="rId8"/>
    <p:sldLayoutId id="2147484313" r:id="rId9"/>
    <p:sldLayoutId id="2147484310" r:id="rId10"/>
    <p:sldLayoutId id="2147484311" r:id="rId11"/>
    <p:sldLayoutId id="2147484305" r:id="rId12"/>
    <p:sldLayoutId id="214748431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26/11/2013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98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79B9A-9DDF-413B-A437-B3CDE641632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11/26/2013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FBCBE-3178-422A-8244-A4E30F7D6A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cse.yorku.ca/services/go.php?url=http%3A%2F%2Fbethune.yorku.ca%2Fsos%2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ethune.yorku.ca/events/lenton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nvidia.com/optix-interactive-examples" TargetMode="Externa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vray.org/" TargetMode="External"/><Relationship Id="rId2" Type="http://schemas.openxmlformats.org/officeDocument/2006/relationships/hyperlink" Target="http://www.artofillusion.org/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mantawiki.sci.utah.edu/manta/index.php/Main_Page" TargetMode="External"/><Relationship Id="rId4" Type="http://schemas.openxmlformats.org/officeDocument/2006/relationships/hyperlink" Target="http://www.yafaray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Announcements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Study Groups for final </a:t>
            </a:r>
            <a:r>
              <a:rPr lang="en-CA" dirty="0" smtClean="0"/>
              <a:t>exam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Library: Scott Library Learning Commons</a:t>
            </a:r>
            <a:br>
              <a:rPr lang="en-CA" dirty="0"/>
            </a:br>
            <a:r>
              <a:rPr lang="en-CA" dirty="0"/>
              <a:t>Room: 203A</a:t>
            </a:r>
            <a:br>
              <a:rPr lang="en-CA" dirty="0"/>
            </a:br>
            <a:r>
              <a:rPr lang="en-CA" dirty="0"/>
              <a:t>Reservation Date: 4 Dec 2013</a:t>
            </a:r>
            <a:br>
              <a:rPr lang="en-CA" dirty="0"/>
            </a:br>
            <a:r>
              <a:rPr lang="en-CA" dirty="0"/>
              <a:t>Start Time: 11:30 </a:t>
            </a:r>
            <a:r>
              <a:rPr lang="en-CA" dirty="0" smtClean="0"/>
              <a:t>am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Library: Scott Library Learning Commons</a:t>
            </a:r>
            <a:br>
              <a:rPr lang="en-CA" dirty="0"/>
            </a:br>
            <a:r>
              <a:rPr lang="en-CA" dirty="0"/>
              <a:t>Room: 203A</a:t>
            </a:r>
            <a:br>
              <a:rPr lang="en-CA" dirty="0"/>
            </a:br>
            <a:r>
              <a:rPr lang="en-CA" dirty="0"/>
              <a:t>Reservation Date: 3 Dec 2013</a:t>
            </a:r>
            <a:br>
              <a:rPr lang="en-CA" dirty="0"/>
            </a:br>
            <a:r>
              <a:rPr lang="en-CA" dirty="0"/>
              <a:t>Start Time: 11:30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0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node without any children is called a leaf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79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67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23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33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99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1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83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6</a:t>
            </a:r>
            <a:endParaRPr lang="en-CA" sz="24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26155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9151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8470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0028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9501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69668" y="596370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9141" y="596370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91573" y="486454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4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recursive structure of a tree means that every node is the root of a tree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00000">
            <a:off x="960758" y="1450381"/>
            <a:ext cx="1957466" cy="28821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34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03619" y="434608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1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5400000">
            <a:off x="3208294" y="1247370"/>
            <a:ext cx="2719751" cy="409009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11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29622" y="48115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1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5400000">
            <a:off x="4616474" y="2386983"/>
            <a:ext cx="4896595" cy="35242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6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04606" y="116826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1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5400000">
            <a:off x="5426193" y="3196707"/>
            <a:ext cx="3871447" cy="29299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88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92964" y="235660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62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5400000">
            <a:off x="2474153" y="3001756"/>
            <a:ext cx="1315344" cy="103692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23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33165" y="424992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8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binary tree is a tree where each node has at most two children</a:t>
            </a:r>
          </a:p>
          <a:p>
            <a:pPr lvl="1"/>
            <a:r>
              <a:rPr lang="en-US" dirty="0" smtClean="0"/>
              <a:t>very common in computer science</a:t>
            </a:r>
            <a:endParaRPr lang="en-US" dirty="0"/>
          </a:p>
          <a:p>
            <a:pPr lvl="1"/>
            <a:r>
              <a:rPr lang="en-US" dirty="0" smtClean="0"/>
              <a:t>many variations</a:t>
            </a:r>
          </a:p>
          <a:p>
            <a:r>
              <a:rPr lang="en-US" dirty="0" smtClean="0"/>
              <a:t>traditionally, the children nodes are called the left node and the right node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91123" y="1459471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left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04068" y="1459471"/>
            <a:ext cx="66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right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Announcements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Bethune College Hiring</a:t>
            </a:r>
            <a:r>
              <a:rPr lang="en-CA" dirty="0" smtClean="0"/>
              <a:t>: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Peer Advisors, Peer Mentors, and Peer Tutors.</a:t>
            </a:r>
            <a:br>
              <a:rPr lang="en-CA" dirty="0"/>
            </a:br>
            <a:r>
              <a:rPr lang="en-CA" dirty="0">
                <a:hlinkClick r:id="rId2"/>
              </a:rPr>
              <a:t>http://bethune.yorku.ca/sos/</a:t>
            </a:r>
            <a:r>
              <a:rPr lang="en-CA" dirty="0"/>
              <a:t> (</a:t>
            </a:r>
            <a:r>
              <a:rPr lang="en-CA" dirty="0">
                <a:hlinkClick r:id="rId2"/>
              </a:rPr>
              <a:t>http://bethune.yorku.ca/sos/</a:t>
            </a:r>
            <a:r>
              <a:rPr lang="en-CA" dirty="0"/>
              <a:t>)</a:t>
            </a:r>
            <a:br>
              <a:rPr lang="en-CA" dirty="0"/>
            </a:br>
            <a:r>
              <a:rPr lang="en-CA" dirty="0"/>
              <a:t>Facebook Group:  Bethune College Academic Community ( Photos -&gt; Recruitment</a:t>
            </a:r>
            <a:br>
              <a:rPr lang="en-CA" dirty="0"/>
            </a:br>
            <a:r>
              <a:rPr lang="en-CA" dirty="0"/>
              <a:t>Letters)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6987" y="248360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left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7834" y="2483604"/>
            <a:ext cx="66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right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8234" y="2524254"/>
            <a:ext cx="66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right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53501" y="360437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left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24348" y="3604374"/>
            <a:ext cx="66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right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recursive structure of trees leads naturally to recursive algorithms that operate on trees</a:t>
            </a:r>
          </a:p>
          <a:p>
            <a:r>
              <a:rPr lang="en-US" dirty="0" smtClean="0"/>
              <a:t>for example, suppose that you want to search a binary tree for a particular element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public static &lt;E&gt; </a:t>
            </a:r>
            <a:r>
              <a:rPr lang="en-US" dirty="0" err="1" smtClean="0"/>
              <a:t>boolean</a:t>
            </a:r>
            <a:r>
              <a:rPr lang="en-US" dirty="0" smtClean="0"/>
              <a:t> contains(E element, Node&lt;E&gt; node) {</a:t>
            </a:r>
          </a:p>
          <a:p>
            <a:r>
              <a:rPr lang="en-US" dirty="0" smtClean="0"/>
              <a:t>  if (node == null) {</a:t>
            </a:r>
          </a:p>
          <a:p>
            <a:r>
              <a:rPr lang="en-US" dirty="0"/>
              <a:t> </a:t>
            </a:r>
            <a:r>
              <a:rPr lang="en-US" dirty="0" smtClean="0"/>
              <a:t>   return false;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 </a:t>
            </a:r>
            <a:r>
              <a:rPr lang="en-US" dirty="0" smtClean="0"/>
              <a:t> if (</a:t>
            </a:r>
            <a:r>
              <a:rPr lang="en-US" dirty="0" err="1" smtClean="0"/>
              <a:t>element.equals</a:t>
            </a:r>
            <a:r>
              <a:rPr lang="en-US" dirty="0" smtClean="0"/>
              <a:t>(</a:t>
            </a:r>
            <a:r>
              <a:rPr lang="en-US" dirty="0" err="1" smtClean="0"/>
              <a:t>node.data</a:t>
            </a:r>
            <a:r>
              <a:rPr lang="en-US" dirty="0" smtClean="0"/>
              <a:t>)) {</a:t>
            </a:r>
          </a:p>
          <a:p>
            <a:r>
              <a:rPr lang="en-US" dirty="0"/>
              <a:t> </a:t>
            </a:r>
            <a:r>
              <a:rPr lang="en-US" dirty="0" smtClean="0"/>
              <a:t>   return true;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inLeftTree</a:t>
            </a:r>
            <a:r>
              <a:rPr lang="en-US" dirty="0" smtClean="0"/>
              <a:t> = contains(element, </a:t>
            </a:r>
            <a:r>
              <a:rPr lang="en-US" dirty="0" err="1" smtClean="0"/>
              <a:t>node.left</a:t>
            </a:r>
            <a:r>
              <a:rPr lang="en-US" dirty="0" smtClean="0"/>
              <a:t>);</a:t>
            </a:r>
          </a:p>
          <a:p>
            <a:r>
              <a:rPr lang="en-US" dirty="0"/>
              <a:t> </a:t>
            </a:r>
            <a:r>
              <a:rPr lang="en-US" dirty="0" smtClean="0"/>
              <a:t> if (</a:t>
            </a:r>
            <a:r>
              <a:rPr lang="en-US" dirty="0" err="1" smtClean="0"/>
              <a:t>inLeftTree</a:t>
            </a:r>
            <a:r>
              <a:rPr lang="en-US" dirty="0" smtClean="0"/>
              <a:t>) {</a:t>
            </a:r>
          </a:p>
          <a:p>
            <a:r>
              <a:rPr lang="en-US" dirty="0"/>
              <a:t> </a:t>
            </a:r>
            <a:r>
              <a:rPr lang="en-US" dirty="0" smtClean="0"/>
              <a:t>   return true;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inRightTree</a:t>
            </a:r>
            <a:r>
              <a:rPr lang="en-US" dirty="0" smtClean="0"/>
              <a:t> = contains(element, </a:t>
            </a:r>
            <a:r>
              <a:rPr lang="en-US" dirty="0" err="1" smtClean="0"/>
              <a:t>node.right</a:t>
            </a:r>
            <a:r>
              <a:rPr lang="en-US" dirty="0" smtClean="0"/>
              <a:t>);</a:t>
            </a:r>
          </a:p>
          <a:p>
            <a:r>
              <a:rPr lang="en-US" dirty="0"/>
              <a:t> </a:t>
            </a:r>
            <a:r>
              <a:rPr lang="en-US" dirty="0" smtClean="0"/>
              <a:t> return </a:t>
            </a:r>
            <a:r>
              <a:rPr lang="en-US" dirty="0" err="1" smtClean="0"/>
              <a:t>inRightTree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visiting every element of the tree can also be done recursively</a:t>
            </a:r>
          </a:p>
          <a:p>
            <a:r>
              <a:rPr lang="en-US" dirty="0" smtClean="0"/>
              <a:t>3 possibilities based on when the root is visited</a:t>
            </a:r>
          </a:p>
          <a:p>
            <a:pPr lvl="1"/>
            <a:r>
              <a:rPr lang="en-US" dirty="0" err="1" smtClean="0"/>
              <a:t>inorder</a:t>
            </a:r>
            <a:endParaRPr lang="en-US" dirty="0" smtClean="0"/>
          </a:p>
          <a:p>
            <a:pPr lvl="2"/>
            <a:r>
              <a:rPr lang="en-US" dirty="0" smtClean="0"/>
              <a:t>visit left child, then root, then right child</a:t>
            </a:r>
          </a:p>
          <a:p>
            <a:pPr lvl="1"/>
            <a:r>
              <a:rPr lang="en-US" dirty="0" smtClean="0"/>
              <a:t>preorder</a:t>
            </a:r>
          </a:p>
          <a:p>
            <a:pPr lvl="2"/>
            <a:r>
              <a:rPr lang="en-US" dirty="0" smtClean="0"/>
              <a:t>visit root, then left child, then right child</a:t>
            </a:r>
          </a:p>
          <a:p>
            <a:pPr lvl="1"/>
            <a:r>
              <a:rPr lang="en-US" dirty="0" err="1" smtClean="0"/>
              <a:t>postorder</a:t>
            </a:r>
            <a:endParaRPr lang="en-US" dirty="0" smtClean="0"/>
          </a:p>
          <a:p>
            <a:pPr lvl="2"/>
            <a:r>
              <a:rPr lang="en-US" dirty="0" smtClean="0"/>
              <a:t>visit left child, then right child, then root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4724" y="5330031"/>
            <a:ext cx="357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inorder</a:t>
            </a:r>
            <a:r>
              <a:rPr lang="en-US" dirty="0" smtClean="0">
                <a:latin typeface="+mn-lt"/>
              </a:rPr>
              <a:t>: 8, 27, 44, 50, 73, 74, 83, 93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724" y="5330031"/>
            <a:ext cx="369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preorder: 50, 27, 8, 44, 73, 83, 74, 93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724" y="5330031"/>
            <a:ext cx="380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postorder</a:t>
            </a:r>
            <a:r>
              <a:rPr lang="en-US" dirty="0" smtClean="0">
                <a:latin typeface="+mn-lt"/>
              </a:rPr>
              <a:t>: 8, 44, 27, 74, 93, 83, 73, 50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Trees (BST)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tree from the previous slide is a special kind of binary tree called a </a:t>
            </a:r>
            <a:r>
              <a:rPr lang="en-US" i="1" dirty="0" smtClean="0"/>
              <a:t>binary search tree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a binary search tree: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all nodes in the left </a:t>
            </a:r>
            <a:r>
              <a:rPr lang="en-US" dirty="0" err="1" smtClean="0"/>
              <a:t>subtree</a:t>
            </a:r>
            <a:r>
              <a:rPr lang="en-US" dirty="0" smtClean="0"/>
              <a:t> have data elements that are less than the data element of the root node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all nodes in the right </a:t>
            </a:r>
            <a:r>
              <a:rPr lang="en-US" dirty="0" err="1" smtClean="0"/>
              <a:t>subtree</a:t>
            </a:r>
            <a:r>
              <a:rPr lang="en-US" dirty="0" smtClean="0"/>
              <a:t> have data elements that are greater than the data element of the root node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rules 1 and 2 apply recursively to every </a:t>
            </a:r>
            <a:r>
              <a:rPr lang="en-US" dirty="0" err="1" smtClean="0"/>
              <a:t>subtree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Announcements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Dr. </a:t>
            </a:r>
            <a:r>
              <a:rPr lang="en-CA" dirty="0" err="1"/>
              <a:t>Renda</a:t>
            </a:r>
            <a:r>
              <a:rPr lang="en-CA" dirty="0"/>
              <a:t> </a:t>
            </a:r>
            <a:r>
              <a:rPr lang="en-CA" dirty="0" err="1"/>
              <a:t>Lenton</a:t>
            </a:r>
            <a:r>
              <a:rPr lang="en-CA" dirty="0"/>
              <a:t> </a:t>
            </a:r>
            <a:r>
              <a:rPr lang="en-CA" dirty="0" smtClean="0"/>
              <a:t>Meeting</a:t>
            </a:r>
          </a:p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November 27th at 5:30 PM in BC 320.Register Prior to attend:</a:t>
            </a:r>
            <a:br>
              <a:rPr lang="en-CA" dirty="0"/>
            </a:b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bethune.yorku.ca/events/lenton/</a:t>
            </a:r>
            <a:endParaRPr lang="en-CA" dirty="0" smtClean="0"/>
          </a:p>
          <a:p>
            <a:r>
              <a:rPr lang="en-CA" dirty="0" smtClean="0"/>
              <a:t>Free </a:t>
            </a:r>
            <a:r>
              <a:rPr lang="en-CA" dirty="0"/>
              <a:t>Food. :) :) :)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 rot="5400000">
            <a:off x="1115578" y="1239934"/>
            <a:ext cx="2822743" cy="409009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5400000">
            <a:off x="4139945" y="1556775"/>
            <a:ext cx="5184631" cy="47813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00210" y="894292"/>
            <a:ext cx="14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right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9257" y="1355148"/>
            <a:ext cx="130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left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Predecessors and Successors in a BST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BST there is something special about a node's: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left </a:t>
            </a:r>
            <a:r>
              <a:rPr lang="en-US" dirty="0" err="1" smtClean="0">
                <a:solidFill>
                  <a:srgbClr val="FF0000"/>
                </a:solidFill>
              </a:rPr>
              <a:t>subtree</a:t>
            </a:r>
            <a:r>
              <a:rPr lang="en-US" dirty="0" smtClean="0">
                <a:solidFill>
                  <a:srgbClr val="FF0000"/>
                </a:solidFill>
              </a:rPr>
              <a:t> right-most child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right </a:t>
            </a:r>
            <a:r>
              <a:rPr lang="en-US" dirty="0" err="1" smtClean="0">
                <a:solidFill>
                  <a:srgbClr val="0070C0"/>
                </a:solidFill>
              </a:rPr>
              <a:t>subtree</a:t>
            </a:r>
            <a:r>
              <a:rPr lang="en-US" dirty="0" smtClean="0">
                <a:solidFill>
                  <a:srgbClr val="0070C0"/>
                </a:solidFill>
              </a:rPr>
              <a:t> left-most child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 rot="5400000">
            <a:off x="1144383" y="1211130"/>
            <a:ext cx="2765136" cy="409009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5400000">
            <a:off x="4139945" y="1556775"/>
            <a:ext cx="5184631" cy="47813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rgbClr val="FF0000"/>
                </a:solidFill>
              </a:rPr>
              <a:t>44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00210" y="894292"/>
            <a:ext cx="14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right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9257" y="1355148"/>
            <a:ext cx="130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left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74218" y="3889856"/>
            <a:ext cx="116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rightmost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child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rgbClr val="0070C0"/>
                </a:solidFill>
              </a:rPr>
              <a:t>51</a:t>
            </a:r>
            <a:endParaRPr lang="en-CA" sz="2400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0070C0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41572" y="4005070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leftmost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child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1929" y="5377203"/>
            <a:ext cx="400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rightmost child =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inorder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predecessor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1929" y="5767197"/>
            <a:ext cx="360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leftmost child =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inorder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successor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1" name="Straight Arrow Connector 60"/>
          <p:cNvCxnSpPr>
            <a:endCxn id="58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from a BST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delete a node in a BST there are 3 cases to consider: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deleting a leaf node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deleting a node with one child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deleting a node with two children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Leaf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deleting a leaf node is easy because the leaf has no children</a:t>
            </a:r>
          </a:p>
          <a:p>
            <a:pPr lvl="1"/>
            <a:r>
              <a:rPr lang="en-US" dirty="0" smtClean="0"/>
              <a:t>simply remove the node from the tree</a:t>
            </a:r>
          </a:p>
          <a:p>
            <a:endParaRPr lang="en-US" dirty="0" smtClean="0"/>
          </a:p>
          <a:p>
            <a:r>
              <a:rPr lang="en-US" dirty="0" smtClean="0"/>
              <a:t>e.g., delete 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28420" y="3544214"/>
            <a:ext cx="10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 93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Node with One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deleting a node with one child is also easy because of the structure of the BST</a:t>
            </a:r>
          </a:p>
          <a:p>
            <a:pPr lvl="1"/>
            <a:r>
              <a:rPr lang="en-US" dirty="0" smtClean="0"/>
              <a:t>remove the node by replacing it with its child</a:t>
            </a:r>
          </a:p>
          <a:p>
            <a:endParaRPr lang="en-US" dirty="0" smtClean="0"/>
          </a:p>
          <a:p>
            <a:r>
              <a:rPr lang="en-US" dirty="0" smtClean="0"/>
              <a:t>e.g., delete 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61066" y="2507288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 83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Recursive Objects (Part 4)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5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Node with Two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deleting a node with two children is a little trickier</a:t>
            </a:r>
          </a:p>
          <a:p>
            <a:pPr lvl="1"/>
            <a:r>
              <a:rPr lang="en-US" dirty="0" smtClean="0"/>
              <a:t>call the node to be deleted Z</a:t>
            </a:r>
          </a:p>
          <a:p>
            <a:pPr lvl="1"/>
            <a:r>
              <a:rPr lang="en-US" dirty="0" smtClean="0"/>
              <a:t>find the </a:t>
            </a:r>
            <a:r>
              <a:rPr lang="en-US" dirty="0" err="1" smtClean="0"/>
              <a:t>inorder</a:t>
            </a:r>
            <a:r>
              <a:rPr lang="en-US" dirty="0" smtClean="0"/>
              <a:t> predecessor OR the </a:t>
            </a:r>
            <a:r>
              <a:rPr lang="en-US" dirty="0" err="1" smtClean="0"/>
              <a:t>inorder</a:t>
            </a:r>
            <a:r>
              <a:rPr lang="en-US" dirty="0" smtClean="0"/>
              <a:t> successor</a:t>
            </a:r>
          </a:p>
          <a:p>
            <a:pPr lvl="2"/>
            <a:r>
              <a:rPr lang="en-US" dirty="0" smtClean="0"/>
              <a:t>call this node Y</a:t>
            </a:r>
          </a:p>
          <a:p>
            <a:pPr lvl="3"/>
            <a:r>
              <a:rPr lang="en-US" dirty="0" smtClean="0"/>
              <a:t>if the </a:t>
            </a:r>
            <a:r>
              <a:rPr lang="en-US" dirty="0" err="1" smtClean="0"/>
              <a:t>inorder</a:t>
            </a:r>
            <a:r>
              <a:rPr lang="en-US" dirty="0" smtClean="0"/>
              <a:t> predecessor does not exist, then you must find the </a:t>
            </a:r>
            <a:r>
              <a:rPr lang="en-US" dirty="0" err="1" smtClean="0"/>
              <a:t>inorder</a:t>
            </a:r>
            <a:r>
              <a:rPr lang="en-US" dirty="0" smtClean="0"/>
              <a:t> successor (and vice versa)</a:t>
            </a:r>
          </a:p>
          <a:p>
            <a:pPr lvl="1"/>
            <a:r>
              <a:rPr lang="en-US" dirty="0" smtClean="0"/>
              <a:t>copy the data element of Y into the data element of Z</a:t>
            </a:r>
          </a:p>
          <a:p>
            <a:pPr lvl="1"/>
            <a:r>
              <a:rPr lang="en-US" dirty="0" smtClean="0"/>
              <a:t>delete Y</a:t>
            </a:r>
          </a:p>
          <a:p>
            <a:endParaRPr lang="en-US" dirty="0" smtClean="0"/>
          </a:p>
          <a:p>
            <a:r>
              <a:rPr lang="en-US" dirty="0" smtClean="0"/>
              <a:t>e.g., delete 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5915" y="203008"/>
            <a:ext cx="107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 50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2428" y="1009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3284" y="3429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3965" y="4005070"/>
            <a:ext cx="1121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+mn-lt"/>
              </a:rPr>
              <a:t>inorder</a:t>
            </a:r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successor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to Z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rgbClr val="FF99CC"/>
                </a:solidFill>
              </a:rPr>
              <a:t>51</a:t>
            </a:r>
            <a:endParaRPr lang="en-CA" sz="2400" dirty="0">
              <a:solidFill>
                <a:srgbClr val="FF99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2428" y="1009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3284" y="3429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3965" y="4005070"/>
            <a:ext cx="1121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+mn-lt"/>
              </a:rPr>
              <a:t>inorder</a:t>
            </a:r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successor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to Z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1245" y="491043"/>
            <a:ext cx="22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99CC"/>
                </a:solidFill>
                <a:latin typeface="+mn-lt"/>
              </a:rPr>
              <a:t>copy Y data to Z data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2428" y="1009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3284" y="3429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7804" y="2507288"/>
            <a:ext cx="9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 Y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3659428"/>
            <a:ext cx="6858000" cy="990600"/>
          </a:xfrm>
        </p:spPr>
        <p:txBody>
          <a:bodyPr/>
          <a:lstStyle/>
          <a:p>
            <a:r>
              <a:rPr lang="en-US" dirty="0" smtClean="0"/>
              <a:t>Recursion and Data Structures in Computer Graphics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Ray Tracing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imagine that you take a picture of a room using a camera</a:t>
            </a:r>
          </a:p>
          <a:p>
            <a:r>
              <a:rPr lang="en-US" dirty="0" smtClean="0"/>
              <a:t>exactly what is the camera sensing?</a:t>
            </a:r>
          </a:p>
          <a:p>
            <a:pPr lvl="1"/>
            <a:r>
              <a:rPr lang="en-US" dirty="0" smtClean="0"/>
              <a:t>light reflected from the surfaces of objects into the camera 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0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50" y="1412755"/>
            <a:ext cx="5760700" cy="44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4296" y="36594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light source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927" y="1643183"/>
            <a:ext cx="116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camera or</a:t>
            </a:r>
          </a:p>
          <a:p>
            <a:pPr algn="ctr"/>
            <a:r>
              <a:rPr lang="en-US" dirty="0" smtClean="0">
                <a:latin typeface="+mn-lt"/>
              </a:rPr>
              <a:t>"eye"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384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forward ray tracing traces the paths of light from the light source to the camera to produce an image</a:t>
            </a:r>
          </a:p>
          <a:p>
            <a:r>
              <a:rPr lang="en-US" dirty="0" smtClean="0"/>
              <a:t>computationally infeasible because almost all of the possible paths of light miss the camera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tree is a data structure made up of nodes</a:t>
            </a:r>
          </a:p>
          <a:p>
            <a:pPr lvl="1"/>
            <a:r>
              <a:rPr lang="en-US" dirty="0" smtClean="0"/>
              <a:t>each node stores data</a:t>
            </a:r>
          </a:p>
          <a:p>
            <a:pPr lvl="1"/>
            <a:r>
              <a:rPr lang="en-US" dirty="0" smtClean="0"/>
              <a:t>each node has links to zero or more nodes in the next level of the tree</a:t>
            </a:r>
          </a:p>
          <a:p>
            <a:pPr lvl="2"/>
            <a:r>
              <a:rPr lang="en-US" dirty="0" smtClean="0"/>
              <a:t>children of the node</a:t>
            </a:r>
          </a:p>
          <a:p>
            <a:pPr lvl="1"/>
            <a:r>
              <a:rPr lang="en-US" dirty="0" smtClean="0"/>
              <a:t>each node has exactly one parent node</a:t>
            </a:r>
          </a:p>
          <a:p>
            <a:pPr lvl="2"/>
            <a:r>
              <a:rPr lang="en-US" dirty="0" smtClean="0"/>
              <a:t>except for the root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backward ray tracing traces the paths of light from the camera out into the environment to produce an image</a:t>
            </a:r>
          </a:p>
          <a:p>
            <a:r>
              <a:rPr lang="en-US" dirty="0" smtClean="0"/>
              <a:t>computationally feasible because the process starts with a single* ray per screen pixel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3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Ray Tracing: Shadows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2" y="1425575"/>
            <a:ext cx="6657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4393" y="5906101"/>
            <a:ext cx="346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shadows with ~1000 light sources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967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7" y="1973262"/>
            <a:ext cx="7019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377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719" y="2449681"/>
            <a:ext cx="7244562" cy="24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297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on Previous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of the rendering in the previous images was not done using ray tracing</a:t>
            </a:r>
          </a:p>
          <a:p>
            <a:r>
              <a:rPr lang="en-US" dirty="0" smtClean="0"/>
              <a:t>ray tracing was only used on those parts of the image that would produce a noticeable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77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050" name="Picture 2" descr="http://upload.wikimedia.org/wikipedia/commons/thumb/8/83/Ray_trace_diagram.svg/1000px-Ray_trace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169" y="1527969"/>
            <a:ext cx="7085661" cy="47119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4218" y="6366957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http://en.wikipedia.org/wiki/File:Ray_trace_diagram.svg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95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determine if a point is in shadow by tracing rays from the point to each light source</a:t>
            </a:r>
          </a:p>
          <a:p>
            <a:pPr lvl="1"/>
            <a:r>
              <a:rPr lang="en-US" dirty="0" smtClean="0"/>
              <a:t>called shadow rays</a:t>
            </a:r>
          </a:p>
          <a:p>
            <a:r>
              <a:rPr lang="en-US" dirty="0" smtClean="0"/>
              <a:t>if a shadow ray hits an object before it reaches the light source then the point is in shadow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5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260" y="1412755"/>
            <a:ext cx="4553479" cy="47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99179" y="3659428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shadowed from L2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7642" y="4696354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shadowed from L3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152" y="3244334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not shadowed from L1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378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ray hits a shiny object then we would like to know what reflection is seen at the hit point</a:t>
            </a:r>
          </a:p>
          <a:p>
            <a:r>
              <a:rPr lang="en-US" dirty="0" smtClean="0"/>
              <a:t>we can cast a new ray in the mirror reflection direction to determine the reflection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19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7" y="1758397"/>
            <a:ext cx="4352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50" y="3429000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incoming ray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782" y="3429000"/>
            <a:ext cx="150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reflection ray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69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ray hits a transparent object then we would like to know what can be seen through the object</a:t>
            </a:r>
          </a:p>
          <a:p>
            <a:r>
              <a:rPr lang="en-US" dirty="0" smtClean="0"/>
              <a:t>we can cast a new ray in the refraction direction to determine what can be seen through the object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04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63" y="1412755"/>
            <a:ext cx="3215673" cy="48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4471" y="2104039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incoming ray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961" y="4811568"/>
            <a:ext cx="151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refraction ray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9458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reflected and refracted ray can be treated as a new emanating from a hit point</a:t>
            </a:r>
          </a:p>
          <a:p>
            <a:pPr lvl="1"/>
            <a:r>
              <a:rPr lang="en-US" dirty="0" smtClean="0"/>
              <a:t>i.e., we recursively trace the reflected and refracted rays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0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 as a Binary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31" y="1470362"/>
            <a:ext cx="8396338" cy="45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2078" y="2080349"/>
            <a:ext cx="2016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FFFF"/>
                </a:solidFill>
              </a:rPr>
              <a:t>shadow rays</a:t>
            </a:r>
            <a:endParaRPr lang="en-US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34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base cases?</a:t>
            </a:r>
          </a:p>
          <a:p>
            <a:pPr lvl="1"/>
            <a:r>
              <a:rPr lang="en-US" dirty="0" smtClean="0"/>
              <a:t>ray misses all objects</a:t>
            </a:r>
          </a:p>
          <a:p>
            <a:pPr lvl="1"/>
            <a:r>
              <a:rPr lang="en-US" dirty="0" smtClean="0"/>
              <a:t>level of recursion exceeds a fixed value</a:t>
            </a:r>
          </a:p>
          <a:p>
            <a:pPr lvl="1"/>
            <a:r>
              <a:rPr lang="en-US" dirty="0" smtClean="0"/>
              <a:t>other cases outside the scope of CSE1030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approaching real time for non-cinematic quality, e.g.,</a:t>
            </a:r>
          </a:p>
          <a:p>
            <a:pPr lvl="1"/>
            <a:r>
              <a:rPr lang="en-US" dirty="0" smtClean="0"/>
              <a:t>Brigade 2 game engine</a:t>
            </a:r>
          </a:p>
          <a:p>
            <a:pPr lvl="1"/>
            <a:r>
              <a:rPr lang="en-US" dirty="0" smtClean="0"/>
              <a:t>NVIDA </a:t>
            </a:r>
            <a:r>
              <a:rPr lang="en-US" dirty="0" err="1" smtClean="0"/>
              <a:t>OptiX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demos here if you have a high-end NVIDIA graphics card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cinematic quality is much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678 million triangles</a:t>
            </a:r>
          </a:p>
          <a:p>
            <a:r>
              <a:rPr lang="en-US" dirty="0" smtClean="0"/>
              <a:t>rays</a:t>
            </a:r>
          </a:p>
          <a:p>
            <a:pPr lvl="1"/>
            <a:r>
              <a:rPr lang="en-US" dirty="0" smtClean="0"/>
              <a:t>111 million diffuse</a:t>
            </a:r>
          </a:p>
          <a:p>
            <a:pPr lvl="1"/>
            <a:r>
              <a:rPr lang="en-US" dirty="0" smtClean="0"/>
              <a:t>37 million </a:t>
            </a:r>
            <a:r>
              <a:rPr lang="en-US" dirty="0" err="1" smtClean="0"/>
              <a:t>specular</a:t>
            </a:r>
            <a:endParaRPr lang="en-US" dirty="0" smtClean="0"/>
          </a:p>
          <a:p>
            <a:pPr lvl="1"/>
            <a:r>
              <a:rPr lang="en-US" dirty="0" smtClean="0"/>
              <a:t>26 million shadow</a:t>
            </a:r>
          </a:p>
          <a:p>
            <a:r>
              <a:rPr lang="en-US" dirty="0" smtClean="0"/>
              <a:t>1.2 billion ray-triangle</a:t>
            </a:r>
            <a:br>
              <a:rPr lang="en-US" dirty="0" smtClean="0"/>
            </a:br>
            <a:r>
              <a:rPr lang="en-US" dirty="0" smtClean="0"/>
              <a:t>intersections</a:t>
            </a:r>
          </a:p>
          <a:p>
            <a:r>
              <a:rPr lang="en-US" dirty="0" smtClean="0"/>
              <a:t>106 minutes on</a:t>
            </a:r>
            <a:br>
              <a:rPr lang="en-US" dirty="0" smtClean="0"/>
            </a:br>
            <a:r>
              <a:rPr lang="en-US" dirty="0" smtClean="0"/>
              <a:t>2006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572" y="1239934"/>
            <a:ext cx="4422299" cy="310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easy to compute the intersection of a ray with certain shapes, e.g.,</a:t>
            </a:r>
          </a:p>
          <a:p>
            <a:pPr lvl="1"/>
            <a:r>
              <a:rPr lang="en-US" dirty="0" smtClean="0"/>
              <a:t>spheres and cubes</a:t>
            </a:r>
          </a:p>
          <a:p>
            <a:r>
              <a:rPr lang="en-US" dirty="0" smtClean="0"/>
              <a:t>it is hard or expensive to compute the intersection of a ray with arbitrary shapes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put complex shapes inside simple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382" y="1219200"/>
            <a:ext cx="49692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8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Bounding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stop at putting complex shapes into bounding volumes?</a:t>
            </a:r>
          </a:p>
          <a:p>
            <a:r>
              <a:rPr lang="en-US" dirty="0" smtClean="0"/>
              <a:t>why not put bounding volumes inside bounding volumes?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V="1">
            <a:off x="1173187" y="663864"/>
            <a:ext cx="7313490" cy="4709346"/>
            <a:chOff x="1173187" y="663864"/>
            <a:chExt cx="7313490" cy="4709346"/>
          </a:xfrm>
        </p:grpSpPr>
        <p:sp>
          <p:nvSpPr>
            <p:cNvPr id="5" name="Rectangle 4"/>
            <p:cNvSpPr/>
            <p:nvPr/>
          </p:nvSpPr>
          <p:spPr>
            <a:xfrm>
              <a:off x="4247964" y="663864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50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47964" y="1703535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11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53014" y="1703535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6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3187" y="2737716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79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726" y="1689012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34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94743" y="2731797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88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6533" y="2741757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67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86183" y="2737614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23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7060" y="2737716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33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65502" y="2737716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99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38605" y="3778683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1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99132" y="3774642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31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56173" y="4811568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83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16700" y="4807527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6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5" idx="2"/>
              <a:endCxn id="9" idx="0"/>
            </p:cNvCxnSpPr>
            <p:nvPr/>
          </p:nvCxnSpPr>
          <p:spPr>
            <a:xfrm flipH="1">
              <a:off x="2381762" y="1225506"/>
              <a:ext cx="2190238" cy="4635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2"/>
              <a:endCxn id="7" idx="0"/>
            </p:cNvCxnSpPr>
            <p:nvPr/>
          </p:nvCxnSpPr>
          <p:spPr>
            <a:xfrm>
              <a:off x="4572000" y="1225506"/>
              <a:ext cx="2305050" cy="478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" idx="2"/>
              <a:endCxn id="6" idx="0"/>
            </p:cNvCxnSpPr>
            <p:nvPr/>
          </p:nvCxnSpPr>
          <p:spPr>
            <a:xfrm>
              <a:off x="4572000" y="1225506"/>
              <a:ext cx="0" cy="478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2"/>
              <a:endCxn id="8" idx="0"/>
            </p:cNvCxnSpPr>
            <p:nvPr/>
          </p:nvCxnSpPr>
          <p:spPr>
            <a:xfrm flipH="1">
              <a:off x="1497223" y="2250654"/>
              <a:ext cx="884539" cy="487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2"/>
              <a:endCxn id="12" idx="0"/>
            </p:cNvCxnSpPr>
            <p:nvPr/>
          </p:nvCxnSpPr>
          <p:spPr>
            <a:xfrm flipH="1">
              <a:off x="3110219" y="2265177"/>
              <a:ext cx="1461781" cy="4724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2"/>
              <a:endCxn id="14" idx="0"/>
            </p:cNvCxnSpPr>
            <p:nvPr/>
          </p:nvCxnSpPr>
          <p:spPr>
            <a:xfrm flipH="1">
              <a:off x="4089538" y="2265177"/>
              <a:ext cx="482462" cy="47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2"/>
              <a:endCxn id="13" idx="0"/>
            </p:cNvCxnSpPr>
            <p:nvPr/>
          </p:nvCxnSpPr>
          <p:spPr>
            <a:xfrm>
              <a:off x="4572000" y="2265177"/>
              <a:ext cx="479096" cy="47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6" idx="2"/>
              <a:endCxn id="11" idx="0"/>
            </p:cNvCxnSpPr>
            <p:nvPr/>
          </p:nvCxnSpPr>
          <p:spPr>
            <a:xfrm>
              <a:off x="4572000" y="2265177"/>
              <a:ext cx="1418569" cy="4765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2"/>
              <a:endCxn id="16" idx="0"/>
            </p:cNvCxnSpPr>
            <p:nvPr/>
          </p:nvCxnSpPr>
          <p:spPr>
            <a:xfrm flipH="1">
              <a:off x="7223168" y="3293439"/>
              <a:ext cx="495611" cy="481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2"/>
              <a:endCxn id="15" idx="0"/>
            </p:cNvCxnSpPr>
            <p:nvPr/>
          </p:nvCxnSpPr>
          <p:spPr>
            <a:xfrm>
              <a:off x="7718779" y="3293439"/>
              <a:ext cx="443862" cy="4852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6" idx="2"/>
              <a:endCxn id="18" idx="0"/>
            </p:cNvCxnSpPr>
            <p:nvPr/>
          </p:nvCxnSpPr>
          <p:spPr>
            <a:xfrm flipH="1">
              <a:off x="6740736" y="4336284"/>
              <a:ext cx="482432" cy="4712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6" idx="2"/>
              <a:endCxn id="17" idx="0"/>
            </p:cNvCxnSpPr>
            <p:nvPr/>
          </p:nvCxnSpPr>
          <p:spPr>
            <a:xfrm>
              <a:off x="7223168" y="4336284"/>
              <a:ext cx="457041" cy="4752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7" idx="2"/>
              <a:endCxn id="10" idx="0"/>
            </p:cNvCxnSpPr>
            <p:nvPr/>
          </p:nvCxnSpPr>
          <p:spPr>
            <a:xfrm>
              <a:off x="6877050" y="2265177"/>
              <a:ext cx="841729" cy="4666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33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Bounding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032" y="1219200"/>
            <a:ext cx="49119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Subdivision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instead of putting objects inside volumes we can subdivide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7" y="2737716"/>
            <a:ext cx="7324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Quadtree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81" y="1219200"/>
            <a:ext cx="543083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8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Quadtree</a:t>
            </a:r>
            <a:r>
              <a:rPr lang="en-US" dirty="0" smtClean="0"/>
              <a:t> in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57941"/>
            <a:ext cx="8229600" cy="48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7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Ray 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Art of Illusion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POV-Ray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YafaRay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Manta</a:t>
            </a:r>
            <a:endParaRPr lang="en-US" dirty="0" smtClean="0"/>
          </a:p>
          <a:p>
            <a:r>
              <a:rPr lang="en-US" dirty="0" smtClean="0"/>
              <a:t>several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root of the tree is the node that has no parent node</a:t>
            </a:r>
          </a:p>
          <a:p>
            <a:r>
              <a:rPr lang="en-US" dirty="0" smtClean="0"/>
              <a:t>all algorithms start at the root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50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71372" y="678292"/>
            <a:ext cx="6012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root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4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13611</TotalTime>
  <Words>1681</Words>
  <Application>Microsoft Office PowerPoint</Application>
  <PresentationFormat>On-screen Show (4:3)</PresentationFormat>
  <Paragraphs>620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Origin</vt:lpstr>
      <vt:lpstr>Office Theme</vt:lpstr>
      <vt:lpstr>1_Origin</vt:lpstr>
      <vt:lpstr>Announcements</vt:lpstr>
      <vt:lpstr>Announcements</vt:lpstr>
      <vt:lpstr>Announcements</vt:lpstr>
      <vt:lpstr>Recursive Objects (Part 4)</vt:lpstr>
      <vt:lpstr>Trees</vt:lpstr>
      <vt:lpstr>PowerPoint Presentation</vt:lpstr>
      <vt:lpstr>PowerPoint Presentation</vt:lpstr>
      <vt:lpstr>Trees</vt:lpstr>
      <vt:lpstr>PowerPoint Presentation</vt:lpstr>
      <vt:lpstr>Trees</vt:lpstr>
      <vt:lpstr>PowerPoint Presentation</vt:lpstr>
      <vt:lpstr>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Binary Tree</vt:lpstr>
      <vt:lpstr>PowerPoint Presentation</vt:lpstr>
      <vt:lpstr>PowerPoint Presentation</vt:lpstr>
      <vt:lpstr>PowerPoint Presentation</vt:lpstr>
      <vt:lpstr>PowerPoint Presentation</vt:lpstr>
      <vt:lpstr>Binary Tree Algorithms</vt:lpstr>
      <vt:lpstr>PowerPoint Presentation</vt:lpstr>
      <vt:lpstr>Iteration</vt:lpstr>
      <vt:lpstr>PowerPoint Presentation</vt:lpstr>
      <vt:lpstr>PowerPoint Presentation</vt:lpstr>
      <vt:lpstr>PowerPoint Presentation</vt:lpstr>
      <vt:lpstr>Binary Search Trees (BST)</vt:lpstr>
      <vt:lpstr>PowerPoint Presentation</vt:lpstr>
      <vt:lpstr>Predecessors and Successors in a BST</vt:lpstr>
      <vt:lpstr>PowerPoint Presentation</vt:lpstr>
      <vt:lpstr>Deletion from a BST</vt:lpstr>
      <vt:lpstr>Deleting a Leaf Node</vt:lpstr>
      <vt:lpstr>PowerPoint Presentation</vt:lpstr>
      <vt:lpstr>PowerPoint Presentation</vt:lpstr>
      <vt:lpstr>Deleting a Node with One Child</vt:lpstr>
      <vt:lpstr>PowerPoint Presentation</vt:lpstr>
      <vt:lpstr>PowerPoint Presentation</vt:lpstr>
      <vt:lpstr>Deleting a Node with Two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Recursion and Data Structures in Computer Graphics</vt:lpstr>
      <vt:lpstr>Forward Ray Tracing</vt:lpstr>
      <vt:lpstr>Forward Ray Tracing</vt:lpstr>
      <vt:lpstr>Forward Ray Tracing</vt:lpstr>
      <vt:lpstr>Backward Ray Tracing</vt:lpstr>
      <vt:lpstr>Why Ray Tracing: Shadows</vt:lpstr>
      <vt:lpstr>Ray Tracing: Reflections</vt:lpstr>
      <vt:lpstr>Ray Tracing: Reflections</vt:lpstr>
      <vt:lpstr>Comment on Previous Images</vt:lpstr>
      <vt:lpstr>Backward Ray Tracing</vt:lpstr>
      <vt:lpstr>Shadows</vt:lpstr>
      <vt:lpstr>Shadows</vt:lpstr>
      <vt:lpstr>Reflections</vt:lpstr>
      <vt:lpstr>Reflections</vt:lpstr>
      <vt:lpstr>Transparent Objects</vt:lpstr>
      <vt:lpstr>Transparent Objects</vt:lpstr>
      <vt:lpstr>Recursion</vt:lpstr>
      <vt:lpstr>Ray Tracing as a Binary Tree</vt:lpstr>
      <vt:lpstr>Stopping the Recursion</vt:lpstr>
      <vt:lpstr>How Fast is Ray Tracing</vt:lpstr>
      <vt:lpstr>How Fast is Ray Tracing</vt:lpstr>
      <vt:lpstr>Bounding Volumes</vt:lpstr>
      <vt:lpstr>Bounding Volumes</vt:lpstr>
      <vt:lpstr>Hierarchy of Bounding Volumes</vt:lpstr>
      <vt:lpstr>Hierarchy of Bounding Volumes</vt:lpstr>
      <vt:lpstr>Spatial Subdivision</vt:lpstr>
      <vt:lpstr>Quadtree Decomposition</vt:lpstr>
      <vt:lpstr>Using a Quadtree in Ray Tracing</vt:lpstr>
      <vt:lpstr>Open Source Ray Tracers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 Ma</cp:lastModifiedBy>
  <cp:revision>1018</cp:revision>
  <dcterms:created xsi:type="dcterms:W3CDTF">2006-08-16T00:00:00Z</dcterms:created>
  <dcterms:modified xsi:type="dcterms:W3CDTF">2013-11-26T19:07:49Z</dcterms:modified>
</cp:coreProperties>
</file>