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9"/>
  </p:notesMasterIdLst>
  <p:handoutMasterIdLst>
    <p:handoutMasterId r:id="rId90"/>
  </p:handoutMasterIdLst>
  <p:sldIdLst>
    <p:sldId id="707" r:id="rId2"/>
    <p:sldId id="690" r:id="rId3"/>
    <p:sldId id="727" r:id="rId4"/>
    <p:sldId id="691" r:id="rId5"/>
    <p:sldId id="692" r:id="rId6"/>
    <p:sldId id="725" r:id="rId7"/>
    <p:sldId id="726" r:id="rId8"/>
    <p:sldId id="708" r:id="rId9"/>
    <p:sldId id="710" r:id="rId10"/>
    <p:sldId id="694" r:id="rId11"/>
    <p:sldId id="695" r:id="rId12"/>
    <p:sldId id="709" r:id="rId13"/>
    <p:sldId id="711" r:id="rId14"/>
    <p:sldId id="697" r:id="rId15"/>
    <p:sldId id="699" r:id="rId16"/>
    <p:sldId id="698" r:id="rId17"/>
    <p:sldId id="712" r:id="rId18"/>
    <p:sldId id="713" r:id="rId19"/>
    <p:sldId id="714" r:id="rId20"/>
    <p:sldId id="715" r:id="rId21"/>
    <p:sldId id="700" r:id="rId22"/>
    <p:sldId id="716" r:id="rId23"/>
    <p:sldId id="701" r:id="rId24"/>
    <p:sldId id="717" r:id="rId25"/>
    <p:sldId id="718" r:id="rId26"/>
    <p:sldId id="719" r:id="rId27"/>
    <p:sldId id="720" r:id="rId28"/>
    <p:sldId id="721" r:id="rId29"/>
    <p:sldId id="722" r:id="rId30"/>
    <p:sldId id="723" r:id="rId31"/>
    <p:sldId id="724" r:id="rId32"/>
    <p:sldId id="728" r:id="rId33"/>
    <p:sldId id="729" r:id="rId34"/>
    <p:sldId id="730" r:id="rId35"/>
    <p:sldId id="731" r:id="rId36"/>
    <p:sldId id="732" r:id="rId37"/>
    <p:sldId id="733" r:id="rId38"/>
    <p:sldId id="734" r:id="rId39"/>
    <p:sldId id="735" r:id="rId40"/>
    <p:sldId id="737" r:id="rId41"/>
    <p:sldId id="736" r:id="rId42"/>
    <p:sldId id="738" r:id="rId43"/>
    <p:sldId id="739" r:id="rId44"/>
    <p:sldId id="740" r:id="rId45"/>
    <p:sldId id="741" r:id="rId46"/>
    <p:sldId id="742" r:id="rId47"/>
    <p:sldId id="743" r:id="rId48"/>
    <p:sldId id="744" r:id="rId49"/>
    <p:sldId id="745" r:id="rId50"/>
    <p:sldId id="746" r:id="rId51"/>
    <p:sldId id="748" r:id="rId52"/>
    <p:sldId id="747" r:id="rId53"/>
    <p:sldId id="749" r:id="rId54"/>
    <p:sldId id="750" r:id="rId55"/>
    <p:sldId id="751" r:id="rId56"/>
    <p:sldId id="752" r:id="rId57"/>
    <p:sldId id="756" r:id="rId58"/>
    <p:sldId id="757" r:id="rId59"/>
    <p:sldId id="758" r:id="rId60"/>
    <p:sldId id="759" r:id="rId61"/>
    <p:sldId id="760" r:id="rId62"/>
    <p:sldId id="761" r:id="rId63"/>
    <p:sldId id="762" r:id="rId64"/>
    <p:sldId id="763" r:id="rId65"/>
    <p:sldId id="764" r:id="rId66"/>
    <p:sldId id="765" r:id="rId67"/>
    <p:sldId id="766" r:id="rId68"/>
    <p:sldId id="767" r:id="rId69"/>
    <p:sldId id="768" r:id="rId70"/>
    <p:sldId id="769" r:id="rId71"/>
    <p:sldId id="770" r:id="rId72"/>
    <p:sldId id="771" r:id="rId73"/>
    <p:sldId id="772" r:id="rId74"/>
    <p:sldId id="773" r:id="rId75"/>
    <p:sldId id="774" r:id="rId76"/>
    <p:sldId id="775" r:id="rId77"/>
    <p:sldId id="776" r:id="rId78"/>
    <p:sldId id="777" r:id="rId79"/>
    <p:sldId id="778" r:id="rId80"/>
    <p:sldId id="779" r:id="rId81"/>
    <p:sldId id="780" r:id="rId82"/>
    <p:sldId id="781" r:id="rId83"/>
    <p:sldId id="782" r:id="rId84"/>
    <p:sldId id="783" r:id="rId85"/>
    <p:sldId id="784" r:id="rId86"/>
    <p:sldId id="785" r:id="rId87"/>
    <p:sldId id="786" r:id="rId8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3720"/>
        <p:guide orient="horz" pos="2160"/>
        <p:guide orient="horz" pos="3539"/>
        <p:guide pos="2880"/>
        <p:guide pos="1066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19/11/2013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data_structur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9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Creating a Linked List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create the following linked list: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 =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(‘x’);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(‘r’);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(‘a’);</a:t>
            </a:r>
          </a:p>
          <a:p>
            <a:pPr marL="0" indent="0"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(‘s’);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A2068-7A26-41E5-9BB4-334082109D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576436" y="204643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329486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5712054" y="205071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094622" y="205797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211941" y="224263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94509" y="224548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77076" y="222256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359645" y="222541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154334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536902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4919469" y="219071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6302038" y="216496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7728299" y="21734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7417856" y="252685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 to end of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methods of recursive objects can often be implemented with a recursive algorithm</a:t>
            </a:r>
          </a:p>
          <a:p>
            <a:pPr lvl="1">
              <a:defRPr/>
            </a:pPr>
            <a:r>
              <a:rPr lang="en-CA" dirty="0" smtClean="0"/>
              <a:t>notice the word "can"; the recursive implementation is not necessarily the most efficient implementation</a:t>
            </a:r>
          </a:p>
          <a:p>
            <a:pPr>
              <a:defRPr/>
            </a:pPr>
            <a:r>
              <a:rPr lang="en-CA" dirty="0" smtClean="0"/>
              <a:t>adding to the end of the list can be done recursively</a:t>
            </a:r>
          </a:p>
          <a:p>
            <a:pPr lvl="1">
              <a:defRPr/>
            </a:pPr>
            <a:r>
              <a:rPr lang="en-CA" dirty="0" smtClean="0"/>
              <a:t>base case: at the end of the list</a:t>
            </a: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i.e.,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create new node and append it to this link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add to the end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D1B07-2823-4A97-BA47-CED0472015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void </a:t>
            </a:r>
            <a:r>
              <a:rPr lang="en-CA" sz="1600" dirty="0" smtClean="0"/>
              <a:t>add(char c)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== </a:t>
            </a:r>
            <a:r>
              <a:rPr lang="en-CA" dirty="0" smtClean="0"/>
              <a:t>0</a:t>
            </a:r>
            <a:r>
              <a:rPr lang="en-CA" sz="1600" dirty="0" smtClean="0"/>
              <a:t>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>
                <a:solidFill>
                  <a:srgbClr val="FF0000"/>
                </a:solidFill>
              </a:rPr>
              <a:t>LinkedList.add</a:t>
            </a:r>
            <a:r>
              <a:rPr lang="en-CA" sz="1600" dirty="0" smtClean="0">
                <a:solidFill>
                  <a:srgbClr val="FF0000"/>
                </a:solidFill>
              </a:rPr>
              <a:t>(c, </a:t>
            </a:r>
            <a:r>
              <a:rPr lang="en-CA" sz="1600" dirty="0" err="1" smtClean="0">
                <a:solidFill>
                  <a:srgbClr val="FF0000"/>
                </a:solidFill>
              </a:rPr>
              <a:t>this.head</a:t>
            </a:r>
            <a:r>
              <a:rPr lang="en-CA" sz="1600" dirty="0" smtClean="0">
                <a:solidFill>
                  <a:srgbClr val="FF0000"/>
                </a:solidFill>
              </a:rPr>
              <a:t>);</a:t>
            </a:r>
            <a:endParaRPr lang="en-CA" sz="1600" dirty="0">
              <a:solidFill>
                <a:srgbClr val="FF0000"/>
              </a:solidFill>
            </a:endParaRPr>
          </a:p>
          <a:p>
            <a:r>
              <a:rPr lang="en-CA" sz="1600" dirty="0"/>
              <a:t>  </a:t>
            </a:r>
            <a:r>
              <a:rPr lang="en-CA" sz="1600" dirty="0" smtClean="0"/>
              <a:t>}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++;</a:t>
            </a:r>
            <a:endParaRPr lang="en-CA" sz="1600" dirty="0"/>
          </a:p>
          <a:p>
            <a:r>
              <a:rPr lang="en-CA" sz="16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8070" y="3544214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6059A-A6B2-44A0-91E1-D4B4DCDA75C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Adds </a:t>
            </a:r>
            <a:r>
              <a:rPr lang="en-CA" sz="1600" dirty="0"/>
              <a:t>the given character to the end of the list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 </a:t>
            </a:r>
            <a:r>
              <a:rPr lang="en-CA" sz="1600" dirty="0"/>
              <a:t>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c</a:t>
            </a:r>
            <a:r>
              <a:rPr lang="en-CA" sz="1600" dirty="0" smtClean="0"/>
              <a:t> </a:t>
            </a:r>
            <a:r>
              <a:rPr lang="en-CA" sz="1600" dirty="0"/>
              <a:t>The character to </a:t>
            </a:r>
            <a:r>
              <a:rPr lang="en-CA" sz="1600" dirty="0" smtClean="0"/>
              <a:t>add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* @</a:t>
            </a:r>
            <a:r>
              <a:rPr lang="en-CA" sz="1600" dirty="0" err="1" smtClean="0"/>
              <a:t>param</a:t>
            </a:r>
            <a:r>
              <a:rPr lang="en-CA" sz="1600" dirty="0" smtClean="0"/>
              <a:t> node The node at the head of the current </a:t>
            </a:r>
            <a:r>
              <a:rPr lang="en-CA" sz="1600" dirty="0" err="1" smtClean="0"/>
              <a:t>sublist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 smtClean="0"/>
              <a:t>private static void add(char c, Node node) {</a:t>
            </a:r>
            <a:endParaRPr lang="en-CA" sz="1600" dirty="0"/>
          </a:p>
          <a:p>
            <a:r>
              <a:rPr lang="en-CA" sz="1600" dirty="0"/>
              <a:t>  </a:t>
            </a:r>
            <a:r>
              <a:rPr lang="en-CA" sz="1600" dirty="0" smtClean="0"/>
              <a:t>if (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== null)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 </a:t>
            </a:r>
            <a:r>
              <a:rPr lang="en-CA" sz="1600" dirty="0"/>
              <a:t>= new </a:t>
            </a:r>
            <a:r>
              <a:rPr lang="en-CA" sz="1600" dirty="0" smtClean="0"/>
              <a:t>Node(c);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</a:t>
            </a:r>
            <a:r>
              <a:rPr lang="en-CA" sz="1600" dirty="0" smtClean="0"/>
              <a:t>else {</a:t>
            </a:r>
            <a:endParaRPr lang="en-CA" sz="1600" dirty="0"/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LinkedList.add</a:t>
            </a:r>
            <a:r>
              <a:rPr lang="en-CA" sz="1600" dirty="0" smtClean="0"/>
              <a:t>(c, </a:t>
            </a:r>
            <a:r>
              <a:rPr lang="en-CA" sz="1600" dirty="0" err="1" smtClean="0"/>
              <a:t>node.next</a:t>
            </a:r>
            <a:r>
              <a:rPr lang="en-CA" sz="1600" dirty="0" smtClean="0"/>
              <a:t>);</a:t>
            </a:r>
            <a:endParaRPr lang="en-CA" sz="1600" dirty="0"/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284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Getting an Element in the List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client may wish to retrieve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from a list</a:t>
            </a:r>
          </a:p>
          <a:p>
            <a:pPr lvl="1">
              <a:defRPr/>
            </a:pPr>
            <a:r>
              <a:rPr lang="en-CA" dirty="0" smtClean="0"/>
              <a:t>the ability to access arbitrary elements of a sequence in the same amount of time is called </a:t>
            </a:r>
            <a:r>
              <a:rPr lang="en-CA" i="1" dirty="0" smtClean="0"/>
              <a:t>random access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arrays support random access; linked lists do not</a:t>
            </a:r>
          </a:p>
          <a:p>
            <a:pPr>
              <a:defRPr/>
            </a:pPr>
            <a:r>
              <a:rPr lang="en-CA" dirty="0" smtClean="0"/>
              <a:t>to access the </a:t>
            </a:r>
            <a:r>
              <a:rPr lang="en-CA" dirty="0" err="1" smtClean="0"/>
              <a:t>i</a:t>
            </a:r>
            <a:r>
              <a:rPr lang="en-CA" i="1" dirty="0" err="1" smtClean="0"/>
              <a:t>th</a:t>
            </a:r>
            <a:r>
              <a:rPr lang="en-CA" dirty="0" smtClean="0"/>
              <a:t> element in a linked list we need to sequentially follow the first (</a:t>
            </a:r>
            <a:r>
              <a:rPr lang="en-CA" i="1" dirty="0" err="1" smtClean="0"/>
              <a:t>i</a:t>
            </a:r>
            <a:r>
              <a:rPr lang="en-CA" dirty="0" smtClean="0"/>
              <a:t> -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links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takes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i="1" dirty="0" smtClean="0"/>
              <a:t>n</a:t>
            </a:r>
            <a:r>
              <a:rPr lang="en-CA" dirty="0" smtClean="0"/>
              <a:t>) time versus </a:t>
            </a:r>
            <a:r>
              <a:rPr lang="en-CA" i="1" dirty="0" smtClean="0"/>
              <a:t>O</a:t>
            </a:r>
            <a:r>
              <a:rPr lang="en-CA" dirty="0" smtClean="0"/>
              <a:t>(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 for arrays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12E82-CDD4-4793-AF8A-6B9ABBC19CD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228600" y="4773613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t.get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73810" y="4800600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56378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1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38945" y="4800600"/>
            <a:ext cx="1011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link 2</a:t>
            </a:r>
            <a:endParaRPr lang="en-US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576436" y="4142662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2946918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4329486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712054" y="41469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7094622" y="415420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211941" y="433886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594509" y="434171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977076" y="4318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359645" y="432164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2154334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3536902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/>
          <p:cNvSpPr/>
          <p:nvPr/>
        </p:nvSpPr>
        <p:spPr>
          <a:xfrm>
            <a:off x="4919469" y="428694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6302038" y="426119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/>
        </p:nvSpPr>
        <p:spPr>
          <a:xfrm>
            <a:off x="7728299" y="426972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Getting an Element in the List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validation?</a:t>
            </a:r>
          </a:p>
          <a:p>
            <a:pPr>
              <a:defRPr/>
            </a:pPr>
            <a:r>
              <a:rPr lang="en-CA" dirty="0" smtClean="0"/>
              <a:t>getting the </a:t>
            </a:r>
            <a:r>
              <a:rPr lang="en-CA" i="1" dirty="0" err="1" smtClean="0"/>
              <a:t>i</a:t>
            </a:r>
            <a:r>
              <a:rPr lang="en-CA" dirty="0" err="1" smtClean="0"/>
              <a:t>th</a:t>
            </a:r>
            <a:r>
              <a:rPr lang="en-CA" dirty="0" smtClean="0"/>
              <a:t> element can be done recursively</a:t>
            </a:r>
          </a:p>
          <a:p>
            <a:pPr lvl="1">
              <a:defRPr/>
            </a:pPr>
            <a:r>
              <a:rPr lang="en-CA" dirty="0" smtClean="0"/>
              <a:t>base case: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== 0</a:t>
            </a:r>
            <a:endParaRPr lang="en-CA" dirty="0" smtClean="0">
              <a:cs typeface="Courier New" pitchFamily="49" charset="0"/>
            </a:endParaRPr>
          </a:p>
          <a:p>
            <a:pPr lvl="2">
              <a:defRPr/>
            </a:pPr>
            <a:r>
              <a:rPr lang="en-CA" dirty="0" smtClean="0">
                <a:cs typeface="Courier New" pitchFamily="49" charset="0"/>
              </a:rPr>
              <a:t>return the value held by the current link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get the element at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index – 1</a:t>
            </a:r>
            <a:r>
              <a:rPr lang="en-CA" dirty="0" smtClean="0"/>
              <a:t> starting from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4B65B-C3D1-463E-9E74-31890B3018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return</a:t>
            </a:r>
          </a:p>
          <a:p>
            <a:r>
              <a:rPr lang="en-CA" sz="1600" dirty="0"/>
              <a:t> * @return the element at the specified position</a:t>
            </a:r>
          </a:p>
          <a:p>
            <a:r>
              <a:rPr lang="en-CA" sz="1600" dirty="0"/>
              <a:t> * @throws </a:t>
            </a:r>
            <a:r>
              <a:rPr lang="en-CA" sz="1600" dirty="0" err="1"/>
              <a:t>IndexOutOfBoundsException</a:t>
            </a:r>
            <a:r>
              <a:rPr lang="en-CA" sz="1600" dirty="0"/>
              <a:t> if the index</a:t>
            </a:r>
          </a:p>
          <a:p>
            <a:r>
              <a:rPr lang="en-CA" sz="1600" dirty="0"/>
              <a:t> *         is out of the range </a:t>
            </a:r>
          </a:p>
          <a:p>
            <a:r>
              <a:rPr lang="en-CA" sz="1600" dirty="0"/>
              <a:t> *         {@code (index &lt; 0 || index &gt;= </a:t>
            </a:r>
            <a:r>
              <a:rPr lang="en-CA" sz="1600" dirty="0" smtClean="0"/>
              <a:t>list size)}</a:t>
            </a:r>
            <a:endParaRPr lang="en-CA" sz="1600" dirty="0"/>
          </a:p>
          <a:p>
            <a:r>
              <a:rPr lang="en-CA" sz="1600" dirty="0"/>
              <a:t> */</a:t>
            </a:r>
          </a:p>
          <a:p>
            <a:r>
              <a:rPr lang="en-CA" sz="1600" dirty="0"/>
              <a:t>public char get(</a:t>
            </a:r>
            <a:r>
              <a:rPr lang="en-CA" sz="1600" dirty="0" err="1"/>
              <a:t>int</a:t>
            </a:r>
            <a:r>
              <a:rPr lang="en-CA" sz="1600" dirty="0"/>
              <a:t> index) {</a:t>
            </a:r>
          </a:p>
          <a:p>
            <a:r>
              <a:rPr lang="en-CA" sz="1600" dirty="0"/>
              <a:t>  if (index &lt; 0 || index &gt;= </a:t>
            </a:r>
            <a:r>
              <a:rPr lang="en-CA" sz="1600" dirty="0" err="1"/>
              <a:t>this.size</a:t>
            </a:r>
            <a:r>
              <a:rPr lang="en-CA" sz="1600" dirty="0"/>
              <a:t>) {</a:t>
            </a:r>
          </a:p>
          <a:p>
            <a:r>
              <a:rPr lang="en-CA" sz="1600" dirty="0"/>
              <a:t>    throw new </a:t>
            </a:r>
            <a:r>
              <a:rPr lang="en-CA" sz="1600" dirty="0" err="1"/>
              <a:t>IndexOutOfBoundsException</a:t>
            </a:r>
            <a:r>
              <a:rPr lang="en-CA" sz="1600" dirty="0"/>
              <a:t>("Index: " + index </a:t>
            </a:r>
            <a:r>
              <a:rPr lang="en-CA" sz="1600" dirty="0" smtClean="0"/>
              <a:t>+</a:t>
            </a:r>
            <a:br>
              <a:rPr lang="en-CA" sz="1600" dirty="0" smtClean="0"/>
            </a:br>
            <a:r>
              <a:rPr lang="en-CA" sz="1600" dirty="0" smtClean="0"/>
              <a:t>                                      ", </a:t>
            </a:r>
            <a:r>
              <a:rPr lang="en-CA" sz="1600" dirty="0"/>
              <a:t>Size: " + </a:t>
            </a:r>
            <a:r>
              <a:rPr lang="en-CA" sz="1600" dirty="0" err="1"/>
              <a:t>this.size</a:t>
            </a:r>
            <a:r>
              <a:rPr lang="en-CA" sz="1600" dirty="0"/>
              <a:t>);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>
                <a:solidFill>
                  <a:srgbClr val="FF0000"/>
                </a:solidFill>
              </a:rPr>
              <a:t>LinkedList.get</a:t>
            </a:r>
            <a:r>
              <a:rPr lang="en-CA" sz="1600" dirty="0">
                <a:solidFill>
                  <a:srgbClr val="FF0000"/>
                </a:solidFill>
              </a:rPr>
              <a:t>(index, </a:t>
            </a:r>
            <a:r>
              <a:rPr lang="en-CA" sz="1600" dirty="0" err="1">
                <a:solidFill>
                  <a:srgbClr val="FF0000"/>
                </a:solidFill>
              </a:rPr>
              <a:t>this.head</a:t>
            </a:r>
            <a:r>
              <a:rPr lang="en-CA" sz="1600" dirty="0">
                <a:solidFill>
                  <a:srgbClr val="FF0000"/>
                </a:solidFill>
              </a:rPr>
              <a:t>);</a:t>
            </a:r>
          </a:p>
          <a:p>
            <a:r>
              <a:rPr lang="en-CA" sz="1600" dirty="0"/>
              <a:t>}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104774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1C4B6C-CDC2-4590-9373-75F69C76E7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1600" dirty="0"/>
              <a:t>/**</a:t>
            </a:r>
          </a:p>
          <a:p>
            <a:r>
              <a:rPr lang="en-CA" sz="1600" dirty="0"/>
              <a:t> * Returns the item at the specified position</a:t>
            </a:r>
          </a:p>
          <a:p>
            <a:r>
              <a:rPr lang="en-CA" sz="1600" dirty="0"/>
              <a:t> * in the list.</a:t>
            </a:r>
          </a:p>
          <a:p>
            <a:r>
              <a:rPr lang="en-CA" sz="1600" dirty="0"/>
              <a:t> * </a:t>
            </a:r>
          </a:p>
          <a:p>
            <a:r>
              <a:rPr lang="en-CA" sz="1600" dirty="0"/>
              <a:t> * @</a:t>
            </a:r>
            <a:r>
              <a:rPr lang="en-CA" sz="1600" dirty="0" err="1"/>
              <a:t>param</a:t>
            </a:r>
            <a:r>
              <a:rPr lang="en-CA" sz="1600" dirty="0"/>
              <a:t> index </a:t>
            </a:r>
            <a:r>
              <a:rPr lang="en-CA" dirty="0" err="1" smtClean="0"/>
              <a:t>i</a:t>
            </a:r>
            <a:r>
              <a:rPr lang="en-CA" sz="1600" dirty="0" err="1" smtClean="0"/>
              <a:t>ndex</a:t>
            </a:r>
            <a:r>
              <a:rPr lang="en-CA" sz="1600" dirty="0" smtClean="0"/>
              <a:t> </a:t>
            </a:r>
            <a:r>
              <a:rPr lang="en-CA" sz="1600" dirty="0"/>
              <a:t>of the element to </a:t>
            </a:r>
            <a:r>
              <a:rPr lang="en-CA" sz="1600" dirty="0" smtClean="0"/>
              <a:t>return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node The node at the head of the current </a:t>
            </a:r>
            <a:r>
              <a:rPr lang="en-CA" dirty="0" err="1" smtClean="0"/>
              <a:t>sublist</a:t>
            </a:r>
            <a:endParaRPr lang="en-CA" sz="1600" dirty="0"/>
          </a:p>
          <a:p>
            <a:r>
              <a:rPr lang="en-CA" sz="1600" dirty="0"/>
              <a:t> * @return the element at the specified </a:t>
            </a:r>
            <a:r>
              <a:rPr lang="en-CA" sz="1600" dirty="0" smtClean="0"/>
              <a:t>position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private static char get(</a:t>
            </a:r>
            <a:r>
              <a:rPr lang="en-CA" sz="1600" dirty="0" err="1"/>
              <a:t>int</a:t>
            </a:r>
            <a:r>
              <a:rPr lang="en-CA" sz="1600" dirty="0"/>
              <a:t> index, Node node) {</a:t>
            </a:r>
          </a:p>
          <a:p>
            <a:r>
              <a:rPr lang="en-CA" sz="1600" dirty="0"/>
              <a:t>  if (index == 0) {</a:t>
            </a:r>
          </a:p>
          <a:p>
            <a:r>
              <a:rPr lang="en-CA" sz="1600" dirty="0"/>
              <a:t>    return </a:t>
            </a:r>
            <a:r>
              <a:rPr lang="en-CA" sz="1600" dirty="0" err="1"/>
              <a:t>node.data</a:t>
            </a:r>
            <a:r>
              <a:rPr lang="en-CA" sz="1600" dirty="0"/>
              <a:t>;</a:t>
            </a:r>
          </a:p>
          <a:p>
            <a:r>
              <a:rPr lang="en-CA" sz="1600" dirty="0"/>
              <a:t>  }</a:t>
            </a:r>
          </a:p>
          <a:p>
            <a:r>
              <a:rPr lang="en-CA" sz="1600" dirty="0"/>
              <a:t>  return </a:t>
            </a:r>
            <a:r>
              <a:rPr lang="en-CA" sz="1600" dirty="0" err="1"/>
              <a:t>LinkedList.get</a:t>
            </a:r>
            <a:r>
              <a:rPr lang="en-CA" sz="1600" dirty="0"/>
              <a:t>(index - 1, </a:t>
            </a:r>
            <a:r>
              <a:rPr lang="en-CA" sz="1600" dirty="0" err="1"/>
              <a:t>node.next</a:t>
            </a:r>
            <a:r>
              <a:rPr lang="en-CA" sz="1600" dirty="0"/>
              <a:t>);</a:t>
            </a:r>
          </a:p>
          <a:p>
            <a:r>
              <a:rPr lang="en-CA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752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Setting an Element in the 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setting </a:t>
            </a:r>
            <a:r>
              <a:rPr lang="en-CA" dirty="0"/>
              <a:t>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is almost exactly the </a:t>
            </a:r>
            <a:r>
              <a:rPr lang="en-CA" dirty="0" smtClean="0"/>
              <a:t>same as getting the </a:t>
            </a:r>
            <a:r>
              <a:rPr lang="en-CA" i="1" dirty="0" err="1"/>
              <a:t>i</a:t>
            </a:r>
            <a:r>
              <a:rPr lang="en-CA" dirty="0" err="1"/>
              <a:t>th</a:t>
            </a:r>
            <a:r>
              <a:rPr lang="en-CA" dirty="0"/>
              <a:t> element </a:t>
            </a:r>
            <a:endParaRPr lang="en-US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74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377718" cy="5781131"/>
          </a:xfrm>
        </p:spPr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Sets the element at the specified position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in the list.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endParaRPr lang="en-CA" dirty="0"/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set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</a:t>
            </a:r>
            <a:r>
              <a:rPr lang="en-CA" dirty="0" err="1"/>
              <a:t>param</a:t>
            </a:r>
            <a:r>
              <a:rPr lang="en-CA" dirty="0"/>
              <a:t> c new value of element </a:t>
            </a:r>
          </a:p>
          <a:p>
            <a:r>
              <a:rPr lang="en-CA" dirty="0"/>
              <a:t> </a:t>
            </a:r>
            <a:r>
              <a:rPr lang="en-CA" dirty="0" smtClean="0"/>
              <a:t>* </a:t>
            </a:r>
            <a:r>
              <a:rPr lang="en-CA" dirty="0"/>
              <a:t>@throws </a:t>
            </a:r>
            <a:r>
              <a:rPr lang="en-CA" dirty="0" err="1"/>
              <a:t>IndexOutOfBoundsException</a:t>
            </a:r>
            <a:r>
              <a:rPr lang="en-CA" dirty="0"/>
              <a:t> if the index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is out of the range </a:t>
            </a:r>
          </a:p>
          <a:p>
            <a:r>
              <a:rPr lang="en-CA" dirty="0"/>
              <a:t> </a:t>
            </a:r>
            <a:r>
              <a:rPr lang="en-CA" dirty="0" smtClean="0"/>
              <a:t>*         </a:t>
            </a:r>
            <a:r>
              <a:rPr lang="en-CA" dirty="0"/>
              <a:t>{@code (index &lt; 0 || index &gt;= list size)}</a:t>
            </a:r>
          </a:p>
          <a:p>
            <a:r>
              <a:rPr lang="en-CA" dirty="0"/>
              <a:t> </a:t>
            </a:r>
            <a:r>
              <a:rPr lang="en-CA" dirty="0" smtClean="0"/>
              <a:t>*/</a:t>
            </a:r>
            <a:endParaRPr lang="en-CA" dirty="0"/>
          </a:p>
          <a:p>
            <a:r>
              <a:rPr lang="en-CA" dirty="0"/>
              <a:t>public void set(</a:t>
            </a:r>
            <a:r>
              <a:rPr lang="en-CA" dirty="0" err="1"/>
              <a:t>int</a:t>
            </a:r>
            <a:r>
              <a:rPr lang="en-CA" dirty="0"/>
              <a:t> index, char c) {</a:t>
            </a:r>
          </a:p>
          <a:p>
            <a:r>
              <a:rPr lang="en-CA" dirty="0"/>
              <a:t>  if (index &lt; 0 || index &gt;= </a:t>
            </a:r>
            <a:r>
              <a:rPr lang="en-CA" dirty="0" err="1"/>
              <a:t>this.size</a:t>
            </a:r>
            <a:r>
              <a:rPr lang="en-CA" dirty="0"/>
              <a:t>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throw new </a:t>
            </a:r>
            <a:r>
              <a:rPr lang="en-CA" dirty="0" err="1"/>
              <a:t>IndexOutOfBoundsException</a:t>
            </a:r>
            <a:r>
              <a:rPr lang="en-CA" dirty="0"/>
              <a:t>("Index: " + index </a:t>
            </a:r>
            <a:r>
              <a:rPr lang="en-CA" dirty="0" smtClean="0"/>
              <a:t>+</a:t>
            </a:r>
            <a:br>
              <a:rPr lang="en-CA" dirty="0" smtClean="0"/>
            </a:br>
            <a:r>
              <a:rPr lang="en-CA" dirty="0" smtClean="0"/>
              <a:t>                                        ", Size</a:t>
            </a:r>
            <a:r>
              <a:rPr lang="en-CA" dirty="0"/>
              <a:t>: " </a:t>
            </a:r>
            <a:r>
              <a:rPr lang="en-CA" dirty="0" smtClean="0"/>
              <a:t>+ </a:t>
            </a:r>
            <a:r>
              <a:rPr lang="en-CA" dirty="0" err="1" smtClean="0"/>
              <a:t>this.size</a:t>
            </a:r>
            <a:r>
              <a:rPr lang="en-CA" dirty="0"/>
              <a:t>);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>
                <a:solidFill>
                  <a:srgbClr val="FF0000"/>
                </a:solidFill>
              </a:rPr>
              <a:t>LinkedList.set</a:t>
            </a:r>
            <a:r>
              <a:rPr lang="en-CA" dirty="0" smtClean="0">
                <a:solidFill>
                  <a:srgbClr val="FF0000"/>
                </a:solidFill>
              </a:rPr>
              <a:t>(index</a:t>
            </a:r>
            <a:r>
              <a:rPr lang="en-CA" dirty="0">
                <a:solidFill>
                  <a:srgbClr val="FF0000"/>
                </a:solidFill>
              </a:rPr>
              <a:t>, c, </a:t>
            </a:r>
            <a:r>
              <a:rPr lang="en-CA" dirty="0" err="1">
                <a:solidFill>
                  <a:srgbClr val="FF0000"/>
                </a:solidFill>
              </a:rPr>
              <a:t>this.head</a:t>
            </a:r>
            <a:r>
              <a:rPr lang="en-CA" dirty="0">
                <a:solidFill>
                  <a:srgbClr val="FF0000"/>
                </a:solidFill>
              </a:rPr>
              <a:t>);</a:t>
            </a:r>
          </a:p>
          <a:p>
            <a:r>
              <a:rPr lang="en-CA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2175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Recursive Objects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an object that holds a reference to its own type is a recursive object</a:t>
            </a:r>
          </a:p>
          <a:p>
            <a:pPr lvl="1">
              <a:defRPr/>
            </a:pPr>
            <a:r>
              <a:rPr lang="en-CA" dirty="0" smtClean="0"/>
              <a:t>linked lists and trees are classic examples in computer science of objects that can be implemented recursively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7C104-F9E3-421E-A763-254F457E2BA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/**</a:t>
            </a:r>
          </a:p>
          <a:p>
            <a:r>
              <a:rPr lang="en-CA" dirty="0"/>
              <a:t> * Sets the </a:t>
            </a:r>
            <a:r>
              <a:rPr lang="en-CA" dirty="0" smtClean="0"/>
              <a:t>element at </a:t>
            </a:r>
            <a:r>
              <a:rPr lang="en-CA" dirty="0"/>
              <a:t>the specified position</a:t>
            </a:r>
          </a:p>
          <a:p>
            <a:r>
              <a:rPr lang="en-CA" dirty="0"/>
              <a:t> * in the list.</a:t>
            </a:r>
          </a:p>
          <a:p>
            <a:r>
              <a:rPr lang="en-CA" dirty="0"/>
              <a:t> * </a:t>
            </a:r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index </a:t>
            </a:r>
            <a:r>
              <a:rPr lang="en-CA" dirty="0" err="1"/>
              <a:t>index</a:t>
            </a:r>
            <a:r>
              <a:rPr lang="en-CA" dirty="0"/>
              <a:t> of the element to </a:t>
            </a:r>
            <a:r>
              <a:rPr lang="en-CA" dirty="0" smtClean="0"/>
              <a:t>set</a:t>
            </a:r>
          </a:p>
          <a:p>
            <a:r>
              <a:rPr lang="en-CA" dirty="0"/>
              <a:t> </a:t>
            </a:r>
            <a:r>
              <a:rPr lang="en-CA" dirty="0" smtClean="0"/>
              <a:t>* @</a:t>
            </a:r>
            <a:r>
              <a:rPr lang="en-CA" dirty="0" err="1" smtClean="0"/>
              <a:t>param</a:t>
            </a:r>
            <a:r>
              <a:rPr lang="en-CA" dirty="0" smtClean="0"/>
              <a:t> c new value of the element</a:t>
            </a:r>
            <a:endParaRPr lang="en-CA" dirty="0"/>
          </a:p>
          <a:p>
            <a:r>
              <a:rPr lang="en-CA" dirty="0"/>
              <a:t> * @</a:t>
            </a:r>
            <a:r>
              <a:rPr lang="en-CA" dirty="0" err="1"/>
              <a:t>param</a:t>
            </a:r>
            <a:r>
              <a:rPr lang="en-CA" dirty="0"/>
              <a:t> node The node at the head of the current </a:t>
            </a:r>
            <a:r>
              <a:rPr lang="en-CA" dirty="0" err="1"/>
              <a:t>sublist</a:t>
            </a:r>
            <a:endParaRPr lang="en-CA" dirty="0"/>
          </a:p>
          <a:p>
            <a:r>
              <a:rPr lang="en-CA" dirty="0"/>
              <a:t> */</a:t>
            </a:r>
          </a:p>
          <a:p>
            <a:r>
              <a:rPr lang="en-CA" dirty="0"/>
              <a:t>private static void set(</a:t>
            </a:r>
            <a:r>
              <a:rPr lang="en-CA" dirty="0" err="1"/>
              <a:t>int</a:t>
            </a:r>
            <a:r>
              <a:rPr lang="en-CA" dirty="0"/>
              <a:t> index, char c, Node node) {</a:t>
            </a:r>
          </a:p>
          <a:p>
            <a:r>
              <a:rPr lang="en-CA" dirty="0"/>
              <a:t>  </a:t>
            </a:r>
            <a:r>
              <a:rPr lang="en-CA" dirty="0" smtClean="0"/>
              <a:t>if </a:t>
            </a:r>
            <a:r>
              <a:rPr lang="en-CA" dirty="0"/>
              <a:t>(index == 0) {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 err="1"/>
              <a:t>node.data</a:t>
            </a:r>
            <a:r>
              <a:rPr lang="en-CA" dirty="0"/>
              <a:t> = c;</a:t>
            </a:r>
          </a:p>
          <a:p>
            <a:r>
              <a:rPr lang="en-CA" dirty="0"/>
              <a:t>  </a:t>
            </a:r>
            <a:r>
              <a:rPr lang="en-CA" dirty="0" smtClean="0"/>
              <a:t>  </a:t>
            </a:r>
            <a:r>
              <a:rPr lang="en-CA" dirty="0"/>
              <a:t>return;</a:t>
            </a:r>
          </a:p>
          <a:p>
            <a:r>
              <a:rPr lang="en-CA" dirty="0"/>
              <a:t>  </a:t>
            </a:r>
            <a:r>
              <a:rPr lang="en-CA" dirty="0" smtClean="0"/>
              <a:t>}</a:t>
            </a:r>
            <a:endParaRPr lang="en-CA" dirty="0"/>
          </a:p>
          <a:p>
            <a:r>
              <a:rPr lang="en-CA" dirty="0"/>
              <a:t>  </a:t>
            </a:r>
            <a:r>
              <a:rPr lang="en-CA" dirty="0" err="1" smtClean="0"/>
              <a:t>LinkedList.set</a:t>
            </a:r>
            <a:r>
              <a:rPr lang="en-CA" dirty="0" smtClean="0"/>
              <a:t>(index </a:t>
            </a:r>
            <a:r>
              <a:rPr lang="en-CA" dirty="0"/>
              <a:t>- 1, c, </a:t>
            </a:r>
            <a:r>
              <a:rPr lang="en-CA" dirty="0" err="1"/>
              <a:t>node.next</a:t>
            </a:r>
            <a:r>
              <a:rPr lang="en-CA" dirty="0"/>
              <a:t>);</a:t>
            </a:r>
          </a:p>
          <a:p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58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finding the string representation of a list can be done recursively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/>
              <a:t>the string is </a:t>
            </a:r>
            <a:br>
              <a:rPr lang="en-CA" dirty="0"/>
            </a:b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"[a, x, r, a, s]</a:t>
            </a:r>
            <a:r>
              <a:rPr lang="en-CA" sz="1600" dirty="0" smtClean="0"/>
              <a:t> </a:t>
            </a:r>
          </a:p>
          <a:p>
            <a:pPr lvl="1">
              <a:defRPr/>
            </a:pPr>
            <a:r>
              <a:rPr lang="en-CA" dirty="0" smtClean="0"/>
              <a:t>the string is </a:t>
            </a:r>
            <a:br>
              <a:rPr lang="en-CA" dirty="0" smtClean="0"/>
            </a:br>
            <a:r>
              <a:rPr lang="en-CA" sz="18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["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"a, " +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i="1" dirty="0" smtClean="0">
                <a:latin typeface="Courier New" pitchFamily="49" charset="0"/>
                <a:cs typeface="Courier New" pitchFamily="49" charset="0"/>
              </a:rPr>
              <a:t>the list['x', 'r', 'a', 's']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576436" y="235684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2946918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329486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712054" y="236113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094622" y="236838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211941" y="2553050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594509" y="255589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77076" y="25329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359645" y="253582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54334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536902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4919469" y="25011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6302038" y="247537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7728299" y="248390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toString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lvl="1">
              <a:defRPr/>
            </a:pPr>
            <a:r>
              <a:rPr lang="en-CA" dirty="0" smtClean="0"/>
              <a:t>base case: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CA" sz="2000" dirty="0" smtClean="0"/>
              <a:t> is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CA" dirty="0" smtClean="0"/>
              <a:t> 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"]"</a:t>
            </a:r>
          </a:p>
          <a:p>
            <a:pPr lvl="1">
              <a:defRPr/>
            </a:pPr>
            <a:r>
              <a:rPr lang="en-CA" dirty="0" smtClean="0"/>
              <a:t>recursive case: current link is not the last link</a:t>
            </a:r>
          </a:p>
          <a:p>
            <a:pPr lvl="2">
              <a:defRPr/>
            </a:pPr>
            <a:r>
              <a:rPr lang="en-CA" dirty="0" smtClean="0"/>
              <a:t>return the value of the link as a string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CA" dirty="0" smtClean="0"/>
              <a:t> + the rest of the list as a string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8EAE-DD13-4A61-9BFE-7850C63C0D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2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6256B-92C9-45F1-B673-A2971358801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public String </a:t>
            </a:r>
            <a:r>
              <a:rPr lang="en-CA" dirty="0" err="1"/>
              <a:t>toString</a:t>
            </a:r>
            <a:r>
              <a:rPr lang="en-CA" dirty="0"/>
              <a:t>() {</a:t>
            </a:r>
          </a:p>
          <a:p>
            <a:r>
              <a:rPr lang="en-CA" dirty="0"/>
              <a:t>  if (</a:t>
            </a:r>
            <a:r>
              <a:rPr lang="en-CA" dirty="0" err="1"/>
              <a:t>this.size</a:t>
            </a:r>
            <a:r>
              <a:rPr lang="en-CA" dirty="0"/>
              <a:t> == 0) {</a:t>
            </a:r>
          </a:p>
          <a:p>
            <a:r>
              <a:rPr lang="en-CA" dirty="0"/>
              <a:t>    return "[]";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return "[" + </a:t>
            </a:r>
            <a:r>
              <a:rPr lang="en-CA" dirty="0" err="1">
                <a:solidFill>
                  <a:srgbClr val="FF0000"/>
                </a:solidFill>
              </a:rPr>
              <a:t>LinkedList.toString</a:t>
            </a:r>
            <a:r>
              <a:rPr lang="en-CA" dirty="0">
                <a:solidFill>
                  <a:srgbClr val="FF0000"/>
                </a:solidFill>
              </a:rPr>
              <a:t>(</a:t>
            </a:r>
            <a:r>
              <a:rPr lang="en-CA" dirty="0" err="1">
                <a:solidFill>
                  <a:srgbClr val="FF0000"/>
                </a:solidFill>
              </a:rPr>
              <a:t>this.head</a:t>
            </a:r>
            <a:r>
              <a:rPr lang="en-CA" dirty="0">
                <a:solidFill>
                  <a:srgbClr val="FF0000"/>
                </a:solidFill>
              </a:rPr>
              <a:t>)</a:t>
            </a:r>
            <a:r>
              <a:rPr lang="en-CA" dirty="0"/>
              <a:t>;</a:t>
            </a:r>
          </a:p>
          <a:p>
            <a:r>
              <a:rPr lang="en-CA" dirty="0"/>
              <a:t>}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/>
              <a:t>private static String </a:t>
            </a:r>
            <a:r>
              <a:rPr lang="en-CA" dirty="0" err="1"/>
              <a:t>toString</a:t>
            </a:r>
            <a:r>
              <a:rPr lang="en-CA" dirty="0"/>
              <a:t>(Node n) {</a:t>
            </a:r>
          </a:p>
          <a:p>
            <a:r>
              <a:rPr lang="en-CA" dirty="0"/>
              <a:t>  if (</a:t>
            </a:r>
            <a:r>
              <a:rPr lang="en-CA" dirty="0" err="1"/>
              <a:t>n.next</a:t>
            </a:r>
            <a:r>
              <a:rPr lang="en-CA" dirty="0"/>
              <a:t> == null) {</a:t>
            </a:r>
          </a:p>
          <a:p>
            <a:r>
              <a:rPr lang="en-CA" dirty="0"/>
              <a:t>    return </a:t>
            </a:r>
            <a:r>
              <a:rPr lang="en-CA" dirty="0" err="1"/>
              <a:t>n.data</a:t>
            </a:r>
            <a:r>
              <a:rPr lang="en-CA" dirty="0"/>
              <a:t> + "]";</a:t>
            </a:r>
          </a:p>
          <a:p>
            <a:r>
              <a:rPr lang="en-CA" dirty="0"/>
              <a:t>  }</a:t>
            </a:r>
          </a:p>
          <a:p>
            <a:r>
              <a:rPr lang="en-CA" dirty="0"/>
              <a:t>  String s = </a:t>
            </a:r>
            <a:r>
              <a:rPr lang="en-CA" dirty="0" err="1"/>
              <a:t>n.data</a:t>
            </a:r>
            <a:r>
              <a:rPr lang="en-CA" dirty="0"/>
              <a:t> + ", ";</a:t>
            </a:r>
          </a:p>
          <a:p>
            <a:r>
              <a:rPr lang="en-CA" dirty="0"/>
              <a:t>  return s + </a:t>
            </a:r>
            <a:r>
              <a:rPr lang="en-CA" dirty="0" err="1"/>
              <a:t>LinkedList.toString</a:t>
            </a:r>
            <a:r>
              <a:rPr lang="en-CA" dirty="0"/>
              <a:t>(</a:t>
            </a:r>
            <a:r>
              <a:rPr lang="en-CA" dirty="0" err="1"/>
              <a:t>n.next</a:t>
            </a:r>
            <a:r>
              <a:rPr lang="en-CA" dirty="0"/>
              <a:t>);</a:t>
            </a:r>
          </a:p>
          <a:p>
            <a:r>
              <a:rPr lang="en-CA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3459" y="158557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useful to ask if a list contains a particular element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contains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true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false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@return &lt;code&gt;true&lt;/code&gt; if this list contains the</a:t>
            </a:r>
          </a:p>
          <a:p>
            <a:r>
              <a:rPr lang="en-US" dirty="0" smtClean="0"/>
              <a:t> * specified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contains(char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  return false;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return </a:t>
            </a:r>
            <a:r>
              <a:rPr lang="en-US" dirty="0" err="1" smtClean="0">
                <a:solidFill>
                  <a:srgbClr val="FF0000"/>
                </a:solidFill>
              </a:rPr>
              <a:t>LinkedList.contains</a:t>
            </a:r>
            <a:r>
              <a:rPr lang="en-US" dirty="0" smtClean="0">
                <a:solidFill>
                  <a:srgbClr val="FF0000"/>
                </a:solidFill>
              </a:rPr>
              <a:t>(c, </a:t>
            </a:r>
            <a:r>
              <a:rPr lang="en-US" dirty="0" err="1" smtClean="0">
                <a:solidFill>
                  <a:srgbClr val="FF0000"/>
                </a:solidFill>
              </a:rPr>
              <a:t>this.head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0638" y="4696354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&lt;code&gt;true&lt;/code&gt; if this list contains the specified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 element to search for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node the node at the head of the current </a:t>
            </a:r>
            <a:r>
              <a:rPr lang="en-US" dirty="0" err="1" smtClean="0"/>
              <a:t>sublist</a:t>
            </a:r>
            <a:endParaRPr lang="en-US" dirty="0" smtClean="0"/>
          </a:p>
          <a:p>
            <a:r>
              <a:rPr lang="en-US" dirty="0" smtClean="0"/>
              <a:t> * @return &lt;code&gt;true&lt;/code&gt; if this list contains the</a:t>
            </a:r>
          </a:p>
          <a:p>
            <a:r>
              <a:rPr lang="en-US" dirty="0" smtClean="0"/>
              <a:t> * specified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private static </a:t>
            </a:r>
            <a:r>
              <a:rPr lang="en-US" dirty="0" err="1" smtClean="0"/>
              <a:t>boolean</a:t>
            </a:r>
            <a:r>
              <a:rPr lang="en-US" dirty="0" smtClean="0"/>
              <a:t> contains(char c, Node </a:t>
            </a:r>
            <a:r>
              <a:rPr lang="en-US" dirty="0" err="1" smtClean="0"/>
              <a:t>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return true;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node.next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false;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LinkedList.contains</a:t>
            </a:r>
            <a:r>
              <a:rPr lang="en-US" dirty="0" smtClean="0"/>
              <a:t>(c, </a:t>
            </a:r>
            <a:r>
              <a:rPr lang="en-US" dirty="0" err="1" smtClean="0"/>
              <a:t>node.next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closely related to contains is finding the index of an element in the list</a:t>
            </a:r>
          </a:p>
          <a:p>
            <a:r>
              <a:rPr lang="en-US" dirty="0" smtClean="0"/>
              <a:t>worst case: must visit every element of the list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('s')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76436" y="3025751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946918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329486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712054" y="3030036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094622" y="303729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11941" y="322195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94509" y="322479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77076" y="320188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359645" y="320473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154334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3536902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4919469" y="3170035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6302038" y="314428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7728299" y="3152810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element  in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indexOf</a:t>
            </a:r>
            <a:r>
              <a:rPr lang="en-US" dirty="0" smtClean="0"/>
              <a:t> can be solved recursively</a:t>
            </a:r>
          </a:p>
          <a:p>
            <a:pPr lvl="1"/>
            <a:r>
              <a:rPr lang="en-US" dirty="0" smtClean="0"/>
              <a:t>base case: found the character we are looking for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dirty="0" smtClean="0"/>
              <a:t> is equal to the character we are searching for</a:t>
            </a:r>
          </a:p>
          <a:p>
            <a:pPr lvl="3"/>
            <a:r>
              <a:rPr lang="en-US" dirty="0" smtClean="0"/>
              <a:t>return 0</a:t>
            </a:r>
          </a:p>
          <a:p>
            <a:pPr lvl="1"/>
            <a:r>
              <a:rPr lang="en-US" dirty="0" smtClean="0"/>
              <a:t>base case: at the end of the list</a:t>
            </a:r>
          </a:p>
          <a:p>
            <a:pPr lvl="2"/>
            <a:r>
              <a:rPr lang="en-US" dirty="0" smtClean="0"/>
              <a:t>i.e.,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-1</a:t>
            </a:r>
          </a:p>
          <a:p>
            <a:pPr lvl="1"/>
            <a:r>
              <a:rPr lang="en-US" dirty="0" smtClean="0"/>
              <a:t>recursive case: have not found the character we are searching for and not at the end of the list</a:t>
            </a:r>
          </a:p>
          <a:p>
            <a:pPr lvl="2"/>
            <a:r>
              <a:rPr lang="en-US" dirty="0" smtClean="0"/>
              <a:t>search the </a:t>
            </a:r>
            <a:r>
              <a:rPr lang="en-US" dirty="0" err="1" smtClean="0"/>
              <a:t>sublist</a:t>
            </a:r>
            <a:r>
              <a:rPr lang="en-US" dirty="0" smtClean="0"/>
              <a:t> starting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return 1 +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structures (and algorithms) are one of the foundational elements of computer science</a:t>
            </a:r>
          </a:p>
          <a:p>
            <a:r>
              <a:rPr lang="en-US" dirty="0" smtClean="0"/>
              <a:t>a data structure is a way to organize and store data so that it can be used efficiently</a:t>
            </a:r>
          </a:p>
          <a:p>
            <a:pPr lvl="1"/>
            <a:r>
              <a:rPr lang="en-US" dirty="0" smtClean="0"/>
              <a:t>list – sequence of elements</a:t>
            </a:r>
          </a:p>
          <a:p>
            <a:pPr lvl="1"/>
            <a:r>
              <a:rPr lang="en-US" dirty="0" smtClean="0"/>
              <a:t>set – a group of unique elements</a:t>
            </a:r>
          </a:p>
          <a:p>
            <a:pPr lvl="1"/>
            <a:r>
              <a:rPr lang="en-US" dirty="0" smtClean="0"/>
              <a:t>map – access elements using a key</a:t>
            </a:r>
          </a:p>
          <a:p>
            <a:pPr lvl="1"/>
            <a:r>
              <a:rPr lang="en-US" dirty="0" smtClean="0">
                <a:hlinkClick r:id="rId2"/>
              </a:rPr>
              <a:t>many more...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* Returns the index of the first occurrence of the</a:t>
            </a:r>
          </a:p>
          <a:p>
            <a:r>
              <a:rPr lang="en-US" dirty="0" smtClean="0"/>
              <a:t> * specified element in this list, or -1 if this list</a:t>
            </a:r>
          </a:p>
          <a:p>
            <a:r>
              <a:rPr lang="en-US" dirty="0" smtClean="0"/>
              <a:t> * does not contain the element.</a:t>
            </a:r>
          </a:p>
          <a:p>
            <a:r>
              <a:rPr lang="en-US" dirty="0" smtClean="0"/>
              <a:t> * </a:t>
            </a:r>
          </a:p>
          <a:p>
            <a:r>
              <a:rPr lang="en-US" dirty="0" smtClean="0"/>
              <a:t> * @</a:t>
            </a:r>
            <a:r>
              <a:rPr lang="en-US" dirty="0" err="1" smtClean="0"/>
              <a:t>param</a:t>
            </a:r>
            <a:r>
              <a:rPr lang="en-US" dirty="0" smtClean="0"/>
              <a:t> c</a:t>
            </a:r>
          </a:p>
          <a:p>
            <a:r>
              <a:rPr lang="en-US" dirty="0" smtClean="0"/>
              <a:t> *          element to search for</a:t>
            </a:r>
          </a:p>
          <a:p>
            <a:r>
              <a:rPr lang="en-US" dirty="0" smtClean="0"/>
              <a:t> * @return the index of the first occurrence of the</a:t>
            </a:r>
          </a:p>
          <a:p>
            <a:r>
              <a:rPr lang="en-US" dirty="0" smtClean="0"/>
              <a:t> *         specified element in this list, or -1 if this</a:t>
            </a:r>
          </a:p>
          <a:p>
            <a:r>
              <a:rPr lang="en-US" dirty="0" smtClean="0"/>
              <a:t> *         list does not contain the element</a:t>
            </a:r>
          </a:p>
          <a:p>
            <a:r>
              <a:rPr lang="en-US" dirty="0" smtClean="0"/>
              <a:t> */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this.size</a:t>
            </a:r>
            <a:r>
              <a:rPr lang="en-US" dirty="0" smtClean="0"/>
              <a:t> == 0)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>
                <a:solidFill>
                  <a:srgbClr val="FF0000"/>
                </a:solidFill>
              </a:rPr>
              <a:t>LinkedList.indexOf</a:t>
            </a:r>
            <a:r>
              <a:rPr lang="en-US" dirty="0" smtClean="0">
                <a:solidFill>
                  <a:srgbClr val="FF0000"/>
                </a:solidFill>
              </a:rPr>
              <a:t>(c, </a:t>
            </a:r>
            <a:r>
              <a:rPr lang="en-US" dirty="0" err="1" smtClean="0">
                <a:solidFill>
                  <a:srgbClr val="FF0000"/>
                </a:solidFill>
              </a:rPr>
              <a:t>this.head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0638" y="5099603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private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(char c, Node n)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n.data</a:t>
            </a:r>
            <a:r>
              <a:rPr lang="en-US" dirty="0" smtClean="0"/>
              <a:t> == c) {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n.next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LinkedList.indexOf</a:t>
            </a:r>
            <a:r>
              <a:rPr lang="en-US" dirty="0" smtClean="0"/>
              <a:t>(c, </a:t>
            </a:r>
            <a:r>
              <a:rPr lang="en-US" dirty="0" err="1" smtClean="0"/>
              <a:t>n.next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i</a:t>
            </a:r>
            <a:r>
              <a:rPr lang="en-US" dirty="0" smtClean="0"/>
              <a:t> == -1) {</a:t>
            </a:r>
          </a:p>
          <a:p>
            <a:r>
              <a:rPr lang="en-US" dirty="0" smtClean="0"/>
              <a:t>    return -1;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1 +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 (Part 2)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14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('z')</a:t>
            </a:r>
            <a:r>
              <a:rPr lang="en-US" dirty="0" smtClean="0"/>
              <a:t> 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(0, 'z')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</p:cNvCxnSpPr>
          <p:nvPr/>
        </p:nvCxnSpPr>
        <p:spPr>
          <a:xfrm>
            <a:off x="2563061" y="2971474"/>
            <a:ext cx="2021025" cy="643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5676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0009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2563061" y="2957700"/>
            <a:ext cx="2021025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Arrow Connector 15"/>
          <p:cNvCxnSpPr>
            <a:endCxn id="5" idx="1"/>
          </p:cNvCxnSpPr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321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head of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219591" y="296923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91386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71474"/>
            <a:ext cx="674147" cy="69979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48660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3089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930320" y="2957700"/>
            <a:ext cx="653766" cy="725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491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Inserts the specified element at the beginning of this list. 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add to the beginning of this list.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addFirst</a:t>
            </a:r>
            <a:r>
              <a:rPr lang="en-US" dirty="0"/>
              <a:t>(char c) {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563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adding to the middle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t.add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'z')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157643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294691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432948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571205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709462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221194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94509" y="268264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977076" y="265973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35964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5433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Oval 40"/>
          <p:cNvSpPr/>
          <p:nvPr/>
        </p:nvSpPr>
        <p:spPr>
          <a:xfrm>
            <a:off x="353690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Oval 41"/>
          <p:cNvSpPr/>
          <p:nvPr/>
        </p:nvSpPr>
        <p:spPr>
          <a:xfrm>
            <a:off x="491946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Oval 42"/>
          <p:cNvSpPr/>
          <p:nvPr/>
        </p:nvSpPr>
        <p:spPr>
          <a:xfrm>
            <a:off x="630203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772829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Up Arrow 46"/>
          <p:cNvSpPr/>
          <p:nvPr/>
        </p:nvSpPr>
        <p:spPr>
          <a:xfrm>
            <a:off x="3961997" y="3025751"/>
            <a:ext cx="264361" cy="3456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77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connect to the rest of the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023917" y="2680109"/>
            <a:ext cx="2021025" cy="13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9461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then re-assign the link from the previous node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notice that we to know the node previous to the inserted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 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data structure made up of a sequence of nodes</a:t>
            </a:r>
          </a:p>
          <a:p>
            <a:pPr>
              <a:defRPr/>
            </a:pPr>
            <a:r>
              <a:rPr lang="en-CA" dirty="0" smtClean="0"/>
              <a:t>each node has </a:t>
            </a:r>
          </a:p>
          <a:p>
            <a:pPr lvl="1">
              <a:defRPr/>
            </a:pPr>
            <a:r>
              <a:rPr lang="en-CA" dirty="0" smtClean="0"/>
              <a:t>some data</a:t>
            </a:r>
          </a:p>
          <a:p>
            <a:pPr lvl="1">
              <a:defRPr/>
            </a:pPr>
            <a:r>
              <a:rPr lang="en-CA" dirty="0" smtClean="0"/>
              <a:t>a field that contains a reference (a </a:t>
            </a:r>
            <a:r>
              <a:rPr lang="en-CA" i="1" dirty="0" smtClean="0"/>
              <a:t>link</a:t>
            </a:r>
            <a:r>
              <a:rPr lang="en-CA" dirty="0" smtClean="0"/>
              <a:t>) to the </a:t>
            </a:r>
            <a:r>
              <a:rPr lang="en-CA" b="1" dirty="0" smtClean="0"/>
              <a:t>next</a:t>
            </a:r>
            <a:r>
              <a:rPr lang="en-CA" dirty="0" smtClean="0"/>
              <a:t> node in the sequence</a:t>
            </a:r>
          </a:p>
          <a:p>
            <a:pPr>
              <a:defRPr/>
            </a:pPr>
            <a:r>
              <a:rPr lang="en-CA" dirty="0" smtClean="0"/>
              <a:t>suppose we have a linked list that holds characters; a picture of our linked list would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EC515-8DE5-4B4C-B869-A6C912E60BC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576436" y="490986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484600" y="5789516"/>
            <a:ext cx="4572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41800" y="5618066"/>
            <a:ext cx="572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0070C0"/>
                </a:solidFill>
                <a:latin typeface="+mn-lt"/>
              </a:rPr>
              <a:t>link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2946918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4329486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5712054" y="491415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094622" y="492140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211941" y="5106074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594509" y="5108917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977076" y="508600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359645" y="5088849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154334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536902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4919469" y="505415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6302038" y="502839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7728299" y="50369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417856" y="539029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null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2275" y="4293105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  <a:cs typeface="Courier New" pitchFamily="49" charset="0"/>
              </a:rPr>
              <a:t>node</a:t>
            </a:r>
            <a:endParaRPr lang="en-CA" dirty="0">
              <a:latin typeface="+mn-lt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6436" y="5363948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data</a:t>
            </a:r>
            <a:endParaRPr lang="en-CA" dirty="0">
              <a:solidFill>
                <a:srgbClr val="FF000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1922079" y="4350712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in the list.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void add(</a:t>
            </a:r>
            <a:r>
              <a:rPr lang="en-US" dirty="0" err="1"/>
              <a:t>int</a:t>
            </a:r>
            <a:r>
              <a:rPr lang="en-US" dirty="0"/>
              <a:t> index, char c) {</a:t>
            </a:r>
          </a:p>
          <a:p>
            <a:r>
              <a:rPr lang="en-US" dirty="0" smtClean="0"/>
              <a:t>  </a:t>
            </a:r>
            <a:r>
              <a:rPr lang="en-US" dirty="0"/>
              <a:t>if (index &lt; 0 || index &gt; </a:t>
            </a:r>
            <a:r>
              <a:rPr lang="en-US" dirty="0" err="1"/>
              <a:t>this.size</a:t>
            </a:r>
            <a:r>
              <a:rPr lang="en-US" dirty="0"/>
              <a:t>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IndexOutOfBoundsException</a:t>
            </a:r>
            <a:r>
              <a:rPr lang="en-US" dirty="0"/>
              <a:t>("Index: " + index + ", Size: "</a:t>
            </a:r>
          </a:p>
          <a:p>
            <a:r>
              <a:rPr lang="en-US" dirty="0"/>
              <a:t>          + </a:t>
            </a:r>
            <a:r>
              <a:rPr lang="en-US" dirty="0" err="1"/>
              <a:t>this.size</a:t>
            </a:r>
            <a:r>
              <a:rPr lang="en-US" dirty="0"/>
              <a:t>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this.addFirst</a:t>
            </a:r>
            <a:r>
              <a:rPr lang="en-US" dirty="0"/>
              <a:t>(c);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else {</a:t>
            </a:r>
          </a:p>
          <a:p>
            <a:r>
              <a:rPr lang="en-US" dirty="0" smtClean="0"/>
              <a:t>    </a:t>
            </a:r>
            <a:r>
              <a:rPr lang="en-US" dirty="0" err="1">
                <a:solidFill>
                  <a:srgbClr val="FF0000"/>
                </a:solidFill>
              </a:rPr>
              <a:t>LinkedList.add</a:t>
            </a:r>
            <a:r>
              <a:rPr lang="en-US" dirty="0">
                <a:solidFill>
                  <a:srgbClr val="FF0000"/>
                </a:solidFill>
              </a:rPr>
              <a:t>(index - 1, c, </a:t>
            </a:r>
            <a:r>
              <a:rPr lang="en-US" dirty="0" err="1">
                <a:solidFill>
                  <a:srgbClr val="FF0000"/>
                </a:solidFill>
              </a:rPr>
              <a:t>this.head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r>
              <a:rPr lang="en-US" dirty="0" smtClean="0"/>
              <a:t>    </a:t>
            </a:r>
            <a:r>
              <a:rPr lang="en-US" dirty="0" err="1"/>
              <a:t>this.size</a:t>
            </a:r>
            <a:r>
              <a:rPr lang="en-US" dirty="0"/>
              <a:t>++;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2175" y="4523533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90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/**</a:t>
            </a:r>
          </a:p>
          <a:p>
            <a:r>
              <a:rPr lang="en-US" dirty="0" smtClean="0"/>
              <a:t> </a:t>
            </a:r>
            <a:r>
              <a:rPr lang="en-US" dirty="0"/>
              <a:t>* Insert an element at the specified index after the</a:t>
            </a:r>
          </a:p>
          <a:p>
            <a:r>
              <a:rPr lang="en-US" dirty="0" smtClean="0"/>
              <a:t> </a:t>
            </a:r>
            <a:r>
              <a:rPr lang="en-US" dirty="0"/>
              <a:t>* specified 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 the index after </a:t>
            </a:r>
            <a:r>
              <a:rPr lang="en-US" dirty="0" err="1"/>
              <a:t>prev</a:t>
            </a:r>
            <a:r>
              <a:rPr lang="en-US" dirty="0"/>
              <a:t> to insert at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c the character to insert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r>
              <a:rPr lang="en-US" dirty="0"/>
              <a:t> the node to insert after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void add(</a:t>
            </a:r>
            <a:r>
              <a:rPr lang="en-US" dirty="0" err="1"/>
              <a:t>int</a:t>
            </a:r>
            <a:r>
              <a:rPr lang="en-US" dirty="0"/>
              <a:t> index, char c, Node </a:t>
            </a:r>
            <a:r>
              <a:rPr lang="en-US" dirty="0" err="1"/>
              <a:t>prev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/>
              <a:t>Node </a:t>
            </a:r>
            <a:r>
              <a:rPr lang="en-US" dirty="0" err="1"/>
              <a:t>newNode</a:t>
            </a:r>
            <a:r>
              <a:rPr lang="en-US" dirty="0"/>
              <a:t> = new Node(c);</a:t>
            </a:r>
          </a:p>
          <a:p>
            <a:r>
              <a:rPr lang="en-US" dirty="0" smtClean="0"/>
              <a:t>    </a:t>
            </a:r>
            <a:r>
              <a:rPr lang="en-US" dirty="0" err="1"/>
              <a:t>newNode.next</a:t>
            </a:r>
            <a:r>
              <a:rPr lang="en-US" dirty="0"/>
              <a:t> = </a:t>
            </a:r>
            <a:r>
              <a:rPr lang="en-US" dirty="0" err="1"/>
              <a:t>prev.next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newNode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/>
              <a:t>return;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 err="1"/>
              <a:t>LinkedList.add</a:t>
            </a:r>
            <a:r>
              <a:rPr lang="en-US" dirty="0"/>
              <a:t>(index - 1, c, </a:t>
            </a:r>
            <a:r>
              <a:rPr lang="en-US" dirty="0" err="1"/>
              <a:t>prev.next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02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t.removeFirst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or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</a:t>
            </a:r>
          </a:p>
          <a:p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prstClr val="black"/>
                </a:solidFill>
                <a:cs typeface="Courier New" pitchFamily="49" charset="0"/>
              </a:rPr>
              <a:t>also returns the element removed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6870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reference to the node we want to remove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22" idx="1"/>
          </p:cNvCxnSpPr>
          <p:nvPr/>
        </p:nvCxnSpPr>
        <p:spPr>
          <a:xfrm>
            <a:off x="2563061" y="2953961"/>
            <a:ext cx="674147" cy="7512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232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this.head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" name="Straight Arrow Connector 16"/>
          <p:cNvCxnSpPr>
            <a:stCxn id="23" idx="6"/>
            <a:endCxn id="5" idx="1"/>
          </p:cNvCxnSpPr>
          <p:nvPr/>
        </p:nvCxnSpPr>
        <p:spPr>
          <a:xfrm flipV="1">
            <a:off x="3930320" y="2957700"/>
            <a:ext cx="653766" cy="74749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84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the front of the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old head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84086" y="277303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954568" y="2777319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14" idx="6"/>
            <a:endCxn id="6" idx="1"/>
          </p:cNvCxnSpPr>
          <p:nvPr/>
        </p:nvCxnSpPr>
        <p:spPr>
          <a:xfrm>
            <a:off x="5277198" y="2961985"/>
            <a:ext cx="67737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602159" y="297208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161984" y="290437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6544552" y="291731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199586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7847" y="28963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3061" y="2953961"/>
            <a:ext cx="2021025" cy="373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37208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15106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237207" y="3947463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55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and returns the first element from this 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@return the first element from this list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public </a:t>
            </a:r>
            <a:r>
              <a:rPr lang="en-US" dirty="0"/>
              <a:t>char </a:t>
            </a:r>
            <a:r>
              <a:rPr lang="en-US" dirty="0" err="1"/>
              <a:t>removeFirst</a:t>
            </a:r>
            <a:r>
              <a:rPr lang="en-US" dirty="0"/>
              <a:t>() {</a:t>
            </a:r>
          </a:p>
          <a:p>
            <a:r>
              <a:rPr lang="en-US" dirty="0" smtClean="0"/>
              <a:t>  </a:t>
            </a:r>
            <a:r>
              <a:rPr lang="en-US" dirty="0"/>
              <a:t>if (</a:t>
            </a:r>
            <a:r>
              <a:rPr lang="en-US" dirty="0" err="1"/>
              <a:t>this.size</a:t>
            </a:r>
            <a:r>
              <a:rPr lang="en-US" dirty="0"/>
              <a:t> == 0) {</a:t>
            </a:r>
          </a:p>
          <a:p>
            <a:r>
              <a:rPr lang="en-US" dirty="0" smtClean="0"/>
              <a:t>    </a:t>
            </a:r>
            <a:r>
              <a:rPr lang="en-US" dirty="0"/>
              <a:t>throw new </a:t>
            </a:r>
            <a:r>
              <a:rPr lang="en-US" dirty="0" err="1"/>
              <a:t>NoSuchElementException</a:t>
            </a:r>
            <a:r>
              <a:rPr lang="en-US" dirty="0"/>
              <a:t>();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Node </a:t>
            </a:r>
            <a:r>
              <a:rPr lang="en-US" dirty="0" err="1"/>
              <a:t>curr</a:t>
            </a:r>
            <a:r>
              <a:rPr lang="en-US" dirty="0"/>
              <a:t> = </a:t>
            </a:r>
            <a:r>
              <a:rPr lang="en-US" dirty="0" err="1"/>
              <a:t>this.head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this.head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</a:t>
            </a:r>
            <a:r>
              <a:rPr lang="en-US" dirty="0" err="1"/>
              <a:t>this.size</a:t>
            </a:r>
            <a:r>
              <a:rPr lang="en-US" dirty="0"/>
              <a:t>--;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662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removing from the middle of the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0807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that we have references </a:t>
            </a:r>
            <a:r>
              <a:rPr lang="en-US" dirty="0"/>
              <a:t>to the node we want to </a:t>
            </a:r>
            <a:r>
              <a:rPr lang="en-US" dirty="0" smtClean="0"/>
              <a:t>remove and its previous node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endCxn id="20" idx="1"/>
          </p:cNvCxnSpPr>
          <p:nvPr/>
        </p:nvCxnSpPr>
        <p:spPr>
          <a:xfrm>
            <a:off x="3023917" y="2693883"/>
            <a:ext cx="654140" cy="101130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212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re-assign the link from the previous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prev.next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23" name="Straight Arrow Connector 22"/>
          <p:cNvCxnSpPr>
            <a:endCxn id="8" idx="1"/>
          </p:cNvCxnSpPr>
          <p:nvPr/>
        </p:nvCxnSpPr>
        <p:spPr>
          <a:xfrm flipV="1">
            <a:off x="4387093" y="2672549"/>
            <a:ext cx="645763" cy="103548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6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UML Class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7BE0B-0CEE-4641-91FF-C9F9238733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05741"/>
              </p:ext>
            </p:extLst>
          </p:nvPr>
        </p:nvGraphicFramePr>
        <p:xfrm>
          <a:off x="2571750" y="1873611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LinkedList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8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head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91332"/>
              </p:ext>
            </p:extLst>
          </p:nvPr>
        </p:nvGraphicFramePr>
        <p:xfrm>
          <a:off x="2555755" y="4408319"/>
          <a:ext cx="35052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data</a:t>
                      </a:r>
                      <a:r>
                        <a:rPr lang="en-CA" sz="18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char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next : Node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CA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0" marB="457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6588245" y="505415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23750" y="525035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166143" y="519843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6704084" y="4437389"/>
            <a:ext cx="75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endParaRPr lang="en-CA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45" y="55082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endParaRPr lang="en-CA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ight Brace 11"/>
          <p:cNvSpPr/>
          <p:nvPr/>
        </p:nvSpPr>
        <p:spPr>
          <a:xfrm rot="16200000">
            <a:off x="6933888" y="4494996"/>
            <a:ext cx="172821" cy="74889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84705" y="507137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from </a:t>
            </a:r>
            <a:r>
              <a:rPr lang="en-US" dirty="0"/>
              <a:t>the middle of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4D4D4D"/>
              </a:buClr>
            </a:pPr>
            <a:r>
              <a:rPr lang="en-US" dirty="0" smtClean="0"/>
              <a:t>then remove the link from the current node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curr.next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null;</a:t>
            </a:r>
            <a:endParaRPr lang="en-US" sz="20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>
            <a:stCxn id="16" idx="6"/>
            <a:endCxn id="8" idx="1"/>
          </p:cNvCxnSpPr>
          <p:nvPr/>
        </p:nvCxnSpPr>
        <p:spPr>
          <a:xfrm>
            <a:off x="3076046" y="2672549"/>
            <a:ext cx="195681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00366" y="2483598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70848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5032856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6415424" y="2487883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7797992" y="249513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's'</a:t>
            </a:r>
            <a:endParaRPr lang="en-CA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35871" y="2679803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680446" y="2686996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63015" y="266257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78264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0832" y="261494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622839" y="2627882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005408" y="260212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31669" y="261065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678057" y="3520524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'z'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71879" y="364758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679378" y="3936702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curr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370848" y="2910537"/>
            <a:ext cx="86410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prev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353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/**</a:t>
            </a:r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/>
              <a:t>* Removes the element at the specified position in this </a:t>
            </a:r>
            <a:r>
              <a:rPr lang="en-US" sz="1400" dirty="0" smtClean="0"/>
              <a:t>list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</a:t>
            </a:r>
            <a:r>
              <a:rPr lang="en-US" sz="1400" dirty="0" err="1"/>
              <a:t>param</a:t>
            </a:r>
            <a:r>
              <a:rPr lang="en-US" sz="1400" dirty="0"/>
              <a:t> </a:t>
            </a:r>
            <a:r>
              <a:rPr lang="en-US" sz="1400" dirty="0" smtClean="0"/>
              <a:t>index </a:t>
            </a:r>
            <a:r>
              <a:rPr lang="en-US" sz="1400" dirty="0"/>
              <a:t>the index of the element to be removed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 @return the element previously at the specified position</a:t>
            </a:r>
          </a:p>
          <a:p>
            <a:r>
              <a:rPr lang="en-US" sz="1400" dirty="0" smtClean="0"/>
              <a:t> </a:t>
            </a:r>
            <a:r>
              <a:rPr lang="en-US" sz="1400" dirty="0"/>
              <a:t>*/</a:t>
            </a:r>
          </a:p>
          <a:p>
            <a:r>
              <a:rPr lang="en-US" sz="1400" dirty="0" smtClean="0"/>
              <a:t>public </a:t>
            </a:r>
            <a:r>
              <a:rPr lang="en-US" sz="1400" dirty="0"/>
              <a:t>char remove(</a:t>
            </a:r>
            <a:r>
              <a:rPr lang="en-US" sz="1400" dirty="0" err="1"/>
              <a:t>int</a:t>
            </a:r>
            <a:r>
              <a:rPr lang="en-US" sz="1400" dirty="0"/>
              <a:t> index) {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&lt; 0 || index &gt;= </a:t>
            </a:r>
            <a:r>
              <a:rPr lang="en-US" sz="1400" dirty="0" err="1"/>
              <a:t>this.size</a:t>
            </a:r>
            <a:r>
              <a:rPr lang="en-US" sz="1400" dirty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throw new </a:t>
            </a:r>
            <a:r>
              <a:rPr lang="en-US" sz="1400" dirty="0" err="1"/>
              <a:t>IndexOutOfBoundsException</a:t>
            </a:r>
            <a:r>
              <a:rPr lang="en-US" sz="1400" dirty="0"/>
              <a:t>("Index: " + index + </a:t>
            </a:r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                                   ", </a:t>
            </a:r>
            <a:r>
              <a:rPr lang="en-US" sz="1400" dirty="0"/>
              <a:t>Size: </a:t>
            </a:r>
            <a:r>
              <a:rPr lang="en-US" sz="1400" dirty="0" smtClean="0"/>
              <a:t>" + </a:t>
            </a:r>
            <a:r>
              <a:rPr lang="en-US" sz="1400" dirty="0" err="1"/>
              <a:t>this.size</a:t>
            </a:r>
            <a:r>
              <a:rPr lang="en-US" sz="1400" dirty="0"/>
              <a:t>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if (index == 0)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return </a:t>
            </a:r>
            <a:r>
              <a:rPr lang="en-US" sz="1400" dirty="0" err="1"/>
              <a:t>this.removeFirst</a:t>
            </a:r>
            <a:r>
              <a:rPr lang="en-US" sz="1400" dirty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  </a:t>
            </a:r>
            <a:r>
              <a:rPr lang="en-US" sz="1400" dirty="0"/>
              <a:t>else {</a:t>
            </a:r>
          </a:p>
          <a:p>
            <a:r>
              <a:rPr lang="en-US" sz="1400" dirty="0" smtClean="0"/>
              <a:t>    </a:t>
            </a:r>
            <a:r>
              <a:rPr lang="en-US" sz="1400" dirty="0"/>
              <a:t>char result = </a:t>
            </a:r>
            <a:r>
              <a:rPr lang="en-US" sz="1400" dirty="0" err="1">
                <a:solidFill>
                  <a:srgbClr val="FF0000"/>
                </a:solidFill>
              </a:rPr>
              <a:t>LinkedList.remove</a:t>
            </a:r>
            <a:r>
              <a:rPr lang="en-US" sz="1400" dirty="0">
                <a:solidFill>
                  <a:srgbClr val="FF0000"/>
                </a:solidFill>
              </a:rPr>
              <a:t>(index - 1, </a:t>
            </a:r>
            <a:r>
              <a:rPr lang="en-US" sz="1400" dirty="0" err="1">
                <a:solidFill>
                  <a:srgbClr val="FF0000"/>
                </a:solidFill>
              </a:rPr>
              <a:t>this.head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this.head.next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 smtClean="0"/>
              <a:t>this.size</a:t>
            </a:r>
            <a:r>
              <a:rPr lang="en-US" sz="1400" dirty="0" smtClean="0"/>
              <a:t>-</a:t>
            </a:r>
            <a:r>
              <a:rPr lang="en-US" sz="1400" dirty="0"/>
              <a:t>-;</a:t>
            </a:r>
          </a:p>
          <a:p>
            <a:r>
              <a:rPr lang="en-US" sz="1400" dirty="0"/>
              <a:t>    </a:t>
            </a:r>
            <a:r>
              <a:rPr lang="en-US" sz="1400" dirty="0" smtClean="0"/>
              <a:t>return </a:t>
            </a:r>
            <a:r>
              <a:rPr lang="en-US" sz="1400" dirty="0"/>
              <a:t>result;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</a:t>
            </a:r>
            <a:r>
              <a:rPr lang="en-US" sz="1400" dirty="0"/>
              <a:t>}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530638" y="5041996"/>
            <a:ext cx="1913409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recursive method</a:t>
            </a:r>
            <a:endParaRPr lang="en-CA" dirty="0">
              <a:solidFill>
                <a:srgbClr val="FF0000"/>
              </a:solidFill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4874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/**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Removes the element at the specified position relative to </a:t>
            </a:r>
            <a:r>
              <a:rPr lang="en-US" dirty="0" smtClean="0"/>
              <a:t>the</a:t>
            </a:r>
          </a:p>
          <a:p>
            <a:r>
              <a:rPr lang="en-US" dirty="0"/>
              <a:t> </a:t>
            </a:r>
            <a:r>
              <a:rPr lang="en-US" dirty="0" smtClean="0"/>
              <a:t>* current </a:t>
            </a:r>
            <a:r>
              <a:rPr lang="en-US" dirty="0"/>
              <a:t>node.</a:t>
            </a:r>
          </a:p>
          <a:p>
            <a:r>
              <a:rPr lang="en-US" dirty="0" smtClean="0"/>
              <a:t> </a:t>
            </a:r>
            <a:r>
              <a:rPr lang="en-US" dirty="0"/>
              <a:t>* 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index</a:t>
            </a:r>
          </a:p>
          <a:p>
            <a:r>
              <a:rPr lang="en-US" dirty="0" smtClean="0"/>
              <a:t> </a:t>
            </a:r>
            <a:r>
              <a:rPr lang="en-US" dirty="0"/>
              <a:t>*          the index relative to the </a:t>
            </a:r>
            <a:r>
              <a:rPr lang="en-US" dirty="0" smtClean="0"/>
              <a:t>current </a:t>
            </a:r>
            <a:r>
              <a:rPr lang="en-US" dirty="0"/>
              <a:t>node of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*          element </a:t>
            </a:r>
            <a:r>
              <a:rPr lang="en-US" dirty="0"/>
              <a:t>to </a:t>
            </a:r>
            <a:r>
              <a:rPr lang="en-US" dirty="0" smtClean="0"/>
              <a:t>be </a:t>
            </a:r>
            <a:r>
              <a:rPr lang="en-US" dirty="0"/>
              <a:t>removed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prev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node previous to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</a:t>
            </a:r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curr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*          the current node</a:t>
            </a:r>
          </a:p>
          <a:p>
            <a:r>
              <a:rPr lang="en-US" dirty="0" smtClean="0"/>
              <a:t> </a:t>
            </a:r>
            <a:r>
              <a:rPr lang="en-US" dirty="0"/>
              <a:t>* @return the element previously at the specified position</a:t>
            </a:r>
          </a:p>
          <a:p>
            <a:r>
              <a:rPr lang="en-US" dirty="0" smtClean="0"/>
              <a:t> </a:t>
            </a:r>
            <a:r>
              <a:rPr lang="en-US" dirty="0"/>
              <a:t>*/</a:t>
            </a:r>
          </a:p>
          <a:p>
            <a:r>
              <a:rPr lang="en-US" dirty="0" smtClean="0"/>
              <a:t>private </a:t>
            </a:r>
            <a:r>
              <a:rPr lang="en-US" dirty="0"/>
              <a:t>static char remove(</a:t>
            </a:r>
            <a:r>
              <a:rPr lang="en-US" dirty="0" err="1"/>
              <a:t>int</a:t>
            </a:r>
            <a:r>
              <a:rPr lang="en-US" dirty="0"/>
              <a:t> index, Node </a:t>
            </a:r>
            <a:r>
              <a:rPr lang="en-US" dirty="0" err="1"/>
              <a:t>prev</a:t>
            </a:r>
            <a:r>
              <a:rPr lang="en-US" dirty="0"/>
              <a:t>, Node </a:t>
            </a:r>
            <a:r>
              <a:rPr lang="en-US" dirty="0" err="1"/>
              <a:t>curr</a:t>
            </a:r>
            <a:r>
              <a:rPr lang="en-US" dirty="0"/>
              <a:t>) {</a:t>
            </a:r>
          </a:p>
          <a:p>
            <a:r>
              <a:rPr lang="en-US" dirty="0" smtClean="0"/>
              <a:t>  </a:t>
            </a:r>
            <a:r>
              <a:rPr lang="en-US" dirty="0"/>
              <a:t>if (index == 0) {</a:t>
            </a:r>
          </a:p>
          <a:p>
            <a:r>
              <a:rPr lang="en-US" dirty="0" smtClean="0"/>
              <a:t>    </a:t>
            </a:r>
            <a:r>
              <a:rPr lang="en-US" dirty="0" err="1"/>
              <a:t>prev.next</a:t>
            </a:r>
            <a:r>
              <a:rPr lang="en-US" dirty="0"/>
              <a:t> = </a:t>
            </a:r>
            <a:r>
              <a:rPr lang="en-US" dirty="0" err="1"/>
              <a:t>curr.next</a:t>
            </a:r>
            <a:r>
              <a:rPr lang="en-US" dirty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/>
              <a:t>curr.next</a:t>
            </a:r>
            <a:r>
              <a:rPr lang="en-US" dirty="0"/>
              <a:t> = null;</a:t>
            </a:r>
          </a:p>
          <a:p>
            <a:r>
              <a:rPr lang="en-US" dirty="0" smtClean="0"/>
              <a:t>    </a:t>
            </a:r>
            <a:r>
              <a:rPr lang="en-US" dirty="0"/>
              <a:t>return </a:t>
            </a:r>
            <a:r>
              <a:rPr lang="en-US" dirty="0" err="1"/>
              <a:t>curr.data</a:t>
            </a:r>
            <a:r>
              <a:rPr lang="en-US" dirty="0"/>
              <a:t>;</a:t>
            </a:r>
          </a:p>
          <a:p>
            <a:r>
              <a:rPr lang="en-US" dirty="0" smtClean="0"/>
              <a:t>  </a:t>
            </a:r>
            <a:r>
              <a:rPr lang="en-US" dirty="0"/>
              <a:t>}</a:t>
            </a:r>
          </a:p>
          <a:p>
            <a:r>
              <a:rPr lang="en-US" dirty="0" smtClean="0"/>
              <a:t>  </a:t>
            </a:r>
            <a:r>
              <a:rPr lang="en-US" dirty="0"/>
              <a:t>return </a:t>
            </a:r>
            <a:r>
              <a:rPr lang="en-US" dirty="0" err="1"/>
              <a:t>LinkedList.remove</a:t>
            </a:r>
            <a:r>
              <a:rPr lang="en-US" dirty="0"/>
              <a:t>(index - 1, </a:t>
            </a:r>
            <a:r>
              <a:rPr lang="en-US" dirty="0" err="1"/>
              <a:t>curr</a:t>
            </a:r>
            <a:r>
              <a:rPr lang="en-US" dirty="0"/>
              <a:t>, </a:t>
            </a:r>
            <a:r>
              <a:rPr lang="en-US" dirty="0" err="1"/>
              <a:t>curr.next</a:t>
            </a:r>
            <a:r>
              <a:rPr lang="en-US" dirty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305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Iterable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our linked list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would be very convenient for clients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do something with c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643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Implementing </a:t>
            </a:r>
            <a:r>
              <a:rPr lang="en-US" dirty="0"/>
              <a:t>this interface allows an object to be the target of the "</a:t>
            </a:r>
            <a:r>
              <a:rPr lang="en-US" dirty="0" err="1"/>
              <a:t>foreach</a:t>
            </a:r>
            <a:r>
              <a:rPr lang="en-US" dirty="0"/>
              <a:t>" statement.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990038"/>
              </p:ext>
            </p:extLst>
          </p:nvPr>
        </p:nvGraphicFramePr>
        <p:xfrm>
          <a:off x="597117" y="3659428"/>
          <a:ext cx="79497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Iterator&lt;T&gt;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iterator()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 an iterator over a set of elements of type </a:t>
                      </a:r>
                      <a:r>
                        <a:rPr lang="en-US" sz="1600" b="1" dirty="0" smtClean="0">
                          <a:latin typeface="Courier New" pitchFamily="49" charset="0"/>
                          <a:cs typeface="Courier New" pitchFamily="49" charset="0"/>
                        </a:rPr>
                        <a:t>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3596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288532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003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Recursive Objects (Part 3)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30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</p:spTree>
    <p:extLst>
      <p:ext uri="{BB962C8B-B14F-4D97-AF65-F5344CB8AC3E}">
        <p14:creationId xmlns:p14="http://schemas.microsoft.com/office/powerpoint/2010/main" val="22559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think of the iterator as lying between elements in the list (like a cursor)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</p:spTree>
    <p:extLst>
      <p:ext uri="{BB962C8B-B14F-4D97-AF65-F5344CB8AC3E}">
        <p14:creationId xmlns:p14="http://schemas.microsoft.com/office/powerpoint/2010/main" val="34270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iterator is between elements, there is a current element and next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09665" y="4960699"/>
            <a:ext cx="274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'r'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219006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implementation details that the client does not need to know about</a:t>
            </a:r>
          </a:p>
          <a:p>
            <a:pPr lvl="1"/>
            <a:r>
              <a:rPr lang="en-US" dirty="0" smtClean="0"/>
              <a:t>can be private inner classes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529A4-9236-4C99-8AE7-13058A6579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current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  <a:p>
            <a:pPr algn="ctr"/>
            <a:r>
              <a:rPr lang="en-US" dirty="0" smtClean="0">
                <a:latin typeface="+mn-lt"/>
              </a:rPr>
              <a:t>(between nothing and 'a')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6600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next element is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06709" y="4960699"/>
            <a:ext cx="335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between 'x' and nothing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3306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the current and next elements are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the list is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8247" y="4960699"/>
            <a:ext cx="357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iterator at the start of the iteration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675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60641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true if there is at least one more element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6725" y="4960699"/>
            <a:ext cx="252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5151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returns false at the end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4120" y="4960699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</a:t>
            </a:r>
            <a:r>
              <a:rPr lang="en-US" dirty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4800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returns the next element…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8614" y="4958239"/>
            <a:ext cx="3238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== 'a' </a:t>
            </a:r>
            <a:r>
              <a:rPr lang="en-US" dirty="0" smtClean="0">
                <a:latin typeface="+mn-lt"/>
                <a:cs typeface="Courier New" pitchFamily="49" charset="0"/>
              </a:rPr>
              <a:t>is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true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28024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 causes the iterator to move to its next position in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388907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136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53931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387549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>
                <a:cs typeface="Courier New" pitchFamily="49" charset="0"/>
              </a:rPr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at the end of the iteration causes 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6695496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8022" y="4960699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>
                <a:latin typeface="+mn-lt"/>
              </a:rPr>
              <a:t>causes a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64629" y="2449681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0473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causes the element most recently returned by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to be removed from the linked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9891" y="4960699"/>
            <a:ext cx="2259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</a:t>
            </a:r>
          </a:p>
          <a:p>
            <a:pPr algn="ctr"/>
            <a:r>
              <a:rPr lang="en-US" dirty="0" smtClean="0">
                <a:latin typeface="+mn-lt"/>
              </a:rPr>
              <a:t>'x' to be removed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62965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368499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iterator needs to know what was the previous element of the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3743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LinkedList</a:t>
            </a:r>
            <a:r>
              <a:rPr lang="en-US" dirty="0" smtClean="0"/>
              <a:t> {</a:t>
            </a:r>
          </a:p>
          <a:p>
            <a:endParaRPr lang="en-US" dirty="0" smtClean="0"/>
          </a:p>
          <a:p>
            <a:r>
              <a:rPr lang="en-US" dirty="0" smtClean="0"/>
              <a:t>  private static class Node {</a:t>
            </a:r>
          </a:p>
          <a:p>
            <a:r>
              <a:rPr lang="en-US" dirty="0" smtClean="0"/>
              <a:t>    private char data;</a:t>
            </a:r>
          </a:p>
          <a:p>
            <a:r>
              <a:rPr lang="en-US" dirty="0" smtClean="0"/>
              <a:t>    private Node next;</a:t>
            </a:r>
          </a:p>
          <a:p>
            <a:endParaRPr lang="en-US" dirty="0" smtClean="0"/>
          </a:p>
          <a:p>
            <a:r>
              <a:rPr lang="en-US" dirty="0" smtClean="0"/>
              <a:t>    public Node(char c)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this.data</a:t>
            </a:r>
            <a:r>
              <a:rPr lang="en-US" dirty="0" smtClean="0"/>
              <a:t> = c;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this.next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// ...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removing the element the current element and previous element are the 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50205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a second time causes an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52237" y="3456336"/>
            <a:ext cx="2059938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39477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5298452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553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9907" y="4960699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69490" y="244968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previous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latin typeface="+mn-lt"/>
              </a:rPr>
              <a:t>element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9432" y="3819595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current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  <a:latin typeface="+mn-lt"/>
              </a:rPr>
              <a:t>element</a:t>
            </a:r>
          </a:p>
        </p:txBody>
      </p:sp>
    </p:spTree>
    <p:extLst>
      <p:ext uri="{BB962C8B-B14F-4D97-AF65-F5344CB8AC3E}">
        <p14:creationId xmlns:p14="http://schemas.microsoft.com/office/powerpoint/2010/main" val="12381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ular Callout 27"/>
          <p:cNvSpPr/>
          <p:nvPr/>
        </p:nvSpPr>
        <p:spPr>
          <a:xfrm>
            <a:off x="1000366" y="3774642"/>
            <a:ext cx="1670603" cy="518463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invoking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before calling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also causes and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r>
              <a:rPr lang="en-US" dirty="0" smtClean="0"/>
              <a:t> to be thrown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9125" y="3271670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629607" y="327595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94630" y="346787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77198" y="3470718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837023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5219591" y="3415954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15580" y="2698222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446321" y="3398729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20" idx="6"/>
            <a:endCxn id="5" idx="1"/>
          </p:cNvCxnSpPr>
          <p:nvPr/>
        </p:nvCxnSpPr>
        <p:spPr>
          <a:xfrm>
            <a:off x="2561535" y="3456336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012175" y="3267715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602158" y="3433958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entagon 11"/>
          <p:cNvSpPr/>
          <p:nvPr/>
        </p:nvSpPr>
        <p:spPr>
          <a:xfrm rot="16200000">
            <a:off x="2506508" y="4243857"/>
            <a:ext cx="962600" cy="28803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2483" y="2449681"/>
            <a:ext cx="997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next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latin typeface="+mn-lt"/>
              </a:rPr>
              <a:t>element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61222" y="4971832"/>
            <a:ext cx="3079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+mn-lt"/>
              </a:rPr>
              <a:t> causes an</a:t>
            </a:r>
          </a:p>
          <a:p>
            <a:pPr algn="ctr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IllegalStateException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19143" y="3877202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null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0252" y="3866166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null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6261" y="4293105"/>
            <a:ext cx="1897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no current or</a:t>
            </a:r>
          </a:p>
          <a:p>
            <a:pPr algn="ctr"/>
            <a:r>
              <a:rPr lang="en-US" dirty="0" smtClean="0">
                <a:latin typeface="+mn-lt"/>
              </a:rPr>
              <a:t>previous element</a:t>
            </a:r>
          </a:p>
        </p:txBody>
      </p:sp>
    </p:spTree>
    <p:extLst>
      <p:ext uri="{BB962C8B-B14F-4D97-AF65-F5344CB8AC3E}">
        <p14:creationId xmlns:p14="http://schemas.microsoft.com/office/powerpoint/2010/main" val="24611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that using an </a:t>
            </a:r>
            <a:r>
              <a:rPr lang="en-US" dirty="0" err="1" smtClean="0"/>
              <a:t>iterator</a:t>
            </a:r>
            <a:r>
              <a:rPr lang="en-US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is the safest way to iterate over a collection and selectively remove elements from the collection</a:t>
            </a:r>
          </a:p>
          <a:p>
            <a:pPr lvl="1"/>
            <a:r>
              <a:rPr lang="en-US" dirty="0" smtClean="0"/>
              <a:t>called filtering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70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</a:t>
            </a:r>
            <a:r>
              <a:rPr lang="en-US" dirty="0" err="1" smtClean="0"/>
              <a:t>Iterator</a:t>
            </a:r>
            <a:r>
              <a:rPr lang="en-US" dirty="0" smtClean="0"/>
              <a:t>: remove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// removes vowels from our </a:t>
            </a:r>
            <a:r>
              <a:rPr lang="en-US" dirty="0" err="1" smtClean="0"/>
              <a:t>LinkedList</a:t>
            </a:r>
            <a:r>
              <a:rPr lang="en-US" dirty="0" smtClean="0"/>
              <a:t> t</a:t>
            </a:r>
          </a:p>
          <a:p>
            <a:endParaRPr lang="en-US" dirty="0" smtClean="0"/>
          </a:p>
          <a:p>
            <a:r>
              <a:rPr lang="en-US" dirty="0" smtClean="0"/>
              <a:t>for (</a:t>
            </a:r>
            <a:r>
              <a:rPr lang="en-US" dirty="0" err="1" smtClean="0"/>
              <a:t>Iterator</a:t>
            </a:r>
            <a:r>
              <a:rPr lang="en-US" dirty="0" smtClean="0"/>
              <a:t>&lt;Character&gt;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t.iterator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i.hasNext</a:t>
            </a:r>
            <a:r>
              <a:rPr lang="en-US" dirty="0" smtClean="0"/>
              <a:t>(); ) {</a:t>
            </a:r>
          </a:p>
          <a:p>
            <a:r>
              <a:rPr lang="en-US" dirty="0" smtClean="0"/>
              <a:t>  char c = </a:t>
            </a:r>
            <a:r>
              <a:rPr lang="en-US" dirty="0" err="1" smtClean="0"/>
              <a:t>i.next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String.</a:t>
            </a:r>
            <a:r>
              <a:rPr lang="en-US" i="1" dirty="0" err="1" smtClean="0"/>
              <a:t>valueOf</a:t>
            </a:r>
            <a:r>
              <a:rPr lang="en-US" i="1" dirty="0" smtClean="0"/>
              <a:t>(c).matches("[</a:t>
            </a:r>
            <a:r>
              <a:rPr lang="en-US" i="1" dirty="0" err="1" smtClean="0"/>
              <a:t>aeiou</a:t>
            </a:r>
            <a:r>
              <a:rPr lang="en-US" i="1" dirty="0" smtClean="0"/>
              <a:t>]"))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System.</a:t>
            </a:r>
            <a:r>
              <a:rPr lang="en-US" i="1" dirty="0" err="1" smtClean="0"/>
              <a:t>out.println</a:t>
            </a:r>
            <a:r>
              <a:rPr lang="en-US" i="1" dirty="0" smtClean="0"/>
              <a:t>("removing " + c);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i.remove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04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most recently returned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means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at the start of the iteration</a:t>
            </a:r>
          </a:p>
          <a:p>
            <a:pPr lvl="3"/>
            <a:r>
              <a:rPr lang="en-US" dirty="0" smtClean="0"/>
              <a:t>requires special treatment in methods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prevNode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reference to the node previous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currNode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needed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remove()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9777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Attributes and </a:t>
            </a:r>
            <a:r>
              <a:rPr lang="en-US" dirty="0" err="1" smtClean="0"/>
              <a:t>Ctor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 class </a:t>
            </a:r>
            <a:r>
              <a:rPr lang="en-US" dirty="0" err="1" smtClean="0"/>
              <a:t>LinkedListIterator</a:t>
            </a:r>
            <a:r>
              <a:rPr lang="en-US" dirty="0" smtClean="0"/>
              <a:t> implements </a:t>
            </a:r>
            <a:r>
              <a:rPr lang="en-US" dirty="0" err="1" smtClean="0"/>
              <a:t>Iterator</a:t>
            </a:r>
            <a:r>
              <a:rPr lang="en-US" dirty="0" smtClean="0"/>
              <a:t>&lt;Character&gt; {</a:t>
            </a:r>
          </a:p>
          <a:p>
            <a:endParaRPr lang="en-US" dirty="0" smtClean="0"/>
          </a:p>
          <a:p>
            <a:r>
              <a:rPr lang="en-US" dirty="0" smtClean="0"/>
              <a:t>  private Node </a:t>
            </a:r>
            <a:r>
              <a:rPr lang="en-US" dirty="0" err="1" smtClean="0"/>
              <a:t>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private Node </a:t>
            </a:r>
            <a:r>
              <a:rPr lang="en-US" dirty="0" err="1" smtClean="0"/>
              <a:t>prevNode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public </a:t>
            </a:r>
            <a:r>
              <a:rPr lang="en-US" dirty="0" err="1" smtClean="0"/>
              <a:t>LinkedListIterator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this.prevNode</a:t>
            </a:r>
            <a:r>
              <a:rPr lang="en-US" dirty="0" smtClean="0"/>
              <a:t> = null;</a:t>
            </a:r>
          </a:p>
          <a:p>
            <a:r>
              <a:rPr lang="en-US" dirty="0" smtClean="0"/>
              <a:t>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83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</a:t>
            </a:r>
            <a:r>
              <a:rPr lang="en-US" dirty="0" err="1" smtClean="0"/>
              <a:t>hasNext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hasNext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return head != null;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this.currNode.next</a:t>
            </a:r>
            <a:r>
              <a:rPr lang="en-US" dirty="0" smtClean="0"/>
              <a:t> != null;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4993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Character next() {</a:t>
            </a:r>
          </a:p>
          <a:p>
            <a:r>
              <a:rPr lang="en-US" dirty="0" smtClean="0"/>
              <a:t>  if (!</a:t>
            </a:r>
            <a:r>
              <a:rPr lang="en-US" dirty="0" err="1" smtClean="0"/>
              <a:t>this.hasNext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throw new </a:t>
            </a:r>
            <a:r>
              <a:rPr lang="en-US" dirty="0" err="1" smtClean="0"/>
              <a:t>NoSuchElementException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this.prevNode</a:t>
            </a:r>
            <a:r>
              <a:rPr lang="en-US" dirty="0" smtClean="0"/>
              <a:t> = </a:t>
            </a:r>
            <a:r>
              <a:rPr lang="en-US" dirty="0" err="1" smtClean="0"/>
              <a:t>this.currNode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null)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head;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</a:t>
            </a:r>
            <a:r>
              <a:rPr lang="en-US" dirty="0" err="1" smtClean="0"/>
              <a:t>this.currNode.data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512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@Override</a:t>
            </a:r>
          </a:p>
          <a:p>
            <a:r>
              <a:rPr lang="en-US" dirty="0" smtClean="0"/>
              <a:t>public void remove() {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this.prevNode</a:t>
            </a:r>
            <a:r>
              <a:rPr lang="en-US" dirty="0" smtClean="0"/>
              <a:t> == </a:t>
            </a:r>
            <a:r>
              <a:rPr lang="en-US" dirty="0" err="1" smtClean="0"/>
              <a:t>this.currNode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throw new </a:t>
            </a:r>
            <a:r>
              <a:rPr lang="en-US" dirty="0" err="1" smtClean="0"/>
              <a:t>IllegalStateException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if (</a:t>
            </a:r>
            <a:r>
              <a:rPr lang="en-US" dirty="0" err="1" smtClean="0"/>
              <a:t>this.currNode</a:t>
            </a:r>
            <a:r>
              <a:rPr lang="en-US" dirty="0" smtClean="0"/>
              <a:t> == head) {</a:t>
            </a:r>
          </a:p>
          <a:p>
            <a:r>
              <a:rPr lang="en-US" dirty="0" smtClean="0"/>
              <a:t>    head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this.prevNode.next</a:t>
            </a:r>
            <a:r>
              <a:rPr lang="en-US" dirty="0" smtClean="0"/>
              <a:t> = </a:t>
            </a:r>
            <a:r>
              <a:rPr lang="en-US" dirty="0" err="1" smtClean="0"/>
              <a:t>this.currNode.next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this.currNode</a:t>
            </a:r>
            <a:r>
              <a:rPr lang="en-US" dirty="0" smtClean="0"/>
              <a:t> = </a:t>
            </a:r>
            <a:r>
              <a:rPr lang="en-US" dirty="0" err="1" smtClean="0"/>
              <a:t>this.prevNode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size--;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LinkedList constructor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linked list of </a:t>
            </a:r>
            <a:r>
              <a:rPr lang="en-CA" sz="1600" dirty="0" smtClean="0"/>
              <a:t>size 0.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err="1" smtClean="0"/>
              <a:t>LinkedList</a:t>
            </a:r>
            <a:r>
              <a:rPr lang="en-CA" sz="1600" dirty="0" smtClean="0"/>
              <a:t>()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this.size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smtClean="0"/>
              <a:t>0;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this.head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2206138" y="4408319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head of</a:t>
            </a:r>
          </a:p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['a', 'x', 'r', 'a']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88821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3938323" y="4408319"/>
            <a:ext cx="2310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['x', 'r', 'a']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32661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5666533" y="440831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['r', 'a']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418664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node can be thought of as the head of a smaller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59125" y="3905347"/>
            <a:ext cx="864105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629607" y="3909632"/>
            <a:ext cx="864105" cy="36933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'x'</a:t>
            </a:r>
            <a:endParaRPr lang="en-CA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894630" y="4101552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277198" y="4104395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837023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219591" y="4049631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15580" y="3331899"/>
            <a:ext cx="1612997" cy="96120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head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446321" y="4032406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Arrow Connector 14"/>
          <p:cNvCxnSpPr>
            <a:stCxn id="14" idx="6"/>
            <a:endCxn id="7" idx="1"/>
          </p:cNvCxnSpPr>
          <p:nvPr/>
        </p:nvCxnSpPr>
        <p:spPr>
          <a:xfrm>
            <a:off x="2561535" y="4090013"/>
            <a:ext cx="69759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012175" y="3923268"/>
            <a:ext cx="864105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'r'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452350" y="3923268"/>
            <a:ext cx="864105" cy="369332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'a'</a:t>
            </a:r>
            <a:endParaRPr lang="en-CA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717372" y="4122381"/>
            <a:ext cx="734977" cy="284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8042334" y="4037513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645852" y="4062677"/>
            <a:ext cx="115214" cy="1152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extBox 26"/>
          <p:cNvSpPr txBox="1"/>
          <p:nvPr/>
        </p:nvSpPr>
        <p:spPr>
          <a:xfrm>
            <a:off x="7394743" y="4408319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latin typeface="+mn-lt"/>
              </a:rPr>
              <a:t>head of </a:t>
            </a:r>
          </a:p>
          <a:p>
            <a:pPr algn="ctr"/>
            <a:r>
              <a:rPr lang="en-US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['a']</a:t>
            </a:r>
            <a:r>
              <a:rPr lang="en-US" dirty="0" smtClean="0">
                <a:solidFill>
                  <a:srgbClr val="92D050"/>
                </a:solidFill>
                <a:latin typeface="+mn-lt"/>
              </a:rPr>
              <a:t> </a:t>
            </a:r>
            <a:endParaRPr lang="en-US" dirty="0">
              <a:solidFill>
                <a:srgbClr val="92D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48916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the linked list leads to recursive algorithms that operate on the list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contains(char c, Node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node.data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c)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== null)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LinkedList.contains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node.next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6619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nodes are an implementation detail</a:t>
            </a:r>
          </a:p>
          <a:p>
            <a:pPr lvl="1"/>
            <a:r>
              <a:rPr lang="en-US" dirty="0" smtClean="0"/>
              <a:t>the client only cares about the elements (characters) in the list</a:t>
            </a:r>
          </a:p>
          <a:p>
            <a:endParaRPr lang="en-US" dirty="0" smtClean="0"/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 smtClean="0"/>
              <a:t> is implemented as a private static inner class</a:t>
            </a:r>
          </a:p>
          <a:p>
            <a:pPr lvl="1"/>
            <a:r>
              <a:rPr lang="en-US" dirty="0" smtClean="0"/>
              <a:t>private so that only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can use it</a:t>
            </a:r>
          </a:p>
          <a:p>
            <a:pPr lvl="1"/>
            <a:r>
              <a:rPr lang="en-US" dirty="0" smtClean="0"/>
              <a:t>static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dirty="0" smtClean="0"/>
              <a:t> does not need access to any non-static attribute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769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implementing the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interface we give clients the ability to iterate over the elements of the list</a:t>
            </a:r>
          </a:p>
          <a:p>
            <a:r>
              <a:rPr lang="en-US" dirty="0" smtClean="0"/>
              <a:t>clients expect to be able to do this for most collections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for some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(Character c : t)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something with c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865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LinkedList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implement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dirty="0" smtClean="0"/>
              <a:t> we need to provide an iterator object that can iterate over the elements in the list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interface Iterator&lt;E&gt;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iterator over a collection.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30616"/>
              </p:ext>
            </p:extLst>
          </p:nvPr>
        </p:nvGraphicFramePr>
        <p:xfrm>
          <a:off x="539510" y="3757463"/>
          <a:ext cx="794976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76"/>
                <a:gridCol w="5703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hasNext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true if the iteration has more elements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next()</a:t>
                      </a:r>
                      <a:endParaRPr lang="en-US" dirty="0"/>
                    </a:p>
                  </a:txBody>
                  <a:tcP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Returns</a:t>
                      </a:r>
                      <a:r>
                        <a:rPr lang="en-US" baseline="0" dirty="0" smtClean="0"/>
                        <a:t> the next element in the iteration.</a:t>
                      </a:r>
                      <a:endParaRPr lang="en-US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void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remove()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Removes</a:t>
                      </a:r>
                      <a:r>
                        <a:rPr lang="en-US" baseline="0" dirty="0" smtClean="0"/>
                        <a:t> from the underlying  collection the last element returned by this iterator (optional operation).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51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Node constructor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CA" sz="1600" dirty="0" smtClean="0"/>
          </a:p>
          <a:p>
            <a:endParaRPr lang="en-CA" sz="1600" dirty="0"/>
          </a:p>
          <a:p>
            <a:r>
              <a:rPr lang="en-CA" sz="1600" dirty="0" smtClean="0"/>
              <a:t>/**</a:t>
            </a:r>
            <a:endParaRPr lang="en-CA" sz="1600" dirty="0"/>
          </a:p>
          <a:p>
            <a:r>
              <a:rPr lang="en-CA" sz="1600" dirty="0"/>
              <a:t> * </a:t>
            </a:r>
            <a:r>
              <a:rPr lang="en-CA" sz="1600" dirty="0" smtClean="0"/>
              <a:t>Create </a:t>
            </a:r>
            <a:r>
              <a:rPr lang="en-CA" sz="1600" dirty="0"/>
              <a:t>a </a:t>
            </a:r>
            <a:r>
              <a:rPr lang="en-CA" sz="1600" dirty="0" smtClean="0"/>
              <a:t>node with the given character.</a:t>
            </a:r>
            <a:endParaRPr lang="en-CA" sz="1600" dirty="0"/>
          </a:p>
          <a:p>
            <a:r>
              <a:rPr lang="en-CA" sz="1600" dirty="0"/>
              <a:t> * </a:t>
            </a:r>
          </a:p>
          <a:p>
            <a:r>
              <a:rPr lang="en-CA" sz="1600" dirty="0" smtClean="0"/>
              <a:t> */</a:t>
            </a:r>
            <a:endParaRPr lang="en-CA" sz="1600" dirty="0"/>
          </a:p>
          <a:p>
            <a:r>
              <a:rPr lang="en-CA" sz="1600" dirty="0"/>
              <a:t>public </a:t>
            </a:r>
            <a:r>
              <a:rPr lang="en-CA" sz="1600" dirty="0" smtClean="0"/>
              <a:t>Node(char c) {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this.data</a:t>
            </a:r>
            <a:r>
              <a:rPr lang="en-CA" sz="1600" dirty="0" smtClean="0"/>
              <a:t> </a:t>
            </a:r>
            <a:r>
              <a:rPr lang="en-CA" sz="1600" dirty="0"/>
              <a:t>= c</a:t>
            </a:r>
            <a:r>
              <a:rPr lang="en-CA" sz="1600" dirty="0" smtClean="0"/>
              <a:t>;</a:t>
            </a:r>
            <a:endParaRPr lang="en-CA" sz="1600" dirty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err="1" smtClean="0"/>
              <a:t>this.next</a:t>
            </a:r>
            <a:r>
              <a:rPr lang="en-CA" sz="1600" dirty="0" smtClean="0"/>
              <a:t> </a:t>
            </a:r>
            <a:r>
              <a:rPr lang="en-CA" sz="1600" dirty="0"/>
              <a:t>= null;</a:t>
            </a:r>
          </a:p>
          <a:p>
            <a:r>
              <a:rPr lang="en-CA" sz="1600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05DF35-5EE2-4B42-8F17-54C56D06F4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13121</TotalTime>
  <Words>4404</Words>
  <Application>Microsoft Office PowerPoint</Application>
  <PresentationFormat>On-screen Show (4:3)</PresentationFormat>
  <Paragraphs>1172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Origin</vt:lpstr>
      <vt:lpstr>Recursive Objects</vt:lpstr>
      <vt:lpstr>Recursive Objects</vt:lpstr>
      <vt:lpstr>Data Structures</vt:lpstr>
      <vt:lpstr>Linked Lists</vt:lpstr>
      <vt:lpstr>UML Class Diagram</vt:lpstr>
      <vt:lpstr>Node</vt:lpstr>
      <vt:lpstr>PowerPoint Presentation</vt:lpstr>
      <vt:lpstr>LinkedList constructor</vt:lpstr>
      <vt:lpstr>Node constructor</vt:lpstr>
      <vt:lpstr>Creating a Linked List</vt:lpstr>
      <vt:lpstr>Add to end of list</vt:lpstr>
      <vt:lpstr>PowerPoint Presentation</vt:lpstr>
      <vt:lpstr>PowerPoint Presentation</vt:lpstr>
      <vt:lpstr>Getting an Element in the List</vt:lpstr>
      <vt:lpstr>Getting an Element in the List</vt:lpstr>
      <vt:lpstr>PowerPoint Presentation</vt:lpstr>
      <vt:lpstr>PowerPoint Presentation</vt:lpstr>
      <vt:lpstr>Setting an Element in the List</vt:lpstr>
      <vt:lpstr>PowerPoint Presentation</vt:lpstr>
      <vt:lpstr>PowerPoint Presentation</vt:lpstr>
      <vt:lpstr>toString</vt:lpstr>
      <vt:lpstr>toString</vt:lpstr>
      <vt:lpstr>PowerPoint Presentation</vt:lpstr>
      <vt:lpstr>Finding an element  in the list</vt:lpstr>
      <vt:lpstr>Finding an element  in the list</vt:lpstr>
      <vt:lpstr>PowerPoint Presentation</vt:lpstr>
      <vt:lpstr>PowerPoint Presentation</vt:lpstr>
      <vt:lpstr>Finding an element  in the list</vt:lpstr>
      <vt:lpstr>Finding an element  in the list</vt:lpstr>
      <vt:lpstr>PowerPoint Presentation</vt:lpstr>
      <vt:lpstr>PowerPoint Presentation</vt:lpstr>
      <vt:lpstr>Recursive Objects (Part 2)</vt:lpstr>
      <vt:lpstr>Adding to the front of the list</vt:lpstr>
      <vt:lpstr>Adding to the front of the list</vt:lpstr>
      <vt:lpstr>Adding to the front of the list</vt:lpstr>
      <vt:lpstr>PowerPoint Presentation</vt:lpstr>
      <vt:lpstr>Adding to the middle of the list</vt:lpstr>
      <vt:lpstr>Adding to the middle of the list</vt:lpstr>
      <vt:lpstr>Adding to the middle of the list</vt:lpstr>
      <vt:lpstr>PowerPoint Presentation</vt:lpstr>
      <vt:lpstr>PowerPoint Presentation</vt:lpstr>
      <vt:lpstr>Removing from the front of the list</vt:lpstr>
      <vt:lpstr>Removing from the front of the list</vt:lpstr>
      <vt:lpstr>Removing from the front of the list</vt:lpstr>
      <vt:lpstr>Removing from the front of the list</vt:lpstr>
      <vt:lpstr>PowerPoint Presentation</vt:lpstr>
      <vt:lpstr>Removing from the middle of the list</vt:lpstr>
      <vt:lpstr>Removing from the middle of the list</vt:lpstr>
      <vt:lpstr>Removing from the middle of the list</vt:lpstr>
      <vt:lpstr>Removing from the middle of the list</vt:lpstr>
      <vt:lpstr>PowerPoint Presentation</vt:lpstr>
      <vt:lpstr>PowerPoint Presentation</vt:lpstr>
      <vt:lpstr>Implementing Iterable</vt:lpstr>
      <vt:lpstr>Iterable Interface</vt:lpstr>
      <vt:lpstr>Iterator</vt:lpstr>
      <vt:lpstr>Recursive Objects (Part 3)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</vt:lpstr>
      <vt:lpstr>LinkedList Iterator: hasNext</vt:lpstr>
      <vt:lpstr>LinkedList Iterator: hasNext</vt:lpstr>
      <vt:lpstr>LinkedList Iterator: next</vt:lpstr>
      <vt:lpstr>LinkedList Iterator: next</vt:lpstr>
      <vt:lpstr>LinkedList Iterator: next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LinkedList Iterator: remove</vt:lpstr>
      <vt:lpstr>Implementation</vt:lpstr>
      <vt:lpstr>Implementation: Attributes and Ctor</vt:lpstr>
      <vt:lpstr>Implementation: hasNext</vt:lpstr>
      <vt:lpstr>Implementation: next</vt:lpstr>
      <vt:lpstr>Implementation: remove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  <vt:lpstr>LinkedList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981</cp:revision>
  <dcterms:created xsi:type="dcterms:W3CDTF">2006-08-16T00:00:00Z</dcterms:created>
  <dcterms:modified xsi:type="dcterms:W3CDTF">2013-11-19T19:08:20Z</dcterms:modified>
</cp:coreProperties>
</file>