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4"/>
  </p:notesMasterIdLst>
  <p:sldIdLst>
    <p:sldId id="739" r:id="rId2"/>
    <p:sldId id="707" r:id="rId3"/>
    <p:sldId id="709" r:id="rId4"/>
    <p:sldId id="711" r:id="rId5"/>
    <p:sldId id="712" r:id="rId6"/>
    <p:sldId id="708" r:id="rId7"/>
    <p:sldId id="719" r:id="rId8"/>
    <p:sldId id="713" r:id="rId9"/>
    <p:sldId id="714" r:id="rId10"/>
    <p:sldId id="720" r:id="rId11"/>
    <p:sldId id="721" r:id="rId12"/>
    <p:sldId id="723" r:id="rId13"/>
    <p:sldId id="722" r:id="rId14"/>
    <p:sldId id="724" r:id="rId15"/>
    <p:sldId id="725" r:id="rId16"/>
    <p:sldId id="726" r:id="rId17"/>
    <p:sldId id="727" r:id="rId18"/>
    <p:sldId id="728" r:id="rId19"/>
    <p:sldId id="729" r:id="rId20"/>
    <p:sldId id="730" r:id="rId21"/>
    <p:sldId id="731" r:id="rId22"/>
    <p:sldId id="732" r:id="rId23"/>
    <p:sldId id="733" r:id="rId24"/>
    <p:sldId id="734" r:id="rId25"/>
    <p:sldId id="735" r:id="rId26"/>
    <p:sldId id="736" r:id="rId27"/>
    <p:sldId id="737" r:id="rId28"/>
    <p:sldId id="738" r:id="rId29"/>
    <p:sldId id="716" r:id="rId30"/>
    <p:sldId id="717" r:id="rId31"/>
    <p:sldId id="710" r:id="rId32"/>
    <p:sldId id="718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 showGuides="1">
      <p:cViewPr varScale="1">
        <p:scale>
          <a:sx n="111" d="100"/>
          <a:sy n="111" d="100"/>
        </p:scale>
        <p:origin x="-1620" y="-78"/>
      </p:cViewPr>
      <p:guideLst>
        <p:guide orient="horz" pos="3140"/>
        <p:guide orient="horz" pos="2160"/>
        <p:guide orient="horz" pos="2632"/>
        <p:guide pos="2880"/>
        <p:guide pos="1719"/>
        <p:guide pos="40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8C5441-6BD1-4381-9D08-7882CBC1A2EF}" type="datetimeFigureOut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711F08-5439-4C34-84FC-6CEA875CC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20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3B8D013-CABB-4DAE-A0E8-089FA49566F7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4C103-26E6-40A6-BA85-163D0F49D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25033-2CBC-4064-9B88-433712989998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16273-7FAD-462C-84BA-C77C8CB2E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A0715-BE69-4D96-A90A-2B70C1451D0C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68C50-E72E-444D-9AA2-D0113A9C7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73BD-24AA-421D-B4AF-B3C79166DBAC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4705-ECF6-4558-9455-0BC3E9348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F72B-1D74-44B5-80D9-641947B766B5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DDCA2-BD4B-485D-B7E3-D9CAE7793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CB85C-2F33-451F-AC8E-D0F61576CF21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EB43-8257-4DA8-8AF2-247D12C10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45C6D-E63C-4A44-A72C-5B74FBD3027E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62CAA-11A9-492D-AD19-4175A6577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86C1-FBDD-4484-9D93-E56674FE3C65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204F0-1CB3-43F8-AD8B-C1EC4ED14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4121-98C8-40D6-9206-C285C43D7E1F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ABB1F-0A3C-4644-974E-F7D85D07F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50C6A-D8DA-4537-94CB-BF4CDE8FACE5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75FAC-31B6-4CAF-951C-5967FDAE2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B63DE-BAE5-4D71-A3D9-BE3EF7E3069F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B137-450B-48FD-9BCD-984915C6B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85544-7DF8-4047-B716-1F262199A3A8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DDB50-FC3B-4EE4-BEAB-C3A54FB52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145BDF-3ED3-4EB1-A334-DA673807CD1D}" type="datetime1">
              <a:rPr lang="en-US"/>
              <a:pPr>
                <a:defRPr/>
              </a:pPr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64F533-2D10-4A0A-914B-3370D9B35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0" r:id="rId9"/>
    <p:sldLayoutId id="2147484311" r:id="rId10"/>
    <p:sldLayoutId id="2147484305" r:id="rId11"/>
    <p:sldLayoutId id="21474843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Recursion (Part 3)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legend says that the world will end when a 64 disk version of the puzzle is solved</a:t>
            </a:r>
          </a:p>
          <a:p>
            <a:r>
              <a:rPr lang="en-US" dirty="0" smtClean="0"/>
              <a:t>several appearances in pop culture</a:t>
            </a:r>
          </a:p>
          <a:p>
            <a:pPr lvl="1"/>
            <a:r>
              <a:rPr lang="en-US" dirty="0" smtClean="0"/>
              <a:t>Doctor Who</a:t>
            </a:r>
          </a:p>
          <a:p>
            <a:pPr lvl="1"/>
            <a:r>
              <a:rPr lang="en-US" dirty="0" smtClean="0"/>
              <a:t>Rise of the Planet of the Apes</a:t>
            </a:r>
          </a:p>
          <a:p>
            <a:pPr lvl="1"/>
            <a:r>
              <a:rPr lang="en-US" dirty="0" err="1" smtClean="0"/>
              <a:t>Survior</a:t>
            </a:r>
            <a:r>
              <a:rPr lang="en-US" dirty="0" smtClean="0"/>
              <a:t>: South Pacific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452678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678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40128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1144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1144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54568" y="400872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C to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recursive method calls itself</a:t>
            </a:r>
          </a:p>
          <a:p>
            <a:pPr>
              <a:defRPr/>
            </a:pPr>
            <a:r>
              <a:rPr lang="en-US" dirty="0" smtClean="0"/>
              <a:t>to prevent infinite recursion you need to ensure that: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US" dirty="0" smtClean="0"/>
              <a:t>the method reaches a base case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US" dirty="0" smtClean="0"/>
              <a:t>each recursive call makes progress towards a base case (i.e. reduces the size of the problem)</a:t>
            </a:r>
          </a:p>
          <a:p>
            <a:pPr marL="457200" indent="-457200">
              <a:defRPr/>
            </a:pPr>
            <a:r>
              <a:rPr lang="en-US" dirty="0" smtClean="0"/>
              <a:t>to solve a problem with a recursive algorithm: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US" dirty="0" smtClean="0"/>
              <a:t>identify the base cases (the cases corresponding to the smallest version of the problem you are trying to solve)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US" dirty="0" smtClean="0"/>
              <a:t>figure out the recursive call(s)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CE081-035A-4FC7-8381-6180977D95D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8456" y="400507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18456" y="4005070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B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070" y="45271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6772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005070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67720" y="452718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8494" y="4005070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1880" y="3486607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(n – 1) disks from A to B using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3113" y="4002785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57413" y="3482085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71713" y="2967735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disk from A to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1684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984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20284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move (n – 1) disks from B to C using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91684" y="4527189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05984" y="4006489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120284" y="3492139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08927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 =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14613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00788" y="264123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57700" y="2634889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35108" y="4008726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849408" y="3488026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63708" y="297367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22288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0576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5886450" y="2634889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08927" y="4526780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base case </a:t>
            </a:r>
            <a:r>
              <a:rPr lang="en-CA" i="1" dirty="0" smtClean="0"/>
              <a:t>n</a:t>
            </a:r>
            <a:r>
              <a:rPr lang="en-CA" dirty="0" smtClean="0"/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disk from A to C</a:t>
            </a:r>
          </a:p>
          <a:p>
            <a:pPr>
              <a:defRPr/>
            </a:pPr>
            <a:r>
              <a:rPr lang="en-CA" dirty="0" smtClean="0"/>
              <a:t>recursive case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(</a:t>
            </a:r>
            <a:r>
              <a:rPr lang="en-CA" i="1" dirty="0" smtClean="0"/>
              <a:t>n</a:t>
            </a:r>
            <a:r>
              <a:rPr lang="en-CA" dirty="0" smtClean="0"/>
              <a:t> –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disks from A to B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1 disk from A to C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move (</a:t>
            </a:r>
            <a:r>
              <a:rPr lang="en-CA" i="1" dirty="0" smtClean="0"/>
              <a:t>n</a:t>
            </a:r>
            <a:r>
              <a:rPr lang="en-CA" dirty="0" smtClean="0"/>
              <a:t> –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 disks from B to 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ACC24-4F03-43B7-8438-92F485C7BC0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palindrome is a sequence of symbols that is the same forwards and backwards:</a:t>
            </a:r>
          </a:p>
          <a:p>
            <a:pPr marL="788988" lvl="1" indent="-514350">
              <a:defRPr/>
            </a:pPr>
            <a:r>
              <a:rPr lang="en-US" dirty="0" smtClean="0"/>
              <a:t>"level"</a:t>
            </a:r>
          </a:p>
          <a:p>
            <a:pPr marL="788988" lvl="1" indent="-514350">
              <a:defRPr/>
            </a:pPr>
            <a:r>
              <a:rPr lang="en-US" dirty="0" smtClean="0"/>
              <a:t>"</a:t>
            </a:r>
            <a:r>
              <a:rPr lang="en-US" dirty="0" err="1" smtClean="0"/>
              <a:t>yo</a:t>
            </a:r>
            <a:r>
              <a:rPr lang="en-US" dirty="0" smtClean="0"/>
              <a:t> banana boy"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Font typeface="Wingdings 3" pitchFamily="18" charset="2"/>
              <a:buNone/>
              <a:defRPr/>
            </a:pPr>
            <a:r>
              <a:rPr lang="en-US" dirty="0" smtClean="0"/>
              <a:t>Write a recursive algorithm that returns true if a string is a palindrome (and false if not); assume that the string has no spaces or punctuation marks.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854BD-8393-42A3-801F-66D5F9D1FF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public static void move(</a:t>
            </a:r>
            <a:r>
              <a:rPr lang="en-US" sz="1600" dirty="0" err="1" smtClean="0"/>
              <a:t>int</a:t>
            </a:r>
            <a:r>
              <a:rPr lang="en-US" sz="1600" dirty="0" smtClean="0"/>
              <a:t> n,</a:t>
            </a:r>
          </a:p>
          <a:p>
            <a:r>
              <a:rPr lang="en-US" sz="1600" dirty="0" smtClean="0"/>
              <a:t>                        String from,</a:t>
            </a:r>
          </a:p>
          <a:p>
            <a:r>
              <a:rPr lang="en-US" sz="1600" dirty="0" smtClean="0"/>
              <a:t>                        String to,</a:t>
            </a:r>
          </a:p>
          <a:p>
            <a:r>
              <a:rPr lang="en-US" sz="1600" dirty="0" smtClean="0"/>
              <a:t>                        String using) {</a:t>
            </a:r>
          </a:p>
          <a:p>
            <a:r>
              <a:rPr lang="en-US" sz="1600" dirty="0" smtClean="0"/>
              <a:t>  if(n == 1) {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System.out.println</a:t>
            </a:r>
            <a:r>
              <a:rPr lang="en-US" sz="1600" dirty="0" smtClean="0"/>
              <a:t>("move disk from " + from + " to " + to);</a:t>
            </a:r>
          </a:p>
          <a:p>
            <a:r>
              <a:rPr lang="en-US" sz="1600" dirty="0" smtClean="0"/>
              <a:t>  }</a:t>
            </a:r>
          </a:p>
          <a:p>
            <a:r>
              <a:rPr lang="en-US" sz="1600" dirty="0" smtClean="0"/>
              <a:t>  else {</a:t>
            </a:r>
          </a:p>
          <a:p>
            <a:r>
              <a:rPr lang="en-US" sz="1600" dirty="0" smtClean="0"/>
              <a:t>    move(n - 1, from, using, to);</a:t>
            </a:r>
          </a:p>
          <a:p>
            <a:r>
              <a:rPr lang="en-US" sz="1600" dirty="0" smtClean="0"/>
              <a:t>    move(1, from, to, using);</a:t>
            </a:r>
          </a:p>
          <a:p>
            <a:r>
              <a:rPr lang="en-US" sz="1600" dirty="0" smtClean="0"/>
              <a:t>    move(n - 1, using, to, from);</a:t>
            </a:r>
          </a:p>
          <a:p>
            <a:r>
              <a:rPr lang="en-US" sz="1600" dirty="0" smtClean="0"/>
              <a:t>  }</a:t>
            </a:r>
          </a:p>
          <a:p>
            <a:r>
              <a:rPr lang="en-US" sz="16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30C77-55B5-49A6-9F7C-C23091BDBC5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Correctness and 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proving correctness requires that you do two things: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prove that each recursive case is correct</a:t>
            </a:r>
            <a:endParaRPr lang="en-US" dirty="0" smtClean="0"/>
          </a:p>
          <a:p>
            <a:pPr marL="457200" indent="-457200">
              <a:defRPr/>
            </a:pPr>
            <a:r>
              <a:rPr lang="en-CA" dirty="0" smtClean="0"/>
              <a:t>proving termination requires that you do two things: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each method invocation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is smaller than the original invocation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B6C3F-7A21-44DA-9485-F814BDDE84E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en-CA" dirty="0" smtClean="0"/>
              <a:t>Prove that the recursive palindrome algorithm is correct and terminates.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CA" dirty="0" smtClean="0"/>
              <a:t>Prove that the recursive Jump It algorithm is correct and terminates.</a:t>
            </a:r>
          </a:p>
          <a:p>
            <a:pPr marL="514350" indent="-514350">
              <a:buFont typeface="+mj-lt"/>
              <a:buAutoNum type="arabicPeriod" startAt="4"/>
              <a:defRPr/>
            </a:pPr>
            <a:r>
              <a:rPr lang="en-CA" dirty="0" smtClean="0"/>
              <a:t>Prove the recursive Towers of Hanoi algorithm is correct and terminates.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039C6-6F86-47B8-95EF-F01A632AC7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sketch a small example of the problem</a:t>
            </a:r>
          </a:p>
          <a:p>
            <a:pPr lvl="1">
              <a:defRPr/>
            </a:pPr>
            <a:r>
              <a:rPr lang="en-CA" dirty="0" smtClean="0"/>
              <a:t>it will help you find the base cases</a:t>
            </a:r>
          </a:p>
          <a:p>
            <a:pPr lvl="1">
              <a:defRPr/>
            </a:pPr>
            <a:r>
              <a:rPr lang="en-CA" dirty="0" smtClean="0"/>
              <a:t>it might help you find the recursive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0A87B-2F57-4D7D-B453-D43F1E8CFE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public static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isPalindrome</a:t>
            </a:r>
            <a:r>
              <a:rPr lang="en-US" dirty="0" smtClean="0"/>
              <a:t>(String s) {</a:t>
            </a:r>
          </a:p>
          <a:p>
            <a:r>
              <a:rPr lang="en-US" dirty="0" smtClean="0"/>
              <a:t>  if (</a:t>
            </a:r>
            <a:r>
              <a:rPr lang="en-US" dirty="0" err="1" smtClean="0"/>
              <a:t>s.length</a:t>
            </a:r>
            <a:r>
              <a:rPr lang="en-US" dirty="0" smtClean="0"/>
              <a:t>() &lt; 2) {</a:t>
            </a:r>
          </a:p>
          <a:p>
            <a:r>
              <a:rPr lang="en-US" dirty="0" smtClean="0"/>
              <a:t>    return true;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else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first = 0;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last = </a:t>
            </a:r>
            <a:r>
              <a:rPr lang="en-US" dirty="0" err="1" smtClean="0"/>
              <a:t>s.length</a:t>
            </a:r>
            <a:r>
              <a:rPr lang="en-US" dirty="0" smtClean="0"/>
              <a:t>() - 1;</a:t>
            </a:r>
          </a:p>
          <a:p>
            <a:r>
              <a:rPr lang="en-US" dirty="0" smtClean="0"/>
              <a:t>    return (</a:t>
            </a:r>
            <a:r>
              <a:rPr lang="en-US" dirty="0" err="1" smtClean="0"/>
              <a:t>s.charAt</a:t>
            </a:r>
            <a:r>
              <a:rPr lang="en-US" dirty="0" smtClean="0"/>
              <a:t>(first) == </a:t>
            </a:r>
            <a:r>
              <a:rPr lang="en-US" dirty="0" err="1" smtClean="0"/>
              <a:t>s.charAt</a:t>
            </a:r>
            <a:r>
              <a:rPr lang="en-US" dirty="0" smtClean="0"/>
              <a:t>(last)) &amp;&amp;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isPalindrome</a:t>
            </a:r>
            <a:r>
              <a:rPr lang="en-US" dirty="0" smtClean="0"/>
              <a:t>(</a:t>
            </a:r>
            <a:r>
              <a:rPr lang="en-US" dirty="0" err="1" smtClean="0"/>
              <a:t>s.substring</a:t>
            </a:r>
            <a:r>
              <a:rPr lang="en-US" dirty="0" smtClean="0"/>
              <a:t>(first + 1, last));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06813-50A6-49C6-8C7A-6FF564930EC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CA" dirty="0" smtClean="0"/>
              <a:t>[AJ, p 685, Q4]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2"/>
              <a:defRPr/>
            </a:pPr>
            <a:endParaRPr lang="en-CA" dirty="0" smtClean="0"/>
          </a:p>
          <a:p>
            <a:pPr marL="577850" lvl="1" indent="-303213">
              <a:defRPr/>
            </a:pPr>
            <a:endParaRPr lang="en-CA" dirty="0" smtClean="0"/>
          </a:p>
          <a:p>
            <a:pPr marL="577850" lvl="1" indent="-303213">
              <a:defRPr/>
            </a:pPr>
            <a:r>
              <a:rPr lang="en-CA" dirty="0" smtClean="0"/>
              <a:t>board of n squares, n &gt; 2</a:t>
            </a:r>
          </a:p>
          <a:p>
            <a:pPr marL="577850" lvl="1" indent="-303213">
              <a:defRPr/>
            </a:pPr>
            <a:r>
              <a:rPr lang="en-CA" dirty="0" smtClean="0"/>
              <a:t>start at the first square on left</a:t>
            </a:r>
          </a:p>
          <a:p>
            <a:pPr marL="577850" lvl="1" indent="-303213">
              <a:defRPr/>
            </a:pPr>
            <a:r>
              <a:rPr lang="en-CA" dirty="0" smtClean="0"/>
              <a:t>on each move you can move 1 or 2 squares to the right</a:t>
            </a:r>
          </a:p>
          <a:p>
            <a:pPr marL="577850" lvl="1" indent="-303213">
              <a:defRPr/>
            </a:pPr>
            <a:r>
              <a:rPr lang="en-CA" dirty="0" smtClean="0"/>
              <a:t>each square you land on has a cost (the value in the square)</a:t>
            </a:r>
          </a:p>
          <a:p>
            <a:pPr marL="852487" lvl="2" indent="-303213">
              <a:defRPr/>
            </a:pPr>
            <a:r>
              <a:rPr lang="en-CA" dirty="0" smtClean="0"/>
              <a:t>costs are always positive</a:t>
            </a:r>
          </a:p>
          <a:p>
            <a:pPr marL="577850" lvl="1" indent="-303213">
              <a:defRPr/>
            </a:pPr>
            <a:r>
              <a:rPr lang="en-CA" dirty="0" smtClean="0"/>
              <a:t>goal is to reach the rightmost square with the lowest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B85B45-98E8-4104-9D32-8BA5329884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4813" y="2000250"/>
          <a:ext cx="5794374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729"/>
                <a:gridCol w="965729"/>
                <a:gridCol w="965729"/>
                <a:gridCol w="965729"/>
                <a:gridCol w="965729"/>
                <a:gridCol w="965729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57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sketch a small example of the problem</a:t>
            </a:r>
          </a:p>
          <a:p>
            <a:pPr lvl="1">
              <a:defRPr/>
            </a:pPr>
            <a:r>
              <a:rPr lang="en-CA" dirty="0" smtClean="0"/>
              <a:t>it will help you find the base cases</a:t>
            </a:r>
          </a:p>
          <a:p>
            <a:pPr lvl="1">
              <a:defRPr/>
            </a:pPr>
            <a:r>
              <a:rPr lang="en-CA" dirty="0" smtClean="0"/>
              <a:t>it might help you find the recursive cases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DDCA2-BD4B-485D-B7E3-D9CAE77939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public static </a:t>
            </a:r>
            <a:r>
              <a:rPr lang="en-US" sz="1600" dirty="0" err="1" smtClean="0"/>
              <a:t>int</a:t>
            </a:r>
            <a:r>
              <a:rPr lang="en-US" sz="1600" dirty="0" smtClean="0"/>
              <a:t> cost(List&lt;Integer&gt; board) {</a:t>
            </a:r>
          </a:p>
          <a:p>
            <a:r>
              <a:rPr lang="en-US" sz="1600" dirty="0" smtClean="0"/>
              <a:t>  if (</a:t>
            </a:r>
            <a:r>
              <a:rPr lang="en-US" sz="1600" dirty="0" err="1" smtClean="0"/>
              <a:t>board.size</a:t>
            </a:r>
            <a:r>
              <a:rPr lang="en-US" sz="1600" dirty="0" smtClean="0"/>
              <a:t>() == 2) {</a:t>
            </a:r>
          </a:p>
          <a:p>
            <a:r>
              <a:rPr lang="en-US" sz="1600" dirty="0" smtClean="0"/>
              <a:t>    return </a:t>
            </a:r>
            <a:r>
              <a:rPr lang="en-US" sz="1600" dirty="0" err="1" smtClean="0"/>
              <a:t>board.get</a:t>
            </a:r>
            <a:r>
              <a:rPr lang="en-US" sz="1600" dirty="0" smtClean="0"/>
              <a:t>(0) + </a:t>
            </a:r>
            <a:r>
              <a:rPr lang="en-US" sz="1600" dirty="0" err="1" smtClean="0"/>
              <a:t>board.get</a:t>
            </a:r>
            <a:r>
              <a:rPr lang="en-US" sz="1600" dirty="0" smtClean="0"/>
              <a:t>(1);</a:t>
            </a:r>
            <a:endParaRPr lang="en-US" sz="1600" dirty="0" smtClean="0"/>
          </a:p>
          <a:p>
            <a:r>
              <a:rPr lang="en-US" sz="1600" dirty="0" smtClean="0"/>
              <a:t>  }</a:t>
            </a:r>
          </a:p>
          <a:p>
            <a:r>
              <a:rPr lang="en-US" sz="1600" dirty="0" smtClean="0"/>
              <a:t>  if (</a:t>
            </a:r>
            <a:r>
              <a:rPr lang="en-US" sz="1600" dirty="0" err="1" smtClean="0"/>
              <a:t>board.size</a:t>
            </a:r>
            <a:r>
              <a:rPr lang="en-US" sz="1600" dirty="0" smtClean="0"/>
              <a:t>() == </a:t>
            </a:r>
            <a:r>
              <a:rPr lang="en-US" sz="1600" dirty="0" smtClean="0"/>
              <a:t>3) </a:t>
            </a:r>
            <a:r>
              <a:rPr lang="en-US" sz="1600" dirty="0" smtClean="0"/>
              <a:t>{</a:t>
            </a:r>
          </a:p>
          <a:p>
            <a:r>
              <a:rPr lang="en-US" sz="1600" dirty="0" smtClean="0"/>
              <a:t>    return </a:t>
            </a:r>
            <a:r>
              <a:rPr lang="en-US" sz="1600" dirty="0" err="1" smtClean="0"/>
              <a:t>board.get</a:t>
            </a:r>
            <a:r>
              <a:rPr lang="en-US" sz="1600" dirty="0" smtClean="0"/>
              <a:t>(0</a:t>
            </a:r>
            <a:r>
              <a:rPr lang="en-US" sz="1600" dirty="0" smtClean="0"/>
              <a:t>) + </a:t>
            </a:r>
            <a:r>
              <a:rPr lang="en-US" sz="1600" dirty="0" err="1" smtClean="0"/>
              <a:t>board.get</a:t>
            </a:r>
            <a:r>
              <a:rPr lang="en-US" sz="1600" smtClean="0"/>
              <a:t>(2);</a:t>
            </a:r>
            <a:endParaRPr lang="en-US" sz="1600" dirty="0" smtClean="0"/>
          </a:p>
          <a:p>
            <a:r>
              <a:rPr lang="en-US" sz="1600" dirty="0" smtClean="0"/>
              <a:t>  }</a:t>
            </a:r>
          </a:p>
          <a:p>
            <a:r>
              <a:rPr lang="en-US" sz="1600" dirty="0" smtClean="0"/>
              <a:t>  List&lt;Integer&gt; </a:t>
            </a:r>
            <a:r>
              <a:rPr lang="en-US" sz="1600" dirty="0" err="1" smtClean="0"/>
              <a:t>afterOneStep</a:t>
            </a:r>
            <a:r>
              <a:rPr lang="en-US" sz="1600" dirty="0" smtClean="0"/>
              <a:t> = </a:t>
            </a:r>
            <a:r>
              <a:rPr lang="en-US" sz="1600" dirty="0" err="1" smtClean="0"/>
              <a:t>board.subList</a:t>
            </a:r>
            <a:r>
              <a:rPr lang="en-US" sz="1600" dirty="0" smtClean="0"/>
              <a:t>(1, </a:t>
            </a:r>
            <a:r>
              <a:rPr lang="en-US" sz="1600" dirty="0" err="1" smtClean="0"/>
              <a:t>board.size</a:t>
            </a:r>
            <a:r>
              <a:rPr lang="en-US" sz="1600" dirty="0" smtClean="0"/>
              <a:t>());</a:t>
            </a:r>
          </a:p>
          <a:p>
            <a:r>
              <a:rPr lang="en-US" sz="1600" dirty="0" smtClean="0"/>
              <a:t>  List&lt;Integer&gt; </a:t>
            </a:r>
            <a:r>
              <a:rPr lang="en-US" sz="1600" dirty="0" err="1" smtClean="0"/>
              <a:t>afterTwoStep</a:t>
            </a:r>
            <a:r>
              <a:rPr lang="en-US" sz="1600" dirty="0" smtClean="0"/>
              <a:t> = </a:t>
            </a:r>
            <a:r>
              <a:rPr lang="en-US" sz="1600" dirty="0" err="1" smtClean="0"/>
              <a:t>board.subList</a:t>
            </a:r>
            <a:r>
              <a:rPr lang="en-US" sz="1600" dirty="0" smtClean="0"/>
              <a:t>(2, </a:t>
            </a:r>
            <a:r>
              <a:rPr lang="en-US" sz="1600" dirty="0" err="1" smtClean="0"/>
              <a:t>board.size</a:t>
            </a:r>
            <a:r>
              <a:rPr lang="en-US" sz="1600" dirty="0" smtClean="0"/>
              <a:t>());</a:t>
            </a:r>
          </a:p>
          <a:p>
            <a:r>
              <a:rPr lang="en-US" sz="1600" dirty="0" smtClean="0"/>
              <a:t>  </a:t>
            </a:r>
            <a:r>
              <a:rPr lang="en-US" sz="1600" dirty="0" err="1" smtClean="0"/>
              <a:t>int</a:t>
            </a:r>
            <a:r>
              <a:rPr lang="en-US" sz="1600" dirty="0" smtClean="0"/>
              <a:t> c = </a:t>
            </a:r>
            <a:r>
              <a:rPr lang="en-US" sz="1600" dirty="0" err="1" smtClean="0"/>
              <a:t>board.get</a:t>
            </a:r>
            <a:r>
              <a:rPr lang="en-US" sz="1600" dirty="0" smtClean="0"/>
              <a:t>(0);</a:t>
            </a:r>
          </a:p>
          <a:p>
            <a:r>
              <a:rPr lang="en-US" sz="1600" dirty="0" smtClean="0"/>
              <a:t>  return c + Math.min(cost(</a:t>
            </a:r>
            <a:r>
              <a:rPr lang="en-US" sz="1600" dirty="0" err="1" smtClean="0"/>
              <a:t>afterOneStep</a:t>
            </a:r>
            <a:r>
              <a:rPr lang="en-US" sz="1600" dirty="0" smtClean="0"/>
              <a:t>), cost(</a:t>
            </a:r>
            <a:r>
              <a:rPr lang="en-US" sz="1600" dirty="0" err="1" smtClean="0"/>
              <a:t>afterTwoStep</a:t>
            </a:r>
            <a:r>
              <a:rPr lang="en-US" sz="1600" dirty="0" smtClean="0"/>
              <a:t>));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BC09-FA85-4176-93C6-D48F7946CC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CA" dirty="0" smtClean="0"/>
              <a:t>[AJ, p 685, Q7]</a:t>
            </a:r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14350" indent="-514350">
              <a:buFont typeface="+mj-lt"/>
              <a:buAutoNum type="arabicPeriod" startAt="3"/>
              <a:defRPr/>
            </a:pPr>
            <a:endParaRPr lang="en-CA" dirty="0" smtClean="0"/>
          </a:p>
          <a:p>
            <a:pPr marL="571500" lvl="1" indent="-296863">
              <a:defRPr/>
            </a:pPr>
            <a:r>
              <a:rPr lang="en-CA" dirty="0" smtClean="0"/>
              <a:t>move the stack of </a:t>
            </a:r>
            <a:r>
              <a:rPr lang="en-CA" i="1" dirty="0" smtClean="0"/>
              <a:t>n</a:t>
            </a:r>
            <a:r>
              <a:rPr lang="en-CA" dirty="0" smtClean="0"/>
              <a:t> disks from A to C</a:t>
            </a:r>
          </a:p>
          <a:p>
            <a:pPr marL="846137" lvl="2" indent="-296863">
              <a:defRPr/>
            </a:pPr>
            <a:r>
              <a:rPr lang="en-CA" dirty="0" smtClean="0"/>
              <a:t>can move one disk at a time from the top of one stack onto another stack</a:t>
            </a:r>
          </a:p>
          <a:p>
            <a:pPr marL="846137" lvl="2" indent="-296863">
              <a:defRPr/>
            </a:pPr>
            <a:r>
              <a:rPr lang="en-CA" dirty="0" smtClean="0"/>
              <a:t>cannot move a larger disk onto a smaller disk</a:t>
            </a:r>
          </a:p>
          <a:p>
            <a:pPr marL="846137" lvl="2" indent="-296863"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26024-AD68-4B59-B462-3B2AAEC58F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614613" y="183515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00788" y="183515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57700" y="1828800"/>
            <a:ext cx="228600" cy="234315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43113" y="3196696"/>
            <a:ext cx="1371600" cy="4572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57413" y="2675996"/>
            <a:ext cx="1143000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71713" y="2161646"/>
            <a:ext cx="914400" cy="457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9" name="TextBox 11"/>
          <p:cNvSpPr txBox="1">
            <a:spLocks noChangeArrowheads="1"/>
          </p:cNvSpPr>
          <p:nvPr/>
        </p:nvSpPr>
        <p:spPr bwMode="auto">
          <a:xfrm>
            <a:off x="22288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A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0" name="TextBox 12"/>
          <p:cNvSpPr txBox="1">
            <a:spLocks noChangeArrowheads="1"/>
          </p:cNvSpPr>
          <p:nvPr/>
        </p:nvSpPr>
        <p:spPr bwMode="auto">
          <a:xfrm>
            <a:off x="40576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B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5886450" y="18288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C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22078" y="3720691"/>
            <a:ext cx="1612995" cy="4572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13088</TotalTime>
  <Words>971</Words>
  <Application>Microsoft Office PowerPoint</Application>
  <PresentationFormat>On-screen Show (4:3)</PresentationFormat>
  <Paragraphs>378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Recursion (Part 3)</vt:lpstr>
      <vt:lpstr>Review of Recursion</vt:lpstr>
      <vt:lpstr>Palindromes</vt:lpstr>
      <vt:lpstr>Palindromes</vt:lpstr>
      <vt:lpstr>Palindromes</vt:lpstr>
      <vt:lpstr>Jump It</vt:lpstr>
      <vt:lpstr>Jump It</vt:lpstr>
      <vt:lpstr>Jump It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Towers of Hanoi</vt:lpstr>
      <vt:lpstr>PowerPoint Presentation</vt:lpstr>
      <vt:lpstr>Towers of Hanoi</vt:lpstr>
      <vt:lpstr>Correctness and Termination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972</cp:revision>
  <dcterms:created xsi:type="dcterms:W3CDTF">2006-08-16T00:00:00Z</dcterms:created>
  <dcterms:modified xsi:type="dcterms:W3CDTF">2013-11-14T19:16:14Z</dcterms:modified>
</cp:coreProperties>
</file>