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28"/>
  </p:notesMasterIdLst>
  <p:sldIdLst>
    <p:sldId id="692" r:id="rId2"/>
    <p:sldId id="658" r:id="rId3"/>
    <p:sldId id="667" r:id="rId4"/>
    <p:sldId id="668" r:id="rId5"/>
    <p:sldId id="669" r:id="rId6"/>
    <p:sldId id="690" r:id="rId7"/>
    <p:sldId id="670" r:id="rId8"/>
    <p:sldId id="691" r:id="rId9"/>
    <p:sldId id="671" r:id="rId10"/>
    <p:sldId id="672" r:id="rId11"/>
    <p:sldId id="673" r:id="rId12"/>
    <p:sldId id="674" r:id="rId13"/>
    <p:sldId id="675" r:id="rId14"/>
    <p:sldId id="677" r:id="rId15"/>
    <p:sldId id="678" r:id="rId16"/>
    <p:sldId id="679" r:id="rId17"/>
    <p:sldId id="680" r:id="rId18"/>
    <p:sldId id="681" r:id="rId19"/>
    <p:sldId id="682" r:id="rId20"/>
    <p:sldId id="683" r:id="rId21"/>
    <p:sldId id="684" r:id="rId22"/>
    <p:sldId id="685" r:id="rId23"/>
    <p:sldId id="686" r:id="rId24"/>
    <p:sldId id="687" r:id="rId25"/>
    <p:sldId id="688" r:id="rId26"/>
    <p:sldId id="689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7" autoAdjust="0"/>
  </p:normalViewPr>
  <p:slideViewPr>
    <p:cSldViewPr showGuides="1">
      <p:cViewPr varScale="1">
        <p:scale>
          <a:sx n="111" d="100"/>
          <a:sy n="111" d="100"/>
        </p:scale>
        <p:origin x="-1620" y="-78"/>
      </p:cViewPr>
      <p:guideLst>
        <p:guide orient="horz" pos="3720"/>
        <p:guide orient="horz" pos="2160"/>
        <p:guide orient="horz" pos="3539"/>
        <p:guide pos="2880"/>
        <p:guide pos="1066"/>
        <p:guide pos="14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25C6867-2C7D-4F6B-AE32-A40FDEEF8761}" type="datetimeFigureOut">
              <a:rPr lang="en-US"/>
              <a:pPr>
                <a:defRPr/>
              </a:pPr>
              <a:t>11/12/2013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F8FAD34-145B-40B8-93F7-F377CEE6B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9148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9AE883F5-C8C7-4DB9-8E6A-FEBA17230355}" type="datetime1">
              <a:rPr lang="en-US"/>
              <a:pPr>
                <a:defRPr/>
              </a:pPr>
              <a:t>11/12/2013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FCBC8-9AEF-441E-A329-4B79F3DAEB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4C681-B9D8-405C-AB38-664759E02352}" type="datetime1">
              <a:rPr lang="en-US"/>
              <a:pPr>
                <a:defRPr/>
              </a:pPr>
              <a:t>11/12/2013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A089B-F9A4-4A03-BFC2-F250ADD27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7E419-1D29-43A5-80F3-2E3D1D6CC457}" type="datetime1">
              <a:rPr lang="en-US"/>
              <a:pPr>
                <a:defRPr/>
              </a:pPr>
              <a:t>11/12/2013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C5D40-781C-484B-AB1B-3C7183937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C6518-AB9C-4513-9F14-D0045445223E}" type="datetime1">
              <a:rPr lang="en-US"/>
              <a:pPr>
                <a:defRPr/>
              </a:pPr>
              <a:t>11/12/2013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B99C0-38EE-4460-8ECF-D9A1A75357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294B1-1D9D-48D3-B08E-B3FEB9EEAE1E}" type="datetime1">
              <a:rPr lang="en-US"/>
              <a:pPr>
                <a:defRPr/>
              </a:pPr>
              <a:t>11/12/2013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CABCB-FC27-47CA-92AB-05B23FE517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1C73E-0FA2-43C6-BC78-60EC5BD55025}" type="datetime1">
              <a:rPr lang="en-US"/>
              <a:pPr>
                <a:defRPr/>
              </a:pPr>
              <a:t>11/12/2013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11ADE-A45B-4354-9DFE-C6F9F9A22C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D8CAB-2017-4F71-A1C5-0DB9C807ADBE}" type="datetime1">
              <a:rPr lang="en-US"/>
              <a:pPr>
                <a:defRPr/>
              </a:pPr>
              <a:t>11/12/2013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3E254-4583-4566-8F23-E06DD7C92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F67E8-1F26-4BAB-B374-662DCC814C6A}" type="datetime1">
              <a:rPr lang="en-US"/>
              <a:pPr>
                <a:defRPr/>
              </a:pPr>
              <a:t>11/12/2013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2E9B4-E7FD-4DBE-AD34-6A7F74C62F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260615"/>
            <a:ext cx="8229600" cy="5896345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A11E3-D922-4BE7-980A-A7003C6C9762}" type="datetime1">
              <a:rPr lang="en-US"/>
              <a:pPr>
                <a:defRPr/>
              </a:pPr>
              <a:t>11/12/2013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5F797D-4046-429D-AAF4-BF86D759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4819E-C26E-4050-A25D-7FBC8B90B13F}" type="datetime1">
              <a:rPr lang="en-US"/>
              <a:pPr>
                <a:defRPr/>
              </a:pPr>
              <a:t>11/12/2013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55238-1365-491F-83A5-AFCD2181FB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7453-E4D8-4A69-AC5D-7B2F546F1883}" type="datetime1">
              <a:rPr lang="en-US"/>
              <a:pPr>
                <a:defRPr/>
              </a:pPr>
              <a:t>11/12/2013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03D93-D0E6-4ABA-9531-5560200C7F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46936-5229-4423-AB7E-1BA4411245D1}" type="datetime1">
              <a:rPr lang="en-US"/>
              <a:pPr>
                <a:defRPr/>
              </a:pPr>
              <a:t>11/12/2013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6A1B9-6766-4675-A00B-01F60A0062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F67E8-1F26-4BAB-B374-662DCC814C6A}" type="datetime1">
              <a:rPr lang="en-US"/>
              <a:pPr>
                <a:defRPr/>
              </a:pPr>
              <a:t>11/12/2013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2E9B4-E7FD-4DBE-AD34-6A7F74C62F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3D0A321-077B-4081-99C7-2C0BE405F092}" type="datetime1">
              <a:rPr lang="en-US"/>
              <a:pPr>
                <a:defRPr/>
              </a:pPr>
              <a:t>11/12/2013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161CD3-6D48-400D-8182-665C236A51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1" r:id="rId2"/>
    <p:sldLayoutId id="2147484302" r:id="rId3"/>
    <p:sldLayoutId id="2147484313" r:id="rId4"/>
    <p:sldLayoutId id="2147484307" r:id="rId5"/>
    <p:sldLayoutId id="2147484303" r:id="rId6"/>
    <p:sldLayoutId id="2147484304" r:id="rId7"/>
    <p:sldLayoutId id="2147484308" r:id="rId8"/>
    <p:sldLayoutId id="2147484309" r:id="rId9"/>
    <p:sldLayoutId id="2147484310" r:id="rId10"/>
    <p:sldLayoutId id="2147484311" r:id="rId11"/>
    <p:sldLayoutId id="2147484305" r:id="rId12"/>
    <p:sldLayoutId id="2147484312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2.bin"/><Relationship Id="rId18" Type="http://schemas.openxmlformats.org/officeDocument/2006/relationships/image" Target="../media/image16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3.wmf"/><Relationship Id="rId1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4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7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Recursion (Part 2)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Solving Recurrence Relations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611ADE-A45B-4354-9DFE-C6F9F9A22C2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Simplified Complexity Analysis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in the worst case merging a total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 elements requires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 – 1</a:t>
            </a:r>
            <a:r>
              <a:rPr lang="en-CA" dirty="0" smtClean="0"/>
              <a:t> 	comparisons 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+</a:t>
            </a:r>
            <a:r>
              <a:rPr lang="en-CA" dirty="0" smtClean="0"/>
              <a:t> 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 			copies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= 2n – 1</a:t>
            </a:r>
            <a:r>
              <a:rPr lang="en-CA" dirty="0" smtClean="0"/>
              <a:t> 	total operations</a:t>
            </a:r>
            <a:endParaRPr lang="en-US" dirty="0" smtClean="0"/>
          </a:p>
          <a:p>
            <a:pPr>
              <a:defRPr/>
            </a:pPr>
            <a:r>
              <a:rPr lang="en-CA" dirty="0" smtClean="0"/>
              <a:t>we say that the worst-case complexity of merging is the order of </a:t>
            </a:r>
            <a:r>
              <a:rPr lang="en-CA" i="1" dirty="0" smtClean="0"/>
              <a:t>O(n)</a:t>
            </a:r>
          </a:p>
          <a:p>
            <a:pPr lvl="1">
              <a:defRPr/>
            </a:pPr>
            <a:r>
              <a:rPr lang="en-CA" i="1" dirty="0" smtClean="0"/>
              <a:t>O(...)</a:t>
            </a:r>
            <a:r>
              <a:rPr lang="en-CA" dirty="0" smtClean="0"/>
              <a:t> is called Big O notation</a:t>
            </a:r>
          </a:p>
          <a:p>
            <a:pPr lvl="1">
              <a:defRPr/>
            </a:pPr>
            <a:r>
              <a:rPr lang="en-CA" dirty="0" smtClean="0"/>
              <a:t>notice that we don't care about the constants 2 and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ED233-3F5F-46E4-A93B-45A9F0EB1B6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 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formally, a function </a:t>
            </a:r>
            <a:r>
              <a:rPr lang="en-CA" i="1" dirty="0" smtClean="0"/>
              <a:t>f(n)</a:t>
            </a:r>
            <a:r>
              <a:rPr lang="en-CA" dirty="0" smtClean="0"/>
              <a:t> is an element of </a:t>
            </a:r>
            <a:r>
              <a:rPr lang="en-CA" i="1" dirty="0" smtClean="0"/>
              <a:t>O(n)</a:t>
            </a:r>
            <a:r>
              <a:rPr lang="en-CA" dirty="0" smtClean="0"/>
              <a:t> if and only if there is a positive real number </a:t>
            </a:r>
            <a:r>
              <a:rPr lang="en-CA" i="1" dirty="0" smtClean="0"/>
              <a:t>M</a:t>
            </a:r>
            <a:r>
              <a:rPr lang="en-CA" dirty="0" smtClean="0"/>
              <a:t> and a real number </a:t>
            </a:r>
            <a:r>
              <a:rPr lang="en-CA" i="1" dirty="0" smtClean="0"/>
              <a:t>m</a:t>
            </a:r>
            <a:r>
              <a:rPr lang="en-CA" dirty="0" smtClean="0"/>
              <a:t> such that</a:t>
            </a:r>
            <a:endParaRPr lang="en-US" dirty="0" smtClean="0"/>
          </a:p>
          <a:p>
            <a:pPr algn="ctr">
              <a:buFont typeface="Wingdings 3" pitchFamily="18" charset="2"/>
              <a:buNone/>
              <a:defRPr/>
            </a:pPr>
            <a:r>
              <a:rPr lang="en-CA" dirty="0" smtClean="0"/>
              <a:t>| </a:t>
            </a:r>
            <a:r>
              <a:rPr lang="en-CA" i="1" dirty="0" smtClean="0"/>
              <a:t>f(n)</a:t>
            </a:r>
            <a:r>
              <a:rPr lang="en-CA" dirty="0" smtClean="0"/>
              <a:t> | &lt; </a:t>
            </a:r>
            <a:r>
              <a:rPr lang="en-CA" i="1" dirty="0" err="1" smtClean="0"/>
              <a:t>Mn</a:t>
            </a:r>
            <a:r>
              <a:rPr lang="en-CA" dirty="0" smtClean="0"/>
              <a:t>  for all  </a:t>
            </a:r>
            <a:r>
              <a:rPr lang="en-CA" i="1" dirty="0" smtClean="0"/>
              <a:t>n</a:t>
            </a:r>
            <a:r>
              <a:rPr lang="en-CA" dirty="0" smtClean="0"/>
              <a:t> &gt; </a:t>
            </a:r>
            <a:r>
              <a:rPr lang="en-CA" i="1" dirty="0" smtClean="0"/>
              <a:t>m</a:t>
            </a:r>
            <a:r>
              <a:rPr lang="en-CA" dirty="0" smtClean="0"/>
              <a:t> 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>
                <a:cs typeface="Courier New" pitchFamily="49" charset="0"/>
              </a:rPr>
              <a:t>n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– 1</a:t>
            </a:r>
            <a:r>
              <a:rPr lang="en-CA" dirty="0" smtClean="0">
                <a:cs typeface="Courier New" pitchFamily="49" charset="0"/>
              </a:rPr>
              <a:t> an element of </a:t>
            </a:r>
            <a:r>
              <a:rPr lang="en-CA" i="1" dirty="0" smtClean="0">
                <a:cs typeface="Courier New" pitchFamily="49" charset="0"/>
              </a:rPr>
              <a:t>O(n)</a:t>
            </a:r>
            <a:r>
              <a:rPr lang="en-CA" dirty="0" smtClean="0">
                <a:cs typeface="Courier New" pitchFamily="49" charset="0"/>
              </a:rPr>
              <a:t>?</a:t>
            </a:r>
          </a:p>
          <a:p>
            <a:pPr lvl="1">
              <a:defRPr/>
            </a:pPr>
            <a:r>
              <a:rPr lang="en-CA" dirty="0" smtClean="0">
                <a:cs typeface="Courier New" pitchFamily="49" charset="0"/>
              </a:rPr>
              <a:t>yes, let </a:t>
            </a:r>
            <a:r>
              <a:rPr lang="en-CA" i="1" dirty="0" smtClean="0">
                <a:cs typeface="Courier New" pitchFamily="49" charset="0"/>
              </a:rPr>
              <a:t>M</a:t>
            </a:r>
            <a:r>
              <a:rPr lang="en-CA" dirty="0" smtClean="0">
                <a:cs typeface="Courier New" pitchFamily="49" charset="0"/>
              </a:rPr>
              <a:t> =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dirty="0" smtClean="0">
                <a:cs typeface="Courier New" pitchFamily="49" charset="0"/>
              </a:rPr>
              <a:t> and </a:t>
            </a:r>
            <a:r>
              <a:rPr lang="en-CA" i="1" dirty="0" smtClean="0">
                <a:cs typeface="Courier New" pitchFamily="49" charset="0"/>
              </a:rPr>
              <a:t>m</a:t>
            </a:r>
            <a:r>
              <a:rPr lang="en-CA" dirty="0" smtClean="0">
                <a:cs typeface="Courier New" pitchFamily="49" charset="0"/>
              </a:rPr>
              <a:t> =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CA" dirty="0" smtClean="0">
                <a:cs typeface="Courier New" pitchFamily="49" charset="0"/>
              </a:rPr>
              <a:t>, then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>
                <a:cs typeface="Courier New" pitchFamily="49" charset="0"/>
              </a:rPr>
              <a:t>n</a:t>
            </a:r>
            <a:r>
              <a:rPr lang="en-CA" dirty="0" smtClean="0">
                <a:cs typeface="Courier New" pitchFamily="49" charset="0"/>
              </a:rPr>
              <a:t> –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CA" dirty="0" smtClean="0">
                <a:cs typeface="Courier New" pitchFamily="49" charset="0"/>
              </a:rPr>
              <a:t> &lt;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>
                <a:cs typeface="Courier New" pitchFamily="49" charset="0"/>
              </a:rPr>
              <a:t>n</a:t>
            </a:r>
            <a:r>
              <a:rPr lang="en-CA" dirty="0" smtClean="0">
                <a:cs typeface="Courier New" pitchFamily="49" charset="0"/>
              </a:rPr>
              <a:t> for all </a:t>
            </a:r>
            <a:r>
              <a:rPr lang="en-CA" i="1" dirty="0" smtClean="0">
                <a:cs typeface="Courier New" pitchFamily="49" charset="0"/>
              </a:rPr>
              <a:t>n</a:t>
            </a:r>
            <a:r>
              <a:rPr lang="en-CA" dirty="0" smtClean="0">
                <a:cs typeface="Courier New" pitchFamily="49" charset="0"/>
              </a:rPr>
              <a:t> &gt;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CA" dirty="0" smtClean="0">
                <a:cs typeface="Courier New" pitchFamily="49" charset="0"/>
              </a:rPr>
              <a:t> </a:t>
            </a:r>
            <a:endParaRPr lang="en-CA" dirty="0" smtClean="0"/>
          </a:p>
          <a:p>
            <a:pPr algn="ctr">
              <a:buFont typeface="Wingdings 3" pitchFamily="18" charset="2"/>
              <a:buNone/>
              <a:defRPr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C7B25F-85FB-4695-A493-3D638D6B7D5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Informal Analysis of Merge Sort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suppose the running time (the number of operations) of merge sort is a function of the number of elements to sort</a:t>
            </a:r>
          </a:p>
          <a:p>
            <a:pPr lvl="1">
              <a:defRPr/>
            </a:pPr>
            <a:r>
              <a:rPr lang="en-CA" dirty="0" smtClean="0"/>
              <a:t>let the function be </a:t>
            </a:r>
            <a:r>
              <a:rPr lang="en-CA" i="1" dirty="0" smtClean="0"/>
              <a:t>T(n)</a:t>
            </a:r>
            <a:r>
              <a:rPr lang="en-CA" dirty="0" smtClean="0"/>
              <a:t> </a:t>
            </a:r>
          </a:p>
          <a:p>
            <a:pPr>
              <a:defRPr/>
            </a:pPr>
            <a:r>
              <a:rPr lang="en-CA" dirty="0" smtClean="0"/>
              <a:t>merge sort works by splitting the list into two sub-lists (each about half the size of the original list) and sorting the sub-lists</a:t>
            </a:r>
          </a:p>
          <a:p>
            <a:pPr lvl="1">
              <a:defRPr/>
            </a:pPr>
            <a:r>
              <a:rPr lang="en-CA" dirty="0" smtClean="0"/>
              <a:t>this takes 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)</a:t>
            </a:r>
            <a:r>
              <a:rPr lang="en-CA" dirty="0" smtClean="0"/>
              <a:t>  running time</a:t>
            </a:r>
          </a:p>
          <a:p>
            <a:pPr>
              <a:defRPr/>
            </a:pPr>
            <a:r>
              <a:rPr lang="en-CA" dirty="0" smtClean="0"/>
              <a:t>then the sub-lists are merged</a:t>
            </a:r>
          </a:p>
          <a:p>
            <a:pPr lvl="1">
              <a:defRPr/>
            </a:pPr>
            <a:r>
              <a:rPr lang="en-CA" dirty="0" smtClean="0"/>
              <a:t>this takes </a:t>
            </a:r>
            <a:r>
              <a:rPr lang="en-CA" i="1" dirty="0" smtClean="0"/>
              <a:t>O(n)</a:t>
            </a:r>
            <a:r>
              <a:rPr lang="en-CA" dirty="0" smtClean="0"/>
              <a:t> running time</a:t>
            </a:r>
          </a:p>
          <a:p>
            <a:pPr>
              <a:defRPr/>
            </a:pPr>
            <a:r>
              <a:rPr lang="en-CA" dirty="0" smtClean="0"/>
              <a:t>total running time </a:t>
            </a:r>
            <a:r>
              <a:rPr lang="en-CA" i="1" dirty="0" smtClean="0"/>
              <a:t>T(n)</a:t>
            </a:r>
            <a:r>
              <a:rPr lang="en-CA" dirty="0" smtClean="0"/>
              <a:t> =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)</a:t>
            </a:r>
            <a:r>
              <a:rPr lang="en-CA" dirty="0" smtClean="0"/>
              <a:t> + </a:t>
            </a:r>
            <a:r>
              <a:rPr lang="en-CA" i="1" dirty="0" smtClean="0"/>
              <a:t>O(n)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A4A4EC-F7C5-4423-9311-413E28CB9A7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Solving the Recurrence Relation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buFont typeface="Wingdings 3" pitchFamily="18" charset="2"/>
              <a:buNone/>
              <a:defRPr/>
            </a:pPr>
            <a:r>
              <a:rPr lang="en-CA" i="1" dirty="0" smtClean="0"/>
              <a:t>T(n)</a:t>
            </a:r>
            <a:r>
              <a:rPr lang="en-CA" dirty="0" smtClean="0"/>
              <a:t>	</a:t>
            </a:r>
            <a:r>
              <a:rPr lang="en-CA" dirty="0" smtClean="0">
                <a:sym typeface="Symbol"/>
              </a:rPr>
              <a:t></a:t>
            </a:r>
            <a:r>
              <a:rPr lang="en-CA" dirty="0" smtClean="0"/>
              <a:t>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)</a:t>
            </a:r>
            <a:r>
              <a:rPr lang="en-CA" dirty="0" smtClean="0"/>
              <a:t> + </a:t>
            </a:r>
            <a:r>
              <a:rPr lang="en-CA" i="1" dirty="0" smtClean="0"/>
              <a:t>O(n)</a:t>
            </a:r>
            <a:r>
              <a:rPr lang="en-CA" dirty="0" smtClean="0"/>
              <a:t>                 </a:t>
            </a:r>
            <a:r>
              <a:rPr lang="en-CA" sz="2000" i="1" dirty="0" smtClean="0">
                <a:solidFill>
                  <a:srgbClr val="0070C0"/>
                </a:solidFill>
              </a:rPr>
              <a:t>T</a:t>
            </a:r>
            <a:r>
              <a:rPr lang="en-CA" sz="2000" dirty="0" smtClean="0">
                <a:solidFill>
                  <a:srgbClr val="0070C0"/>
                </a:solidFill>
              </a:rPr>
              <a:t>(</a:t>
            </a:r>
            <a:r>
              <a:rPr lang="en-CA" sz="2000" i="1" dirty="0" smtClean="0">
                <a:solidFill>
                  <a:srgbClr val="0070C0"/>
                </a:solidFill>
              </a:rPr>
              <a:t>n</a:t>
            </a:r>
            <a:r>
              <a:rPr lang="en-CA" sz="2000" dirty="0" smtClean="0">
                <a:solidFill>
                  <a:srgbClr val="0070C0"/>
                </a:solidFill>
              </a:rPr>
              <a:t>) approaches...</a:t>
            </a:r>
            <a:endParaRPr lang="en-CA" sz="2000" i="1" dirty="0" smtClean="0">
              <a:solidFill>
                <a:srgbClr val="0070C0"/>
              </a:solidFill>
            </a:endParaRPr>
          </a:p>
          <a:p>
            <a:pPr>
              <a:buFont typeface="Wingdings 3" pitchFamily="18" charset="2"/>
              <a:buNone/>
              <a:defRPr/>
            </a:pPr>
            <a:r>
              <a:rPr lang="en-CA" i="1" dirty="0" smtClean="0"/>
              <a:t>		</a:t>
            </a:r>
            <a:r>
              <a:rPr lang="en-CA" i="1" dirty="0" smtClean="0">
                <a:sym typeface="Symbol"/>
              </a:rPr>
              <a:t> 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)</a:t>
            </a:r>
            <a:r>
              <a:rPr lang="en-CA" dirty="0" smtClean="0"/>
              <a:t> + </a:t>
            </a:r>
            <a:r>
              <a:rPr lang="en-CA" i="1" dirty="0" smtClean="0"/>
              <a:t>n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i="1" dirty="0" smtClean="0"/>
              <a:t>	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dirty="0" smtClean="0">
                <a:cs typeface="Courier New" pitchFamily="49" charset="0"/>
              </a:rPr>
              <a:t>[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en-CA" i="1" dirty="0" smtClean="0"/>
              <a:t>) + 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dirty="0" smtClean="0">
                <a:cs typeface="Courier New" pitchFamily="49" charset="0"/>
              </a:rPr>
              <a:t> </a:t>
            </a:r>
            <a:r>
              <a:rPr lang="en-CA" dirty="0" smtClean="0"/>
              <a:t>] + </a:t>
            </a:r>
            <a:r>
              <a:rPr lang="en-CA" i="1" dirty="0" smtClean="0"/>
              <a:t>n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i="1" dirty="0" smtClean="0"/>
              <a:t>	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en-CA" i="1" dirty="0" smtClean="0"/>
              <a:t>) +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n</a:t>
            </a:r>
            <a:r>
              <a:rPr lang="en-CA" dirty="0" smtClean="0"/>
              <a:t> 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dirty="0" smtClean="0"/>
              <a:t>	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en-CA" dirty="0" smtClean="0">
                <a:cs typeface="Courier New" pitchFamily="49" charset="0"/>
              </a:rPr>
              <a:t>[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8</a:t>
            </a:r>
            <a:r>
              <a:rPr lang="en-CA" i="1" dirty="0" smtClean="0"/>
              <a:t>) + 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en-CA" dirty="0" smtClean="0">
                <a:cs typeface="Courier New" pitchFamily="49" charset="0"/>
              </a:rPr>
              <a:t> </a:t>
            </a:r>
            <a:r>
              <a:rPr lang="en-CA" dirty="0" smtClean="0"/>
              <a:t>] +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n</a:t>
            </a: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r>
              <a:rPr lang="en-CA" dirty="0" smtClean="0"/>
              <a:t>	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8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8</a:t>
            </a:r>
            <a:r>
              <a:rPr lang="en-CA" i="1" dirty="0" smtClean="0"/>
              <a:t>) +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3</a:t>
            </a:r>
            <a:r>
              <a:rPr lang="en-CA" i="1" dirty="0" smtClean="0"/>
              <a:t>n</a:t>
            </a:r>
            <a:r>
              <a:rPr lang="en-CA" dirty="0" smtClean="0"/>
              <a:t> 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dirty="0" smtClean="0"/>
              <a:t>	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8</a:t>
            </a:r>
            <a:r>
              <a:rPr lang="en-CA" dirty="0" smtClean="0">
                <a:cs typeface="Courier New" pitchFamily="49" charset="0"/>
              </a:rPr>
              <a:t>[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16</a:t>
            </a:r>
            <a:r>
              <a:rPr lang="en-CA" i="1" dirty="0" smtClean="0"/>
              <a:t>) + 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8</a:t>
            </a:r>
            <a:r>
              <a:rPr lang="en-CA" dirty="0" smtClean="0">
                <a:cs typeface="Courier New" pitchFamily="49" charset="0"/>
              </a:rPr>
              <a:t> </a:t>
            </a:r>
            <a:r>
              <a:rPr lang="en-CA" dirty="0" smtClean="0"/>
              <a:t>] +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3</a:t>
            </a:r>
            <a:r>
              <a:rPr lang="en-CA" i="1" dirty="0" smtClean="0"/>
              <a:t>n</a:t>
            </a: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r>
              <a:rPr lang="en-CA" dirty="0" smtClean="0"/>
              <a:t>	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16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16</a:t>
            </a:r>
            <a:r>
              <a:rPr lang="en-CA" i="1" dirty="0" smtClean="0"/>
              <a:t>) +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en-CA" i="1" dirty="0" smtClean="0"/>
              <a:t>n</a:t>
            </a:r>
            <a:r>
              <a:rPr lang="en-CA" dirty="0" smtClean="0"/>
              <a:t> 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dirty="0" smtClean="0"/>
              <a:t>	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4000" i="1" baseline="30000" dirty="0" smtClean="0">
                <a:cs typeface="Courier New" pitchFamily="49" charset="0"/>
              </a:rPr>
              <a:t>k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4000" i="1" baseline="30000" dirty="0" smtClean="0">
                <a:cs typeface="Courier New" pitchFamily="49" charset="0"/>
              </a:rPr>
              <a:t>k</a:t>
            </a:r>
            <a:r>
              <a:rPr lang="en-CA" i="1" dirty="0" smtClean="0"/>
              <a:t>) + </a:t>
            </a:r>
            <a:r>
              <a:rPr lang="en-CA" i="1" dirty="0" err="1" smtClean="0">
                <a:cs typeface="Courier New" pitchFamily="49" charset="0"/>
              </a:rPr>
              <a:t>k</a:t>
            </a:r>
            <a:r>
              <a:rPr lang="en-CA" i="1" dirty="0" err="1" smtClean="0"/>
              <a:t>n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F6A51D-9902-42E3-A174-5794066C1C9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Solving the Recurrence Relation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buFont typeface="Wingdings 3" pitchFamily="18" charset="2"/>
              <a:buNone/>
              <a:defRPr/>
            </a:pPr>
            <a:r>
              <a:rPr lang="en-CA" i="1" dirty="0" smtClean="0"/>
              <a:t>T(n)</a:t>
            </a:r>
            <a:r>
              <a:rPr lang="en-CA" dirty="0" smtClean="0"/>
              <a:t>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4000" i="1" baseline="30000" dirty="0" smtClean="0">
                <a:cs typeface="Courier New" pitchFamily="49" charset="0"/>
              </a:rPr>
              <a:t>k</a:t>
            </a:r>
            <a:r>
              <a:rPr lang="en-CA" i="1" dirty="0" smtClean="0"/>
              <a:t>T</a:t>
            </a:r>
            <a:r>
              <a:rPr lang="en-CA" dirty="0" smtClean="0"/>
              <a:t>(</a:t>
            </a:r>
            <a:r>
              <a:rPr lang="en-CA" i="1" dirty="0" smtClean="0"/>
              <a:t>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4000" i="1" baseline="30000" dirty="0" smtClean="0">
                <a:cs typeface="Courier New" pitchFamily="49" charset="0"/>
              </a:rPr>
              <a:t>k</a:t>
            </a:r>
            <a:r>
              <a:rPr lang="en-CA" dirty="0" smtClean="0"/>
              <a:t>)</a:t>
            </a:r>
            <a:r>
              <a:rPr lang="en-CA" i="1" dirty="0" smtClean="0"/>
              <a:t> + </a:t>
            </a:r>
            <a:r>
              <a:rPr lang="en-CA" i="1" dirty="0" err="1" smtClean="0">
                <a:cs typeface="Courier New" pitchFamily="49" charset="0"/>
              </a:rPr>
              <a:t>k</a:t>
            </a:r>
            <a:r>
              <a:rPr lang="en-CA" i="1" dirty="0" err="1" smtClean="0"/>
              <a:t>n</a:t>
            </a:r>
            <a:r>
              <a:rPr lang="en-CA" dirty="0" smtClean="0"/>
              <a:t> 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for a list of length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CA" dirty="0" smtClean="0"/>
              <a:t> we know </a:t>
            </a:r>
            <a:r>
              <a:rPr lang="en-CA" i="1" dirty="0" smtClean="0"/>
              <a:t>T</a:t>
            </a:r>
            <a:r>
              <a:rPr lang="en-CA" dirty="0" smtClean="0"/>
              <a:t>(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CA" dirty="0" smtClean="0"/>
              <a:t>) =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CA" dirty="0" smtClean="0"/>
              <a:t> </a:t>
            </a:r>
            <a:endParaRPr lang="en-US" dirty="0" smtClean="0"/>
          </a:p>
          <a:p>
            <a:pPr lvl="1">
              <a:defRPr/>
            </a:pPr>
            <a:r>
              <a:rPr lang="en-CA" dirty="0" smtClean="0"/>
              <a:t>if we can substitute </a:t>
            </a:r>
            <a:r>
              <a:rPr lang="en-CA" i="1" dirty="0" smtClean="0"/>
              <a:t>T(1)</a:t>
            </a:r>
            <a:r>
              <a:rPr lang="en-CA" dirty="0" smtClean="0"/>
              <a:t> into the right-hand side of </a:t>
            </a:r>
            <a:r>
              <a:rPr lang="en-CA" i="1" dirty="0" smtClean="0"/>
              <a:t>T(n)</a:t>
            </a:r>
            <a:r>
              <a:rPr lang="en-CA" dirty="0" smtClean="0"/>
              <a:t> we might be able to solve the recurrence</a:t>
            </a:r>
          </a:p>
          <a:p>
            <a:pPr lvl="1">
              <a:defRPr/>
            </a:pPr>
            <a:endParaRPr lang="en-CA" sz="2400" i="1" dirty="0" smtClean="0"/>
          </a:p>
          <a:p>
            <a:pPr lvl="1" algn="ctr">
              <a:buFont typeface="Wingdings 3" pitchFamily="18" charset="2"/>
              <a:buNone/>
              <a:defRPr/>
            </a:pPr>
            <a:r>
              <a:rPr lang="en-CA" sz="2400" i="1" dirty="0" smtClean="0"/>
              <a:t>n/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3600" i="1" baseline="30000" dirty="0" smtClean="0">
                <a:cs typeface="Courier New" pitchFamily="49" charset="0"/>
              </a:rPr>
              <a:t>k</a:t>
            </a:r>
            <a:r>
              <a:rPr lang="en-CA" sz="2400" i="1" dirty="0" smtClean="0">
                <a:cs typeface="Courier New" pitchFamily="49" charset="0"/>
              </a:rPr>
              <a:t> =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CA" sz="2400" i="1" dirty="0" smtClean="0">
                <a:cs typeface="Courier New" pitchFamily="49" charset="0"/>
              </a:rPr>
              <a:t>  </a:t>
            </a:r>
            <a:r>
              <a:rPr lang="en-CA" sz="2400" dirty="0" smtClean="0">
                <a:cs typeface="Courier New" pitchFamily="49" charset="0"/>
                <a:sym typeface="Symbol"/>
              </a:rPr>
              <a:t> 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3600" i="1" baseline="30000" dirty="0" smtClean="0">
                <a:cs typeface="Courier New" pitchFamily="49" charset="0"/>
              </a:rPr>
              <a:t>k</a:t>
            </a:r>
            <a:r>
              <a:rPr lang="en-CA" sz="2400" dirty="0" smtClean="0">
                <a:cs typeface="Courier New" pitchFamily="49" charset="0"/>
              </a:rPr>
              <a:t> = </a:t>
            </a:r>
            <a:r>
              <a:rPr lang="en-CA" sz="2400" i="1" dirty="0" smtClean="0">
                <a:cs typeface="Courier New" pitchFamily="49" charset="0"/>
              </a:rPr>
              <a:t>n</a:t>
            </a:r>
            <a:r>
              <a:rPr lang="en-CA" sz="2400" dirty="0" smtClean="0">
                <a:cs typeface="Courier New" pitchFamily="49" charset="0"/>
              </a:rPr>
              <a:t> </a:t>
            </a:r>
            <a:r>
              <a:rPr lang="en-CA" sz="2400" dirty="0" smtClean="0">
                <a:cs typeface="Courier New" pitchFamily="49" charset="0"/>
                <a:sym typeface="Symbol"/>
              </a:rPr>
              <a:t> </a:t>
            </a:r>
            <a:r>
              <a:rPr lang="en-CA" sz="2400" i="1" dirty="0" smtClean="0">
                <a:cs typeface="Courier New" pitchFamily="49" charset="0"/>
                <a:sym typeface="Symbol"/>
              </a:rPr>
              <a:t>k</a:t>
            </a:r>
            <a:r>
              <a:rPr lang="en-CA" sz="2400" dirty="0" smtClean="0">
                <a:cs typeface="Courier New" pitchFamily="49" charset="0"/>
                <a:sym typeface="Symbol"/>
              </a:rPr>
              <a:t> = log(</a:t>
            </a:r>
            <a:r>
              <a:rPr lang="en-CA" sz="2400" i="1" dirty="0" smtClean="0">
                <a:cs typeface="Courier New" pitchFamily="49" charset="0"/>
                <a:sym typeface="Symbol"/>
              </a:rPr>
              <a:t>n</a:t>
            </a:r>
            <a:r>
              <a:rPr lang="en-CA" sz="2400" dirty="0" smtClean="0">
                <a:cs typeface="Courier New" pitchFamily="49" charset="0"/>
                <a:sym typeface="Symbol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D73E47-ED59-409A-B09E-A22FA764C68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028950" y="1714500"/>
            <a:ext cx="74295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457450" y="4286250"/>
            <a:ext cx="74295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Solving the Recurrence Relation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buFont typeface="Wingdings 3" pitchFamily="18" charset="2"/>
              <a:buNone/>
              <a:defRPr/>
            </a:pPr>
            <a:endParaRPr lang="en-CA" sz="2800" i="1" dirty="0" smtClean="0"/>
          </a:p>
          <a:p>
            <a:pPr>
              <a:buFont typeface="Wingdings 3" pitchFamily="18" charset="2"/>
              <a:buNone/>
              <a:defRPr/>
            </a:pPr>
            <a:r>
              <a:rPr lang="en-CA" sz="2800" i="1" dirty="0" smtClean="0"/>
              <a:t>T(n)</a:t>
            </a:r>
            <a:r>
              <a:rPr lang="en-CA" sz="2800" dirty="0" smtClean="0"/>
              <a:t>	=	</a:t>
            </a:r>
            <a:r>
              <a:rPr lang="en-CA" sz="2800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4000" baseline="30000" dirty="0" smtClean="0">
                <a:cs typeface="Courier New" pitchFamily="49" charset="0"/>
                <a:sym typeface="Symbol"/>
              </a:rPr>
              <a:t>log(</a:t>
            </a:r>
            <a:r>
              <a:rPr lang="en-CA" sz="4000" i="1" baseline="30000" dirty="0" smtClean="0">
                <a:cs typeface="Courier New" pitchFamily="49" charset="0"/>
                <a:sym typeface="Symbol"/>
              </a:rPr>
              <a:t>n</a:t>
            </a:r>
            <a:r>
              <a:rPr lang="en-CA" sz="4000" baseline="30000" dirty="0" smtClean="0">
                <a:cs typeface="Courier New" pitchFamily="49" charset="0"/>
                <a:sym typeface="Symbol"/>
              </a:rPr>
              <a:t>)</a:t>
            </a:r>
            <a:r>
              <a:rPr lang="en-CA" sz="2800" i="1" dirty="0" smtClean="0"/>
              <a:t>T</a:t>
            </a:r>
            <a:r>
              <a:rPr lang="en-CA" sz="2800" dirty="0" smtClean="0"/>
              <a:t>(</a:t>
            </a:r>
            <a:r>
              <a:rPr lang="en-CA" sz="2800" i="1" dirty="0" smtClean="0"/>
              <a:t>n/</a:t>
            </a:r>
            <a:r>
              <a:rPr lang="en-CA" sz="2800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4000" baseline="30000" dirty="0" smtClean="0">
                <a:cs typeface="Courier New" pitchFamily="49" charset="0"/>
                <a:sym typeface="Symbol"/>
              </a:rPr>
              <a:t>log(</a:t>
            </a:r>
            <a:r>
              <a:rPr lang="en-CA" sz="4000" i="1" baseline="30000" dirty="0" smtClean="0">
                <a:cs typeface="Courier New" pitchFamily="49" charset="0"/>
                <a:sym typeface="Symbol"/>
              </a:rPr>
              <a:t>n</a:t>
            </a:r>
            <a:r>
              <a:rPr lang="en-CA" sz="4000" baseline="30000" dirty="0" smtClean="0">
                <a:cs typeface="Courier New" pitchFamily="49" charset="0"/>
                <a:sym typeface="Symbol"/>
              </a:rPr>
              <a:t>)</a:t>
            </a:r>
            <a:r>
              <a:rPr lang="en-CA" sz="2800" dirty="0" smtClean="0"/>
              <a:t>)</a:t>
            </a:r>
            <a:r>
              <a:rPr lang="en-CA" sz="2800" i="1" dirty="0" smtClean="0"/>
              <a:t> + n </a:t>
            </a:r>
            <a:r>
              <a:rPr lang="en-CA" sz="2800" dirty="0" smtClean="0">
                <a:cs typeface="Courier New" pitchFamily="49" charset="0"/>
                <a:sym typeface="Symbol"/>
              </a:rPr>
              <a:t>log(</a:t>
            </a:r>
            <a:r>
              <a:rPr lang="en-CA" sz="2800" i="1" dirty="0" smtClean="0">
                <a:cs typeface="Courier New" pitchFamily="49" charset="0"/>
                <a:sym typeface="Symbol"/>
              </a:rPr>
              <a:t>n</a:t>
            </a:r>
            <a:r>
              <a:rPr lang="en-CA" sz="2800" dirty="0" smtClean="0">
                <a:cs typeface="Courier New" pitchFamily="49" charset="0"/>
                <a:sym typeface="Symbol"/>
              </a:rPr>
              <a:t>)</a:t>
            </a:r>
            <a:r>
              <a:rPr lang="en-CA" sz="2800" dirty="0" smtClean="0"/>
              <a:t> 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2800" dirty="0" smtClean="0"/>
              <a:t>		=	</a:t>
            </a:r>
            <a:r>
              <a:rPr lang="en-CA" sz="2800" i="1" dirty="0" smtClean="0"/>
              <a:t>n</a:t>
            </a:r>
            <a:r>
              <a:rPr lang="en-CA" sz="2800" dirty="0" smtClean="0"/>
              <a:t> </a:t>
            </a:r>
            <a:r>
              <a:rPr lang="en-CA" sz="2800" i="1" dirty="0" smtClean="0"/>
              <a:t>T</a:t>
            </a:r>
            <a:r>
              <a:rPr lang="en-CA" sz="2800" dirty="0" smtClean="0"/>
              <a:t>(</a:t>
            </a:r>
            <a:r>
              <a:rPr lang="en-CA" sz="28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CA" sz="2800" dirty="0" smtClean="0"/>
              <a:t>) + </a:t>
            </a:r>
            <a:r>
              <a:rPr lang="en-CA" sz="2800" i="1" dirty="0" smtClean="0"/>
              <a:t>n </a:t>
            </a:r>
            <a:r>
              <a:rPr lang="en-CA" sz="2800" dirty="0" smtClean="0">
                <a:cs typeface="Courier New" pitchFamily="49" charset="0"/>
                <a:sym typeface="Symbol"/>
              </a:rPr>
              <a:t>log(</a:t>
            </a:r>
            <a:r>
              <a:rPr lang="en-CA" sz="2800" i="1" dirty="0" smtClean="0">
                <a:cs typeface="Courier New" pitchFamily="49" charset="0"/>
                <a:sym typeface="Symbol"/>
              </a:rPr>
              <a:t>n</a:t>
            </a:r>
            <a:r>
              <a:rPr lang="en-CA" sz="2800" dirty="0" smtClean="0">
                <a:cs typeface="Courier New" pitchFamily="49" charset="0"/>
                <a:sym typeface="Symbol"/>
              </a:rPr>
              <a:t>)</a:t>
            </a:r>
            <a:r>
              <a:rPr lang="en-CA" sz="2800" dirty="0" smtClean="0"/>
              <a:t> 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2800" dirty="0" smtClean="0"/>
              <a:t>		=	</a:t>
            </a:r>
            <a:r>
              <a:rPr lang="en-CA" sz="2800" i="1" dirty="0" smtClean="0"/>
              <a:t> n</a:t>
            </a:r>
            <a:r>
              <a:rPr lang="en-CA" sz="2800" dirty="0" smtClean="0"/>
              <a:t> + </a:t>
            </a:r>
            <a:r>
              <a:rPr lang="en-CA" sz="2800" i="1" dirty="0" smtClean="0"/>
              <a:t>n </a:t>
            </a:r>
            <a:r>
              <a:rPr lang="en-CA" sz="2800" dirty="0" smtClean="0">
                <a:cs typeface="Courier New" pitchFamily="49" charset="0"/>
                <a:sym typeface="Symbol"/>
              </a:rPr>
              <a:t>log(</a:t>
            </a:r>
            <a:r>
              <a:rPr lang="en-CA" sz="2800" i="1" dirty="0" smtClean="0">
                <a:cs typeface="Courier New" pitchFamily="49" charset="0"/>
                <a:sym typeface="Symbol"/>
              </a:rPr>
              <a:t>n</a:t>
            </a:r>
            <a:r>
              <a:rPr lang="en-CA" sz="2800" dirty="0" smtClean="0">
                <a:cs typeface="Courier New" pitchFamily="49" charset="0"/>
                <a:sym typeface="Symbol"/>
              </a:rPr>
              <a:t>)</a:t>
            </a:r>
            <a:r>
              <a:rPr lang="en-CA" sz="2800" dirty="0" smtClean="0"/>
              <a:t> 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2800" dirty="0" smtClean="0"/>
              <a:t>		</a:t>
            </a:r>
            <a:r>
              <a:rPr lang="en-CA" sz="2800" dirty="0" smtClean="0">
                <a:sym typeface="Symbol"/>
              </a:rPr>
              <a:t>	</a:t>
            </a:r>
            <a:r>
              <a:rPr lang="en-CA" sz="2800" i="1" dirty="0" smtClean="0"/>
              <a:t> n </a:t>
            </a:r>
            <a:r>
              <a:rPr lang="en-CA" sz="2800" dirty="0" smtClean="0">
                <a:cs typeface="Courier New" pitchFamily="49" charset="0"/>
                <a:sym typeface="Symbol"/>
              </a:rPr>
              <a:t>log(</a:t>
            </a:r>
            <a:r>
              <a:rPr lang="en-CA" sz="2800" i="1" dirty="0" smtClean="0">
                <a:cs typeface="Courier New" pitchFamily="49" charset="0"/>
                <a:sym typeface="Symbol"/>
              </a:rPr>
              <a:t>n</a:t>
            </a:r>
            <a:r>
              <a:rPr lang="en-CA" sz="2800" dirty="0" smtClean="0">
                <a:cs typeface="Courier New" pitchFamily="49" charset="0"/>
                <a:sym typeface="Symbol"/>
              </a:rPr>
              <a:t>)</a:t>
            </a:r>
            <a:r>
              <a:rPr lang="en-CA" sz="2800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CC4164-4145-41BE-9B8D-B58240BDEAF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Is Merge Sort Efficient?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0105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consider a simpler (non-recursive) sorting algorithm called insertion sort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F788E-D675-49F8-AAD5-420FB13B70A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26629" name="TextBox 12"/>
          <p:cNvSpPr txBox="1">
            <a:spLocks noChangeArrowheads="1"/>
          </p:cNvSpPr>
          <p:nvPr/>
        </p:nvSpPr>
        <p:spPr bwMode="auto">
          <a:xfrm>
            <a:off x="560388" y="2228850"/>
            <a:ext cx="8023225" cy="147796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182880"/>
          <a:lstStyle/>
          <a:p>
            <a:r>
              <a:rPr lang="en-CA" b="1" i="1">
                <a:latin typeface="Courier New" pitchFamily="49" charset="0"/>
                <a:cs typeface="Courier New" pitchFamily="49" charset="0"/>
              </a:rPr>
              <a:t>// to sort an array a[0]..a[n-1]</a:t>
            </a:r>
            <a:r>
              <a:rPr lang="en-CA" b="1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CA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not Java!</a:t>
            </a:r>
            <a:endParaRPr lang="en-CA" b="1" i="1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CA" b="1" i="1">
                <a:latin typeface="Courier New" pitchFamily="49" charset="0"/>
                <a:cs typeface="Courier New" pitchFamily="49" charset="0"/>
              </a:rPr>
              <a:t>for i = 0 to (n-1) {</a:t>
            </a:r>
          </a:p>
          <a:p>
            <a:r>
              <a:rPr lang="en-CA" b="1" i="1">
                <a:latin typeface="Courier New" pitchFamily="49" charset="0"/>
                <a:cs typeface="Courier New" pitchFamily="49" charset="0"/>
              </a:rPr>
              <a:t>  k = index of smallest element in sub-array a[i]..a[n-1]</a:t>
            </a:r>
          </a:p>
          <a:p>
            <a:r>
              <a:rPr lang="en-CA" b="1" i="1">
                <a:latin typeface="Courier New" pitchFamily="49" charset="0"/>
                <a:cs typeface="Courier New" pitchFamily="49" charset="0"/>
              </a:rPr>
              <a:t>  swap a[i] and a[k]</a:t>
            </a:r>
          </a:p>
          <a:p>
            <a:r>
              <a:rPr lang="en-CA" b="1" i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71500" y="4057650"/>
            <a:ext cx="8001000" cy="2308324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i="1" dirty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CA" b="1" i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i="1" dirty="0">
                <a:latin typeface="Courier New" pitchFamily="49" charset="0"/>
                <a:cs typeface="Courier New" pitchFamily="49" charset="0"/>
              </a:rPr>
              <a:t> = 0 to (n-1) {                            </a:t>
            </a:r>
            <a:r>
              <a:rPr lang="en-CA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not Java!</a:t>
            </a:r>
          </a:p>
          <a:p>
            <a:r>
              <a:rPr lang="en-CA" b="1" i="1" dirty="0">
                <a:latin typeface="Courier New" pitchFamily="49" charset="0"/>
                <a:cs typeface="Courier New" pitchFamily="49" charset="0"/>
              </a:rPr>
              <a:t>  for j = (i+1) to (n-1) {</a:t>
            </a:r>
          </a:p>
          <a:p>
            <a:r>
              <a:rPr lang="en-CA" b="1" i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b="1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 (a[j] &lt; a[</a:t>
            </a:r>
            <a:r>
              <a:rPr lang="en-CA" b="1" i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]) {</a:t>
            </a:r>
          </a:p>
          <a:p>
            <a:r>
              <a:rPr lang="en-CA" b="1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k = j;</a:t>
            </a:r>
          </a:p>
          <a:p>
            <a:r>
              <a:rPr lang="en-CA" b="1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b="1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CA" b="1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i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CA" b="1" i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i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b="1" i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tmp</a:t>
            </a:r>
            <a:r>
              <a:rPr lang="en-CA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= a[</a:t>
            </a:r>
            <a:r>
              <a:rPr lang="en-CA" b="1" i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];   a[</a:t>
            </a:r>
            <a:r>
              <a:rPr lang="en-CA" b="1" i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] = a[k];   a[k] = </a:t>
            </a:r>
            <a:r>
              <a:rPr lang="en-CA" b="1" i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tmp</a:t>
            </a:r>
            <a:r>
              <a:rPr lang="en-CA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CA" b="1" i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94500" y="4695825"/>
            <a:ext cx="1663700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1 comparison +</a:t>
            </a:r>
          </a:p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1 assignment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24663" y="5651428"/>
            <a:ext cx="1576387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7030A0"/>
                </a:solidFill>
                <a:latin typeface="+mn-lt"/>
              </a:rPr>
              <a:t>3 assignments</a:t>
            </a:r>
            <a:endParaRPr lang="en-US" dirty="0">
              <a:solidFill>
                <a:srgbClr val="7030A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r>
              <a:rPr lang="en-CA" dirty="0" smtClean="0"/>
              <a:t>	</a:t>
            </a:r>
            <a:r>
              <a:rPr lang="en-CA" i="1" dirty="0" smtClean="0"/>
              <a:t>T</a:t>
            </a:r>
            <a:r>
              <a:rPr lang="en-CA" dirty="0" smtClean="0"/>
              <a:t>(</a:t>
            </a:r>
            <a:r>
              <a:rPr lang="en-CA" i="1" dirty="0" smtClean="0"/>
              <a:t>n</a:t>
            </a:r>
            <a:r>
              <a:rPr lang="en-CA" dirty="0" smtClean="0"/>
              <a:t>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B4D8BD-95AB-4D80-A08D-2CE91EFDD11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692275" y="1428750"/>
          <a:ext cx="23114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3" imgW="1155600" imgH="507960" progId="Equation.3">
                  <p:embed/>
                </p:oleObj>
              </mc:Choice>
              <mc:Fallback>
                <p:oleObj name="Equation" r:id="rId3" imgW="1155600" imgH="5079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1428750"/>
                        <a:ext cx="2311400" cy="101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1" name="Object 3"/>
          <p:cNvGraphicFramePr>
            <a:graphicFrameLocks noChangeAspect="1"/>
          </p:cNvGraphicFramePr>
          <p:nvPr/>
        </p:nvGraphicFramePr>
        <p:xfrm>
          <a:off x="1692275" y="2400300"/>
          <a:ext cx="31242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5" imgW="1562040" imgH="431640" progId="Equation.3">
                  <p:embed/>
                </p:oleObj>
              </mc:Choice>
              <mc:Fallback>
                <p:oleObj name="Equation" r:id="rId5" imgW="1562040" imgH="431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2400300"/>
                        <a:ext cx="31242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2" name="Object 4"/>
          <p:cNvGraphicFramePr>
            <a:graphicFrameLocks noChangeAspect="1"/>
          </p:cNvGraphicFramePr>
          <p:nvPr/>
        </p:nvGraphicFramePr>
        <p:xfrm>
          <a:off x="1679575" y="3314700"/>
          <a:ext cx="47752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7" imgW="2387520" imgH="431640" progId="Equation.3">
                  <p:embed/>
                </p:oleObj>
              </mc:Choice>
              <mc:Fallback>
                <p:oleObj name="Equation" r:id="rId7" imgW="238752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9575" y="3314700"/>
                        <a:ext cx="47752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3" name="Object 5"/>
          <p:cNvGraphicFramePr>
            <a:graphicFrameLocks noChangeAspect="1"/>
          </p:cNvGraphicFramePr>
          <p:nvPr/>
        </p:nvGraphicFramePr>
        <p:xfrm>
          <a:off x="1692275" y="4244975"/>
          <a:ext cx="47244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9" imgW="2361960" imgH="393480" progId="Equation.3">
                  <p:embed/>
                </p:oleObj>
              </mc:Choice>
              <mc:Fallback>
                <p:oleObj name="Equation" r:id="rId9" imgW="236196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4244975"/>
                        <a:ext cx="47244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4" name="Object 6"/>
          <p:cNvGraphicFramePr>
            <a:graphicFrameLocks noChangeAspect="1"/>
          </p:cNvGraphicFramePr>
          <p:nvPr/>
        </p:nvGraphicFramePr>
        <p:xfrm>
          <a:off x="1679575" y="5103813"/>
          <a:ext cx="4826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11" imgW="2412720" imgH="228600" progId="Equation.3">
                  <p:embed/>
                </p:oleObj>
              </mc:Choice>
              <mc:Fallback>
                <p:oleObj name="Equation" r:id="rId11" imgW="241272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9575" y="5103813"/>
                        <a:ext cx="48260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5" name="Object 7"/>
          <p:cNvGraphicFramePr>
            <a:graphicFrameLocks noChangeAspect="1"/>
          </p:cNvGraphicFramePr>
          <p:nvPr/>
        </p:nvGraphicFramePr>
        <p:xfrm>
          <a:off x="1069975" y="5848350"/>
          <a:ext cx="2921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13" imgW="1460160" imgH="228600" progId="Equation.3">
                  <p:embed/>
                </p:oleObj>
              </mc:Choice>
              <mc:Fallback>
                <p:oleObj name="Equation" r:id="rId13" imgW="146016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9975" y="5848350"/>
                        <a:ext cx="29210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8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8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8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4" descr="bigO.png"/>
          <p:cNvPicPr>
            <a:picLocks noChangeAspect="1"/>
          </p:cNvPicPr>
          <p:nvPr/>
        </p:nvPicPr>
        <p:blipFill>
          <a:blip r:embed="rId2" cstate="print"/>
          <a:srcRect b="5682"/>
          <a:stretch>
            <a:fillRect/>
          </a:stretch>
        </p:blipFill>
        <p:spPr bwMode="auto">
          <a:xfrm>
            <a:off x="1219200" y="1314450"/>
            <a:ext cx="6705600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Comparing Rates of Growth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CBE81B-71B0-4326-80E7-C3130B54B97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429500" y="5029200"/>
            <a:ext cx="83820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i="1" dirty="0">
                <a:latin typeface="+mn-lt"/>
              </a:rPr>
              <a:t>O</a:t>
            </a:r>
            <a:r>
              <a:rPr lang="en-CA" sz="2400" dirty="0">
                <a:latin typeface="+mn-lt"/>
              </a:rPr>
              <a:t>(</a:t>
            </a:r>
            <a:r>
              <a:rPr lang="en-CA" sz="2400" i="1" dirty="0">
                <a:latin typeface="+mn-lt"/>
              </a:rPr>
              <a:t>n</a:t>
            </a:r>
            <a:r>
              <a:rPr lang="en-CA" sz="2400" dirty="0">
                <a:latin typeface="+mn-lt"/>
              </a:rPr>
              <a:t>)</a:t>
            </a:r>
            <a:endParaRPr lang="en-US" sz="2400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29500" y="3143250"/>
            <a:ext cx="1477963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i="1" dirty="0">
                <a:latin typeface="+mn-lt"/>
              </a:rPr>
              <a:t>O</a:t>
            </a:r>
            <a:r>
              <a:rPr lang="en-CA" sz="2400" dirty="0">
                <a:latin typeface="+mn-lt"/>
              </a:rPr>
              <a:t>(</a:t>
            </a:r>
            <a:r>
              <a:rPr lang="en-CA" sz="2400" i="1" dirty="0">
                <a:latin typeface="+mn-lt"/>
              </a:rPr>
              <a:t>n </a:t>
            </a:r>
            <a:r>
              <a:rPr lang="en-CA" sz="2400" dirty="0" err="1">
                <a:latin typeface="+mn-lt"/>
              </a:rPr>
              <a:t>log</a:t>
            </a:r>
            <a:r>
              <a:rPr lang="en-CA" sz="2400" i="1" dirty="0" err="1">
                <a:latin typeface="+mn-lt"/>
              </a:rPr>
              <a:t>n</a:t>
            </a:r>
            <a:r>
              <a:rPr lang="en-CA" sz="2400" dirty="0">
                <a:latin typeface="+mn-lt"/>
              </a:rPr>
              <a:t>)</a:t>
            </a:r>
            <a:endParaRPr lang="en-US" sz="2400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52900" y="1200150"/>
            <a:ext cx="97313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i="1" dirty="0">
                <a:latin typeface="+mn-lt"/>
              </a:rPr>
              <a:t>O</a:t>
            </a:r>
            <a:r>
              <a:rPr lang="en-CA" sz="2400" dirty="0">
                <a:latin typeface="+mn-lt"/>
              </a:rPr>
              <a:t>(</a:t>
            </a:r>
            <a:r>
              <a:rPr lang="en-CA" sz="2400" i="1" dirty="0">
                <a:latin typeface="+mn-lt"/>
              </a:rPr>
              <a:t>n</a:t>
            </a:r>
            <a:r>
              <a:rPr lang="en-CA" sz="3600" baseline="30000" dirty="0">
                <a:latin typeface="+mn-lt"/>
              </a:rPr>
              <a:t>2</a:t>
            </a:r>
            <a:r>
              <a:rPr lang="en-CA" sz="2400" dirty="0">
                <a:latin typeface="+mn-lt"/>
              </a:rPr>
              <a:t>)</a:t>
            </a:r>
            <a:endParaRPr lang="en-US" sz="2400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70163" y="1200150"/>
            <a:ext cx="995362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i="1" dirty="0">
                <a:latin typeface="+mn-lt"/>
              </a:rPr>
              <a:t>O</a:t>
            </a:r>
            <a:r>
              <a:rPr lang="en-CA" sz="2400" dirty="0">
                <a:latin typeface="+mn-lt"/>
              </a:rPr>
              <a:t>(2</a:t>
            </a:r>
            <a:r>
              <a:rPr lang="en-CA" sz="3600" i="1" baseline="30000" dirty="0">
                <a:latin typeface="+mn-lt"/>
              </a:rPr>
              <a:t>n</a:t>
            </a:r>
            <a:r>
              <a:rPr lang="en-CA" sz="2400" dirty="0">
                <a:latin typeface="+mn-lt"/>
              </a:rPr>
              <a:t>)</a:t>
            </a:r>
            <a:endParaRPr lang="en-US" sz="2400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02150" y="5943600"/>
            <a:ext cx="35560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i="1" dirty="0">
                <a:latin typeface="+mn-lt"/>
              </a:rPr>
              <a:t>n</a:t>
            </a:r>
            <a:endParaRPr lang="en-US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Comments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big O complexity tells you something about the running time of an algorithm as the size of the input, </a:t>
            </a:r>
            <a:r>
              <a:rPr lang="en-CA" i="1" dirty="0" smtClean="0"/>
              <a:t>n</a:t>
            </a:r>
            <a:r>
              <a:rPr lang="en-CA" dirty="0" smtClean="0"/>
              <a:t>, approaches infinity</a:t>
            </a:r>
          </a:p>
          <a:p>
            <a:pPr lvl="1">
              <a:defRPr/>
            </a:pPr>
            <a:r>
              <a:rPr lang="en-CA" dirty="0" smtClean="0"/>
              <a:t>we say that it describes the limiting, or asymptotic, running time of an algorithm</a:t>
            </a:r>
          </a:p>
          <a:p>
            <a:pPr>
              <a:defRPr/>
            </a:pPr>
            <a:r>
              <a:rPr lang="en-CA" dirty="0" smtClean="0"/>
              <a:t>for small values of </a:t>
            </a:r>
            <a:r>
              <a:rPr lang="en-CA" i="1" dirty="0" smtClean="0"/>
              <a:t>n</a:t>
            </a:r>
            <a:r>
              <a:rPr lang="en-CA" dirty="0" smtClean="0"/>
              <a:t> it is often the case that a less efficient algorithm (in terms of big O) will run faster than a more efficient one</a:t>
            </a:r>
          </a:p>
          <a:p>
            <a:pPr lvl="1">
              <a:defRPr/>
            </a:pPr>
            <a:r>
              <a:rPr lang="en-CA" dirty="0" smtClean="0"/>
              <a:t>insertion sort is typically faster than merge sort for short lists of numbers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6E4F18-6FBC-449A-8B40-4E4E4B16B2E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Divide and Conquer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bisection works by recursively finding which half of the range </a:t>
            </a:r>
            <a:r>
              <a:rPr lang="en-CA" sz="2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'plus'</a:t>
            </a:r>
            <a:r>
              <a:rPr lang="en-CA" sz="2400" dirty="0" smtClean="0"/>
              <a:t> – </a:t>
            </a:r>
            <a:r>
              <a:rPr lang="en-CA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'minus'</a:t>
            </a:r>
            <a:r>
              <a:rPr lang="en-CA" dirty="0" smtClean="0"/>
              <a:t> the root lies in</a:t>
            </a:r>
          </a:p>
          <a:p>
            <a:pPr lvl="1">
              <a:defRPr/>
            </a:pPr>
            <a:r>
              <a:rPr lang="en-CA" dirty="0" smtClean="0"/>
              <a:t>each recursive call solves the same problem (tries to find the root of the function by guessing at the midpoint of the range)</a:t>
            </a:r>
          </a:p>
          <a:p>
            <a:pPr lvl="1">
              <a:defRPr/>
            </a:pPr>
            <a:r>
              <a:rPr lang="en-CA" dirty="0" smtClean="0"/>
              <a:t>each recursive call solves </a:t>
            </a:r>
            <a:r>
              <a:rPr lang="en-CA" i="1" dirty="0" smtClean="0"/>
              <a:t>one</a:t>
            </a:r>
            <a:r>
              <a:rPr lang="en-CA" dirty="0" smtClean="0"/>
              <a:t> smaller problem because half of the range is discarded</a:t>
            </a:r>
          </a:p>
          <a:p>
            <a:pPr lvl="2">
              <a:defRPr/>
            </a:pPr>
            <a:r>
              <a:rPr lang="en-CA" dirty="0" smtClean="0"/>
              <a:t>bisection method is decrease and conquer</a:t>
            </a:r>
          </a:p>
          <a:p>
            <a:pPr>
              <a:defRPr/>
            </a:pPr>
            <a:r>
              <a:rPr lang="en-CA" dirty="0" smtClean="0"/>
              <a:t>divide and conquer algorithms typically recursively divide a problem into several smaller sub-problems until the sub-problems are small enough that they can be solved directly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090A68-0A25-4F6E-90E8-19697426C29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Revisiting the Fibonacci Numbers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the recursive implementation based on the definition of the Fibonacci numbers is inefficient</a:t>
            </a:r>
          </a:p>
          <a:p>
            <a:pPr>
              <a:defRPr/>
            </a:pPr>
            <a:endParaRPr lang="en-CA" dirty="0" smtClean="0"/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fibonacci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if (n == 0) {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return 0;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else if (n == 1) {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return 1;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f =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fibonacci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(n - 1) +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fibonacci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(n - 2);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return f;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909291-F2C1-4F3F-A687-A92E3753C65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how inefficient is it?</a:t>
            </a:r>
          </a:p>
          <a:p>
            <a:pPr>
              <a:defRPr/>
            </a:pPr>
            <a:r>
              <a:rPr lang="en-CA" dirty="0" smtClean="0"/>
              <a:t>let </a:t>
            </a:r>
            <a:r>
              <a:rPr lang="en-CA" i="1" dirty="0" smtClean="0"/>
              <a:t>T</a:t>
            </a:r>
            <a:r>
              <a:rPr lang="en-CA" dirty="0" smtClean="0"/>
              <a:t>(</a:t>
            </a:r>
            <a:r>
              <a:rPr lang="en-CA" i="1" dirty="0" smtClean="0"/>
              <a:t>n</a:t>
            </a:r>
            <a:r>
              <a:rPr lang="en-CA" dirty="0" smtClean="0"/>
              <a:t>) be the running time to compute the </a:t>
            </a:r>
            <a:r>
              <a:rPr lang="en-CA" i="1" dirty="0" smtClean="0"/>
              <a:t>n</a:t>
            </a:r>
            <a:r>
              <a:rPr lang="en-CA" dirty="0" smtClean="0"/>
              <a:t>th Fibonacci number</a:t>
            </a:r>
          </a:p>
          <a:p>
            <a:pPr lvl="1">
              <a:defRPr/>
            </a:pPr>
            <a:r>
              <a:rPr lang="en-CA" i="1" dirty="0" smtClean="0"/>
              <a:t>T</a:t>
            </a:r>
            <a:r>
              <a:rPr lang="en-CA" dirty="0" smtClean="0"/>
              <a:t>(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) = </a:t>
            </a:r>
            <a:r>
              <a:rPr lang="en-CA" i="1" dirty="0" smtClean="0"/>
              <a:t>T</a:t>
            </a:r>
            <a:r>
              <a:rPr lang="en-CA" dirty="0" smtClean="0"/>
              <a:t>(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) =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lvl="1">
              <a:defRPr/>
            </a:pPr>
            <a:r>
              <a:rPr lang="en-CA" i="1" dirty="0" smtClean="0">
                <a:cs typeface="Courier New" pitchFamily="49" charset="0"/>
              </a:rPr>
              <a:t>T</a:t>
            </a:r>
            <a:r>
              <a:rPr lang="en-CA" dirty="0" smtClean="0">
                <a:cs typeface="Courier New" pitchFamily="49" charset="0"/>
              </a:rPr>
              <a:t>(</a:t>
            </a:r>
            <a:r>
              <a:rPr lang="en-CA" i="1" dirty="0" smtClean="0">
                <a:cs typeface="Courier New" pitchFamily="49" charset="0"/>
              </a:rPr>
              <a:t>n</a:t>
            </a:r>
            <a:r>
              <a:rPr lang="en-CA" dirty="0" smtClean="0">
                <a:cs typeface="Courier New" pitchFamily="49" charset="0"/>
              </a:rPr>
              <a:t>) is a recurrence relation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80F8E1-DC21-48C6-A1A3-360D7C9773D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buFont typeface="Wingdings 3" pitchFamily="18" charset="2"/>
              <a:buNone/>
              <a:defRPr/>
            </a:pPr>
            <a:r>
              <a:rPr lang="en-CA" dirty="0" smtClean="0"/>
              <a:t>	</a:t>
            </a:r>
            <a:r>
              <a:rPr lang="en-CA" i="1" dirty="0" smtClean="0"/>
              <a:t>T</a:t>
            </a:r>
            <a:r>
              <a:rPr lang="en-CA" dirty="0" smtClean="0"/>
              <a:t>(</a:t>
            </a:r>
            <a:r>
              <a:rPr lang="en-CA" i="1" dirty="0" smtClean="0"/>
              <a:t>n</a:t>
            </a:r>
            <a:r>
              <a:rPr lang="en-CA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99ACC7-8733-4196-84AD-5B9CB6F83DB5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692275" y="1279525"/>
          <a:ext cx="2641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3" imgW="1320480" imgH="203040" progId="Equation.3">
                  <p:embed/>
                </p:oleObj>
              </mc:Choice>
              <mc:Fallback>
                <p:oleObj name="Equation" r:id="rId3" imgW="1320480" imgH="203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1279525"/>
                        <a:ext cx="26416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0" name="Object 4"/>
          <p:cNvGraphicFramePr>
            <a:graphicFrameLocks noChangeAspect="1"/>
          </p:cNvGraphicFramePr>
          <p:nvPr/>
        </p:nvGraphicFramePr>
        <p:xfrm>
          <a:off x="1692275" y="1736725"/>
          <a:ext cx="3987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5" imgW="1993680" imgH="215640" progId="Equation.3">
                  <p:embed/>
                </p:oleObj>
              </mc:Choice>
              <mc:Fallback>
                <p:oleObj name="Equation" r:id="rId5" imgW="199368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1736725"/>
                        <a:ext cx="39878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1" name="Object 5"/>
          <p:cNvGraphicFramePr>
            <a:graphicFrameLocks noChangeAspect="1"/>
          </p:cNvGraphicFramePr>
          <p:nvPr/>
        </p:nvGraphicFramePr>
        <p:xfrm>
          <a:off x="1692275" y="2308225"/>
          <a:ext cx="2692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7" imgW="1346040" imgH="203040" progId="Equation.3">
                  <p:embed/>
                </p:oleObj>
              </mc:Choice>
              <mc:Fallback>
                <p:oleObj name="Equation" r:id="rId7" imgW="1346040" imgH="203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2308225"/>
                        <a:ext cx="26924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2" name="Object 6"/>
          <p:cNvGraphicFramePr>
            <a:graphicFrameLocks noChangeAspect="1"/>
          </p:cNvGraphicFramePr>
          <p:nvPr/>
        </p:nvGraphicFramePr>
        <p:xfrm>
          <a:off x="1692275" y="2822575"/>
          <a:ext cx="14732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9" imgW="736560" imgH="203040" progId="Equation.3">
                  <p:embed/>
                </p:oleObj>
              </mc:Choice>
              <mc:Fallback>
                <p:oleObj name="Equation" r:id="rId9" imgW="73656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2822575"/>
                        <a:ext cx="14732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3" name="Object 7"/>
          <p:cNvGraphicFramePr>
            <a:graphicFrameLocks noChangeAspect="1"/>
          </p:cNvGraphicFramePr>
          <p:nvPr/>
        </p:nvGraphicFramePr>
        <p:xfrm>
          <a:off x="1692275" y="3336925"/>
          <a:ext cx="32512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11" imgW="1625400" imgH="215640" progId="Equation.3">
                  <p:embed/>
                </p:oleObj>
              </mc:Choice>
              <mc:Fallback>
                <p:oleObj name="Equation" r:id="rId11" imgW="1625400" imgH="215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3336925"/>
                        <a:ext cx="32512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4" name="Object 8"/>
          <p:cNvGraphicFramePr>
            <a:graphicFrameLocks noChangeAspect="1"/>
          </p:cNvGraphicFramePr>
          <p:nvPr/>
        </p:nvGraphicFramePr>
        <p:xfrm>
          <a:off x="1692275" y="3894138"/>
          <a:ext cx="3225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13" imgW="1612800" imgH="215640" progId="Equation.3">
                  <p:embed/>
                </p:oleObj>
              </mc:Choice>
              <mc:Fallback>
                <p:oleObj name="Equation" r:id="rId13" imgW="1612800" imgH="2156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3894138"/>
                        <a:ext cx="32258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5" name="Object 9"/>
          <p:cNvGraphicFramePr>
            <a:graphicFrameLocks noChangeAspect="1"/>
          </p:cNvGraphicFramePr>
          <p:nvPr/>
        </p:nvGraphicFramePr>
        <p:xfrm>
          <a:off x="1692275" y="4457700"/>
          <a:ext cx="33020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15" imgW="1650960" imgH="215640" progId="Equation.3">
                  <p:embed/>
                </p:oleObj>
              </mc:Choice>
              <mc:Fallback>
                <p:oleObj name="Equation" r:id="rId15" imgW="1650960" imgH="2156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4457700"/>
                        <a:ext cx="33020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6" name="Object 10"/>
          <p:cNvGraphicFramePr>
            <a:graphicFrameLocks noChangeAspect="1"/>
          </p:cNvGraphicFramePr>
          <p:nvPr/>
        </p:nvGraphicFramePr>
        <p:xfrm>
          <a:off x="1692275" y="4972050"/>
          <a:ext cx="1778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Equation" r:id="rId17" imgW="888840" imgH="228600" progId="Equation.3">
                  <p:embed/>
                </p:oleObj>
              </mc:Choice>
              <mc:Fallback>
                <p:oleObj name="Equation" r:id="rId17" imgW="888840" imgH="228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4972050"/>
                        <a:ext cx="17780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0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0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0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0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0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Solving the Recurrence Relation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buFont typeface="Wingdings 3" pitchFamily="18" charset="2"/>
              <a:buNone/>
              <a:defRPr/>
            </a:pPr>
            <a:r>
              <a:rPr lang="en-CA" i="1" dirty="0" smtClean="0"/>
              <a:t>T(n)</a:t>
            </a:r>
            <a:r>
              <a:rPr lang="en-CA" dirty="0" smtClean="0"/>
              <a:t>	&gt;	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sz="4000" i="1" baseline="30000" dirty="0" smtClean="0">
                <a:cs typeface="Courier New" pitchFamily="49" charset="0"/>
              </a:rPr>
              <a:t>k</a:t>
            </a:r>
            <a:r>
              <a:rPr lang="en-CA" i="1" dirty="0" smtClean="0"/>
              <a:t>T</a:t>
            </a:r>
            <a:r>
              <a:rPr lang="en-CA" dirty="0" smtClean="0"/>
              <a:t>(</a:t>
            </a:r>
            <a:r>
              <a:rPr lang="en-CA" i="1" dirty="0" smtClean="0"/>
              <a:t>n </a:t>
            </a:r>
            <a:r>
              <a:rPr lang="en-CA" dirty="0" smtClean="0"/>
              <a:t>-</a:t>
            </a:r>
            <a:r>
              <a:rPr lang="en-CA" i="1" dirty="0" smtClean="0"/>
              <a:t>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sz="2800" i="1" dirty="0" smtClean="0">
                <a:cs typeface="Courier New" pitchFamily="49" charset="0"/>
              </a:rPr>
              <a:t>k</a:t>
            </a:r>
            <a:r>
              <a:rPr lang="en-CA" dirty="0" smtClean="0"/>
              <a:t>)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we know </a:t>
            </a:r>
            <a:r>
              <a:rPr lang="en-CA" i="1" dirty="0" smtClean="0"/>
              <a:t>T</a:t>
            </a:r>
            <a:r>
              <a:rPr lang="en-CA" dirty="0" smtClean="0"/>
              <a:t>(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) =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 </a:t>
            </a:r>
            <a:endParaRPr lang="en-US" dirty="0" smtClean="0"/>
          </a:p>
          <a:p>
            <a:pPr lvl="1">
              <a:defRPr/>
            </a:pPr>
            <a:r>
              <a:rPr lang="en-CA" dirty="0" smtClean="0"/>
              <a:t>if we can substitute </a:t>
            </a:r>
            <a:r>
              <a:rPr lang="en-CA" i="1" dirty="0" smtClean="0"/>
              <a:t>T</a:t>
            </a:r>
            <a:r>
              <a:rPr lang="en-CA" dirty="0" smtClean="0"/>
              <a:t>(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) into the right-hand side of </a:t>
            </a:r>
            <a:r>
              <a:rPr lang="en-CA" i="1" dirty="0" smtClean="0"/>
              <a:t>T</a:t>
            </a:r>
            <a:r>
              <a:rPr lang="en-CA" dirty="0" smtClean="0"/>
              <a:t>(</a:t>
            </a:r>
            <a:r>
              <a:rPr lang="en-CA" i="1" dirty="0" smtClean="0"/>
              <a:t>n</a:t>
            </a:r>
            <a:r>
              <a:rPr lang="en-CA" dirty="0" smtClean="0"/>
              <a:t>) we might be able to solve the recurrence</a:t>
            </a:r>
          </a:p>
          <a:p>
            <a:pPr lvl="1">
              <a:defRPr/>
            </a:pPr>
            <a:endParaRPr lang="en-CA" sz="2400" i="1" dirty="0" smtClean="0"/>
          </a:p>
          <a:p>
            <a:pPr lvl="1" algn="ctr">
              <a:buFont typeface="Wingdings 3" pitchFamily="18" charset="2"/>
              <a:buNone/>
              <a:defRPr/>
            </a:pPr>
            <a:r>
              <a:rPr lang="en-CA" sz="2400" i="1" dirty="0" smtClean="0"/>
              <a:t>n - </a:t>
            </a:r>
            <a:r>
              <a:rPr lang="en-CA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sz="2400" i="1" dirty="0" smtClean="0">
                <a:cs typeface="Courier New" pitchFamily="49" charset="0"/>
              </a:rPr>
              <a:t>k = </a:t>
            </a:r>
            <a:r>
              <a:rPr lang="en-CA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sz="2400" i="1" dirty="0" smtClean="0">
                <a:cs typeface="Courier New" pitchFamily="49" charset="0"/>
              </a:rPr>
              <a:t>  </a:t>
            </a:r>
            <a:r>
              <a:rPr lang="en-CA" sz="2400" dirty="0" smtClean="0">
                <a:cs typeface="Courier New" pitchFamily="49" charset="0"/>
                <a:sym typeface="Symbol"/>
              </a:rPr>
              <a:t>  </a:t>
            </a:r>
            <a:r>
              <a:rPr lang="en-CA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r>
              <a:rPr lang="en-CA" sz="2400" dirty="0" smtClean="0">
                <a:cs typeface="Courier New" pitchFamily="49" charset="0"/>
                <a:sym typeface="Symbol"/>
              </a:rPr>
              <a:t> + </a:t>
            </a:r>
            <a:r>
              <a:rPr lang="en-CA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sz="2400" i="1" dirty="0" smtClean="0">
                <a:cs typeface="Courier New" pitchFamily="49" charset="0"/>
              </a:rPr>
              <a:t>k</a:t>
            </a:r>
            <a:r>
              <a:rPr lang="en-CA" sz="2400" dirty="0" smtClean="0">
                <a:cs typeface="Courier New" pitchFamily="49" charset="0"/>
              </a:rPr>
              <a:t> = </a:t>
            </a:r>
            <a:r>
              <a:rPr lang="en-CA" sz="2400" i="1" dirty="0" smtClean="0">
                <a:cs typeface="Courier New" pitchFamily="49" charset="0"/>
              </a:rPr>
              <a:t>n</a:t>
            </a:r>
            <a:r>
              <a:rPr lang="en-CA" sz="2400" dirty="0" smtClean="0">
                <a:cs typeface="Courier New" pitchFamily="49" charset="0"/>
              </a:rPr>
              <a:t> </a:t>
            </a:r>
            <a:r>
              <a:rPr lang="en-CA" sz="2400" dirty="0" smtClean="0">
                <a:cs typeface="Courier New" pitchFamily="49" charset="0"/>
                <a:sym typeface="Symbol"/>
              </a:rPr>
              <a:t> </a:t>
            </a:r>
            <a:r>
              <a:rPr lang="en-CA" sz="2400" i="1" dirty="0" smtClean="0">
                <a:cs typeface="Courier New" pitchFamily="49" charset="0"/>
                <a:sym typeface="Symbol"/>
              </a:rPr>
              <a:t>k</a:t>
            </a:r>
            <a:r>
              <a:rPr lang="en-CA" sz="2400" dirty="0" smtClean="0">
                <a:cs typeface="Courier New" pitchFamily="49" charset="0"/>
                <a:sym typeface="Symbol"/>
              </a:rPr>
              <a:t> = (n – </a:t>
            </a:r>
            <a:r>
              <a:rPr lang="en-CA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r>
              <a:rPr lang="en-CA" sz="2400" dirty="0" smtClean="0">
                <a:cs typeface="Courier New" pitchFamily="49" charset="0"/>
                <a:sym typeface="Symbol"/>
              </a:rPr>
              <a:t>)/</a:t>
            </a:r>
            <a:r>
              <a:rPr lang="en-CA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742B1F-46DF-4E4C-AE44-37E89BCB392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028950" y="1714500"/>
            <a:ext cx="74295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152506" y="4286250"/>
            <a:ext cx="74295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2946" name="Object 10"/>
          <p:cNvGraphicFramePr>
            <a:graphicFrameLocks noChangeAspect="1"/>
          </p:cNvGraphicFramePr>
          <p:nvPr/>
        </p:nvGraphicFramePr>
        <p:xfrm>
          <a:off x="889000" y="4933950"/>
          <a:ext cx="7366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3" imgW="3682800" imgH="228600" progId="Equation.3">
                  <p:embed/>
                </p:oleObj>
              </mc:Choice>
              <mc:Fallback>
                <p:oleObj name="Equation" r:id="rId3" imgW="3682800" imgH="228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000" y="4933950"/>
                        <a:ext cx="73660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An Efficient Fibonacci Algorithm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an </a:t>
            </a:r>
            <a:r>
              <a:rPr lang="en-CA" i="1" dirty="0" smtClean="0"/>
              <a:t>O</a:t>
            </a:r>
            <a:r>
              <a:rPr lang="en-CA" dirty="0" smtClean="0"/>
              <a:t>(</a:t>
            </a:r>
            <a:r>
              <a:rPr lang="en-CA" i="1" dirty="0" smtClean="0"/>
              <a:t>n</a:t>
            </a:r>
            <a:r>
              <a:rPr lang="en-CA" dirty="0" smtClean="0"/>
              <a:t>) algorithm exists that computes all of the Fibonacci numbers from </a:t>
            </a:r>
            <a:r>
              <a:rPr lang="en-CA" i="1" dirty="0" smtClean="0"/>
              <a:t>f</a:t>
            </a:r>
            <a:r>
              <a:rPr lang="en-CA" dirty="0" smtClean="0"/>
              <a:t>(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) to </a:t>
            </a:r>
            <a:r>
              <a:rPr lang="en-CA" i="1" dirty="0" smtClean="0"/>
              <a:t>f</a:t>
            </a:r>
            <a:r>
              <a:rPr lang="en-CA" dirty="0" smtClean="0"/>
              <a:t>(</a:t>
            </a:r>
            <a:r>
              <a:rPr lang="en-CA" i="1" dirty="0" smtClean="0"/>
              <a:t>n</a:t>
            </a:r>
            <a:r>
              <a:rPr lang="en-CA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E89C53-5375-4EA6-9EEC-92DA3C712A3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0725" name="TextBox 4"/>
          <p:cNvSpPr txBox="1">
            <a:spLocks noChangeArrowheads="1"/>
          </p:cNvSpPr>
          <p:nvPr/>
        </p:nvSpPr>
        <p:spPr bwMode="auto">
          <a:xfrm>
            <a:off x="4229100" y="2154238"/>
            <a:ext cx="685800" cy="3698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F(5)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726" name="TextBox 5"/>
          <p:cNvSpPr txBox="1">
            <a:spLocks noChangeArrowheads="1"/>
          </p:cNvSpPr>
          <p:nvPr/>
        </p:nvSpPr>
        <p:spPr bwMode="auto">
          <a:xfrm>
            <a:off x="2971800" y="2954338"/>
            <a:ext cx="685800" cy="3698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F(4)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727" name="TextBox 6"/>
          <p:cNvSpPr txBox="1">
            <a:spLocks noChangeArrowheads="1"/>
          </p:cNvSpPr>
          <p:nvPr/>
        </p:nvSpPr>
        <p:spPr bwMode="auto">
          <a:xfrm>
            <a:off x="1828800" y="3925888"/>
            <a:ext cx="685800" cy="3698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F(3)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728" name="TextBox 7"/>
          <p:cNvSpPr txBox="1">
            <a:spLocks noChangeArrowheads="1"/>
          </p:cNvSpPr>
          <p:nvPr/>
        </p:nvSpPr>
        <p:spPr bwMode="auto">
          <a:xfrm>
            <a:off x="914400" y="4840288"/>
            <a:ext cx="685800" cy="3698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F(2)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729" name="TextBox 8"/>
          <p:cNvSpPr txBox="1">
            <a:spLocks noChangeArrowheads="1"/>
          </p:cNvSpPr>
          <p:nvPr/>
        </p:nvSpPr>
        <p:spPr bwMode="auto">
          <a:xfrm>
            <a:off x="400050" y="5657850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F(1)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730" name="TextBox 9"/>
          <p:cNvSpPr txBox="1">
            <a:spLocks noChangeArrowheads="1"/>
          </p:cNvSpPr>
          <p:nvPr/>
        </p:nvSpPr>
        <p:spPr bwMode="auto">
          <a:xfrm>
            <a:off x="1371600" y="5657850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F(0)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731" name="TextBox 10"/>
          <p:cNvSpPr txBox="1">
            <a:spLocks noChangeArrowheads="1"/>
          </p:cNvSpPr>
          <p:nvPr/>
        </p:nvSpPr>
        <p:spPr bwMode="auto">
          <a:xfrm>
            <a:off x="2228850" y="4840288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F(1)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732" name="TextBox 11"/>
          <p:cNvSpPr txBox="1">
            <a:spLocks noChangeArrowheads="1"/>
          </p:cNvSpPr>
          <p:nvPr/>
        </p:nvSpPr>
        <p:spPr bwMode="auto">
          <a:xfrm>
            <a:off x="3657600" y="3925888"/>
            <a:ext cx="685800" cy="3698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F(2)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733" name="TextBox 12"/>
          <p:cNvSpPr txBox="1">
            <a:spLocks noChangeArrowheads="1"/>
          </p:cNvSpPr>
          <p:nvPr/>
        </p:nvSpPr>
        <p:spPr bwMode="auto">
          <a:xfrm>
            <a:off x="3257550" y="4840288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F(1)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734" name="TextBox 13"/>
          <p:cNvSpPr txBox="1">
            <a:spLocks noChangeArrowheads="1"/>
          </p:cNvSpPr>
          <p:nvPr/>
        </p:nvSpPr>
        <p:spPr bwMode="auto">
          <a:xfrm>
            <a:off x="4057650" y="4840288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F(0)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735" name="TextBox 14"/>
          <p:cNvSpPr txBox="1">
            <a:spLocks noChangeArrowheads="1"/>
          </p:cNvSpPr>
          <p:nvPr/>
        </p:nvSpPr>
        <p:spPr bwMode="auto">
          <a:xfrm>
            <a:off x="6057900" y="2984500"/>
            <a:ext cx="685800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F(3)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736" name="TextBox 15"/>
          <p:cNvSpPr txBox="1">
            <a:spLocks noChangeArrowheads="1"/>
          </p:cNvSpPr>
          <p:nvPr/>
        </p:nvSpPr>
        <p:spPr bwMode="auto">
          <a:xfrm>
            <a:off x="5486400" y="3868738"/>
            <a:ext cx="685800" cy="3698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F(2)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737" name="TextBox 16"/>
          <p:cNvSpPr txBox="1">
            <a:spLocks noChangeArrowheads="1"/>
          </p:cNvSpPr>
          <p:nvPr/>
        </p:nvSpPr>
        <p:spPr bwMode="auto">
          <a:xfrm>
            <a:off x="5029200" y="4840288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F(1)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738" name="TextBox 17"/>
          <p:cNvSpPr txBox="1">
            <a:spLocks noChangeArrowheads="1"/>
          </p:cNvSpPr>
          <p:nvPr/>
        </p:nvSpPr>
        <p:spPr bwMode="auto">
          <a:xfrm>
            <a:off x="5886450" y="4840288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F(0)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739" name="TextBox 18"/>
          <p:cNvSpPr txBox="1">
            <a:spLocks noChangeArrowheads="1"/>
          </p:cNvSpPr>
          <p:nvPr/>
        </p:nvSpPr>
        <p:spPr bwMode="auto">
          <a:xfrm>
            <a:off x="6743700" y="3868738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F(1)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0" name="Straight Connector 19"/>
          <p:cNvCxnSpPr>
            <a:stCxn id="30725" idx="2"/>
            <a:endCxn id="30726" idx="0"/>
          </p:cNvCxnSpPr>
          <p:nvPr/>
        </p:nvCxnSpPr>
        <p:spPr>
          <a:xfrm rot="5400000">
            <a:off x="3728243" y="2110582"/>
            <a:ext cx="430213" cy="12573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30726" idx="2"/>
            <a:endCxn id="30727" idx="0"/>
          </p:cNvCxnSpPr>
          <p:nvPr/>
        </p:nvCxnSpPr>
        <p:spPr>
          <a:xfrm rot="5400000">
            <a:off x="2442368" y="3053557"/>
            <a:ext cx="601663" cy="1143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30726" idx="2"/>
            <a:endCxn id="30732" idx="0"/>
          </p:cNvCxnSpPr>
          <p:nvPr/>
        </p:nvCxnSpPr>
        <p:spPr>
          <a:xfrm rot="16200000" flipH="1">
            <a:off x="3356768" y="3282157"/>
            <a:ext cx="601663" cy="685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30727" idx="2"/>
            <a:endCxn id="30728" idx="0"/>
          </p:cNvCxnSpPr>
          <p:nvPr/>
        </p:nvCxnSpPr>
        <p:spPr>
          <a:xfrm rot="5400000">
            <a:off x="1442243" y="4110832"/>
            <a:ext cx="544513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30727" idx="2"/>
            <a:endCxn id="30731" idx="0"/>
          </p:cNvCxnSpPr>
          <p:nvPr/>
        </p:nvCxnSpPr>
        <p:spPr>
          <a:xfrm rot="16200000" flipH="1">
            <a:off x="2099468" y="4368007"/>
            <a:ext cx="544513" cy="4000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30728" idx="2"/>
            <a:endCxn id="30729" idx="0"/>
          </p:cNvCxnSpPr>
          <p:nvPr/>
        </p:nvCxnSpPr>
        <p:spPr>
          <a:xfrm rot="5400000">
            <a:off x="776287" y="5176838"/>
            <a:ext cx="447675" cy="5143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0728" idx="2"/>
            <a:endCxn id="30730" idx="0"/>
          </p:cNvCxnSpPr>
          <p:nvPr/>
        </p:nvCxnSpPr>
        <p:spPr>
          <a:xfrm rot="16200000" flipH="1">
            <a:off x="1262062" y="5205413"/>
            <a:ext cx="447675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30732" idx="2"/>
            <a:endCxn id="30733" idx="0"/>
          </p:cNvCxnSpPr>
          <p:nvPr/>
        </p:nvCxnSpPr>
        <p:spPr>
          <a:xfrm rot="5400000">
            <a:off x="3528218" y="4368007"/>
            <a:ext cx="544513" cy="4000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30732" idx="2"/>
            <a:endCxn id="30734" idx="0"/>
          </p:cNvCxnSpPr>
          <p:nvPr/>
        </p:nvCxnSpPr>
        <p:spPr>
          <a:xfrm rot="16200000" flipH="1">
            <a:off x="3928268" y="4368007"/>
            <a:ext cx="544513" cy="4000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30725" idx="2"/>
            <a:endCxn id="30735" idx="0"/>
          </p:cNvCxnSpPr>
          <p:nvPr/>
        </p:nvCxnSpPr>
        <p:spPr>
          <a:xfrm rot="16200000" flipH="1">
            <a:off x="5256212" y="1839913"/>
            <a:ext cx="460375" cy="1828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30735" idx="2"/>
            <a:endCxn id="30736" idx="0"/>
          </p:cNvCxnSpPr>
          <p:nvPr/>
        </p:nvCxnSpPr>
        <p:spPr>
          <a:xfrm rot="5400000">
            <a:off x="5857875" y="3325813"/>
            <a:ext cx="514350" cy="5715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30735" idx="2"/>
            <a:endCxn id="30739" idx="0"/>
          </p:cNvCxnSpPr>
          <p:nvPr/>
        </p:nvCxnSpPr>
        <p:spPr>
          <a:xfrm rot="16200000" flipH="1">
            <a:off x="6486525" y="3268663"/>
            <a:ext cx="514350" cy="685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30736" idx="2"/>
            <a:endCxn id="30737" idx="0"/>
          </p:cNvCxnSpPr>
          <p:nvPr/>
        </p:nvCxnSpPr>
        <p:spPr>
          <a:xfrm rot="5400000">
            <a:off x="5299868" y="4310857"/>
            <a:ext cx="601663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30736" idx="2"/>
            <a:endCxn id="30738" idx="0"/>
          </p:cNvCxnSpPr>
          <p:nvPr/>
        </p:nvCxnSpPr>
        <p:spPr>
          <a:xfrm rot="16200000" flipH="1">
            <a:off x="5728493" y="4339432"/>
            <a:ext cx="601663" cy="4000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Multiply 33"/>
          <p:cNvSpPr/>
          <p:nvPr/>
        </p:nvSpPr>
        <p:spPr>
          <a:xfrm>
            <a:off x="2114550" y="4419600"/>
            <a:ext cx="876300" cy="1485900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Multiply 34"/>
          <p:cNvSpPr/>
          <p:nvPr/>
        </p:nvSpPr>
        <p:spPr>
          <a:xfrm>
            <a:off x="3200400" y="3429000"/>
            <a:ext cx="1657350" cy="2800350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Multiply 35"/>
          <p:cNvSpPr/>
          <p:nvPr/>
        </p:nvSpPr>
        <p:spPr>
          <a:xfrm>
            <a:off x="4743450" y="2228850"/>
            <a:ext cx="3028950" cy="4229100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create an array of length (</a:t>
            </a:r>
            <a:r>
              <a:rPr lang="en-CA" i="1" dirty="0" smtClean="0"/>
              <a:t>n</a:t>
            </a:r>
            <a:r>
              <a:rPr lang="en-CA" dirty="0" smtClean="0"/>
              <a:t> +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) and sequentially fill in the array values</a:t>
            </a:r>
          </a:p>
          <a:p>
            <a:pPr lvl="1">
              <a:defRPr/>
            </a:pPr>
            <a:r>
              <a:rPr lang="en-CA" i="1" dirty="0" smtClean="0"/>
              <a:t>O</a:t>
            </a:r>
            <a:r>
              <a:rPr lang="en-CA" dirty="0" smtClean="0"/>
              <a:t>(</a:t>
            </a:r>
            <a:r>
              <a:rPr lang="en-CA" i="1" dirty="0" smtClean="0"/>
              <a:t>n</a:t>
            </a:r>
            <a:r>
              <a:rPr lang="en-CA" dirty="0" smtClean="0"/>
              <a:t>)</a:t>
            </a:r>
          </a:p>
          <a:p>
            <a:pPr>
              <a:defRPr/>
            </a:pPr>
            <a:endParaRPr lang="en-CA" dirty="0" smtClean="0"/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// pre. n &gt;= 0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fibonacci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[] f = new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[n + 1];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f[0] = 0;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f[1] = 1;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for 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2;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&lt; n + 1;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f[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] = f[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- 1] + f[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- 2];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return f;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  <a:defRPr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F96592-3C71-46D1-9DDF-5CEA303716AE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Closing Question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the recursive Fibonacci and merge sort algorithms can be illustrated using a call tree</a:t>
            </a:r>
          </a:p>
          <a:p>
            <a:pPr lvl="1">
              <a:defRPr/>
            </a:pPr>
            <a:r>
              <a:rPr lang="en-CA" dirty="0" smtClean="0"/>
              <a:t>merge sort is actually 2 trees; one to split and one to merge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why is the Fibonacci algorithm </a:t>
            </a:r>
            <a:r>
              <a:rPr lang="en-CA" i="1" dirty="0" smtClean="0"/>
              <a:t>O</a:t>
            </a:r>
            <a:r>
              <a:rPr lang="en-CA" dirty="0" smtClean="0"/>
              <a:t>(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sz="3600" i="1" baseline="30000" dirty="0" smtClean="0"/>
              <a:t>n</a:t>
            </a:r>
            <a:r>
              <a:rPr lang="en-CA" dirty="0" smtClean="0"/>
              <a:t>) and merge sort </a:t>
            </a:r>
            <a:r>
              <a:rPr lang="en-CA" i="1" dirty="0" smtClean="0"/>
              <a:t>O</a:t>
            </a:r>
            <a:r>
              <a:rPr lang="en-CA" dirty="0" smtClean="0"/>
              <a:t>(</a:t>
            </a:r>
            <a:r>
              <a:rPr lang="en-CA" i="1" dirty="0" smtClean="0"/>
              <a:t>n</a:t>
            </a:r>
            <a:r>
              <a:rPr lang="en-CA" dirty="0" smtClean="0"/>
              <a:t> </a:t>
            </a:r>
            <a:r>
              <a:rPr lang="en-CA" dirty="0" err="1" smtClean="0"/>
              <a:t>log</a:t>
            </a:r>
            <a:r>
              <a:rPr lang="en-CA" i="1" dirty="0" err="1" smtClean="0"/>
              <a:t>n</a:t>
            </a:r>
            <a:r>
              <a:rPr lang="en-CA" dirty="0" smtClean="0"/>
              <a:t>)?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89854C-D180-4AC8-B5EA-7F02FB1333C7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Merge Sort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merge sort is a divide and conquer algorithm that sorts a list of numbers by recursively splitting the list into two halves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47EDCA-5F43-49D0-9439-463E11DD295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6000750" y="26225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14" name="TextBox 5"/>
          <p:cNvSpPr txBox="1">
            <a:spLocks noChangeArrowheads="1"/>
          </p:cNvSpPr>
          <p:nvPr/>
        </p:nvSpPr>
        <p:spPr bwMode="auto">
          <a:xfrm>
            <a:off x="4171950" y="26225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2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15" name="TextBox 6"/>
          <p:cNvSpPr txBox="1">
            <a:spLocks noChangeArrowheads="1"/>
          </p:cNvSpPr>
          <p:nvPr/>
        </p:nvSpPr>
        <p:spPr bwMode="auto">
          <a:xfrm>
            <a:off x="5086350" y="26225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7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16" name="TextBox 7"/>
          <p:cNvSpPr txBox="1">
            <a:spLocks noChangeArrowheads="1"/>
          </p:cNvSpPr>
          <p:nvPr/>
        </p:nvSpPr>
        <p:spPr bwMode="auto">
          <a:xfrm>
            <a:off x="2800350" y="26225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4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17" name="TextBox 8"/>
          <p:cNvSpPr txBox="1">
            <a:spLocks noChangeArrowheads="1"/>
          </p:cNvSpPr>
          <p:nvPr/>
        </p:nvSpPr>
        <p:spPr bwMode="auto">
          <a:xfrm>
            <a:off x="3714750" y="26225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5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18" name="TextBox 9"/>
          <p:cNvSpPr txBox="1">
            <a:spLocks noChangeArrowheads="1"/>
          </p:cNvSpPr>
          <p:nvPr/>
        </p:nvSpPr>
        <p:spPr bwMode="auto">
          <a:xfrm>
            <a:off x="5543550" y="26225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6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19" name="TextBox 10"/>
          <p:cNvSpPr txBox="1">
            <a:spLocks noChangeArrowheads="1"/>
          </p:cNvSpPr>
          <p:nvPr/>
        </p:nvSpPr>
        <p:spPr bwMode="auto">
          <a:xfrm>
            <a:off x="3257550" y="26225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3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20" name="TextBox 11"/>
          <p:cNvSpPr txBox="1">
            <a:spLocks noChangeArrowheads="1"/>
          </p:cNvSpPr>
          <p:nvPr/>
        </p:nvSpPr>
        <p:spPr bwMode="auto">
          <a:xfrm>
            <a:off x="4629150" y="26225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8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21" name="TextBox 12"/>
          <p:cNvSpPr txBox="1">
            <a:spLocks noChangeArrowheads="1"/>
          </p:cNvSpPr>
          <p:nvPr/>
        </p:nvSpPr>
        <p:spPr bwMode="auto">
          <a:xfrm>
            <a:off x="6229350" y="3429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22" name="TextBox 13"/>
          <p:cNvSpPr txBox="1">
            <a:spLocks noChangeArrowheads="1"/>
          </p:cNvSpPr>
          <p:nvPr/>
        </p:nvSpPr>
        <p:spPr bwMode="auto">
          <a:xfrm>
            <a:off x="5314950" y="3429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7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23" name="TextBox 14"/>
          <p:cNvSpPr txBox="1">
            <a:spLocks noChangeArrowheads="1"/>
          </p:cNvSpPr>
          <p:nvPr/>
        </p:nvSpPr>
        <p:spPr bwMode="auto">
          <a:xfrm>
            <a:off x="5772150" y="3429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6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24" name="TextBox 15"/>
          <p:cNvSpPr txBox="1">
            <a:spLocks noChangeArrowheads="1"/>
          </p:cNvSpPr>
          <p:nvPr/>
        </p:nvSpPr>
        <p:spPr bwMode="auto">
          <a:xfrm>
            <a:off x="4857750" y="3429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8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25" name="TextBox 16"/>
          <p:cNvSpPr txBox="1">
            <a:spLocks noChangeArrowheads="1"/>
          </p:cNvSpPr>
          <p:nvPr/>
        </p:nvSpPr>
        <p:spPr bwMode="auto">
          <a:xfrm>
            <a:off x="3943350" y="3429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2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26" name="TextBox 17"/>
          <p:cNvSpPr txBox="1">
            <a:spLocks noChangeArrowheads="1"/>
          </p:cNvSpPr>
          <p:nvPr/>
        </p:nvSpPr>
        <p:spPr bwMode="auto">
          <a:xfrm>
            <a:off x="2571750" y="3429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4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27" name="TextBox 18"/>
          <p:cNvSpPr txBox="1">
            <a:spLocks noChangeArrowheads="1"/>
          </p:cNvSpPr>
          <p:nvPr/>
        </p:nvSpPr>
        <p:spPr bwMode="auto">
          <a:xfrm>
            <a:off x="3486150" y="3429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5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28" name="TextBox 19"/>
          <p:cNvSpPr txBox="1">
            <a:spLocks noChangeArrowheads="1"/>
          </p:cNvSpPr>
          <p:nvPr/>
        </p:nvSpPr>
        <p:spPr bwMode="auto">
          <a:xfrm>
            <a:off x="3028950" y="3429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3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29" name="TextBox 20"/>
          <p:cNvSpPr txBox="1">
            <a:spLocks noChangeArrowheads="1"/>
          </p:cNvSpPr>
          <p:nvPr/>
        </p:nvSpPr>
        <p:spPr bwMode="auto">
          <a:xfrm>
            <a:off x="3714750" y="42592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2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30" name="TextBox 21"/>
          <p:cNvSpPr txBox="1">
            <a:spLocks noChangeArrowheads="1"/>
          </p:cNvSpPr>
          <p:nvPr/>
        </p:nvSpPr>
        <p:spPr bwMode="auto">
          <a:xfrm>
            <a:off x="3257550" y="42592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5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31" name="TextBox 22"/>
          <p:cNvSpPr txBox="1">
            <a:spLocks noChangeArrowheads="1"/>
          </p:cNvSpPr>
          <p:nvPr/>
        </p:nvSpPr>
        <p:spPr bwMode="auto">
          <a:xfrm>
            <a:off x="1885950" y="42592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4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32" name="TextBox 23"/>
          <p:cNvSpPr txBox="1">
            <a:spLocks noChangeArrowheads="1"/>
          </p:cNvSpPr>
          <p:nvPr/>
        </p:nvSpPr>
        <p:spPr bwMode="auto">
          <a:xfrm>
            <a:off x="2343150" y="42592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3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33" name="TextBox 24"/>
          <p:cNvSpPr txBox="1">
            <a:spLocks noChangeArrowheads="1"/>
          </p:cNvSpPr>
          <p:nvPr/>
        </p:nvSpPr>
        <p:spPr bwMode="auto">
          <a:xfrm>
            <a:off x="6858000" y="42592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34" name="TextBox 25"/>
          <p:cNvSpPr txBox="1">
            <a:spLocks noChangeArrowheads="1"/>
          </p:cNvSpPr>
          <p:nvPr/>
        </p:nvSpPr>
        <p:spPr bwMode="auto">
          <a:xfrm>
            <a:off x="6400800" y="42592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6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35" name="TextBox 26"/>
          <p:cNvSpPr txBox="1">
            <a:spLocks noChangeArrowheads="1"/>
          </p:cNvSpPr>
          <p:nvPr/>
        </p:nvSpPr>
        <p:spPr bwMode="auto">
          <a:xfrm>
            <a:off x="5543550" y="42862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7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36" name="TextBox 27"/>
          <p:cNvSpPr txBox="1">
            <a:spLocks noChangeArrowheads="1"/>
          </p:cNvSpPr>
          <p:nvPr/>
        </p:nvSpPr>
        <p:spPr bwMode="auto">
          <a:xfrm>
            <a:off x="5086350" y="42862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8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37" name="TextBox 28"/>
          <p:cNvSpPr txBox="1">
            <a:spLocks noChangeArrowheads="1"/>
          </p:cNvSpPr>
          <p:nvPr/>
        </p:nvSpPr>
        <p:spPr bwMode="auto">
          <a:xfrm>
            <a:off x="1200150" y="50863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4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38" name="TextBox 29"/>
          <p:cNvSpPr txBox="1">
            <a:spLocks noChangeArrowheads="1"/>
          </p:cNvSpPr>
          <p:nvPr/>
        </p:nvSpPr>
        <p:spPr bwMode="auto">
          <a:xfrm>
            <a:off x="2114550" y="50863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3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39" name="TextBox 30"/>
          <p:cNvSpPr txBox="1">
            <a:spLocks noChangeArrowheads="1"/>
          </p:cNvSpPr>
          <p:nvPr/>
        </p:nvSpPr>
        <p:spPr bwMode="auto">
          <a:xfrm>
            <a:off x="3943350" y="511651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2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40" name="TextBox 31"/>
          <p:cNvSpPr txBox="1">
            <a:spLocks noChangeArrowheads="1"/>
          </p:cNvSpPr>
          <p:nvPr/>
        </p:nvSpPr>
        <p:spPr bwMode="auto">
          <a:xfrm>
            <a:off x="3028950" y="511651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5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41" name="TextBox 32"/>
          <p:cNvSpPr txBox="1">
            <a:spLocks noChangeArrowheads="1"/>
          </p:cNvSpPr>
          <p:nvPr/>
        </p:nvSpPr>
        <p:spPr bwMode="auto">
          <a:xfrm>
            <a:off x="5772150" y="511651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7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42" name="TextBox 33"/>
          <p:cNvSpPr txBox="1">
            <a:spLocks noChangeArrowheads="1"/>
          </p:cNvSpPr>
          <p:nvPr/>
        </p:nvSpPr>
        <p:spPr bwMode="auto">
          <a:xfrm>
            <a:off x="4857750" y="511651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8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43" name="TextBox 34"/>
          <p:cNvSpPr txBox="1">
            <a:spLocks noChangeArrowheads="1"/>
          </p:cNvSpPr>
          <p:nvPr/>
        </p:nvSpPr>
        <p:spPr bwMode="auto">
          <a:xfrm>
            <a:off x="7543800" y="511651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44" name="TextBox 35"/>
          <p:cNvSpPr txBox="1">
            <a:spLocks noChangeArrowheads="1"/>
          </p:cNvSpPr>
          <p:nvPr/>
        </p:nvSpPr>
        <p:spPr bwMode="auto">
          <a:xfrm>
            <a:off x="6629400" y="511651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6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rot="10800000" flipV="1">
            <a:off x="3486150" y="3025775"/>
            <a:ext cx="1085850" cy="3460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4629150" y="3025775"/>
            <a:ext cx="1085850" cy="3460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10800000" flipV="1">
            <a:off x="2343150" y="3832225"/>
            <a:ext cx="1076325" cy="3397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16200000" flipH="1">
            <a:off x="3369469" y="3940969"/>
            <a:ext cx="396875" cy="1793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10800000" flipH="1" flipV="1">
            <a:off x="5781675" y="3832225"/>
            <a:ext cx="1076325" cy="3397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5400000">
            <a:off x="5436394" y="3940969"/>
            <a:ext cx="396875" cy="1793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10800000" flipV="1">
            <a:off x="5086350" y="4695825"/>
            <a:ext cx="407988" cy="3905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5551488" y="4695825"/>
            <a:ext cx="392112" cy="3905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5400000">
            <a:off x="6624638" y="4891088"/>
            <a:ext cx="388937" cy="15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6877050" y="4695825"/>
            <a:ext cx="895350" cy="3333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3708400" y="4695825"/>
            <a:ext cx="406400" cy="3905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10800000" flipV="1">
            <a:off x="3257550" y="4695825"/>
            <a:ext cx="392113" cy="3905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rot="10800000" flipV="1">
            <a:off x="1428750" y="4695825"/>
            <a:ext cx="838200" cy="3333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rot="5400000">
            <a:off x="2159794" y="4861719"/>
            <a:ext cx="333375" cy="15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the split lists are then merged into sorted sub-lists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DF146-A68F-466D-8A4E-F5C4C70B095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8437" name="TextBox 4"/>
          <p:cNvSpPr txBox="1">
            <a:spLocks noChangeArrowheads="1"/>
          </p:cNvSpPr>
          <p:nvPr/>
        </p:nvSpPr>
        <p:spPr bwMode="auto">
          <a:xfrm>
            <a:off x="1200150" y="20574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4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38" name="TextBox 5"/>
          <p:cNvSpPr txBox="1">
            <a:spLocks noChangeArrowheads="1"/>
          </p:cNvSpPr>
          <p:nvPr/>
        </p:nvSpPr>
        <p:spPr bwMode="auto">
          <a:xfrm>
            <a:off x="2114550" y="20574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3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39" name="TextBox 6"/>
          <p:cNvSpPr txBox="1">
            <a:spLocks noChangeArrowheads="1"/>
          </p:cNvSpPr>
          <p:nvPr/>
        </p:nvSpPr>
        <p:spPr bwMode="auto">
          <a:xfrm>
            <a:off x="3943350" y="20875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2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40" name="TextBox 7"/>
          <p:cNvSpPr txBox="1">
            <a:spLocks noChangeArrowheads="1"/>
          </p:cNvSpPr>
          <p:nvPr/>
        </p:nvSpPr>
        <p:spPr bwMode="auto">
          <a:xfrm>
            <a:off x="3028950" y="20875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5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41" name="TextBox 8"/>
          <p:cNvSpPr txBox="1">
            <a:spLocks noChangeArrowheads="1"/>
          </p:cNvSpPr>
          <p:nvPr/>
        </p:nvSpPr>
        <p:spPr bwMode="auto">
          <a:xfrm>
            <a:off x="5772150" y="20875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7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42" name="TextBox 9"/>
          <p:cNvSpPr txBox="1">
            <a:spLocks noChangeArrowheads="1"/>
          </p:cNvSpPr>
          <p:nvPr/>
        </p:nvSpPr>
        <p:spPr bwMode="auto">
          <a:xfrm>
            <a:off x="4857750" y="20875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8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43" name="TextBox 10"/>
          <p:cNvSpPr txBox="1">
            <a:spLocks noChangeArrowheads="1"/>
          </p:cNvSpPr>
          <p:nvPr/>
        </p:nvSpPr>
        <p:spPr bwMode="auto">
          <a:xfrm>
            <a:off x="7543800" y="20875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44" name="TextBox 11"/>
          <p:cNvSpPr txBox="1">
            <a:spLocks noChangeArrowheads="1"/>
          </p:cNvSpPr>
          <p:nvPr/>
        </p:nvSpPr>
        <p:spPr bwMode="auto">
          <a:xfrm>
            <a:off x="6629400" y="20875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6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45" name="TextBox 12"/>
          <p:cNvSpPr txBox="1">
            <a:spLocks noChangeArrowheads="1"/>
          </p:cNvSpPr>
          <p:nvPr/>
        </p:nvSpPr>
        <p:spPr bwMode="auto">
          <a:xfrm>
            <a:off x="3714750" y="28575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5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46" name="TextBox 13"/>
          <p:cNvSpPr txBox="1">
            <a:spLocks noChangeArrowheads="1"/>
          </p:cNvSpPr>
          <p:nvPr/>
        </p:nvSpPr>
        <p:spPr bwMode="auto">
          <a:xfrm>
            <a:off x="3257550" y="28575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2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47" name="TextBox 14"/>
          <p:cNvSpPr txBox="1">
            <a:spLocks noChangeArrowheads="1"/>
          </p:cNvSpPr>
          <p:nvPr/>
        </p:nvSpPr>
        <p:spPr bwMode="auto">
          <a:xfrm>
            <a:off x="1885950" y="28575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3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48" name="TextBox 15"/>
          <p:cNvSpPr txBox="1">
            <a:spLocks noChangeArrowheads="1"/>
          </p:cNvSpPr>
          <p:nvPr/>
        </p:nvSpPr>
        <p:spPr bwMode="auto">
          <a:xfrm>
            <a:off x="2343150" y="28575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4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49" name="TextBox 16"/>
          <p:cNvSpPr txBox="1">
            <a:spLocks noChangeArrowheads="1"/>
          </p:cNvSpPr>
          <p:nvPr/>
        </p:nvSpPr>
        <p:spPr bwMode="auto">
          <a:xfrm>
            <a:off x="6858000" y="28575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6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50" name="TextBox 17"/>
          <p:cNvSpPr txBox="1">
            <a:spLocks noChangeArrowheads="1"/>
          </p:cNvSpPr>
          <p:nvPr/>
        </p:nvSpPr>
        <p:spPr bwMode="auto">
          <a:xfrm>
            <a:off x="6400800" y="28575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51" name="TextBox 18"/>
          <p:cNvSpPr txBox="1">
            <a:spLocks noChangeArrowheads="1"/>
          </p:cNvSpPr>
          <p:nvPr/>
        </p:nvSpPr>
        <p:spPr bwMode="auto">
          <a:xfrm>
            <a:off x="5543550" y="2884488"/>
            <a:ext cx="400050" cy="3683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8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52" name="TextBox 19"/>
          <p:cNvSpPr txBox="1">
            <a:spLocks noChangeArrowheads="1"/>
          </p:cNvSpPr>
          <p:nvPr/>
        </p:nvSpPr>
        <p:spPr bwMode="auto">
          <a:xfrm>
            <a:off x="5086350" y="2884488"/>
            <a:ext cx="400050" cy="3683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7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53" name="TextBox 24"/>
          <p:cNvSpPr txBox="1">
            <a:spLocks noChangeArrowheads="1"/>
          </p:cNvSpPr>
          <p:nvPr/>
        </p:nvSpPr>
        <p:spPr bwMode="auto">
          <a:xfrm>
            <a:off x="6229350" y="37147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8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54" name="TextBox 25"/>
          <p:cNvSpPr txBox="1">
            <a:spLocks noChangeArrowheads="1"/>
          </p:cNvSpPr>
          <p:nvPr/>
        </p:nvSpPr>
        <p:spPr bwMode="auto">
          <a:xfrm>
            <a:off x="5314950" y="37147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6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55" name="TextBox 26"/>
          <p:cNvSpPr txBox="1">
            <a:spLocks noChangeArrowheads="1"/>
          </p:cNvSpPr>
          <p:nvPr/>
        </p:nvSpPr>
        <p:spPr bwMode="auto">
          <a:xfrm>
            <a:off x="5772150" y="37147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7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56" name="TextBox 27"/>
          <p:cNvSpPr txBox="1">
            <a:spLocks noChangeArrowheads="1"/>
          </p:cNvSpPr>
          <p:nvPr/>
        </p:nvSpPr>
        <p:spPr bwMode="auto">
          <a:xfrm>
            <a:off x="4857750" y="37147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57" name="TextBox 28"/>
          <p:cNvSpPr txBox="1">
            <a:spLocks noChangeArrowheads="1"/>
          </p:cNvSpPr>
          <p:nvPr/>
        </p:nvSpPr>
        <p:spPr bwMode="auto">
          <a:xfrm>
            <a:off x="3943350" y="37147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5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58" name="TextBox 29"/>
          <p:cNvSpPr txBox="1">
            <a:spLocks noChangeArrowheads="1"/>
          </p:cNvSpPr>
          <p:nvPr/>
        </p:nvSpPr>
        <p:spPr bwMode="auto">
          <a:xfrm>
            <a:off x="2571750" y="37147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2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59" name="TextBox 30"/>
          <p:cNvSpPr txBox="1">
            <a:spLocks noChangeArrowheads="1"/>
          </p:cNvSpPr>
          <p:nvPr/>
        </p:nvSpPr>
        <p:spPr bwMode="auto">
          <a:xfrm>
            <a:off x="3486150" y="37147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4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60" name="TextBox 31"/>
          <p:cNvSpPr txBox="1">
            <a:spLocks noChangeArrowheads="1"/>
          </p:cNvSpPr>
          <p:nvPr/>
        </p:nvSpPr>
        <p:spPr bwMode="auto">
          <a:xfrm>
            <a:off x="3028950" y="37147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3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61" name="TextBox 32"/>
          <p:cNvSpPr txBox="1">
            <a:spLocks noChangeArrowheads="1"/>
          </p:cNvSpPr>
          <p:nvPr/>
        </p:nvSpPr>
        <p:spPr bwMode="auto">
          <a:xfrm>
            <a:off x="6000750" y="46021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8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62" name="TextBox 33"/>
          <p:cNvSpPr txBox="1">
            <a:spLocks noChangeArrowheads="1"/>
          </p:cNvSpPr>
          <p:nvPr/>
        </p:nvSpPr>
        <p:spPr bwMode="auto">
          <a:xfrm>
            <a:off x="4171950" y="46021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4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63" name="TextBox 34"/>
          <p:cNvSpPr txBox="1">
            <a:spLocks noChangeArrowheads="1"/>
          </p:cNvSpPr>
          <p:nvPr/>
        </p:nvSpPr>
        <p:spPr bwMode="auto">
          <a:xfrm>
            <a:off x="5086350" y="46021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6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64" name="TextBox 35"/>
          <p:cNvSpPr txBox="1">
            <a:spLocks noChangeArrowheads="1"/>
          </p:cNvSpPr>
          <p:nvPr/>
        </p:nvSpPr>
        <p:spPr bwMode="auto">
          <a:xfrm>
            <a:off x="2800350" y="46021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65" name="TextBox 36"/>
          <p:cNvSpPr txBox="1">
            <a:spLocks noChangeArrowheads="1"/>
          </p:cNvSpPr>
          <p:nvPr/>
        </p:nvSpPr>
        <p:spPr bwMode="auto">
          <a:xfrm>
            <a:off x="3714750" y="46021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3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66" name="TextBox 37"/>
          <p:cNvSpPr txBox="1">
            <a:spLocks noChangeArrowheads="1"/>
          </p:cNvSpPr>
          <p:nvPr/>
        </p:nvSpPr>
        <p:spPr bwMode="auto">
          <a:xfrm>
            <a:off x="5543550" y="46021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7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67" name="TextBox 38"/>
          <p:cNvSpPr txBox="1">
            <a:spLocks noChangeArrowheads="1"/>
          </p:cNvSpPr>
          <p:nvPr/>
        </p:nvSpPr>
        <p:spPr bwMode="auto">
          <a:xfrm>
            <a:off x="3257550" y="46021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2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68" name="TextBox 39"/>
          <p:cNvSpPr txBox="1">
            <a:spLocks noChangeArrowheads="1"/>
          </p:cNvSpPr>
          <p:nvPr/>
        </p:nvSpPr>
        <p:spPr bwMode="auto">
          <a:xfrm>
            <a:off x="4629150" y="46021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5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42" name="Straight Arrow Connector 41"/>
          <p:cNvCxnSpPr>
            <a:stCxn id="18437" idx="2"/>
          </p:cNvCxnSpPr>
          <p:nvPr/>
        </p:nvCxnSpPr>
        <p:spPr>
          <a:xfrm rot="16200000" flipH="1">
            <a:off x="1647032" y="2180431"/>
            <a:ext cx="373062" cy="8667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8438" idx="2"/>
          </p:cNvCxnSpPr>
          <p:nvPr/>
        </p:nvCxnSpPr>
        <p:spPr>
          <a:xfrm rot="16200000" flipH="1">
            <a:off x="2133601" y="2608262"/>
            <a:ext cx="373062" cy="1111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8440" idx="2"/>
          </p:cNvCxnSpPr>
          <p:nvPr/>
        </p:nvCxnSpPr>
        <p:spPr>
          <a:xfrm rot="16200000" flipH="1">
            <a:off x="3271838" y="2414587"/>
            <a:ext cx="342900" cy="4286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18439" idx="2"/>
          </p:cNvCxnSpPr>
          <p:nvPr/>
        </p:nvCxnSpPr>
        <p:spPr>
          <a:xfrm rot="5400000">
            <a:off x="3757613" y="2414587"/>
            <a:ext cx="342900" cy="4286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2325688" y="3257550"/>
            <a:ext cx="1103312" cy="4000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rot="5400000">
            <a:off x="3371850" y="3371850"/>
            <a:ext cx="400050" cy="1714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3486150" y="4114800"/>
            <a:ext cx="1085850" cy="4000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10800000" flipV="1">
            <a:off x="4629150" y="4114800"/>
            <a:ext cx="1085850" cy="4000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6200000" flipH="1">
            <a:off x="5457825" y="3400425"/>
            <a:ext cx="342900" cy="1714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10800000" flipV="1">
            <a:off x="5772150" y="3257550"/>
            <a:ext cx="1028700" cy="4000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18442" idx="2"/>
          </p:cNvCxnSpPr>
          <p:nvPr/>
        </p:nvCxnSpPr>
        <p:spPr>
          <a:xfrm rot="16200000" flipH="1">
            <a:off x="5100638" y="2414587"/>
            <a:ext cx="342900" cy="4286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18441" idx="2"/>
          </p:cNvCxnSpPr>
          <p:nvPr/>
        </p:nvCxnSpPr>
        <p:spPr>
          <a:xfrm rot="5400000">
            <a:off x="5586413" y="2414587"/>
            <a:ext cx="342900" cy="4286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18444" idx="2"/>
          </p:cNvCxnSpPr>
          <p:nvPr/>
        </p:nvCxnSpPr>
        <p:spPr>
          <a:xfrm rot="5400000">
            <a:off x="6643688" y="2614612"/>
            <a:ext cx="342900" cy="285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18443" idx="2"/>
          </p:cNvCxnSpPr>
          <p:nvPr/>
        </p:nvCxnSpPr>
        <p:spPr>
          <a:xfrm rot="5400000">
            <a:off x="7129463" y="2185987"/>
            <a:ext cx="342900" cy="8858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Merging Sorted Sub-lists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two sub-lists of length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0DEE5E-EFE8-4B3E-8971-06352E06F88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030" name="TextBox 4"/>
          <p:cNvSpPr txBox="1">
            <a:spLocks noChangeArrowheads="1"/>
          </p:cNvSpPr>
          <p:nvPr/>
        </p:nvSpPr>
        <p:spPr bwMode="auto">
          <a:xfrm>
            <a:off x="3718454" y="23161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4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31" name="TextBox 5"/>
          <p:cNvSpPr txBox="1">
            <a:spLocks noChangeArrowheads="1"/>
          </p:cNvSpPr>
          <p:nvPr/>
        </p:nvSpPr>
        <p:spPr bwMode="auto">
          <a:xfrm>
            <a:off x="5193242" y="23161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3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32" name="TextBox 6"/>
          <p:cNvSpPr txBox="1">
            <a:spLocks noChangeArrowheads="1"/>
          </p:cNvSpPr>
          <p:nvPr/>
        </p:nvSpPr>
        <p:spPr bwMode="auto">
          <a:xfrm>
            <a:off x="3553354" y="18288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left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33" name="TextBox 7"/>
          <p:cNvSpPr txBox="1">
            <a:spLocks noChangeArrowheads="1"/>
          </p:cNvSpPr>
          <p:nvPr/>
        </p:nvSpPr>
        <p:spPr bwMode="auto">
          <a:xfrm>
            <a:off x="4964642" y="1828800"/>
            <a:ext cx="8747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right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34" name="TextBox 8"/>
          <p:cNvSpPr txBox="1">
            <a:spLocks noChangeArrowheads="1"/>
          </p:cNvSpPr>
          <p:nvPr/>
        </p:nvSpPr>
        <p:spPr bwMode="auto">
          <a:xfrm>
            <a:off x="4085167" y="3116263"/>
            <a:ext cx="10112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result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35" name="TextBox 9"/>
          <p:cNvSpPr txBox="1">
            <a:spLocks noChangeArrowheads="1"/>
          </p:cNvSpPr>
          <p:nvPr/>
        </p:nvSpPr>
        <p:spPr bwMode="auto">
          <a:xfrm>
            <a:off x="4162954" y="35433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3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36" name="TextBox 11"/>
          <p:cNvSpPr txBox="1">
            <a:spLocks noChangeArrowheads="1"/>
          </p:cNvSpPr>
          <p:nvPr/>
        </p:nvSpPr>
        <p:spPr bwMode="auto">
          <a:xfrm>
            <a:off x="4621742" y="35433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4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67554" y="4343400"/>
            <a:ext cx="1914525" cy="8302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dirty="0">
                <a:solidFill>
                  <a:srgbClr val="0070C0"/>
                </a:solidFill>
                <a:latin typeface="+mn-lt"/>
                <a:cs typeface="Courier New" pitchFamily="49" charset="0"/>
              </a:rPr>
              <a:t>1 comparison</a:t>
            </a:r>
          </a:p>
          <a:p>
            <a:pPr>
              <a:defRPr/>
            </a:pPr>
            <a:r>
              <a:rPr lang="en-CA" sz="2400" dirty="0">
                <a:solidFill>
                  <a:srgbClr val="0070C0"/>
                </a:solidFill>
                <a:latin typeface="+mn-lt"/>
                <a:cs typeface="Courier New" pitchFamily="49" charset="0"/>
              </a:rPr>
              <a:t>2 copies</a:t>
            </a:r>
            <a:endParaRPr lang="en-US" sz="2400" dirty="0">
              <a:solidFill>
                <a:srgbClr val="0070C0"/>
              </a:solidFill>
              <a:latin typeface="+mn-lt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611ADE-A45B-4354-9DFE-C6F9F9A22C2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1600" dirty="0" err="1" smtClean="0"/>
              <a:t>LinkedList</a:t>
            </a:r>
            <a:r>
              <a:rPr lang="en-US" sz="1600" dirty="0" smtClean="0"/>
              <a:t>&lt;Integer&gt; result = new </a:t>
            </a:r>
            <a:r>
              <a:rPr lang="en-US" sz="1600" dirty="0" err="1" smtClean="0"/>
              <a:t>LinkedList</a:t>
            </a:r>
            <a:r>
              <a:rPr lang="en-US" sz="1600" dirty="0" smtClean="0"/>
              <a:t>&lt;Integer&gt;();</a:t>
            </a:r>
          </a:p>
          <a:p>
            <a:endParaRPr lang="en-US" sz="1600" dirty="0" smtClean="0"/>
          </a:p>
          <a:p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fL</a:t>
            </a:r>
            <a:r>
              <a:rPr lang="en-US" sz="1600" dirty="0" smtClean="0"/>
              <a:t> = </a:t>
            </a:r>
            <a:r>
              <a:rPr lang="en-US" sz="1600" dirty="0" err="1" smtClean="0"/>
              <a:t>left.getFirst</a:t>
            </a:r>
            <a:r>
              <a:rPr lang="en-US" sz="1600" dirty="0" smtClean="0"/>
              <a:t>();</a:t>
            </a:r>
          </a:p>
          <a:p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fR</a:t>
            </a:r>
            <a:r>
              <a:rPr lang="en-US" sz="1600" dirty="0" smtClean="0"/>
              <a:t> = </a:t>
            </a:r>
            <a:r>
              <a:rPr lang="en-US" sz="1600" dirty="0" err="1" smtClean="0"/>
              <a:t>right.getFirst</a:t>
            </a:r>
            <a:r>
              <a:rPr lang="en-US" sz="1600" dirty="0" smtClean="0"/>
              <a:t>();</a:t>
            </a:r>
          </a:p>
          <a:p>
            <a:r>
              <a:rPr lang="en-US" sz="1600" dirty="0" smtClean="0"/>
              <a:t>if (</a:t>
            </a:r>
            <a:r>
              <a:rPr lang="en-US" sz="1600" dirty="0" err="1" smtClean="0"/>
              <a:t>fL</a:t>
            </a:r>
            <a:r>
              <a:rPr lang="en-US" sz="1600" dirty="0" smtClean="0"/>
              <a:t> &lt; </a:t>
            </a:r>
            <a:r>
              <a:rPr lang="en-US" sz="1600" dirty="0" err="1" smtClean="0"/>
              <a:t>fR</a:t>
            </a:r>
            <a:r>
              <a:rPr lang="en-US" sz="1600" dirty="0" smtClean="0"/>
              <a:t>) {</a:t>
            </a:r>
          </a:p>
          <a:p>
            <a:r>
              <a:rPr lang="en-US" sz="1600" dirty="0" smtClean="0"/>
              <a:t>  </a:t>
            </a:r>
            <a:r>
              <a:rPr lang="en-US" sz="1600" dirty="0" err="1" smtClean="0"/>
              <a:t>result.add</a:t>
            </a:r>
            <a:r>
              <a:rPr lang="en-US" sz="1600" dirty="0" smtClean="0"/>
              <a:t>(</a:t>
            </a:r>
            <a:r>
              <a:rPr lang="en-US" sz="1600" dirty="0" err="1" smtClean="0"/>
              <a:t>fL</a:t>
            </a:r>
            <a:r>
              <a:rPr lang="en-US" sz="1600" dirty="0" smtClean="0"/>
              <a:t>);</a:t>
            </a:r>
          </a:p>
          <a:p>
            <a:r>
              <a:rPr lang="en-US" sz="1600" dirty="0" smtClean="0"/>
              <a:t>  </a:t>
            </a:r>
            <a:r>
              <a:rPr lang="en-US" sz="1600" dirty="0" err="1" smtClean="0"/>
              <a:t>left.removeFirst</a:t>
            </a:r>
            <a:r>
              <a:rPr lang="en-US" sz="1600" dirty="0" smtClean="0"/>
              <a:t>();</a:t>
            </a:r>
          </a:p>
          <a:p>
            <a:r>
              <a:rPr lang="en-US" sz="1600" dirty="0" smtClean="0"/>
              <a:t>}</a:t>
            </a:r>
          </a:p>
          <a:p>
            <a:r>
              <a:rPr lang="en-US" sz="1600" dirty="0" smtClean="0"/>
              <a:t>else {</a:t>
            </a:r>
          </a:p>
          <a:p>
            <a:r>
              <a:rPr lang="en-US" sz="1600" dirty="0" smtClean="0"/>
              <a:t>  </a:t>
            </a:r>
            <a:r>
              <a:rPr lang="en-US" sz="1600" dirty="0" err="1" smtClean="0"/>
              <a:t>result.add</a:t>
            </a:r>
            <a:r>
              <a:rPr lang="en-US" sz="1600" dirty="0" smtClean="0"/>
              <a:t>(</a:t>
            </a:r>
            <a:r>
              <a:rPr lang="en-US" sz="1600" dirty="0" err="1" smtClean="0"/>
              <a:t>fR</a:t>
            </a:r>
            <a:r>
              <a:rPr lang="en-US" sz="1600" dirty="0" smtClean="0"/>
              <a:t>);</a:t>
            </a:r>
          </a:p>
          <a:p>
            <a:r>
              <a:rPr lang="en-US" sz="1600" dirty="0" smtClean="0"/>
              <a:t>  </a:t>
            </a:r>
            <a:r>
              <a:rPr lang="en-US" sz="1600" dirty="0" err="1" smtClean="0"/>
              <a:t>right.removeFirst</a:t>
            </a:r>
            <a:r>
              <a:rPr lang="en-US" sz="1600" dirty="0" smtClean="0"/>
              <a:t>();</a:t>
            </a:r>
          </a:p>
          <a:p>
            <a:r>
              <a:rPr lang="en-US" sz="1600" dirty="0" smtClean="0"/>
              <a:t>}</a:t>
            </a:r>
          </a:p>
          <a:p>
            <a:r>
              <a:rPr lang="en-US" sz="1600" dirty="0" smtClean="0"/>
              <a:t>if (</a:t>
            </a:r>
            <a:r>
              <a:rPr lang="en-US" sz="1600" dirty="0" err="1" smtClean="0"/>
              <a:t>left.isEmpty</a:t>
            </a:r>
            <a:r>
              <a:rPr lang="en-US" sz="1600" dirty="0" smtClean="0"/>
              <a:t>()) {</a:t>
            </a:r>
          </a:p>
          <a:p>
            <a:r>
              <a:rPr lang="en-US" sz="1600" dirty="0" smtClean="0"/>
              <a:t>  </a:t>
            </a:r>
            <a:r>
              <a:rPr lang="en-US" sz="1600" dirty="0" err="1" smtClean="0"/>
              <a:t>result.addAll</a:t>
            </a:r>
            <a:r>
              <a:rPr lang="en-US" sz="1600" dirty="0" smtClean="0"/>
              <a:t>(right);</a:t>
            </a:r>
          </a:p>
          <a:p>
            <a:r>
              <a:rPr lang="en-US" sz="1600" dirty="0" smtClean="0"/>
              <a:t>}</a:t>
            </a:r>
          </a:p>
          <a:p>
            <a:r>
              <a:rPr lang="en-US" sz="1600" dirty="0" smtClean="0"/>
              <a:t>else {</a:t>
            </a:r>
          </a:p>
          <a:p>
            <a:r>
              <a:rPr lang="en-US" sz="1600" dirty="0" smtClean="0"/>
              <a:t>  </a:t>
            </a:r>
            <a:r>
              <a:rPr lang="en-US" sz="1600" dirty="0" err="1" smtClean="0"/>
              <a:t>result.addAll</a:t>
            </a:r>
            <a:r>
              <a:rPr lang="en-US" sz="1600" dirty="0" smtClean="0"/>
              <a:t>(left);</a:t>
            </a:r>
          </a:p>
          <a:p>
            <a:r>
              <a:rPr lang="en-US" sz="1600" dirty="0" smtClean="0"/>
              <a:t>}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Merging Sorted Sub-lists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two sub-lists of length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4C381E-0CEE-422D-BB79-84E4AFB7CA4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896254" y="2286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4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445404" y="2286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3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56" name="TextBox 6"/>
          <p:cNvSpPr txBox="1">
            <a:spLocks noChangeArrowheads="1"/>
          </p:cNvSpPr>
          <p:nvPr/>
        </p:nvSpPr>
        <p:spPr bwMode="auto">
          <a:xfrm>
            <a:off x="3553354" y="18288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left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57" name="TextBox 7"/>
          <p:cNvSpPr txBox="1">
            <a:spLocks noChangeArrowheads="1"/>
          </p:cNvSpPr>
          <p:nvPr/>
        </p:nvSpPr>
        <p:spPr bwMode="auto">
          <a:xfrm>
            <a:off x="4964642" y="1828800"/>
            <a:ext cx="8747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right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58" name="TextBox 8"/>
          <p:cNvSpPr txBox="1">
            <a:spLocks noChangeArrowheads="1"/>
          </p:cNvSpPr>
          <p:nvPr/>
        </p:nvSpPr>
        <p:spPr bwMode="auto">
          <a:xfrm>
            <a:off x="4085167" y="3116263"/>
            <a:ext cx="10112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result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162954" y="35433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3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621742" y="35433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4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67554" y="4343400"/>
            <a:ext cx="2084388" cy="8302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dirty="0">
                <a:solidFill>
                  <a:srgbClr val="0070C0"/>
                </a:solidFill>
                <a:latin typeface="+mn-lt"/>
                <a:cs typeface="Courier New" pitchFamily="49" charset="0"/>
              </a:rPr>
              <a:t>3 comparisons</a:t>
            </a:r>
          </a:p>
          <a:p>
            <a:pPr>
              <a:defRPr/>
            </a:pPr>
            <a:r>
              <a:rPr lang="en-CA" sz="2400" dirty="0">
                <a:solidFill>
                  <a:srgbClr val="0070C0"/>
                </a:solidFill>
                <a:latin typeface="+mn-lt"/>
                <a:cs typeface="Courier New" pitchFamily="49" charset="0"/>
              </a:rPr>
              <a:t>4 copies</a:t>
            </a:r>
            <a:endParaRPr lang="en-US" sz="2400" dirty="0">
              <a:solidFill>
                <a:srgbClr val="0070C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432954" y="2286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5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982104" y="2286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2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724804" y="35433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2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096404" y="35433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5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6" grpId="2" animBg="1"/>
      <p:bldP spid="10" grpId="0" animBg="1"/>
      <p:bldP spid="12" grpId="0" animBg="1"/>
      <p:bldP spid="14" grpId="0" animBg="1"/>
      <p:bldP spid="14" grpId="1" animBg="1"/>
      <p:bldP spid="15" grpId="0" animBg="1"/>
      <p:bldP spid="15" grpId="1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611ADE-A45B-4354-9DFE-C6F9F9A22C2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1400" dirty="0" err="1" smtClean="0"/>
              <a:t>LinkedList</a:t>
            </a:r>
            <a:r>
              <a:rPr lang="en-US" sz="1400" dirty="0" smtClean="0"/>
              <a:t>&lt;Integer&gt; result = new </a:t>
            </a:r>
            <a:r>
              <a:rPr lang="en-US" sz="1400" dirty="0" err="1" smtClean="0"/>
              <a:t>LinkedList</a:t>
            </a:r>
            <a:r>
              <a:rPr lang="en-US" sz="1400" dirty="0" smtClean="0"/>
              <a:t>&lt;Integer&gt;();</a:t>
            </a:r>
          </a:p>
          <a:p>
            <a:endParaRPr lang="en-US" sz="1400" dirty="0" smtClean="0"/>
          </a:p>
          <a:p>
            <a:r>
              <a:rPr lang="en-US" sz="1400" dirty="0" smtClean="0">
                <a:solidFill>
                  <a:srgbClr val="FF0000"/>
                </a:solidFill>
              </a:rPr>
              <a:t>while (</a:t>
            </a:r>
            <a:r>
              <a:rPr lang="en-US" sz="1400" dirty="0" err="1" smtClean="0">
                <a:solidFill>
                  <a:srgbClr val="FF0000"/>
                </a:solidFill>
              </a:rPr>
              <a:t>left.size</a:t>
            </a:r>
            <a:r>
              <a:rPr lang="en-US" sz="1400" dirty="0" smtClean="0">
                <a:solidFill>
                  <a:srgbClr val="FF0000"/>
                </a:solidFill>
              </a:rPr>
              <a:t>() &gt; 0 &amp;&amp; </a:t>
            </a:r>
            <a:r>
              <a:rPr lang="en-US" sz="1400" dirty="0" err="1" smtClean="0">
                <a:solidFill>
                  <a:srgbClr val="FF0000"/>
                </a:solidFill>
              </a:rPr>
              <a:t>right.size</a:t>
            </a:r>
            <a:r>
              <a:rPr lang="en-US" sz="1400" dirty="0" smtClean="0">
                <a:solidFill>
                  <a:srgbClr val="FF0000"/>
                </a:solidFill>
              </a:rPr>
              <a:t>() &gt; 0 ) {</a:t>
            </a:r>
          </a:p>
          <a:p>
            <a:r>
              <a:rPr lang="en-US" sz="1400" dirty="0" smtClean="0"/>
              <a:t>  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fL</a:t>
            </a:r>
            <a:r>
              <a:rPr lang="en-US" sz="1400" dirty="0" smtClean="0"/>
              <a:t> = </a:t>
            </a:r>
            <a:r>
              <a:rPr lang="en-US" sz="1400" dirty="0" err="1" smtClean="0"/>
              <a:t>left.getFirst</a:t>
            </a:r>
            <a:r>
              <a:rPr lang="en-US" sz="1400" dirty="0" smtClean="0"/>
              <a:t>();</a:t>
            </a:r>
          </a:p>
          <a:p>
            <a:r>
              <a:rPr lang="en-US" sz="1400" dirty="0" smtClean="0"/>
              <a:t>  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fR</a:t>
            </a:r>
            <a:r>
              <a:rPr lang="en-US" sz="1400" dirty="0" smtClean="0"/>
              <a:t> = </a:t>
            </a:r>
            <a:r>
              <a:rPr lang="en-US" sz="1400" dirty="0" err="1" smtClean="0"/>
              <a:t>right.getFirst</a:t>
            </a:r>
            <a:r>
              <a:rPr lang="en-US" sz="1400" dirty="0" smtClean="0"/>
              <a:t>();</a:t>
            </a:r>
          </a:p>
          <a:p>
            <a:r>
              <a:rPr lang="en-US" sz="1400" dirty="0" smtClean="0"/>
              <a:t>  if (</a:t>
            </a:r>
            <a:r>
              <a:rPr lang="en-US" sz="1400" dirty="0" err="1" smtClean="0"/>
              <a:t>fL</a:t>
            </a:r>
            <a:r>
              <a:rPr lang="en-US" sz="1400" dirty="0" smtClean="0"/>
              <a:t> &lt; </a:t>
            </a:r>
            <a:r>
              <a:rPr lang="en-US" sz="1400" dirty="0" err="1" smtClean="0"/>
              <a:t>fR</a:t>
            </a:r>
            <a:r>
              <a:rPr lang="en-US" sz="1400" dirty="0" smtClean="0"/>
              <a:t>) {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result.add</a:t>
            </a:r>
            <a:r>
              <a:rPr lang="en-US" sz="1400" dirty="0" smtClean="0"/>
              <a:t>(</a:t>
            </a:r>
            <a:r>
              <a:rPr lang="en-US" sz="1400" dirty="0" err="1" smtClean="0"/>
              <a:t>fL</a:t>
            </a:r>
            <a:r>
              <a:rPr lang="en-US" sz="1400" dirty="0" smtClean="0"/>
              <a:t>);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left.removeFirst</a:t>
            </a:r>
            <a:r>
              <a:rPr lang="en-US" sz="1400" dirty="0" smtClean="0"/>
              <a:t>();</a:t>
            </a:r>
          </a:p>
          <a:p>
            <a:r>
              <a:rPr lang="en-US" sz="1400" dirty="0" smtClean="0"/>
              <a:t>  }</a:t>
            </a:r>
          </a:p>
          <a:p>
            <a:r>
              <a:rPr lang="en-US" sz="1400" dirty="0" smtClean="0"/>
              <a:t>  else {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result.add</a:t>
            </a:r>
            <a:r>
              <a:rPr lang="en-US" sz="1400" dirty="0" smtClean="0"/>
              <a:t>(</a:t>
            </a:r>
            <a:r>
              <a:rPr lang="en-US" sz="1400" dirty="0" err="1" smtClean="0"/>
              <a:t>fR</a:t>
            </a:r>
            <a:r>
              <a:rPr lang="en-US" sz="1400" dirty="0" smtClean="0"/>
              <a:t>);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right.removeFirst</a:t>
            </a:r>
            <a:r>
              <a:rPr lang="en-US" sz="1400" dirty="0" smtClean="0"/>
              <a:t>();</a:t>
            </a:r>
          </a:p>
          <a:p>
            <a:r>
              <a:rPr lang="en-US" sz="1400" dirty="0" smtClean="0"/>
              <a:t>  }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}</a:t>
            </a:r>
          </a:p>
          <a:p>
            <a:r>
              <a:rPr lang="en-US" sz="1400" dirty="0" smtClean="0"/>
              <a:t>if (</a:t>
            </a:r>
            <a:r>
              <a:rPr lang="en-US" sz="1400" dirty="0" err="1" smtClean="0"/>
              <a:t>left.isEmpty</a:t>
            </a:r>
            <a:r>
              <a:rPr lang="en-US" sz="1400" dirty="0" smtClean="0"/>
              <a:t>()) {</a:t>
            </a:r>
          </a:p>
          <a:p>
            <a:r>
              <a:rPr lang="en-US" sz="1400" dirty="0" smtClean="0"/>
              <a:t>  </a:t>
            </a:r>
            <a:r>
              <a:rPr lang="en-US" sz="1400" dirty="0" err="1" smtClean="0"/>
              <a:t>result.addAll</a:t>
            </a:r>
            <a:r>
              <a:rPr lang="en-US" sz="1400" dirty="0" smtClean="0"/>
              <a:t>(right);</a:t>
            </a:r>
          </a:p>
          <a:p>
            <a:r>
              <a:rPr lang="en-US" sz="1400" dirty="0" smtClean="0"/>
              <a:t>}</a:t>
            </a:r>
          </a:p>
          <a:p>
            <a:r>
              <a:rPr lang="en-US" sz="1400" dirty="0" smtClean="0"/>
              <a:t>else {</a:t>
            </a:r>
          </a:p>
          <a:p>
            <a:r>
              <a:rPr lang="en-US" sz="1400" dirty="0" smtClean="0"/>
              <a:t>  </a:t>
            </a:r>
            <a:r>
              <a:rPr lang="en-US" sz="1400" dirty="0" err="1" smtClean="0"/>
              <a:t>result.addAll</a:t>
            </a:r>
            <a:r>
              <a:rPr lang="en-US" sz="1400" dirty="0" smtClean="0"/>
              <a:t>(left);</a:t>
            </a:r>
          </a:p>
          <a:p>
            <a:r>
              <a:rPr lang="en-US" sz="1400" dirty="0" smtClean="0"/>
              <a:t>}</a:t>
            </a:r>
          </a:p>
          <a:p>
            <a:endParaRPr lang="en-US" sz="1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Merging Sorted Sub-lists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two sub-lists of length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7DB621-FA7F-4AC7-A25F-853F9F6CCA9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461" name="TextBox 6"/>
          <p:cNvSpPr txBox="1">
            <a:spLocks noChangeArrowheads="1"/>
          </p:cNvSpPr>
          <p:nvPr/>
        </p:nvSpPr>
        <p:spPr bwMode="auto">
          <a:xfrm>
            <a:off x="3092450" y="18288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left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462" name="TextBox 7"/>
          <p:cNvSpPr txBox="1">
            <a:spLocks noChangeArrowheads="1"/>
          </p:cNvSpPr>
          <p:nvPr/>
        </p:nvSpPr>
        <p:spPr bwMode="auto">
          <a:xfrm>
            <a:off x="5297488" y="1828800"/>
            <a:ext cx="8747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right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463" name="TextBox 8"/>
          <p:cNvSpPr txBox="1">
            <a:spLocks noChangeArrowheads="1"/>
          </p:cNvSpPr>
          <p:nvPr/>
        </p:nvSpPr>
        <p:spPr bwMode="auto">
          <a:xfrm>
            <a:off x="4114800" y="3116263"/>
            <a:ext cx="10112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result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16313" y="4343400"/>
            <a:ext cx="2084387" cy="8302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dirty="0">
                <a:solidFill>
                  <a:srgbClr val="0070C0"/>
                </a:solidFill>
                <a:latin typeface="+mn-lt"/>
                <a:cs typeface="Courier New" pitchFamily="49" charset="0"/>
              </a:rPr>
              <a:t>5 comparisons</a:t>
            </a:r>
          </a:p>
          <a:p>
            <a:pPr>
              <a:defRPr/>
            </a:pPr>
            <a:r>
              <a:rPr lang="en-CA" sz="2400" dirty="0">
                <a:solidFill>
                  <a:srgbClr val="0070C0"/>
                </a:solidFill>
                <a:latin typeface="+mn-lt"/>
                <a:cs typeface="Courier New" pitchFamily="49" charset="0"/>
              </a:rPr>
              <a:t>8 copies</a:t>
            </a:r>
            <a:endParaRPr lang="en-US" sz="2400" dirty="0">
              <a:solidFill>
                <a:srgbClr val="0070C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9465" name="TextBox 17"/>
          <p:cNvSpPr txBox="1">
            <a:spLocks noChangeArrowheads="1"/>
          </p:cNvSpPr>
          <p:nvPr/>
        </p:nvSpPr>
        <p:spPr bwMode="auto">
          <a:xfrm>
            <a:off x="6229350" y="2286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8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314950" y="2286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6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467" name="TextBox 19"/>
          <p:cNvSpPr txBox="1">
            <a:spLocks noChangeArrowheads="1"/>
          </p:cNvSpPr>
          <p:nvPr/>
        </p:nvSpPr>
        <p:spPr bwMode="auto">
          <a:xfrm>
            <a:off x="5772150" y="2286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7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857750" y="2286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943350" y="2286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5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571750" y="2286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2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486150" y="2286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4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3028950" y="2286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3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000750" y="35433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8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4171950" y="35433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4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086350" y="35433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6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800350" y="35433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714750" y="35433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3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5543550" y="35433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7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257550" y="35433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2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629150" y="35433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5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5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1" presetID="8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19" grpId="2" animBg="1"/>
      <p:bldP spid="19" grpId="3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3" grpId="2" animBg="1"/>
      <p:bldP spid="24" grpId="0" animBg="1"/>
      <p:bldP spid="24" grpId="1" animBg="1"/>
      <p:bldP spid="25" grpId="0" animBg="1"/>
      <p:bldP spid="25" grpId="1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12659</TotalTime>
  <Words>1145</Words>
  <Application>Microsoft Office PowerPoint</Application>
  <PresentationFormat>On-screen Show (4:3)</PresentationFormat>
  <Paragraphs>332</Paragraphs>
  <Slides>26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Origin</vt:lpstr>
      <vt:lpstr>Equation</vt:lpstr>
      <vt:lpstr>Recursion (Part 2)</vt:lpstr>
      <vt:lpstr>Divide and Conquer</vt:lpstr>
      <vt:lpstr>Merge Sort</vt:lpstr>
      <vt:lpstr>PowerPoint Presentation</vt:lpstr>
      <vt:lpstr>Merging Sorted Sub-lists</vt:lpstr>
      <vt:lpstr>PowerPoint Presentation</vt:lpstr>
      <vt:lpstr>Merging Sorted Sub-lists</vt:lpstr>
      <vt:lpstr>PowerPoint Presentation</vt:lpstr>
      <vt:lpstr>Merging Sorted Sub-lists</vt:lpstr>
      <vt:lpstr>Simplified Complexity Analysis</vt:lpstr>
      <vt:lpstr> </vt:lpstr>
      <vt:lpstr>Informal Analysis of Merge Sort</vt:lpstr>
      <vt:lpstr>Solving the Recurrence Relation</vt:lpstr>
      <vt:lpstr>Solving the Recurrence Relation</vt:lpstr>
      <vt:lpstr>Solving the Recurrence Relation</vt:lpstr>
      <vt:lpstr>Is Merge Sort Efficient?</vt:lpstr>
      <vt:lpstr>PowerPoint Presentation</vt:lpstr>
      <vt:lpstr>Comparing Rates of Growth</vt:lpstr>
      <vt:lpstr>Comments</vt:lpstr>
      <vt:lpstr>Revisiting the Fibonacci Numbers</vt:lpstr>
      <vt:lpstr>PowerPoint Presentation</vt:lpstr>
      <vt:lpstr>PowerPoint Presentation</vt:lpstr>
      <vt:lpstr>Solving the Recurrence Relation</vt:lpstr>
      <vt:lpstr>An Efficient Fibonacci Algorithm</vt:lpstr>
      <vt:lpstr>PowerPoint Presentation</vt:lpstr>
      <vt:lpstr>Closing Question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 Ma</cp:lastModifiedBy>
  <cp:revision>968</cp:revision>
  <dcterms:created xsi:type="dcterms:W3CDTF">2006-08-16T00:00:00Z</dcterms:created>
  <dcterms:modified xsi:type="dcterms:W3CDTF">2013-11-12T19:12:58Z</dcterms:modified>
</cp:coreProperties>
</file>