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7"/>
  </p:notesMasterIdLst>
  <p:sldIdLst>
    <p:sldId id="667" r:id="rId2"/>
    <p:sldId id="668" r:id="rId3"/>
    <p:sldId id="639" r:id="rId4"/>
    <p:sldId id="640" r:id="rId5"/>
    <p:sldId id="641" r:id="rId6"/>
    <p:sldId id="669" r:id="rId7"/>
    <p:sldId id="646" r:id="rId8"/>
    <p:sldId id="647" r:id="rId9"/>
    <p:sldId id="642" r:id="rId10"/>
    <p:sldId id="671" r:id="rId11"/>
    <p:sldId id="648" r:id="rId12"/>
    <p:sldId id="643" r:id="rId13"/>
    <p:sldId id="644" r:id="rId14"/>
    <p:sldId id="645" r:id="rId15"/>
    <p:sldId id="649" r:id="rId16"/>
    <p:sldId id="650" r:id="rId17"/>
    <p:sldId id="651" r:id="rId18"/>
    <p:sldId id="659" r:id="rId19"/>
    <p:sldId id="660" r:id="rId20"/>
    <p:sldId id="673" r:id="rId21"/>
    <p:sldId id="661" r:id="rId22"/>
    <p:sldId id="662" r:id="rId23"/>
    <p:sldId id="663" r:id="rId24"/>
    <p:sldId id="672" r:id="rId25"/>
    <p:sldId id="665" r:id="rId26"/>
    <p:sldId id="666" r:id="rId27"/>
    <p:sldId id="652" r:id="rId28"/>
    <p:sldId id="653" r:id="rId29"/>
    <p:sldId id="654" r:id="rId30"/>
    <p:sldId id="655" r:id="rId31"/>
    <p:sldId id="656" r:id="rId32"/>
    <p:sldId id="657" r:id="rId33"/>
    <p:sldId id="674" r:id="rId34"/>
    <p:sldId id="675" r:id="rId35"/>
    <p:sldId id="65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example: write a recursive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dirty="0" smtClean="0"/>
              <a:t> that counts the number of zeros in an integer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10305060700002L</a:t>
            </a:r>
            <a:r>
              <a:rPr lang="en-CA" dirty="0" smtClean="0"/>
              <a:t> has 8 zeros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trick: examine the following sequence of numbers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1030506 ...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not Java:</a:t>
            </a:r>
          </a:p>
          <a:p>
            <a:pPr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(n) :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if the last digit in n is a zero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return 1 +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don't forget to establish the base case(s)</a:t>
            </a:r>
          </a:p>
          <a:p>
            <a:pPr lvl="1">
              <a:defRPr/>
            </a:pPr>
            <a:r>
              <a:rPr lang="en-CA" dirty="0" smtClean="0"/>
              <a:t>when should the recursion stop? when you reach a single digit (not zero digits; you never reach zero digits!)</a:t>
            </a:r>
          </a:p>
          <a:p>
            <a:pPr lvl="2">
              <a:defRPr/>
            </a:pPr>
            <a:r>
              <a:rPr lang="en-CA" dirty="0" smtClean="0"/>
              <a:t>base case #1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1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base case #2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!= 0 &amp;&amp; n &lt; 10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AA81C-E3D7-42C6-8B41-12A036A47A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countZeros Call Stack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callZeros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( 800410L )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57C2D-9934-4141-BEB8-9760EE7A29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42950" y="48879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2950" y="44307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2950" y="39639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42950" y="35067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42950" y="30226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2950" y="25654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68775" y="48879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68775" y="44307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68775" y="39639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68775" y="35067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68775" y="30226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68775" y="25654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71950" y="540226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295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last in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50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first out</a:t>
            </a:r>
            <a:endParaRPr lang="en-US" dirty="0"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/>
      <p:bldP spid="16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Call 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575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576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32004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2920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864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43700" y="320040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 rot="16200000" flipH="1">
            <a:off x="3356769" y="2613819"/>
            <a:ext cx="601662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2"/>
            <a:endCxn id="14" idx="0"/>
          </p:cNvCxnSpPr>
          <p:nvPr/>
        </p:nvCxnSpPr>
        <p:spPr>
          <a:xfrm rot="5400000">
            <a:off x="352821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2"/>
            <a:endCxn id="15" idx="0"/>
          </p:cNvCxnSpPr>
          <p:nvPr/>
        </p:nvCxnSpPr>
        <p:spPr>
          <a:xfrm rot="16200000" flipH="1">
            <a:off x="39282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 rot="16200000" flipH="1">
            <a:off x="5256212" y="1171576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7" idx="0"/>
          </p:cNvCxnSpPr>
          <p:nvPr/>
        </p:nvCxnSpPr>
        <p:spPr>
          <a:xfrm rot="5400000">
            <a:off x="5857875" y="2657475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20" idx="0"/>
          </p:cNvCxnSpPr>
          <p:nvPr/>
        </p:nvCxnSpPr>
        <p:spPr>
          <a:xfrm rot="16200000" flipH="1">
            <a:off x="6486525" y="2600325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7" idx="2"/>
            <a:endCxn id="18" idx="0"/>
          </p:cNvCxnSpPr>
          <p:nvPr/>
        </p:nvCxnSpPr>
        <p:spPr>
          <a:xfrm rot="5400000">
            <a:off x="5299869" y="3642519"/>
            <a:ext cx="60166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2"/>
            <a:endCxn id="19" idx="0"/>
          </p:cNvCxnSpPr>
          <p:nvPr/>
        </p:nvCxnSpPr>
        <p:spPr>
          <a:xfrm rot="16200000" flipH="1">
            <a:off x="5728494" y="3671094"/>
            <a:ext cx="60166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Compute Powers of 10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write a recursive method that computes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6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for any integer value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recall: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 *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2EEA-BBBC-4672-A644-1A4E29745B3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static double powerOf10(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if (n == 0) {</a:t>
            </a:r>
          </a:p>
          <a:p>
            <a:r>
              <a:rPr lang="en-US" dirty="0" smtClean="0"/>
              <a:t>    // base case</a:t>
            </a:r>
          </a:p>
          <a:p>
            <a:r>
              <a:rPr lang="en-US" dirty="0" smtClean="0"/>
              <a:t>    return 1.0;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 (n &gt; 0) {</a:t>
            </a:r>
          </a:p>
          <a:p>
            <a:r>
              <a:rPr lang="en-US" dirty="0" smtClean="0"/>
              <a:t>    // recursive call for positive n</a:t>
            </a:r>
          </a:p>
          <a:p>
            <a:r>
              <a:rPr lang="en-US" dirty="0" smtClean="0"/>
              <a:t>    return 10.0 * powerOf10(n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// recursive call for negative n</a:t>
            </a:r>
          </a:p>
          <a:p>
            <a:r>
              <a:rPr lang="en-US" dirty="0" smtClean="0"/>
              <a:t>    return 1.0 / powerOf10(-n);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 and Termination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Printing n of Something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want to implement a method that prints out n copies of a string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A4D2-8694-49F4-BD80-E7F363993B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printItToo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r>
              <a:rPr lang="en-CA" dirty="0" smtClean="0"/>
              <a:t>public static void </a:t>
            </a:r>
            <a:r>
              <a:rPr lang="en-CA" dirty="0" err="1" smtClean="0"/>
              <a:t>printItToo</a:t>
            </a:r>
            <a:r>
              <a:rPr lang="en-CA" dirty="0" smtClean="0"/>
              <a:t>(String s, </a:t>
            </a:r>
            <a:r>
              <a:rPr lang="en-CA" dirty="0" err="1" smtClean="0"/>
              <a:t>int</a:t>
            </a:r>
            <a:r>
              <a:rPr lang="en-CA" dirty="0" smtClean="0"/>
              <a:t> n) {</a:t>
            </a:r>
          </a:p>
          <a:p>
            <a:pPr marL="514350" indent="-514350">
              <a:defRPr/>
            </a:pPr>
            <a:r>
              <a:rPr lang="en-CA" dirty="0" smtClean="0"/>
              <a:t>  if (n == 0) {</a:t>
            </a:r>
          </a:p>
          <a:p>
            <a:pPr marL="514350" indent="-514350">
              <a:defRPr/>
            </a:pPr>
            <a:r>
              <a:rPr lang="en-CA" dirty="0" smtClean="0"/>
              <a:t>    return;</a:t>
            </a: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  else {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</a:t>
            </a:r>
            <a:r>
              <a:rPr lang="en-CA" dirty="0" smtClean="0"/>
              <a:t>(s);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printItToo</a:t>
            </a:r>
            <a:r>
              <a:rPr lang="en-CA" dirty="0" smtClean="0"/>
              <a:t>(s, n - 1);</a:t>
            </a:r>
            <a:endParaRPr lang="en-CA" dirty="0" smtClean="0">
              <a:solidFill>
                <a:srgbClr val="FF0000"/>
              </a:solidFill>
            </a:endParaRP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printIt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(by definition) which is smaller than the original size </a:t>
            </a:r>
            <a:r>
              <a:rPr lang="en-CA" b="1" dirty="0" smtClean="0"/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countZeros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Correctness of countZeros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(base cases) If the number has only one digit then the method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if the digit is zero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if the digit is not zero; therefore,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(recursive cases)  Assume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correct (it returns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). If the last digit in the number is zero, then the recursive case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+</a:t>
            </a:r>
            <a:r>
              <a:rPr lang="en-CA" dirty="0" smtClean="0"/>
              <a:t>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, otherwise it returns </a:t>
            </a:r>
            <a:r>
              <a:rPr lang="en-CA" dirty="0" smtClean="0"/>
              <a:t>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; therefore, the recursive cases are correct.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BC1E-5EF7-4DB2-B687-CB3837FD0B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countZeros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Let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CA" dirty="0" smtClean="0"/>
              <a:t>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the number of digits in the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d-1</a:t>
            </a:r>
            <a:r>
              <a:rPr lang="en-CA" dirty="0" smtClean="0"/>
              <a:t>, which is smaller than the size of the original invocation.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6E1D-48B6-44EE-8EC7-DDF694DA5DF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Decrease and Conquer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common strategy for solving computational problems</a:t>
            </a:r>
          </a:p>
          <a:p>
            <a:pPr lvl="1">
              <a:defRPr/>
            </a:pPr>
            <a:r>
              <a:rPr lang="en-CA" dirty="0" smtClean="0"/>
              <a:t>solves a problem by taking the original problem and converting it to </a:t>
            </a:r>
            <a:r>
              <a:rPr lang="en-CA" i="1" dirty="0" smtClean="0"/>
              <a:t>one</a:t>
            </a:r>
            <a:r>
              <a:rPr lang="en-CA" dirty="0" smtClean="0"/>
              <a:t> smaller version of the same problem</a:t>
            </a:r>
          </a:p>
          <a:p>
            <a:pPr lvl="2">
              <a:defRPr/>
            </a:pPr>
            <a:r>
              <a:rPr lang="en-CA" dirty="0" smtClean="0"/>
              <a:t>note the similarity to recursion</a:t>
            </a:r>
          </a:p>
          <a:p>
            <a:pPr>
              <a:defRPr/>
            </a:pPr>
            <a:r>
              <a:rPr lang="en-CA" dirty="0" smtClean="0"/>
              <a:t>decrease and conquer, and the closely related divide and conquer method, are widely used in computer science</a:t>
            </a:r>
          </a:p>
          <a:p>
            <a:pPr lvl="1">
              <a:defRPr/>
            </a:pPr>
            <a:r>
              <a:rPr lang="en-CA" dirty="0" smtClean="0"/>
              <a:t>allow you to solve certain complex problems easily</a:t>
            </a:r>
          </a:p>
          <a:p>
            <a:pPr lvl="1">
              <a:defRPr/>
            </a:pPr>
            <a:r>
              <a:rPr lang="en-CA" dirty="0" smtClean="0"/>
              <a:t>help to discover efficient algorithms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C6A98-9A35-4ADC-862C-D929DF1315E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Root Finding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have a mathematical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and you want to find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such that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</a:t>
            </a:r>
            <a:r>
              <a:rPr lang="en-CA" sz="32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= 0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why would you want to do this?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many problems in computer science, science, and engineering reduce to optimization problems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shape of an automobile that minimizes aerodynamic drag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an image that is similar to another image (minimize the difference between the images)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find the sales price of an item that maximizes profit</a:t>
            </a:r>
          </a:p>
          <a:p>
            <a:pPr lvl="1">
              <a:defRPr/>
            </a:pPr>
            <a:r>
              <a:rPr lang="en-CA" dirty="0" smtClean="0">
                <a:cs typeface="Courier New" pitchFamily="49" charset="0"/>
              </a:rPr>
              <a:t>if you can write the optimization criteria as a function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g(x)</a:t>
            </a:r>
            <a:r>
              <a:rPr lang="en-CA" dirty="0" smtClean="0">
                <a:cs typeface="Courier New" pitchFamily="49" charset="0"/>
              </a:rPr>
              <a:t> then its derivative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 = dg/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CA" dirty="0" smtClean="0">
                <a:cs typeface="Courier New" pitchFamily="49" charset="0"/>
              </a:rPr>
              <a:t> at the minimum or maximum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(as long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CA" dirty="0" smtClean="0">
                <a:cs typeface="Courier New" pitchFamily="49" charset="0"/>
              </a:rPr>
              <a:t> has certain properties)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731B0-D3AA-4EA7-BF06-22A8561D3AB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can 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f(x)</a:t>
            </a:r>
            <a:r>
              <a:rPr lang="en-CA" dirty="0" smtClean="0"/>
              <a:t> at two points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= b</a:t>
            </a:r>
            <a:r>
              <a:rPr lang="en-CA" dirty="0" smtClean="0"/>
              <a:t> such that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f(a) &gt;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f(b) &lt;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D458-A724-4AE4-9FCC-3A72742ABD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20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1" name="TextBox 21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04" name="TextBox 24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5" name="TextBox 25"/>
          <p:cNvSpPr txBox="1">
            <a:spLocks noChangeArrowheads="1"/>
          </p:cNvSpPr>
          <p:nvPr/>
        </p:nvSpPr>
        <p:spPr bwMode="auto">
          <a:xfrm>
            <a:off x="6521450" y="53451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6" name="TextBox 28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807" name="TextBox 29"/>
          <p:cNvSpPr txBox="1">
            <a:spLocks noChangeArrowheads="1"/>
          </p:cNvSpPr>
          <p:nvPr/>
        </p:nvSpPr>
        <p:spPr bwMode="auto">
          <a:xfrm>
            <a:off x="6115050" y="6057900"/>
            <a:ext cx="1149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Different Solution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alternatively we can use the following algorithm: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if n == 0 done</a:t>
            </a:r>
            <a:r>
              <a:rPr lang="en-US" dirty="0" smtClean="0"/>
              <a:t>, otherwise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once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(n – 1) more times</a:t>
            </a:r>
          </a:p>
          <a:p>
            <a:pPr marL="514350" indent="-51435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(s, n - 1);   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method invokes itself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A6734-FE96-4959-8A61-A7F17BC96E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evaluate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where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CA" dirty="0" smtClean="0"/>
              <a:t> is halfway between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f(c)</a:t>
            </a:r>
            <a:r>
              <a:rPr lang="en-CA" dirty="0" smtClean="0"/>
              <a:t> is close enough to zero done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13DA-A92A-4499-9736-12DF9DAF0AA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31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5" name="TextBox 32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2250" y="57721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28" name="TextBox 35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29" name="TextBox 36"/>
          <p:cNvSpPr txBox="1">
            <a:spLocks noChangeArrowheads="1"/>
          </p:cNvSpPr>
          <p:nvPr/>
        </p:nvSpPr>
        <p:spPr bwMode="auto">
          <a:xfrm>
            <a:off x="6521450" y="53451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31" name="TextBox 38"/>
          <p:cNvSpPr txBox="1">
            <a:spLocks noChangeArrowheads="1"/>
          </p:cNvSpPr>
          <p:nvPr/>
        </p:nvSpPr>
        <p:spPr bwMode="auto">
          <a:xfrm>
            <a:off x="5029200" y="5778500"/>
            <a:ext cx="73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f(c)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32" name="TextBox 39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33" name="TextBox 40"/>
          <p:cNvSpPr txBox="1">
            <a:spLocks noChangeArrowheads="1"/>
          </p:cNvSpPr>
          <p:nvPr/>
        </p:nvSpPr>
        <p:spPr bwMode="auto">
          <a:xfrm>
            <a:off x="6115050" y="6057900"/>
            <a:ext cx="1149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822700" y="5200650"/>
            <a:ext cx="13827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205413" y="5200650"/>
            <a:ext cx="1439862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Bisection Method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r>
              <a:rPr lang="en-CA" dirty="0" smtClean="0"/>
              <a:t>otherwise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CA" dirty="0" smtClean="0"/>
              <a:t> becomes the new end point (in this case,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) and recursively search the range </a:t>
            </a:r>
            <a:br>
              <a:rPr lang="en-CA" dirty="0" smtClean="0"/>
            </a:br>
            <a:r>
              <a:rPr lang="en-CA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r>
              <a:rPr lang="en-CA" dirty="0" smtClean="0"/>
              <a:t> –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36D81-77A1-414B-A1DF-488E06264DF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692400" y="3297238"/>
            <a:ext cx="4508500" cy="2665412"/>
          </a:xfrm>
          <a:custGeom>
            <a:avLst/>
            <a:gdLst>
              <a:gd name="connsiteX0" fmla="*/ 0 w 3025588"/>
              <a:gd name="connsiteY0" fmla="*/ 0 h 1909483"/>
              <a:gd name="connsiteX1" fmla="*/ 632011 w 3025588"/>
              <a:gd name="connsiteY1" fmla="*/ 309283 h 1909483"/>
              <a:gd name="connsiteX2" fmla="*/ 1102658 w 3025588"/>
              <a:gd name="connsiteY2" fmla="*/ 1102659 h 1909483"/>
              <a:gd name="connsiteX3" fmla="*/ 1721223 w 3025588"/>
              <a:gd name="connsiteY3" fmla="*/ 1613647 h 1909483"/>
              <a:gd name="connsiteX4" fmla="*/ 3025588 w 3025588"/>
              <a:gd name="connsiteY4" fmla="*/ 1909483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5588" h="1909483">
                <a:moveTo>
                  <a:pt x="0" y="0"/>
                </a:moveTo>
                <a:cubicBezTo>
                  <a:pt x="224117" y="62753"/>
                  <a:pt x="448235" y="125507"/>
                  <a:pt x="632011" y="309283"/>
                </a:cubicBezTo>
                <a:cubicBezTo>
                  <a:pt x="815787" y="493060"/>
                  <a:pt x="921123" y="885265"/>
                  <a:pt x="1102658" y="1102659"/>
                </a:cubicBezTo>
                <a:cubicBezTo>
                  <a:pt x="1284193" y="1320053"/>
                  <a:pt x="1400735" y="1479176"/>
                  <a:pt x="1721223" y="1613647"/>
                </a:cubicBezTo>
                <a:cubicBezTo>
                  <a:pt x="2041711" y="1748118"/>
                  <a:pt x="2716306" y="1860177"/>
                  <a:pt x="3025588" y="190948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1762918" y="4237832"/>
            <a:ext cx="2817813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43200" y="5029200"/>
            <a:ext cx="4629150" cy="57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8" name="TextBox 7"/>
          <p:cNvSpPr txBox="1">
            <a:spLocks noChangeArrowheads="1"/>
          </p:cNvSpPr>
          <p:nvPr/>
        </p:nvSpPr>
        <p:spPr bwMode="auto">
          <a:xfrm>
            <a:off x="7372350" y="46863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x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1885950" y="30861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f(x)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714750" y="3829050"/>
            <a:ext cx="171450" cy="17145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1" name="TextBox 11"/>
          <p:cNvSpPr txBox="1">
            <a:spLocks noChangeArrowheads="1"/>
          </p:cNvSpPr>
          <p:nvPr/>
        </p:nvSpPr>
        <p:spPr bwMode="auto">
          <a:xfrm>
            <a:off x="3657600" y="345916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f(a)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52" name="TextBox 12"/>
          <p:cNvSpPr txBox="1">
            <a:spLocks noChangeArrowheads="1"/>
          </p:cNvSpPr>
          <p:nvPr/>
        </p:nvSpPr>
        <p:spPr bwMode="auto">
          <a:xfrm>
            <a:off x="5372100" y="5248275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f(b)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119688" y="5429250"/>
            <a:ext cx="171450" cy="1714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4" name="TextBox 15"/>
          <p:cNvSpPr txBox="1">
            <a:spLocks noChangeArrowheads="1"/>
          </p:cNvSpPr>
          <p:nvPr/>
        </p:nvSpPr>
        <p:spPr bwMode="auto">
          <a:xfrm>
            <a:off x="348615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endParaRPr lang="en-US" b="1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855" name="TextBox 16"/>
          <p:cNvSpPr txBox="1">
            <a:spLocks noChangeArrowheads="1"/>
          </p:cNvSpPr>
          <p:nvPr/>
        </p:nvSpPr>
        <p:spPr bwMode="auto">
          <a:xfrm>
            <a:off x="4573588" y="5721350"/>
            <a:ext cx="1149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22700" y="5200650"/>
            <a:ext cx="69215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14850" y="5200650"/>
            <a:ext cx="69056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429125" y="4914900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9" name="TextBox 22"/>
          <p:cNvSpPr txBox="1">
            <a:spLocks noChangeArrowheads="1"/>
          </p:cNvSpPr>
          <p:nvPr/>
        </p:nvSpPr>
        <p:spPr bwMode="auto">
          <a:xfrm>
            <a:off x="4468813" y="44577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f(c)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600" dirty="0" smtClean="0"/>
              <a:t>public class Bisect {</a:t>
            </a:r>
          </a:p>
          <a:p>
            <a:endParaRPr lang="en-US" sz="1600" dirty="0" smtClean="0"/>
          </a:p>
          <a:p>
            <a:r>
              <a:rPr lang="en-US" sz="1600" dirty="0" smtClean="0"/>
              <a:t>  // the function we want to find the root of</a:t>
            </a:r>
          </a:p>
          <a:p>
            <a:r>
              <a:rPr lang="en-US" sz="1600" dirty="0" smtClean="0"/>
              <a:t>  public static double f(double x) {</a:t>
            </a:r>
          </a:p>
          <a:p>
            <a:r>
              <a:rPr lang="en-US" sz="1600" dirty="0" smtClean="0"/>
              <a:t>    return Math.cos(x);</a:t>
            </a:r>
          </a:p>
          <a:p>
            <a:r>
              <a:rPr lang="en-US" sz="1600" dirty="0" smtClean="0"/>
              <a:t>	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  public static double bisect(double </a:t>
            </a:r>
            <a:r>
              <a:rPr lang="en-US" sz="1400" dirty="0" err="1" smtClean="0"/>
              <a:t>xplus</a:t>
            </a:r>
            <a:r>
              <a:rPr lang="en-US" sz="1400" dirty="0" smtClean="0"/>
              <a:t>, double </a:t>
            </a:r>
            <a:r>
              <a:rPr lang="en-US" sz="1400" dirty="0" err="1" smtClean="0"/>
              <a:t>xminus</a:t>
            </a:r>
            <a:r>
              <a:rPr lang="en-US" sz="1400" dirty="0" smtClean="0"/>
              <a:t>,</a:t>
            </a:r>
          </a:p>
          <a:p>
            <a:r>
              <a:rPr lang="en-US" sz="1400" dirty="0" smtClean="0"/>
              <a:t>                              double tolerance) {</a:t>
            </a:r>
          </a:p>
          <a:p>
            <a:r>
              <a:rPr lang="en-US" sz="1400" dirty="0" smtClean="0"/>
              <a:t>	  // base case</a:t>
            </a:r>
          </a:p>
          <a:p>
            <a:r>
              <a:rPr lang="en-US" sz="1400" dirty="0" smtClean="0"/>
              <a:t>	  double c = (</a:t>
            </a:r>
            <a:r>
              <a:rPr lang="en-US" sz="1400" dirty="0" err="1" smtClean="0"/>
              <a:t>xplus</a:t>
            </a:r>
            <a:r>
              <a:rPr lang="en-US" sz="1400" dirty="0" smtClean="0"/>
              <a:t> + </a:t>
            </a:r>
            <a:r>
              <a:rPr lang="en-US" sz="1400" dirty="0" err="1" smtClean="0"/>
              <a:t>xminus</a:t>
            </a:r>
            <a:r>
              <a:rPr lang="en-US" sz="1400" dirty="0" smtClean="0"/>
              <a:t>) / 2.0;</a:t>
            </a:r>
          </a:p>
          <a:p>
            <a:r>
              <a:rPr lang="en-US" sz="1400" dirty="0" smtClean="0"/>
              <a:t>	  double </a:t>
            </a:r>
            <a:r>
              <a:rPr lang="en-US" sz="1400" dirty="0" err="1" smtClean="0"/>
              <a:t>fc</a:t>
            </a:r>
            <a:r>
              <a:rPr lang="en-US" sz="1400" dirty="0" smtClean="0"/>
              <a:t> = f(c);</a:t>
            </a:r>
          </a:p>
          <a:p>
            <a:r>
              <a:rPr lang="en-US" sz="1400" dirty="0" smtClean="0"/>
              <a:t>	  if( Math.abs(</a:t>
            </a:r>
            <a:r>
              <a:rPr lang="en-US" sz="1400" dirty="0" err="1" smtClean="0"/>
              <a:t>fc</a:t>
            </a:r>
            <a:r>
              <a:rPr lang="en-US" sz="1400" dirty="0" smtClean="0"/>
              <a:t>) &lt; tolerance ) {</a:t>
            </a:r>
          </a:p>
          <a:p>
            <a:r>
              <a:rPr lang="en-US" sz="1400" dirty="0" smtClean="0"/>
              <a:t>	    return c;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  else if (</a:t>
            </a:r>
            <a:r>
              <a:rPr lang="en-US" sz="1400" dirty="0" err="1" smtClean="0"/>
              <a:t>fc</a:t>
            </a:r>
            <a:r>
              <a:rPr lang="en-US" sz="1400" dirty="0" smtClean="0"/>
              <a:t> &lt; 0.0) {</a:t>
            </a:r>
          </a:p>
          <a:p>
            <a:r>
              <a:rPr lang="en-US" sz="1400" dirty="0" smtClean="0"/>
              <a:t>	    return bisect(</a:t>
            </a:r>
            <a:r>
              <a:rPr lang="en-US" sz="1400" dirty="0" err="1" smtClean="0"/>
              <a:t>xplus</a:t>
            </a:r>
            <a:r>
              <a:rPr lang="en-US" sz="1400" dirty="0" smtClean="0"/>
              <a:t>, c, tolerance);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  else {</a:t>
            </a:r>
          </a:p>
          <a:p>
            <a:r>
              <a:rPr lang="en-US" sz="1400" dirty="0" smtClean="0"/>
              <a:t>	    return bisect(c, </a:t>
            </a:r>
            <a:r>
              <a:rPr lang="en-US" sz="1400" dirty="0" err="1" smtClean="0"/>
              <a:t>xminus</a:t>
            </a:r>
            <a:r>
              <a:rPr lang="en-US" sz="1400" dirty="0" smtClean="0"/>
              <a:t>, tolerance);</a:t>
            </a:r>
          </a:p>
          <a:p>
            <a:r>
              <a:rPr lang="en-US" sz="1400" dirty="0" smtClean="0"/>
              <a:t>	  }</a:t>
            </a:r>
          </a:p>
          <a:p>
            <a:r>
              <a:rPr lang="en-US" sz="1400" dirty="0" smtClean="0"/>
              <a:t>	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	public static void main(String[]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	{</a:t>
            </a:r>
          </a:p>
          <a:p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("bisection returns: " + </a:t>
            </a:r>
          </a:p>
          <a:p>
            <a:r>
              <a:rPr lang="en-US" sz="1400" dirty="0" smtClean="0"/>
              <a:t>                            bisect(1.0, </a:t>
            </a:r>
            <a:r>
              <a:rPr lang="en-US" sz="1400" dirty="0" err="1" smtClean="0"/>
              <a:t>Math.PI</a:t>
            </a:r>
            <a:r>
              <a:rPr lang="en-US" sz="1400" dirty="0" smtClean="0"/>
              <a:t>, 0.001));</a:t>
            </a:r>
          </a:p>
          <a:p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("true answer      : " </a:t>
            </a:r>
          </a:p>
          <a:p>
            <a:r>
              <a:rPr lang="en-US" sz="1400" dirty="0" smtClean="0"/>
              <a:t>                            + </a:t>
            </a:r>
            <a:r>
              <a:rPr lang="en-US" sz="1400" dirty="0" err="1" smtClean="0"/>
              <a:t>Math.PI</a:t>
            </a:r>
            <a:r>
              <a:rPr lang="en-US" sz="1400" dirty="0" smtClean="0"/>
              <a:t> / 2.0);</a:t>
            </a:r>
          </a:p>
          <a:p>
            <a:r>
              <a:rPr lang="en-US" sz="1400" dirty="0" smtClean="0"/>
              <a:t>	}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prints:</a:t>
            </a:r>
          </a:p>
          <a:p>
            <a:endParaRPr lang="en-US" sz="1400" dirty="0" smtClean="0"/>
          </a:p>
          <a:p>
            <a:r>
              <a:rPr lang="en-US" sz="1400" dirty="0" smtClean="0"/>
              <a:t>bisection returns: 1.5709519476855602</a:t>
            </a:r>
          </a:p>
          <a:p>
            <a:r>
              <a:rPr lang="en-US" sz="1400" dirty="0" smtClean="0"/>
              <a:t>true answer      : 1.5707963267948966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1D0A8-130D-4B06-B4D3-BC676E91FEA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Divide and Conquer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bisection works by recursively finding which half of the range </a:t>
            </a:r>
            <a:r>
              <a:rPr lang="en-CA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'plus'</a:t>
            </a:r>
            <a:r>
              <a:rPr lang="en-CA" sz="2400" dirty="0" smtClean="0"/>
              <a:t> – 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'minus'</a:t>
            </a:r>
            <a:r>
              <a:rPr lang="en-CA" dirty="0" smtClean="0"/>
              <a:t> the root lies in</a:t>
            </a:r>
          </a:p>
          <a:p>
            <a:pPr lvl="1">
              <a:defRPr/>
            </a:pPr>
            <a:r>
              <a:rPr lang="en-CA" dirty="0" smtClean="0"/>
              <a:t>each recursive call solves the same problem (tries to find the root of the function by guessing at the midpoint of the range)</a:t>
            </a:r>
          </a:p>
          <a:p>
            <a:pPr lvl="1">
              <a:defRPr/>
            </a:pPr>
            <a:r>
              <a:rPr lang="en-CA" dirty="0" smtClean="0"/>
              <a:t>each recursive call solves </a:t>
            </a:r>
            <a:r>
              <a:rPr lang="en-CA" i="1" dirty="0" smtClean="0"/>
              <a:t>one</a:t>
            </a:r>
            <a:r>
              <a:rPr lang="en-CA" dirty="0" smtClean="0"/>
              <a:t> smaller problem because half of the range is discarded</a:t>
            </a:r>
          </a:p>
          <a:p>
            <a:pPr lvl="2">
              <a:defRPr/>
            </a:pPr>
            <a:r>
              <a:rPr lang="en-CA" dirty="0" smtClean="0"/>
              <a:t>bisection method is decrease and conquer</a:t>
            </a:r>
          </a:p>
          <a:p>
            <a:pPr>
              <a:defRPr/>
            </a:pPr>
            <a:r>
              <a:rPr lang="en-CA" dirty="0" smtClean="0"/>
              <a:t>divide and conquer algorithms typically recursively divide a problem into several smaller sub-problems until the sub-problems are small enough that they can be solved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DE67D-BBC5-46BA-B956-E9593F75978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calls itself is called a </a:t>
            </a:r>
            <a:r>
              <a:rPr lang="en-CA" i="1" dirty="0" smtClean="0"/>
              <a:t>recursive</a:t>
            </a:r>
            <a:r>
              <a:rPr lang="en-CA" dirty="0" smtClean="0"/>
              <a:t> method</a:t>
            </a:r>
          </a:p>
          <a:p>
            <a:pPr>
              <a:defRPr/>
            </a:pPr>
            <a:r>
              <a:rPr lang="en-CA" dirty="0" smtClean="0"/>
              <a:t>a recursive method solves a problem by repeatedly reducing the problem so that a base case can be reached</a:t>
            </a:r>
          </a:p>
          <a:p>
            <a:pPr>
              <a:defRPr/>
            </a:pPr>
            <a:endParaRPr lang="en-CA" dirty="0" smtClean="0"/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base case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9B6C9-0E27-4EAB-851F-1761584473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0" y="3886200"/>
            <a:ext cx="3448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number of times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the string is printed decreases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after each recursive call to </a:t>
            </a:r>
            <a:r>
              <a:rPr lang="en-CA" dirty="0" err="1">
                <a:solidFill>
                  <a:srgbClr val="FF0000"/>
                </a:solidFill>
                <a:latin typeface="+mn-lt"/>
              </a:rPr>
              <a:t>printIt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8884" y="5157210"/>
            <a:ext cx="28432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base case is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eventually reached.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Infinite 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case(s) is missing, or never reached, a recursive method will run forever (or until the computer runs out of resources)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// missing base case; infinite recursion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(s, n - 1);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1)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...........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4CA99-F20A-4404-8F38-C8AEE369D9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Climbing a Flight of n Stairs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Java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climb(n) 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n == 0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done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step up 1 stair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climb(n – 1);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Rabbits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F027-02B9-4ED5-BDF7-BD88635F68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8436" name="Group 22"/>
          <p:cNvGrpSpPr>
            <a:grpSpLocks/>
          </p:cNvGrpSpPr>
          <p:nvPr/>
        </p:nvGrpSpPr>
        <p:grpSpPr bwMode="auto">
          <a:xfrm>
            <a:off x="536575" y="1714500"/>
            <a:ext cx="1019175" cy="760413"/>
            <a:chOff x="1084724" y="1543050"/>
            <a:chExt cx="1020183" cy="760413"/>
          </a:xfrm>
        </p:grpSpPr>
        <p:pic>
          <p:nvPicPr>
            <p:cNvPr id="1848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6100" y="2668588"/>
            <a:ext cx="1019175" cy="760412"/>
            <a:chOff x="1084724" y="1543050"/>
            <a:chExt cx="1020183" cy="760413"/>
          </a:xfrm>
        </p:grpSpPr>
        <p:pic>
          <p:nvPicPr>
            <p:cNvPr id="1847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565275" y="2686050"/>
            <a:ext cx="1020763" cy="760413"/>
            <a:chOff x="1084724" y="1543050"/>
            <a:chExt cx="1020183" cy="760413"/>
          </a:xfrm>
        </p:grpSpPr>
        <p:pic>
          <p:nvPicPr>
            <p:cNvPr id="1847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54038" y="3679825"/>
            <a:ext cx="1020762" cy="760413"/>
            <a:chOff x="1084724" y="1543050"/>
            <a:chExt cx="1020183" cy="760413"/>
          </a:xfrm>
        </p:grpSpPr>
        <p:pic>
          <p:nvPicPr>
            <p:cNvPr id="1847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1574800" y="3697288"/>
            <a:ext cx="1019175" cy="760412"/>
            <a:chOff x="1084724" y="1543050"/>
            <a:chExt cx="1020183" cy="760413"/>
          </a:xfrm>
        </p:grpSpPr>
        <p:pic>
          <p:nvPicPr>
            <p:cNvPr id="1847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668588" y="3679825"/>
            <a:ext cx="1020762" cy="760413"/>
            <a:chOff x="1084724" y="1543050"/>
            <a:chExt cx="1020183" cy="760413"/>
          </a:xfrm>
        </p:grpSpPr>
        <p:pic>
          <p:nvPicPr>
            <p:cNvPr id="1847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3689350" y="3697288"/>
            <a:ext cx="1019175" cy="760412"/>
            <a:chOff x="1084724" y="1543050"/>
            <a:chExt cx="1020183" cy="760413"/>
          </a:xfrm>
        </p:grpSpPr>
        <p:pic>
          <p:nvPicPr>
            <p:cNvPr id="1846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554038" y="4743450"/>
            <a:ext cx="1020762" cy="760413"/>
            <a:chOff x="1084724" y="1543050"/>
            <a:chExt cx="1020183" cy="760413"/>
          </a:xfrm>
        </p:grpSpPr>
        <p:pic>
          <p:nvPicPr>
            <p:cNvPr id="1846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1574800" y="4760913"/>
            <a:ext cx="1019175" cy="760412"/>
            <a:chOff x="1084724" y="1543050"/>
            <a:chExt cx="1020183" cy="760413"/>
          </a:xfrm>
        </p:grpSpPr>
        <p:pic>
          <p:nvPicPr>
            <p:cNvPr id="1846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2668588" y="4743450"/>
            <a:ext cx="1020762" cy="760413"/>
            <a:chOff x="1084724" y="1543050"/>
            <a:chExt cx="1020183" cy="760413"/>
          </a:xfrm>
        </p:grpSpPr>
        <p:pic>
          <p:nvPicPr>
            <p:cNvPr id="1846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3689350" y="4760913"/>
            <a:ext cx="1019175" cy="760412"/>
            <a:chOff x="1084724" y="1543050"/>
            <a:chExt cx="1020183" cy="760413"/>
          </a:xfrm>
        </p:grpSpPr>
        <p:pic>
          <p:nvPicPr>
            <p:cNvPr id="1846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4725988" y="4765675"/>
            <a:ext cx="1020762" cy="760413"/>
            <a:chOff x="1084724" y="1543050"/>
            <a:chExt cx="1020183" cy="760413"/>
          </a:xfrm>
        </p:grpSpPr>
        <p:pic>
          <p:nvPicPr>
            <p:cNvPr id="1845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5746750" y="4783138"/>
            <a:ext cx="1019175" cy="760412"/>
            <a:chOff x="1084724" y="1543050"/>
            <a:chExt cx="1020183" cy="760413"/>
          </a:xfrm>
        </p:grpSpPr>
        <p:pic>
          <p:nvPicPr>
            <p:cNvPr id="1845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" name="TextBox 59"/>
          <p:cNvSpPr txBox="1"/>
          <p:nvPr/>
        </p:nvSpPr>
        <p:spPr>
          <a:xfrm>
            <a:off x="1885950" y="1714500"/>
            <a:ext cx="1730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0: 1 pair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6088" y="1771650"/>
            <a:ext cx="1924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0 additional pairs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43200" y="2628900"/>
            <a:ext cx="20891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1: first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</a:t>
            </a:r>
            <a:endParaRPr lang="en-US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48475" y="26860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43450" y="3600450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2: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48475" y="36004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57750" y="5618163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3: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8788" y="4686300"/>
            <a:ext cx="1911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2 additional pairs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Numbers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94B49-C2A8-4F40-8A8A-ADCFB8012EC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recursive method can return a value</a:t>
            </a:r>
          </a:p>
          <a:p>
            <a:pPr>
              <a:defRPr/>
            </a:pPr>
            <a:r>
              <a:rPr lang="en-CA" dirty="0" smtClean="0"/>
              <a:t>example: compute the nth Fibonacci number</a:t>
            </a:r>
          </a:p>
          <a:p>
            <a:pPr>
              <a:buNone/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19958-30E4-40AA-855D-61BE5B63719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12134</TotalTime>
  <Words>1795</Words>
  <Application>Microsoft Office PowerPoint</Application>
  <PresentationFormat>On-screen Show (4:3)</PresentationFormat>
  <Paragraphs>389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Origin</vt:lpstr>
      <vt:lpstr>Recursion</vt:lpstr>
      <vt:lpstr>Printing n of Something</vt:lpstr>
      <vt:lpstr>A Different Solution</vt:lpstr>
      <vt:lpstr>Recursion</vt:lpstr>
      <vt:lpstr>Infinite Recursion</vt:lpstr>
      <vt:lpstr>Climbing a Flight of n Stairs</vt:lpstr>
      <vt:lpstr>Rabbits</vt:lpstr>
      <vt:lpstr>Fibonacci Numbers</vt:lpstr>
      <vt:lpstr>Recursive Methods &amp; Return Values</vt:lpstr>
      <vt:lpstr>Recursive Methods &amp; Return Values</vt:lpstr>
      <vt:lpstr>Recursive Methods &amp; Return Values</vt:lpstr>
      <vt:lpstr>PowerPoint Presentation</vt:lpstr>
      <vt:lpstr>PowerPoint Presentation</vt:lpstr>
      <vt:lpstr>countZeros Call Stack</vt:lpstr>
      <vt:lpstr>Fibonacci Call Tree</vt:lpstr>
      <vt:lpstr>Compute Powers of 10</vt:lpstr>
      <vt:lpstr>PowerPoint Presentation</vt:lpstr>
      <vt:lpstr>Proving Correctness and Termination</vt:lpstr>
      <vt:lpstr>Proving Correctness</vt:lpstr>
      <vt:lpstr>printItToo</vt:lpstr>
      <vt:lpstr>Correctness of printItToo</vt:lpstr>
      <vt:lpstr>Proving Termination</vt:lpstr>
      <vt:lpstr>Termination of printIt</vt:lpstr>
      <vt:lpstr>countZeros</vt:lpstr>
      <vt:lpstr>Correctness of countZeros</vt:lpstr>
      <vt:lpstr>Termination of countZeros</vt:lpstr>
      <vt:lpstr>Decrease and Conquer</vt:lpstr>
      <vt:lpstr>Root Finding</vt:lpstr>
      <vt:lpstr>Bisection Method</vt:lpstr>
      <vt:lpstr>Bisection Method</vt:lpstr>
      <vt:lpstr>Bisection Method</vt:lpstr>
      <vt:lpstr>PowerPoint Presentation</vt:lpstr>
      <vt:lpstr>PowerPoint Presentation</vt:lpstr>
      <vt:lpstr>PowerPoint Presentation</vt:lpstr>
      <vt:lpstr>Divide and Conquer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964</cp:revision>
  <dcterms:created xsi:type="dcterms:W3CDTF">2006-08-16T00:00:00Z</dcterms:created>
  <dcterms:modified xsi:type="dcterms:W3CDTF">2013-11-14T18:56:44Z</dcterms:modified>
</cp:coreProperties>
</file>