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47"/>
  </p:notesMasterIdLst>
  <p:sldIdLst>
    <p:sldId id="620" r:id="rId2"/>
    <p:sldId id="602" r:id="rId3"/>
    <p:sldId id="603" r:id="rId4"/>
    <p:sldId id="604" r:id="rId5"/>
    <p:sldId id="606" r:id="rId6"/>
    <p:sldId id="607" r:id="rId7"/>
    <p:sldId id="621" r:id="rId8"/>
    <p:sldId id="623" r:id="rId9"/>
    <p:sldId id="625" r:id="rId10"/>
    <p:sldId id="609" r:id="rId11"/>
    <p:sldId id="622" r:id="rId12"/>
    <p:sldId id="610" r:id="rId13"/>
    <p:sldId id="611" r:id="rId14"/>
    <p:sldId id="624" r:id="rId15"/>
    <p:sldId id="612" r:id="rId16"/>
    <p:sldId id="613" r:id="rId17"/>
    <p:sldId id="614" r:id="rId18"/>
    <p:sldId id="615" r:id="rId19"/>
    <p:sldId id="616" r:id="rId20"/>
    <p:sldId id="617" r:id="rId21"/>
    <p:sldId id="618" r:id="rId22"/>
    <p:sldId id="619" r:id="rId23"/>
    <p:sldId id="626" r:id="rId24"/>
    <p:sldId id="627" r:id="rId25"/>
    <p:sldId id="628" r:id="rId26"/>
    <p:sldId id="629" r:id="rId27"/>
    <p:sldId id="630" r:id="rId28"/>
    <p:sldId id="631" r:id="rId29"/>
    <p:sldId id="632" r:id="rId30"/>
    <p:sldId id="633" r:id="rId31"/>
    <p:sldId id="634" r:id="rId32"/>
    <p:sldId id="635" r:id="rId33"/>
    <p:sldId id="636" r:id="rId34"/>
    <p:sldId id="637" r:id="rId35"/>
    <p:sldId id="638" r:id="rId36"/>
    <p:sldId id="639" r:id="rId37"/>
    <p:sldId id="640" r:id="rId38"/>
    <p:sldId id="641" r:id="rId39"/>
    <p:sldId id="642" r:id="rId40"/>
    <p:sldId id="643" r:id="rId41"/>
    <p:sldId id="644" r:id="rId42"/>
    <p:sldId id="645" r:id="rId43"/>
    <p:sldId id="646" r:id="rId44"/>
    <p:sldId id="647" r:id="rId45"/>
    <p:sldId id="648" r:id="rId4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667" autoAdjust="0"/>
  </p:normalViewPr>
  <p:slideViewPr>
    <p:cSldViewPr>
      <p:cViewPr varScale="1">
        <p:scale>
          <a:sx n="111" d="100"/>
          <a:sy n="111" d="100"/>
        </p:scale>
        <p:origin x="-1620" y="-78"/>
      </p:cViewPr>
      <p:guideLst>
        <p:guide orient="horz" pos="890"/>
        <p:guide orient="horz" pos="3902"/>
        <p:guide orient="horz" pos="2341"/>
        <p:guide pos="304"/>
        <p:guide pos="5493"/>
        <p:guide pos="2880"/>
        <p:guide pos="3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57607" cy="57607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6F3D44-0702-4E7A-8B88-76DA756F5D4C}" type="datetimeFigureOut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D99F250-ABAA-4B0C-80E4-3B3E2DE77C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9904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68993B05-4A03-432A-82EE-71EB06C03B4E}" type="datetime1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D729C2-225B-4AD7-A7C6-C260C87E0A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6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FBB8D-9B7C-4915-B741-E33976B77D0A}" type="datetime1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08E7A-47B6-4FBE-8299-E8315ADFC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8138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2CC17-1E50-434C-B48F-0A7265394989}" type="datetime1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A8E3D-8AD6-4EEA-8DB1-8658B8E6F7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008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8FFA6-6CED-4F81-9150-08157A05051F}" type="datetime1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8D23B-0773-41B2-B119-FC4930D1F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22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accent6"/>
              </a:buClr>
              <a:defRPr/>
            </a:lvl1pPr>
            <a:lvl2pPr>
              <a:buClr>
                <a:schemeClr val="accent6"/>
              </a:buClr>
              <a:defRPr/>
            </a:lvl2pPr>
            <a:lvl3pPr>
              <a:buClr>
                <a:schemeClr val="accent6"/>
              </a:buClr>
              <a:defRPr/>
            </a:lvl3pPr>
            <a:lvl4pPr>
              <a:buClr>
                <a:schemeClr val="accent6"/>
              </a:buClr>
              <a:defRPr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DC869-4E93-4459-97DC-31CBA9C16829}" type="datetime1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CD59C-11DB-4AA9-A852-C39729B9FD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470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>
            <a:normAutofit/>
          </a:bodyPr>
          <a:lstStyle>
            <a:lvl1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1pPr>
            <a:lvl2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2pPr>
            <a:lvl3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3pPr>
            <a:lvl4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4pPr>
            <a:lvl5pPr>
              <a:buFontTx/>
              <a:buNone/>
              <a:defRPr sz="2000" b="1">
                <a:latin typeface="Courier New" pitchFamily="49" charset="0"/>
                <a:cs typeface="Courier New" pitchFamily="49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E6378-CF5E-45F7-BC3E-B9952120003C}" type="datetime1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7C8B5-32AD-4C7C-961A-617B5D0F55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076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AD502-1C16-43DC-A28F-5FE0B12C0A38}" type="datetime1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DB11B-DB4D-4717-BA4A-540FC085B0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3709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8259C-1943-4EE2-8F76-6816A342FDDF}" type="datetime1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A6FB2-6682-4A91-B266-9A7DF863C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66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0E515-3AAB-4681-B9D4-35CB13B7075C}" type="datetime1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23DBC-BAF6-40B3-A03D-CA20906A18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359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07731-144F-430F-A08B-AB12D2960A45}" type="datetime1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60ED9-17BB-40E1-915A-E4C5431521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796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293F8-56B6-4139-8DD6-559A5167DBBB}" type="datetime1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DC37F-E3F6-4A23-926D-A0190EC172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478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E3DA6-9E50-4E64-B631-0CA616EA4D81}" type="datetime1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DCBA7-3073-4FAC-81B7-1DB587BA89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652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DB9F17-01AC-4420-A075-D4360BB102D3}" type="datetime1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A80E9EF-3D1E-4224-8204-14E1806069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8" r:id="rId1"/>
    <p:sldLayoutId id="2147484263" r:id="rId2"/>
    <p:sldLayoutId id="2147484264" r:id="rId3"/>
    <p:sldLayoutId id="2147484269" r:id="rId4"/>
    <p:sldLayoutId id="2147484265" r:id="rId5"/>
    <p:sldLayoutId id="2147484266" r:id="rId6"/>
    <p:sldLayoutId id="2147484270" r:id="rId7"/>
    <p:sldLayoutId id="2147484271" r:id="rId8"/>
    <p:sldLayoutId id="2147484272" r:id="rId9"/>
    <p:sldLayoutId id="2147484273" r:id="rId10"/>
    <p:sldLayoutId id="2147484267" r:id="rId11"/>
    <p:sldLayoutId id="2147484274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9C9C9C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oracle.com/javase/tutorial/uiswing/components/filechooser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oracle.com/javase/tutorial/uiswing/layout/visual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115580" y="3886200"/>
            <a:ext cx="7028054" cy="990600"/>
          </a:xfrm>
        </p:spPr>
        <p:txBody>
          <a:bodyPr/>
          <a:lstStyle/>
          <a:p>
            <a:r>
              <a:rPr lang="en-US" dirty="0" smtClean="0"/>
              <a:t>Graphical User Interfaces (Part 2)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1CD59C-11DB-4AA9-A852-C39729B9FD8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Labels and Text Fields</a:t>
            </a:r>
            <a:endParaRPr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a label displays </a:t>
            </a:r>
            <a:r>
              <a:rPr lang="en-CA" dirty="0" err="1" smtClean="0"/>
              <a:t>unselectable</a:t>
            </a:r>
            <a:r>
              <a:rPr lang="en-CA" dirty="0" smtClean="0"/>
              <a:t> text and images</a:t>
            </a:r>
          </a:p>
          <a:p>
            <a:pPr>
              <a:defRPr/>
            </a:pPr>
            <a:r>
              <a:rPr lang="en-CA" dirty="0" smtClean="0"/>
              <a:t>a text field is a single line of editable text</a:t>
            </a:r>
          </a:p>
          <a:p>
            <a:pPr lvl="1">
              <a:defRPr/>
            </a:pPr>
            <a:r>
              <a:rPr lang="en-CA" dirty="0" smtClean="0"/>
              <a:t>the ability to edit the text can be turned on and off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8848FD-6BB4-4E9C-9C3A-1F46AF52F5B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39850" y="6373813"/>
            <a:ext cx="7575550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dirty="0" smtClean="0">
                <a:latin typeface="+mn-lt"/>
              </a:rPr>
              <a:t>http://docs.oracle.com/javase/tutorial/uiswing/components/textfield.html</a:t>
            </a:r>
            <a:endParaRPr lang="en-US" dirty="0">
              <a:latin typeface="+mn-lt"/>
            </a:endParaRPr>
          </a:p>
        </p:txBody>
      </p:sp>
      <p:pic>
        <p:nvPicPr>
          <p:cNvPr id="204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028950"/>
            <a:ext cx="5672138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652588" y="4572000"/>
            <a:ext cx="10128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latin typeface="+mn-lt"/>
              </a:rPr>
              <a:t>label</a:t>
            </a:r>
          </a:p>
          <a:p>
            <a:pPr algn="ctr">
              <a:defRPr/>
            </a:pPr>
            <a:r>
              <a:rPr lang="en-CA" b="1" dirty="0" err="1">
                <a:latin typeface="Courier New" pitchFamily="49" charset="0"/>
                <a:cs typeface="Courier New" pitchFamily="49" charset="0"/>
              </a:rPr>
              <a:t>JLabel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81588" y="4629150"/>
            <a:ext cx="101282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latin typeface="+mn-lt"/>
              </a:rPr>
              <a:t>label</a:t>
            </a:r>
          </a:p>
          <a:p>
            <a:pPr algn="ctr">
              <a:defRPr/>
            </a:pPr>
            <a:r>
              <a:rPr lang="en-CA" b="1" dirty="0" err="1">
                <a:latin typeface="Courier New" pitchFamily="49" charset="0"/>
                <a:cs typeface="Courier New" pitchFamily="49" charset="0"/>
              </a:rPr>
              <a:t>JLabel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36863" y="4629150"/>
            <a:ext cx="2020887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latin typeface="+mn-lt"/>
              </a:rPr>
              <a:t>text field (edit off)</a:t>
            </a:r>
          </a:p>
          <a:p>
            <a:pPr algn="ctr">
              <a:defRPr/>
            </a:pPr>
            <a:r>
              <a:rPr lang="en-CA" b="1" dirty="0" err="1">
                <a:latin typeface="Courier New" pitchFamily="49" charset="0"/>
                <a:cs typeface="Courier New" pitchFamily="49" charset="0"/>
              </a:rPr>
              <a:t>JTextField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34125" y="4629150"/>
            <a:ext cx="1989138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latin typeface="+mn-lt"/>
              </a:rPr>
              <a:t>text field (edit on)</a:t>
            </a:r>
          </a:p>
          <a:p>
            <a:pPr algn="ctr">
              <a:defRPr/>
            </a:pPr>
            <a:r>
              <a:rPr lang="en-CA" b="1" dirty="0" err="1">
                <a:latin typeface="Courier New" pitchFamily="49" charset="0"/>
                <a:cs typeface="Courier New" pitchFamily="49" charset="0"/>
              </a:rPr>
              <a:t>JTextField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3" name="Straight Arrow Connector 12"/>
          <p:cNvCxnSpPr>
            <a:stCxn id="8" idx="0"/>
          </p:cNvCxnSpPr>
          <p:nvPr/>
        </p:nvCxnSpPr>
        <p:spPr>
          <a:xfrm rot="16200000" flipV="1">
            <a:off x="1840707" y="4253706"/>
            <a:ext cx="628650" cy="79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0" idx="0"/>
          </p:cNvCxnSpPr>
          <p:nvPr/>
        </p:nvCxnSpPr>
        <p:spPr>
          <a:xfrm rot="16200000" flipV="1">
            <a:off x="3255963" y="4038600"/>
            <a:ext cx="742950" cy="4381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0"/>
          </p:cNvCxnSpPr>
          <p:nvPr/>
        </p:nvCxnSpPr>
        <p:spPr>
          <a:xfrm rot="5400000" flipH="1" flipV="1">
            <a:off x="5412582" y="4118768"/>
            <a:ext cx="685800" cy="334963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1" idx="0"/>
          </p:cNvCxnSpPr>
          <p:nvPr/>
        </p:nvCxnSpPr>
        <p:spPr>
          <a:xfrm rot="16200000" flipV="1">
            <a:off x="6511926" y="3811587"/>
            <a:ext cx="800100" cy="83502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346008" y="5848494"/>
            <a:ext cx="7575550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dirty="0" smtClean="0">
                <a:latin typeface="+mn-lt"/>
              </a:rPr>
              <a:t>http://docs.oracle.com/javase/tutorial/uiswing/components/label.html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 create a label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JLabel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label = new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JLabel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("text for the label");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to create a text field (20 characters wide)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JTextField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textField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JTextField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(20);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1CD59C-11DB-4AA9-A852-C39729B9FD8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Adding the </a:t>
            </a:r>
            <a:r>
              <a:rPr lang="en-CA" dirty="0" smtClean="0"/>
              <a:t>Labels </a:t>
            </a:r>
            <a:r>
              <a:rPr lang="en-CA" dirty="0" smtClean="0"/>
              <a:t>and Text Fields</a:t>
            </a:r>
            <a:endParaRPr lang="en-US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/>
              <a:t>see </a:t>
            </a:r>
            <a:r>
              <a:rPr lang="en-CA" dirty="0" err="1"/>
              <a:t>CalcView</a:t>
            </a:r>
            <a:r>
              <a:rPr lang="en-CA" dirty="0"/>
              <a:t> </a:t>
            </a:r>
            <a:r>
              <a:rPr lang="en-CA" dirty="0" smtClean="0"/>
              <a:t>constructor</a:t>
            </a:r>
          </a:p>
          <a:p>
            <a:pPr lvl="1"/>
            <a:r>
              <a:rPr lang="en-CA" dirty="0" smtClean="0"/>
              <a:t>try making the text field editable and non-editable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CDE541-AF2C-4D63-8808-9C88652BAE7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Buttons</a:t>
            </a:r>
            <a:endParaRPr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a button responds to the user pointing and clicking the mouse on it (or the user pressing the Enter key when the button has the focus)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B7EAC7-AE39-4DDE-B3B8-384E0C44EDA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2150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2976563"/>
            <a:ext cx="78105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109663" y="6373813"/>
            <a:ext cx="7748587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dirty="0" smtClean="0">
                <a:latin typeface="+mn-lt"/>
              </a:rPr>
              <a:t>http://docs.oracle.com/javase/tutorial/uiswing/components/button.html</a:t>
            </a:r>
            <a:endParaRPr lang="en-US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51550" y="4629150"/>
            <a:ext cx="11493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latin typeface="+mn-lt"/>
              </a:rPr>
              <a:t>button</a:t>
            </a:r>
          </a:p>
          <a:p>
            <a:pPr algn="ctr">
              <a:defRPr/>
            </a:pPr>
            <a:r>
              <a:rPr lang="en-CA" b="1" dirty="0" err="1">
                <a:latin typeface="Courier New" pitchFamily="49" charset="0"/>
                <a:cs typeface="Courier New" pitchFamily="49" charset="0"/>
              </a:rPr>
              <a:t>JButton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0" name="Straight Arrow Connector 9"/>
          <p:cNvCxnSpPr>
            <a:stCxn id="8" idx="0"/>
          </p:cNvCxnSpPr>
          <p:nvPr/>
        </p:nvCxnSpPr>
        <p:spPr>
          <a:xfrm rot="16200000" flipV="1">
            <a:off x="5485607" y="3488531"/>
            <a:ext cx="912812" cy="136842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0"/>
          </p:cNvCxnSpPr>
          <p:nvPr/>
        </p:nvCxnSpPr>
        <p:spPr>
          <a:xfrm rot="16200000" flipV="1">
            <a:off x="5914232" y="3917156"/>
            <a:ext cx="912812" cy="5111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0"/>
          </p:cNvCxnSpPr>
          <p:nvPr/>
        </p:nvCxnSpPr>
        <p:spPr>
          <a:xfrm rot="5400000" flipH="1" flipV="1">
            <a:off x="6285707" y="4056856"/>
            <a:ext cx="912812" cy="2317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0"/>
          </p:cNvCxnSpPr>
          <p:nvPr/>
        </p:nvCxnSpPr>
        <p:spPr>
          <a:xfrm rot="5400000" flipH="1" flipV="1">
            <a:off x="6542882" y="3799681"/>
            <a:ext cx="912812" cy="74612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0"/>
          </p:cNvCxnSpPr>
          <p:nvPr/>
        </p:nvCxnSpPr>
        <p:spPr>
          <a:xfrm rot="5400000" flipH="1" flipV="1">
            <a:off x="6885782" y="3456781"/>
            <a:ext cx="912812" cy="143192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 create a button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JButton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button = new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JButton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("text for the button");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1CD59C-11DB-4AA9-A852-C39729B9FD8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Adding the</a:t>
            </a:r>
            <a:r>
              <a:rPr lang="en-CA" dirty="0" smtClean="0"/>
              <a:t> </a:t>
            </a:r>
            <a:r>
              <a:rPr lang="en-CA" dirty="0" smtClean="0"/>
              <a:t>Buttons</a:t>
            </a:r>
            <a:endParaRPr lang="en-US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/>
              <a:t>see </a:t>
            </a:r>
            <a:r>
              <a:rPr lang="en-CA" dirty="0" err="1"/>
              <a:t>CalcView</a:t>
            </a:r>
            <a:r>
              <a:rPr lang="en-CA" dirty="0"/>
              <a:t> </a:t>
            </a:r>
            <a:r>
              <a:rPr lang="en-CA" dirty="0" smtClean="0"/>
              <a:t>constructor</a:t>
            </a:r>
          </a:p>
          <a:p>
            <a:pPr lvl="1"/>
            <a:r>
              <a:rPr lang="en-CA" dirty="0" smtClean="0"/>
              <a:t>try enabling and disabling the buttons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CD5204-2A11-4258-9F7B-DBB4BAEBAAB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File Chooser</a:t>
            </a:r>
            <a:endParaRPr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a file chooser provides a GUI for selecting a file to open (read) or save (write)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69347-C813-4E84-8BDC-2CAA80DC895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2253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400300"/>
            <a:ext cx="4914900" cy="344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015038" y="2400300"/>
            <a:ext cx="2500312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latin typeface="+mn-lt"/>
              </a:rPr>
              <a:t>file chooser (for</a:t>
            </a:r>
          </a:p>
          <a:p>
            <a:pPr algn="ctr">
              <a:defRPr/>
            </a:pPr>
            <a:r>
              <a:rPr lang="en-CA" dirty="0">
                <a:latin typeface="+mn-lt"/>
              </a:rPr>
              <a:t>choosing a file to open)</a:t>
            </a:r>
          </a:p>
          <a:p>
            <a:pPr algn="ctr">
              <a:defRPr/>
            </a:pPr>
            <a:r>
              <a:rPr lang="en-CA" b="1" dirty="0" err="1">
                <a:latin typeface="Courier New" pitchFamily="49" charset="0"/>
                <a:cs typeface="Courier New" pitchFamily="49" charset="0"/>
              </a:rPr>
              <a:t>JFileChooser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42759" y="6373813"/>
            <a:ext cx="79154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 smtClean="0">
                <a:latin typeface="+mn-lt"/>
              </a:rPr>
              <a:t>http://docs.oracle.com/javase/tutorial/uiswing/components/filechooser.html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Using the</a:t>
            </a:r>
            <a:r>
              <a:rPr lang="en-CA" dirty="0" smtClean="0"/>
              <a:t> </a:t>
            </a:r>
            <a:r>
              <a:rPr lang="en-CA" dirty="0" smtClean="0"/>
              <a:t>File Chooser</a:t>
            </a:r>
            <a:endParaRPr lang="en-US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/>
              <a:t>see </a:t>
            </a:r>
            <a:r>
              <a:rPr lang="en-CA" dirty="0" err="1"/>
              <a:t>CalcView</a:t>
            </a:r>
            <a:r>
              <a:rPr lang="en-CA" dirty="0"/>
              <a:t> </a:t>
            </a:r>
            <a:r>
              <a:rPr lang="en-CA" dirty="0" err="1" smtClean="0"/>
              <a:t>getOpenFile</a:t>
            </a:r>
            <a:r>
              <a:rPr lang="en-CA" dirty="0" smtClean="0"/>
              <a:t> and </a:t>
            </a:r>
            <a:r>
              <a:rPr lang="en-CA" dirty="0" err="1" smtClean="0"/>
              <a:t>getSaveFile</a:t>
            </a:r>
            <a:r>
              <a:rPr lang="en-CA" dirty="0" smtClean="0"/>
              <a:t> methods</a:t>
            </a:r>
          </a:p>
          <a:p>
            <a:pPr lvl="1"/>
            <a:r>
              <a:rPr lang="en-CA" sz="1600" dirty="0">
                <a:hlinkClick r:id="rId2"/>
              </a:rPr>
              <a:t>http://</a:t>
            </a:r>
            <a:r>
              <a:rPr lang="en-CA" sz="1600" dirty="0" smtClean="0">
                <a:hlinkClick r:id="rId2"/>
              </a:rPr>
              <a:t>docs.oracle.com/javase/tutorial/uiswing/components/filechooser.html</a:t>
            </a:r>
            <a:endParaRPr lang="en-CA" sz="1600" dirty="0" smtClean="0"/>
          </a:p>
          <a:p>
            <a:pPr lvl="1"/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FD077E-59D8-4F70-AB11-F5B29AC05A5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Event Driven Programming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so far we have a View with some UI elements (buttons, text fields, menu items)</a:t>
            </a:r>
          </a:p>
          <a:p>
            <a:pPr lvl="1">
              <a:defRPr/>
            </a:pPr>
            <a:r>
              <a:rPr lang="en-CA" dirty="0" smtClean="0"/>
              <a:t>now we need to implement the actions</a:t>
            </a:r>
          </a:p>
          <a:p>
            <a:pPr>
              <a:defRPr/>
            </a:pPr>
            <a:r>
              <a:rPr lang="en-CA" dirty="0" smtClean="0"/>
              <a:t>each UI element is a source of events</a:t>
            </a:r>
          </a:p>
          <a:p>
            <a:pPr lvl="1">
              <a:defRPr/>
            </a:pPr>
            <a:r>
              <a:rPr lang="en-CA" dirty="0" smtClean="0"/>
              <a:t>button pressed, slider moved, text changed (text field), etc.</a:t>
            </a:r>
          </a:p>
          <a:p>
            <a:pPr>
              <a:defRPr/>
            </a:pPr>
            <a:r>
              <a:rPr lang="en-CA" dirty="0" smtClean="0"/>
              <a:t>when the user interacts with a UI element an event is triggered</a:t>
            </a:r>
          </a:p>
          <a:p>
            <a:pPr lvl="1">
              <a:defRPr/>
            </a:pPr>
            <a:r>
              <a:rPr lang="en-CA" dirty="0" smtClean="0"/>
              <a:t>this causes an event object to be sent to every object listening for that particular event</a:t>
            </a:r>
          </a:p>
          <a:p>
            <a:pPr lvl="2">
              <a:defRPr/>
            </a:pPr>
            <a:r>
              <a:rPr lang="en-CA" dirty="0" smtClean="0"/>
              <a:t>the event object carries information about the event</a:t>
            </a:r>
          </a:p>
          <a:p>
            <a:pPr>
              <a:defRPr/>
            </a:pPr>
            <a:r>
              <a:rPr lang="en-CA" dirty="0" smtClean="0"/>
              <a:t>the event listeners respond to the event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160436-C276-42AF-AE40-1DA8BC46A43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Not a UML Diagram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1C993D-125F-493D-A622-6854909058C1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85850" y="3055938"/>
            <a:ext cx="1087438" cy="71437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n-lt"/>
              </a:rPr>
              <a:t>event</a:t>
            </a:r>
          </a:p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n-lt"/>
              </a:rPr>
              <a:t>source 1</a:t>
            </a:r>
            <a:r>
              <a:rPr lang="en-CA" dirty="0"/>
              <a:t>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85850" y="4914900"/>
            <a:ext cx="1120775" cy="71437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n-lt"/>
              </a:rPr>
              <a:t>event</a:t>
            </a:r>
          </a:p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n-lt"/>
              </a:rPr>
              <a:t>source 2</a:t>
            </a:r>
            <a:r>
              <a:rPr lang="en-CA" dirty="0"/>
              <a:t>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94338" y="1639888"/>
            <a:ext cx="2078037" cy="646112"/>
          </a:xfrm>
          <a:prstGeom prst="flowChartPreparation">
            <a:avLst/>
          </a:prstGeom>
          <a:noFill/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0070C0"/>
                </a:solidFill>
                <a:latin typeface="+mn-lt"/>
              </a:rPr>
              <a:t>event</a:t>
            </a:r>
          </a:p>
          <a:p>
            <a:pPr algn="ctr">
              <a:defRPr/>
            </a:pPr>
            <a:r>
              <a:rPr lang="en-CA" dirty="0">
                <a:solidFill>
                  <a:srgbClr val="0070C0"/>
                </a:solidFill>
                <a:latin typeface="+mn-lt"/>
              </a:rPr>
              <a:t> listener A</a:t>
            </a:r>
            <a:r>
              <a:rPr lang="en-CA" dirty="0"/>
              <a:t>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94338" y="2767013"/>
            <a:ext cx="2078037" cy="646112"/>
          </a:xfrm>
          <a:prstGeom prst="flowChartPreparation">
            <a:avLst/>
          </a:prstGeom>
          <a:noFill/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0070C0"/>
                </a:solidFill>
                <a:latin typeface="+mn-lt"/>
              </a:rPr>
              <a:t>event</a:t>
            </a:r>
          </a:p>
          <a:p>
            <a:pPr algn="ctr">
              <a:defRPr/>
            </a:pPr>
            <a:r>
              <a:rPr lang="en-CA" dirty="0">
                <a:solidFill>
                  <a:srgbClr val="0070C0"/>
                </a:solidFill>
                <a:latin typeface="+mn-lt"/>
              </a:rPr>
              <a:t> listener B</a:t>
            </a:r>
            <a:r>
              <a:rPr lang="en-CA" dirty="0"/>
              <a:t>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94338" y="3868738"/>
            <a:ext cx="2078037" cy="646112"/>
          </a:xfrm>
          <a:prstGeom prst="flowChartPreparation">
            <a:avLst/>
          </a:prstGeom>
          <a:noFill/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0070C0"/>
                </a:solidFill>
                <a:latin typeface="+mn-lt"/>
              </a:rPr>
              <a:t>event</a:t>
            </a:r>
          </a:p>
          <a:p>
            <a:pPr algn="ctr">
              <a:defRPr/>
            </a:pPr>
            <a:r>
              <a:rPr lang="en-CA" dirty="0">
                <a:solidFill>
                  <a:srgbClr val="0070C0"/>
                </a:solidFill>
                <a:latin typeface="+mn-lt"/>
              </a:rPr>
              <a:t> listener C</a:t>
            </a:r>
            <a:r>
              <a:rPr lang="en-CA" dirty="0"/>
              <a:t>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94338" y="4954588"/>
            <a:ext cx="2112962" cy="646112"/>
          </a:xfrm>
          <a:prstGeom prst="flowChartPreparation">
            <a:avLst/>
          </a:prstGeom>
          <a:noFill/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0070C0"/>
                </a:solidFill>
                <a:latin typeface="+mn-lt"/>
              </a:rPr>
              <a:t>event</a:t>
            </a:r>
          </a:p>
          <a:p>
            <a:pPr algn="ctr">
              <a:defRPr/>
            </a:pPr>
            <a:r>
              <a:rPr lang="en-CA" dirty="0">
                <a:solidFill>
                  <a:srgbClr val="0070C0"/>
                </a:solidFill>
                <a:latin typeface="+mn-lt"/>
              </a:rPr>
              <a:t> listener D</a:t>
            </a:r>
            <a:r>
              <a:rPr lang="en-CA" dirty="0"/>
              <a:t> </a:t>
            </a:r>
            <a:endParaRPr lang="en-US" dirty="0"/>
          </a:p>
        </p:txBody>
      </p:sp>
      <p:cxnSp>
        <p:nvCxnSpPr>
          <p:cNvPr id="12" name="Straight Connector 11"/>
          <p:cNvCxnSpPr>
            <a:stCxn id="5" idx="3"/>
          </p:cNvCxnSpPr>
          <p:nvPr/>
        </p:nvCxnSpPr>
        <p:spPr>
          <a:xfrm>
            <a:off x="2173288" y="3413125"/>
            <a:ext cx="2398712" cy="158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7" idx="1"/>
          </p:cNvCxnSpPr>
          <p:nvPr/>
        </p:nvCxnSpPr>
        <p:spPr>
          <a:xfrm rot="5400000" flipH="1" flipV="1">
            <a:off x="4307681" y="2226469"/>
            <a:ext cx="1450975" cy="92233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8" idx="1"/>
          </p:cNvCxnSpPr>
          <p:nvPr/>
        </p:nvCxnSpPr>
        <p:spPr>
          <a:xfrm flipV="1">
            <a:off x="4572000" y="3089275"/>
            <a:ext cx="922338" cy="32385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9" idx="1"/>
          </p:cNvCxnSpPr>
          <p:nvPr/>
        </p:nvCxnSpPr>
        <p:spPr>
          <a:xfrm>
            <a:off x="4572000" y="3413125"/>
            <a:ext cx="922338" cy="777875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10" idx="1"/>
          </p:cNvCxnSpPr>
          <p:nvPr/>
        </p:nvCxnSpPr>
        <p:spPr>
          <a:xfrm rot="16200000" flipH="1">
            <a:off x="4101306" y="3883819"/>
            <a:ext cx="1863725" cy="922338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6" idx="3"/>
            <a:endCxn id="10" idx="1"/>
          </p:cNvCxnSpPr>
          <p:nvPr/>
        </p:nvCxnSpPr>
        <p:spPr>
          <a:xfrm>
            <a:off x="2206625" y="5272088"/>
            <a:ext cx="3287713" cy="4762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743200" y="2971800"/>
            <a:ext cx="1511300" cy="369888"/>
          </a:xfrm>
          <a:prstGeom prst="flowChartProcess">
            <a:avLst/>
          </a:prstGeom>
          <a:noFill/>
          <a:ln w="28575">
            <a:solidFill>
              <a:srgbClr val="7030A0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7030A0"/>
                </a:solidFill>
                <a:latin typeface="+mn-lt"/>
              </a:rPr>
              <a:t>event object 1</a:t>
            </a:r>
            <a:endParaRPr lang="en-US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43200" y="4800600"/>
            <a:ext cx="1552575" cy="369888"/>
          </a:xfrm>
          <a:prstGeom prst="flowChartProcess">
            <a:avLst/>
          </a:prstGeom>
          <a:noFill/>
          <a:ln w="28575">
            <a:solidFill>
              <a:srgbClr val="7030A0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7030A0"/>
                </a:solidFill>
                <a:latin typeface="+mn-lt"/>
              </a:rPr>
              <a:t>event object 2</a:t>
            </a:r>
            <a:endParaRPr lang="en-US" dirty="0">
              <a:solidFill>
                <a:srgbClr val="7030A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View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view</a:t>
            </a:r>
          </a:p>
          <a:p>
            <a:pPr lvl="1">
              <a:defRPr/>
            </a:pPr>
            <a:r>
              <a:rPr lang="en-CA" dirty="0" smtClean="0"/>
              <a:t>presents the user with a sensory (visual, audio, </a:t>
            </a:r>
            <a:r>
              <a:rPr lang="en-CA" dirty="0" err="1" smtClean="0"/>
              <a:t>haptic</a:t>
            </a:r>
            <a:r>
              <a:rPr lang="en-CA" dirty="0" smtClean="0"/>
              <a:t>) representation of the model state</a:t>
            </a:r>
          </a:p>
          <a:p>
            <a:pPr lvl="1">
              <a:defRPr/>
            </a:pPr>
            <a:r>
              <a:rPr lang="en-CA" dirty="0" smtClean="0"/>
              <a:t>a user interface element (the user interface for simple applications)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3E3020-0781-4225-8F78-26929A02540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434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4457700"/>
            <a:ext cx="78105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Not a UML Diagram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6AA541-5B43-4209-B4D4-B304EE89E99C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1771650"/>
            <a:ext cx="1143000" cy="40798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/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n-lt"/>
              </a:rPr>
              <a:t>"open"</a:t>
            </a:r>
            <a:r>
              <a:rPr lang="en-CA" dirty="0"/>
              <a:t>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02338" y="3532188"/>
            <a:ext cx="2112962" cy="368300"/>
          </a:xfrm>
          <a:prstGeom prst="flowChartPreparation">
            <a:avLst/>
          </a:prstGeom>
          <a:noFill/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solidFill>
                  <a:srgbClr val="0070C0"/>
                </a:solidFill>
                <a:latin typeface="+mn-lt"/>
              </a:rPr>
              <a:t>Controller</a:t>
            </a:r>
            <a:r>
              <a:rPr lang="en-CA" dirty="0"/>
              <a:t> </a:t>
            </a:r>
            <a:endParaRPr lang="en-US" dirty="0"/>
          </a:p>
        </p:txBody>
      </p:sp>
      <p:cxnSp>
        <p:nvCxnSpPr>
          <p:cNvPr id="21" name="Straight Connector 20"/>
          <p:cNvCxnSpPr>
            <a:stCxn id="5" idx="3"/>
            <a:endCxn id="10" idx="1"/>
          </p:cNvCxnSpPr>
          <p:nvPr/>
        </p:nvCxnSpPr>
        <p:spPr>
          <a:xfrm>
            <a:off x="2286000" y="1976438"/>
            <a:ext cx="3716338" cy="173990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9" idx="3"/>
            <a:endCxn id="10" idx="1"/>
          </p:cNvCxnSpPr>
          <p:nvPr/>
        </p:nvCxnSpPr>
        <p:spPr>
          <a:xfrm>
            <a:off x="2286000" y="2538413"/>
            <a:ext cx="3716338" cy="1177925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543300" y="2114550"/>
            <a:ext cx="2106613" cy="369888"/>
          </a:xfrm>
          <a:prstGeom prst="flowChartProcess">
            <a:avLst/>
          </a:prstGeom>
          <a:noFill/>
          <a:ln w="28575">
            <a:solidFill>
              <a:srgbClr val="7030A0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7030A0"/>
                </a:solidFill>
                <a:latin typeface="+mn-lt"/>
              </a:rPr>
              <a:t>event object "open"</a:t>
            </a:r>
            <a:endParaRPr lang="en-US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43000" y="2335213"/>
            <a:ext cx="1143000" cy="40798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/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n-lt"/>
              </a:rPr>
              <a:t>"save"</a:t>
            </a:r>
            <a:r>
              <a:rPr lang="en-CA" dirty="0"/>
              <a:t> 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143000" y="2906713"/>
            <a:ext cx="1143000" cy="40798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/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n-lt"/>
              </a:rPr>
              <a:t>"sum"</a:t>
            </a:r>
            <a:r>
              <a:rPr lang="en-CA" dirty="0"/>
              <a:t> 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143000" y="3478213"/>
            <a:ext cx="1143000" cy="40798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/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n-lt"/>
              </a:rPr>
              <a:t>"subtract"</a:t>
            </a:r>
            <a:r>
              <a:rPr lang="en-CA" dirty="0"/>
              <a:t> 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143000" y="4049713"/>
            <a:ext cx="1143000" cy="40798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/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n-lt"/>
              </a:rPr>
              <a:t>"multiply"</a:t>
            </a:r>
            <a:r>
              <a:rPr lang="en-CA" dirty="0"/>
              <a:t> 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143000" y="4621213"/>
            <a:ext cx="1143000" cy="40798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/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n-lt"/>
              </a:rPr>
              <a:t>"divide"</a:t>
            </a:r>
            <a:r>
              <a:rPr lang="en-CA" dirty="0"/>
              <a:t> 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143000" y="5192713"/>
            <a:ext cx="1143000" cy="40798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/>
          <a:lstStyle/>
          <a:p>
            <a:pPr algn="ctr">
              <a:defRPr/>
            </a:pPr>
            <a:r>
              <a:rPr lang="en-CA" dirty="0">
                <a:solidFill>
                  <a:srgbClr val="FF0000"/>
                </a:solidFill>
                <a:latin typeface="+mn-lt"/>
              </a:rPr>
              <a:t>"clear"</a:t>
            </a:r>
            <a:r>
              <a:rPr lang="en-CA" dirty="0"/>
              <a:t> </a:t>
            </a:r>
            <a:endParaRPr lang="en-US" dirty="0"/>
          </a:p>
        </p:txBody>
      </p:sp>
      <p:cxnSp>
        <p:nvCxnSpPr>
          <p:cNvPr id="33" name="Straight Connector 32"/>
          <p:cNvCxnSpPr>
            <a:stCxn id="20" idx="3"/>
            <a:endCxn id="10" idx="1"/>
          </p:cNvCxnSpPr>
          <p:nvPr/>
        </p:nvCxnSpPr>
        <p:spPr>
          <a:xfrm>
            <a:off x="2286000" y="3109913"/>
            <a:ext cx="3716338" cy="606425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2" idx="3"/>
            <a:endCxn id="10" idx="1"/>
          </p:cNvCxnSpPr>
          <p:nvPr/>
        </p:nvCxnSpPr>
        <p:spPr>
          <a:xfrm>
            <a:off x="2286000" y="3681413"/>
            <a:ext cx="3716338" cy="34925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24" idx="3"/>
            <a:endCxn id="10" idx="1"/>
          </p:cNvCxnSpPr>
          <p:nvPr/>
        </p:nvCxnSpPr>
        <p:spPr>
          <a:xfrm flipV="1">
            <a:off x="2286000" y="3716338"/>
            <a:ext cx="3716338" cy="536575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25" idx="3"/>
            <a:endCxn id="10" idx="1"/>
          </p:cNvCxnSpPr>
          <p:nvPr/>
        </p:nvCxnSpPr>
        <p:spPr>
          <a:xfrm flipV="1">
            <a:off x="2286000" y="3716338"/>
            <a:ext cx="3716338" cy="1108075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27" idx="3"/>
            <a:endCxn id="10" idx="1"/>
          </p:cNvCxnSpPr>
          <p:nvPr/>
        </p:nvCxnSpPr>
        <p:spPr>
          <a:xfrm flipV="1">
            <a:off x="2286000" y="3716338"/>
            <a:ext cx="3716338" cy="1679575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543300" y="4945063"/>
            <a:ext cx="2085975" cy="369887"/>
          </a:xfrm>
          <a:prstGeom prst="flowChartProcess">
            <a:avLst/>
          </a:prstGeom>
          <a:noFill/>
          <a:ln w="28575">
            <a:solidFill>
              <a:srgbClr val="7030A0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7030A0"/>
                </a:solidFill>
                <a:latin typeface="+mn-lt"/>
              </a:rPr>
              <a:t>event object "clear"</a:t>
            </a:r>
            <a:endParaRPr lang="en-US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25621" name="TextBox 48"/>
          <p:cNvSpPr>
            <a:spLocks noChangeArrowheads="1"/>
          </p:cNvSpPr>
          <p:nvPr/>
        </p:nvSpPr>
        <p:spPr bwMode="auto">
          <a:xfrm>
            <a:off x="696913" y="5764213"/>
            <a:ext cx="2274887" cy="407987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CA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AbstractButton</a:t>
            </a:r>
            <a:r>
              <a:rPr lang="en-CA" b="1">
                <a:latin typeface="Courier New" pitchFamily="49" charset="0"/>
                <a:cs typeface="Courier New" pitchFamily="49" charset="0"/>
              </a:rPr>
              <a:t> 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622" name="TextBox 49"/>
          <p:cNvSpPr>
            <a:spLocks noChangeArrowheads="1"/>
          </p:cNvSpPr>
          <p:nvPr/>
        </p:nvSpPr>
        <p:spPr bwMode="auto">
          <a:xfrm>
            <a:off x="3714750" y="5764213"/>
            <a:ext cx="1733550" cy="407987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CA" b="1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ActionEvent</a:t>
            </a:r>
            <a:endParaRPr lang="en-US" b="1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623" name="TextBox 50"/>
          <p:cNvSpPr>
            <a:spLocks noChangeArrowheads="1"/>
          </p:cNvSpPr>
          <p:nvPr/>
        </p:nvSpPr>
        <p:spPr bwMode="auto">
          <a:xfrm>
            <a:off x="6057900" y="5486400"/>
            <a:ext cx="2176463" cy="714375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CA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implements</a:t>
            </a:r>
          </a:p>
          <a:p>
            <a:pPr algn="ctr"/>
            <a:r>
              <a:rPr lang="en-CA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ActionListener</a:t>
            </a:r>
            <a:endParaRPr lang="en-US" b="1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Implementation</a:t>
            </a:r>
            <a:endParaRPr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each </a:t>
            </a:r>
            <a:r>
              <a:rPr lang="en-CA" sz="2400" b="1" dirty="0" err="1" smtClean="0">
                <a:latin typeface="Courier New"/>
                <a:cs typeface="Courier New"/>
              </a:rPr>
              <a:t>JButton</a:t>
            </a:r>
            <a:r>
              <a:rPr lang="en-CA" dirty="0" smtClean="0"/>
              <a:t> and </a:t>
            </a:r>
            <a:r>
              <a:rPr lang="en-CA" sz="2400" b="1" dirty="0" err="1" smtClean="0">
                <a:latin typeface="Courier New"/>
                <a:cs typeface="Courier New"/>
              </a:rPr>
              <a:t>JMenuItem</a:t>
            </a:r>
            <a:r>
              <a:rPr lang="en-CA" dirty="0" smtClean="0"/>
              <a:t> has two inherited methods from </a:t>
            </a:r>
            <a:r>
              <a:rPr lang="en-CA" sz="2400" b="1" dirty="0" err="1" smtClean="0">
                <a:latin typeface="Courier New" pitchFamily="49" charset="0"/>
                <a:cs typeface="Courier New" pitchFamily="49" charset="0"/>
              </a:rPr>
              <a:t>AbstractButton</a:t>
            </a:r>
            <a:endParaRPr lang="en-CA" sz="24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3" pitchFamily="18" charset="2"/>
              <a:buNone/>
              <a:defRPr/>
            </a:pPr>
            <a:r>
              <a:rPr lang="en-CA" dirty="0" smtClean="0"/>
              <a:t>	</a:t>
            </a:r>
            <a:r>
              <a:rPr lang="en-CA" sz="18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addActionListener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ActionListener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l)</a:t>
            </a:r>
            <a:br>
              <a:rPr lang="en-US" sz="18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800" b="1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public void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setActionCommand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(String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actionCommand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endParaRPr lang="en-CA" dirty="0" smtClean="0"/>
          </a:p>
          <a:p>
            <a:pPr>
              <a:defRPr/>
            </a:pPr>
            <a:r>
              <a:rPr lang="en-CA" dirty="0" smtClean="0"/>
              <a:t>for each </a:t>
            </a:r>
            <a:r>
              <a:rPr lang="en-CA" sz="2400" b="1" dirty="0" err="1" smtClean="0">
                <a:latin typeface="Courier New"/>
                <a:cs typeface="Courier New"/>
              </a:rPr>
              <a:t>JButton</a:t>
            </a:r>
            <a:r>
              <a:rPr lang="en-CA" dirty="0" smtClean="0"/>
              <a:t> and </a:t>
            </a:r>
            <a:r>
              <a:rPr lang="en-CA" sz="2400" b="1" dirty="0" err="1" smtClean="0">
                <a:latin typeface="Courier New"/>
                <a:cs typeface="Courier New"/>
              </a:rPr>
              <a:t>JMenuItem</a:t>
            </a:r>
            <a:endParaRPr lang="en-CA" dirty="0" smtClean="0"/>
          </a:p>
          <a:p>
            <a:pPr marL="788988" lvl="1" indent="-514350">
              <a:buFont typeface="+mj-lt"/>
              <a:buAutoNum type="arabicPeriod"/>
              <a:defRPr/>
            </a:pPr>
            <a:r>
              <a:rPr lang="en-CA" dirty="0" smtClean="0"/>
              <a:t>call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addActionListener</a:t>
            </a:r>
            <a:r>
              <a:rPr lang="en-CA" dirty="0" smtClean="0"/>
              <a:t> with the controller as the argument</a:t>
            </a:r>
          </a:p>
          <a:p>
            <a:pPr marL="788988" lvl="1" indent="-514350">
              <a:buFont typeface="+mj-lt"/>
              <a:buAutoNum type="arabicPeriod"/>
              <a:defRPr/>
            </a:pPr>
            <a:r>
              <a:rPr lang="en-CA" dirty="0" smtClean="0"/>
              <a:t>call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setActionCommand</a:t>
            </a:r>
            <a:r>
              <a:rPr lang="en-CA" dirty="0" smtClean="0"/>
              <a:t> with a string describing what event has occurred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7CAA72-22F7-4CAD-B1A6-519235151D4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CalcView: Add Actions</a:t>
            </a:r>
            <a:endParaRPr lang="en-US" smtClean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/>
              <a:t>see </a:t>
            </a:r>
            <a:r>
              <a:rPr lang="en-CA" dirty="0" err="1"/>
              <a:t>CalcView</a:t>
            </a:r>
            <a:r>
              <a:rPr lang="en-CA" dirty="0"/>
              <a:t> </a:t>
            </a:r>
            <a:r>
              <a:rPr lang="en-CA" dirty="0" err="1" smtClean="0"/>
              <a:t>setCommand</a:t>
            </a:r>
            <a:r>
              <a:rPr lang="en-CA" dirty="0" smtClean="0"/>
              <a:t> method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0522F3-9008-4B5C-9887-B76EEB9D8073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Controller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controller</a:t>
            </a:r>
          </a:p>
          <a:p>
            <a:pPr lvl="1">
              <a:defRPr/>
            </a:pPr>
            <a:r>
              <a:rPr lang="en-CA" dirty="0" smtClean="0"/>
              <a:t>processes and responds to events (such as user actions) from the view and translates them to model method calls</a:t>
            </a:r>
          </a:p>
          <a:p>
            <a:pPr>
              <a:defRPr/>
            </a:pPr>
            <a:r>
              <a:rPr lang="en-US" dirty="0" smtClean="0"/>
              <a:t>needs to interact with both the view and the model but does not own the view or model</a:t>
            </a:r>
          </a:p>
          <a:p>
            <a:pPr lvl="1">
              <a:defRPr/>
            </a:pPr>
            <a:r>
              <a:rPr lang="en-US" dirty="0" smtClean="0"/>
              <a:t>aggregation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8C9F05-234D-438A-AF53-1AB46A9CCAAE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16389" name="TextBox 7"/>
          <p:cNvSpPr txBox="1">
            <a:spLocks noChangeArrowheads="1"/>
          </p:cNvSpPr>
          <p:nvPr/>
        </p:nvSpPr>
        <p:spPr bwMode="auto">
          <a:xfrm>
            <a:off x="1816100" y="4972050"/>
            <a:ext cx="736600" cy="3698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View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390" name="TextBox 8"/>
          <p:cNvSpPr txBox="1">
            <a:spLocks noChangeArrowheads="1"/>
          </p:cNvSpPr>
          <p:nvPr/>
        </p:nvSpPr>
        <p:spPr bwMode="auto">
          <a:xfrm>
            <a:off x="1677988" y="4229100"/>
            <a:ext cx="1012825" cy="3698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JFrame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Isosceles Triangle 6"/>
          <p:cNvSpPr/>
          <p:nvPr/>
        </p:nvSpPr>
        <p:spPr>
          <a:xfrm>
            <a:off x="2098675" y="4629150"/>
            <a:ext cx="171450" cy="171450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>
            <a:stCxn id="16389" idx="0"/>
            <a:endCxn id="7" idx="3"/>
          </p:cNvCxnSpPr>
          <p:nvPr/>
        </p:nvCxnSpPr>
        <p:spPr>
          <a:xfrm rot="5400000" flipH="1" flipV="1">
            <a:off x="2098675" y="4886325"/>
            <a:ext cx="1714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3" name="TextBox 7"/>
          <p:cNvSpPr txBox="1">
            <a:spLocks noChangeArrowheads="1"/>
          </p:cNvSpPr>
          <p:nvPr/>
        </p:nvSpPr>
        <p:spPr bwMode="auto">
          <a:xfrm>
            <a:off x="3663950" y="4972050"/>
            <a:ext cx="1563688" cy="3698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Controller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394" name="TextBox 7"/>
          <p:cNvSpPr txBox="1">
            <a:spLocks noChangeArrowheads="1"/>
          </p:cNvSpPr>
          <p:nvPr/>
        </p:nvSpPr>
        <p:spPr bwMode="auto">
          <a:xfrm>
            <a:off x="6400800" y="4972050"/>
            <a:ext cx="874713" cy="3698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Model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Diamond 11"/>
          <p:cNvSpPr/>
          <p:nvPr/>
        </p:nvSpPr>
        <p:spPr>
          <a:xfrm>
            <a:off x="5257800" y="5029200"/>
            <a:ext cx="342900" cy="228600"/>
          </a:xfrm>
          <a:prstGeom prst="diamond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3" name="Straight Connector 12"/>
          <p:cNvCxnSpPr>
            <a:stCxn id="12" idx="3"/>
          </p:cNvCxnSpPr>
          <p:nvPr/>
        </p:nvCxnSpPr>
        <p:spPr>
          <a:xfrm>
            <a:off x="5600700" y="5143500"/>
            <a:ext cx="8001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7" name="TextBox 34"/>
          <p:cNvSpPr txBox="1">
            <a:spLocks noChangeArrowheads="1"/>
          </p:cNvSpPr>
          <p:nvPr/>
        </p:nvSpPr>
        <p:spPr bwMode="auto">
          <a:xfrm>
            <a:off x="6135688" y="4800600"/>
            <a:ext cx="3222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1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Diamond 15"/>
          <p:cNvSpPr/>
          <p:nvPr/>
        </p:nvSpPr>
        <p:spPr>
          <a:xfrm>
            <a:off x="3314700" y="5029200"/>
            <a:ext cx="342900" cy="228600"/>
          </a:xfrm>
          <a:prstGeom prst="diamond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7" name="Straight Connector 16"/>
          <p:cNvCxnSpPr>
            <a:stCxn id="16" idx="1"/>
          </p:cNvCxnSpPr>
          <p:nvPr/>
        </p:nvCxnSpPr>
        <p:spPr>
          <a:xfrm rot="10800000">
            <a:off x="2571750" y="5143500"/>
            <a:ext cx="7429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00" name="TextBox 34"/>
          <p:cNvSpPr txBox="1">
            <a:spLocks noChangeArrowheads="1"/>
          </p:cNvSpPr>
          <p:nvPr/>
        </p:nvSpPr>
        <p:spPr bwMode="auto">
          <a:xfrm>
            <a:off x="2535238" y="4800600"/>
            <a:ext cx="3222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b="1">
                <a:latin typeface="Courier New" pitchFamily="49" charset="0"/>
                <a:cs typeface="Courier New" pitchFamily="49" charset="0"/>
              </a:rPr>
              <a:t>1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14350" y="4391025"/>
            <a:ext cx="1143000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70C0"/>
                </a:solidFill>
                <a:latin typeface="+mn-lt"/>
              </a:rPr>
              <a:t>View is a</a:t>
            </a:r>
            <a:br>
              <a:rPr lang="en-US" dirty="0">
                <a:solidFill>
                  <a:srgbClr val="0070C0"/>
                </a:solidFill>
                <a:latin typeface="+mn-lt"/>
              </a:rPr>
            </a:br>
            <a:r>
              <a:rPr lang="en-US" dirty="0">
                <a:solidFill>
                  <a:srgbClr val="0070C0"/>
                </a:solidFill>
                <a:latin typeface="+mn-lt"/>
              </a:rPr>
              <a:t>subclass</a:t>
            </a:r>
            <a:br>
              <a:rPr lang="en-US" dirty="0">
                <a:solidFill>
                  <a:srgbClr val="0070C0"/>
                </a:solidFill>
                <a:latin typeface="+mn-lt"/>
              </a:rPr>
            </a:br>
            <a:r>
              <a:rPr lang="en-US" dirty="0">
                <a:solidFill>
                  <a:srgbClr val="0070C0"/>
                </a:solidFill>
                <a:latin typeface="+mn-lt"/>
              </a:rPr>
              <a:t>of </a:t>
            </a:r>
            <a:r>
              <a:rPr lang="en-US" dirty="0" err="1">
                <a:solidFill>
                  <a:srgbClr val="0070C0"/>
                </a:solidFill>
                <a:latin typeface="+mn-lt"/>
              </a:rPr>
              <a:t>JFrame</a:t>
            </a:r>
            <a:endParaRPr lang="en-US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86000" y="5411788"/>
            <a:ext cx="159702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70C0"/>
                </a:solidFill>
                <a:latin typeface="+mn-lt"/>
              </a:rPr>
              <a:t>Controller has</a:t>
            </a:r>
            <a:br>
              <a:rPr lang="en-US" dirty="0">
                <a:solidFill>
                  <a:srgbClr val="0070C0"/>
                </a:solidFill>
                <a:latin typeface="+mn-lt"/>
              </a:rPr>
            </a:br>
            <a:r>
              <a:rPr lang="en-US" dirty="0">
                <a:solidFill>
                  <a:srgbClr val="0070C0"/>
                </a:solidFill>
                <a:latin typeface="+mn-lt"/>
              </a:rPr>
              <a:t>1 View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89525" y="5411788"/>
            <a:ext cx="1597025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0070C0"/>
                </a:solidFill>
                <a:latin typeface="+mn-lt"/>
              </a:rPr>
              <a:t>Controller has</a:t>
            </a:r>
            <a:br>
              <a:rPr lang="en-US" dirty="0">
                <a:solidFill>
                  <a:srgbClr val="0070C0"/>
                </a:solidFill>
                <a:latin typeface="+mn-lt"/>
              </a:rPr>
            </a:br>
            <a:r>
              <a:rPr lang="en-US" dirty="0">
                <a:solidFill>
                  <a:srgbClr val="0070C0"/>
                </a:solidFill>
                <a:latin typeface="+mn-lt"/>
              </a:rPr>
              <a:t>1 Model</a:t>
            </a:r>
          </a:p>
        </p:txBody>
      </p:sp>
    </p:spTree>
    <p:extLst>
      <p:ext uri="{BB962C8B-B14F-4D97-AF65-F5344CB8AC3E}">
        <p14:creationId xmlns:p14="http://schemas.microsoft.com/office/powerpoint/2010/main" val="257195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Controller</a:t>
            </a:r>
            <a:r>
              <a:rPr lang="en-CA" dirty="0" smtClean="0"/>
              <a:t> Fields</a:t>
            </a:r>
            <a:endParaRPr lang="en-US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/>
              <a:t>see </a:t>
            </a:r>
            <a:r>
              <a:rPr lang="en-CA" dirty="0" err="1" smtClean="0"/>
              <a:t>CalcController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C43E50-FF39-4520-AA17-48DC37C0389C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50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CalcController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recall that our application only uses events that are fired by buttons (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JButton</a:t>
            </a:r>
            <a:r>
              <a:rPr lang="en-US" dirty="0" err="1" smtClean="0"/>
              <a:t>s</a:t>
            </a:r>
            <a:r>
              <a:rPr lang="en-US" dirty="0" smtClean="0"/>
              <a:t> and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JMenuItem</a:t>
            </a:r>
            <a:r>
              <a:rPr lang="en-US" dirty="0" err="1" smtClean="0"/>
              <a:t>s</a:t>
            </a:r>
            <a:r>
              <a:rPr lang="en-US" dirty="0" smtClean="0"/>
              <a:t>)</a:t>
            </a:r>
          </a:p>
          <a:p>
            <a:pPr lvl="1">
              <a:defRPr/>
            </a:pPr>
            <a:r>
              <a:rPr lang="en-US" dirty="0" smtClean="0"/>
              <a:t>a button fires an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ActionEvent</a:t>
            </a:r>
            <a:r>
              <a:rPr lang="en-US" dirty="0" smtClean="0"/>
              <a:t> event whenever it is clicked</a:t>
            </a:r>
          </a:p>
          <a:p>
            <a:pPr>
              <a:defRPr/>
            </a:pP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CalcController</a:t>
            </a:r>
            <a:r>
              <a:rPr lang="en-US" dirty="0" smtClean="0"/>
              <a:t> listens for fired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ActionEvent</a:t>
            </a:r>
            <a:r>
              <a:rPr lang="en-US" dirty="0" err="1" smtClean="0"/>
              <a:t>s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how? by implementing the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ActionListener</a:t>
            </a:r>
            <a:r>
              <a:rPr lang="en-US" dirty="0" smtClean="0"/>
              <a:t> interface</a:t>
            </a:r>
          </a:p>
          <a:p>
            <a:pPr lvl="1">
              <a:defRPr/>
            </a:pPr>
            <a:endParaRPr lang="en-US" dirty="0" smtClean="0"/>
          </a:p>
          <a:p>
            <a:pPr lvl="1">
              <a:buFont typeface="Wingdings 3" pitchFamily="18" charset="2"/>
              <a:buNone/>
              <a:defRPr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public interface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ActionListener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Wingdings 3" pitchFamily="18" charset="2"/>
              <a:buNone/>
              <a:defRPr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lvl="1">
              <a:buFont typeface="Wingdings 3" pitchFamily="18" charset="2"/>
              <a:buNone/>
              <a:defRPr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 void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actionPerformed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ActionEvent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 e);</a:t>
            </a:r>
          </a:p>
          <a:p>
            <a:pPr lvl="1">
              <a:buFont typeface="Wingdings 3" pitchFamily="18" charset="2"/>
              <a:buNone/>
              <a:defRPr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710899-A215-43AE-A833-6E6408A736AE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CalcController</a:t>
            </a:r>
            <a:r>
              <a:rPr lang="en-US" dirty="0" smtClean="0"/>
              <a:t> was registered to listen for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ActionEvent</a:t>
            </a:r>
            <a:r>
              <a:rPr lang="en-US" dirty="0" err="1" smtClean="0"/>
              <a:t>s</a:t>
            </a:r>
            <a:r>
              <a:rPr lang="en-US" dirty="0" smtClean="0"/>
              <a:t> fired by the various buttons in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CalcView</a:t>
            </a:r>
            <a:r>
              <a:rPr lang="en-US" dirty="0" smtClean="0"/>
              <a:t> (see method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setCommand</a:t>
            </a:r>
            <a:r>
              <a:rPr lang="en-US" dirty="0" smtClean="0"/>
              <a:t> in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CalcView</a:t>
            </a:r>
            <a:r>
              <a:rPr lang="en-US" dirty="0" smtClean="0"/>
              <a:t>)</a:t>
            </a:r>
          </a:p>
          <a:p>
            <a:pPr>
              <a:defRPr/>
            </a:pPr>
            <a:r>
              <a:rPr lang="en-US" dirty="0" smtClean="0"/>
              <a:t>whenever a button fires an event, it passes an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ActionEvent</a:t>
            </a:r>
            <a:r>
              <a:rPr lang="en-US" dirty="0" smtClean="0"/>
              <a:t> object to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CalcController</a:t>
            </a:r>
            <a:r>
              <a:rPr lang="en-US" dirty="0" smtClean="0"/>
              <a:t> via the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actionPerformed</a:t>
            </a:r>
            <a:r>
              <a:rPr lang="en-US" dirty="0" smtClean="0"/>
              <a:t> method</a:t>
            </a:r>
          </a:p>
          <a:p>
            <a:pPr lvl="1">
              <a:defRPr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actionPerformed</a:t>
            </a:r>
            <a:r>
              <a:rPr lang="en-US" dirty="0" smtClean="0"/>
              <a:t> is responsible for dealing with the different actions (open, save, sum, etc)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033647-C244-464F-A67E-F77B04241280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447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Opening a File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A9DAA-0E1E-4DD7-9FC3-B9D2E1536720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75836" y="1701507"/>
            <a:ext cx="738664" cy="452784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vert="vert270" wrap="none" tIns="731520" bIns="731520">
            <a:spAutoFit/>
          </a:bodyPr>
          <a:lstStyle/>
          <a:p>
            <a:pPr>
              <a:defRPr/>
            </a:pPr>
            <a:r>
              <a:rPr lang="en-US" sz="3600" b="1" dirty="0" err="1">
                <a:latin typeface="Courier New" pitchFamily="49" charset="0"/>
                <a:cs typeface="Courier New" pitchFamily="49" charset="0"/>
              </a:rPr>
              <a:t>CalcView</a:t>
            </a:r>
            <a:r>
              <a:rPr lang="en-US" sz="3600" b="1" dirty="0">
                <a:latin typeface="Courier New" pitchFamily="49" charset="0"/>
                <a:cs typeface="Courier New" pitchFamily="49" charset="0"/>
              </a:rPr>
              <a:t>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02668" y="1700546"/>
            <a:ext cx="738664" cy="4528804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vert="vert270" wrap="none" tIns="365760" bIns="274320">
            <a:spAutoFit/>
          </a:bodyPr>
          <a:lstStyle/>
          <a:p>
            <a:pPr>
              <a:defRPr/>
            </a:pPr>
            <a:r>
              <a:rPr lang="en-US" sz="3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CalcController</a:t>
            </a:r>
            <a:endParaRPr lang="en-US" sz="36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 l="2563" t="17834" r="71796" b="51593"/>
          <a:stretch>
            <a:fillRect/>
          </a:stretch>
        </p:blipFill>
        <p:spPr bwMode="auto">
          <a:xfrm>
            <a:off x="519113" y="1574800"/>
            <a:ext cx="1143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/>
          <p:nvPr/>
        </p:nvCxnSpPr>
        <p:spPr>
          <a:xfrm>
            <a:off x="1428750" y="2114550"/>
            <a:ext cx="27432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943100" y="1657350"/>
            <a:ext cx="22526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actionPerformed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10800000" flipV="1">
            <a:off x="1714500" y="2800350"/>
            <a:ext cx="2400300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57350" y="2400300"/>
            <a:ext cx="170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ourier New" pitchFamily="49" charset="0"/>
                <a:cs typeface="Courier New" pitchFamily="49" charset="0"/>
              </a:rPr>
              <a:t>getOpenFile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90936" y="3364142"/>
            <a:ext cx="738664" cy="286520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vert="vert270" wrap="none" tIns="182880" bIns="182880">
            <a:spAutoFit/>
          </a:bodyPr>
          <a:lstStyle/>
          <a:p>
            <a:pPr>
              <a:defRPr/>
            </a:pPr>
            <a:r>
              <a:rPr lang="en-US" sz="3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CalcModel</a:t>
            </a:r>
            <a:endParaRPr lang="en-US" sz="36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972050" y="3600450"/>
            <a:ext cx="25146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743700" y="3173413"/>
            <a:ext cx="736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open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4972050" y="4227513"/>
            <a:ext cx="2514600" cy="1587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086350" y="3829050"/>
            <a:ext cx="23907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getLastUserValue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rot="10800000" flipV="1">
            <a:off x="1714500" y="4629150"/>
            <a:ext cx="2400300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670050" y="4202113"/>
            <a:ext cx="18399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ourier New" pitchFamily="49" charset="0"/>
                <a:cs typeface="Courier New" pitchFamily="49" charset="0"/>
              </a:rPr>
              <a:t>setUserValue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314700" y="2343150"/>
            <a:ext cx="322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2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714500" y="1573213"/>
            <a:ext cx="3222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1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6457950" y="3074988"/>
            <a:ext cx="322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3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3429000" y="4114800"/>
            <a:ext cx="322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5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914900" y="3771900"/>
            <a:ext cx="322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4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rot="10800000" flipV="1">
            <a:off x="1701800" y="5429250"/>
            <a:ext cx="2400300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657350" y="5002213"/>
            <a:ext cx="1838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ourier New" pitchFamily="49" charset="0"/>
                <a:cs typeface="Courier New" pitchFamily="49" charset="0"/>
              </a:rPr>
              <a:t>setCalcValue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416300" y="4914900"/>
            <a:ext cx="322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7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4972050" y="4913313"/>
            <a:ext cx="2514600" cy="1587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657850" y="4514850"/>
            <a:ext cx="1838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getCalcValue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449888" y="4457700"/>
            <a:ext cx="3222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60198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  <p:bldP spid="23" grpId="0"/>
      <p:bldP spid="25" grpId="0"/>
      <p:bldP spid="27" grpId="0"/>
      <p:bldP spid="28" grpId="0"/>
      <p:bldP spid="29" grpId="0"/>
      <p:bldP spid="30" grpId="0"/>
      <p:bldP spid="31" grpId="0"/>
      <p:bldP spid="32" grpId="0"/>
      <p:bldP spid="34" grpId="0"/>
      <p:bldP spid="35" grpId="0"/>
      <p:bldP spid="37" grpId="0"/>
      <p:bldP spid="3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CalcController: Open a File</a:t>
            </a:r>
            <a:endParaRPr lang="en-US" smtClean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/>
              <a:t>see </a:t>
            </a:r>
            <a:r>
              <a:rPr lang="en-CA" dirty="0" err="1" smtClean="0"/>
              <a:t>CalcController</a:t>
            </a:r>
            <a:r>
              <a:rPr lang="en-CA" dirty="0" smtClean="0"/>
              <a:t> </a:t>
            </a:r>
            <a:r>
              <a:rPr lang="en-CA" dirty="0" err="1" smtClean="0"/>
              <a:t>actionPerformed</a:t>
            </a:r>
            <a:r>
              <a:rPr lang="en-CA" dirty="0" smtClean="0"/>
              <a:t> method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67B32A-032B-4E05-BD2D-1905E6D662B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56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Saving a File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FBB8DF-9C89-4F8B-8429-AA98972F7B49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75836" y="1701507"/>
            <a:ext cx="738664" cy="452784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vert="vert270" wrap="none" tIns="731520" bIns="731520">
            <a:spAutoFit/>
          </a:bodyPr>
          <a:lstStyle/>
          <a:p>
            <a:pPr>
              <a:defRPr/>
            </a:pPr>
            <a:r>
              <a:rPr lang="en-US" sz="3600" b="1" dirty="0" err="1">
                <a:latin typeface="Courier New" pitchFamily="49" charset="0"/>
                <a:cs typeface="Courier New" pitchFamily="49" charset="0"/>
              </a:rPr>
              <a:t>CalcView</a:t>
            </a:r>
            <a:r>
              <a:rPr lang="en-US" sz="3600" b="1" dirty="0">
                <a:latin typeface="Courier New" pitchFamily="49" charset="0"/>
                <a:cs typeface="Courier New" pitchFamily="49" charset="0"/>
              </a:rPr>
              <a:t>   </a:t>
            </a:r>
          </a:p>
        </p:txBody>
      </p:sp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2" cstate="print"/>
          <a:srcRect l="2563" t="17587" r="71796" b="39101"/>
          <a:stretch>
            <a:fillRect/>
          </a:stretch>
        </p:blipFill>
        <p:spPr bwMode="auto">
          <a:xfrm>
            <a:off x="482600" y="1314450"/>
            <a:ext cx="11430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02668" y="1700546"/>
            <a:ext cx="738664" cy="4528804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vert="vert270" wrap="none" tIns="365760" bIns="274320">
            <a:spAutoFit/>
          </a:bodyPr>
          <a:lstStyle/>
          <a:p>
            <a:pPr>
              <a:defRPr/>
            </a:pPr>
            <a:r>
              <a:rPr lang="en-US" sz="3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CalcController</a:t>
            </a:r>
            <a:endParaRPr lang="en-US" sz="36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428750" y="2114550"/>
            <a:ext cx="27432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943100" y="1657350"/>
            <a:ext cx="22526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actionPerformed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10800000" flipV="1">
            <a:off x="1714500" y="2800350"/>
            <a:ext cx="2400300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57350" y="2400300"/>
            <a:ext cx="170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ourier New" pitchFamily="49" charset="0"/>
                <a:cs typeface="Courier New" pitchFamily="49" charset="0"/>
              </a:rPr>
              <a:t>getSaveFile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90936" y="3364142"/>
            <a:ext cx="738664" cy="286520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vert="vert270" wrap="none" tIns="182880" bIns="182880">
            <a:spAutoFit/>
          </a:bodyPr>
          <a:lstStyle/>
          <a:p>
            <a:pPr>
              <a:defRPr/>
            </a:pPr>
            <a:r>
              <a:rPr lang="en-US" sz="3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CalcModel</a:t>
            </a:r>
            <a:endParaRPr lang="en-US" sz="36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972050" y="3600450"/>
            <a:ext cx="25146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743700" y="3173413"/>
            <a:ext cx="736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save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314700" y="2343150"/>
            <a:ext cx="322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2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714500" y="1573213"/>
            <a:ext cx="3222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1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6457950" y="3074988"/>
            <a:ext cx="322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803253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  <p:bldP spid="23" grpId="0"/>
      <p:bldP spid="28" grpId="0"/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Simple Applications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simple applications often consist of just a single window (containing some controls)</a:t>
            </a:r>
          </a:p>
          <a:p>
            <a:pPr algn="ctr">
              <a:buFont typeface="Wingdings 3" pitchFamily="18" charset="2"/>
              <a:buNone/>
              <a:defRPr/>
            </a:pPr>
            <a:r>
              <a:rPr lang="en-CA" dirty="0" err="1" smtClean="0"/>
              <a:t>JFrame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window with border, title, buttons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B6857D-ABB7-4D2D-86F6-2689EC3931D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1536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3122613"/>
            <a:ext cx="4210050" cy="264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CalcController: Save a File</a:t>
            </a:r>
            <a:endParaRPr lang="en-US" smtClean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/>
              <a:t>see </a:t>
            </a:r>
            <a:r>
              <a:rPr lang="en-CA" dirty="0" err="1"/>
              <a:t>CalcController</a:t>
            </a:r>
            <a:r>
              <a:rPr lang="en-CA" dirty="0"/>
              <a:t> </a:t>
            </a:r>
            <a:r>
              <a:rPr lang="en-CA" dirty="0" err="1"/>
              <a:t>actionPerformed</a:t>
            </a:r>
            <a:r>
              <a:rPr lang="en-CA" dirty="0"/>
              <a:t> method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4B8457-2541-4E46-9E90-ABE0C0754C0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 cstate="print"/>
          <a:srcRect l="52927" t="56316" r="39024" b="12106"/>
          <a:stretch>
            <a:fillRect/>
          </a:stretch>
        </p:blipFill>
        <p:spPr bwMode="auto">
          <a:xfrm>
            <a:off x="971550" y="1943100"/>
            <a:ext cx="6286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Sum, Subtract, Multiply, Divide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224545-B886-4E0E-8B9F-987AD0EB9AB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75836" y="1701507"/>
            <a:ext cx="738664" cy="452784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vert="vert270" wrap="none" tIns="731520" bIns="731520">
            <a:spAutoFit/>
          </a:bodyPr>
          <a:lstStyle/>
          <a:p>
            <a:pPr>
              <a:defRPr/>
            </a:pPr>
            <a:r>
              <a:rPr lang="en-US" sz="3600" b="1" dirty="0" err="1">
                <a:latin typeface="Courier New" pitchFamily="49" charset="0"/>
                <a:cs typeface="Courier New" pitchFamily="49" charset="0"/>
              </a:rPr>
              <a:t>CalcView</a:t>
            </a:r>
            <a:r>
              <a:rPr lang="en-US" sz="3600" b="1" dirty="0">
                <a:latin typeface="Courier New" pitchFamily="49" charset="0"/>
                <a:cs typeface="Courier New" pitchFamily="49" charset="0"/>
              </a:rPr>
              <a:t>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02668" y="1700546"/>
            <a:ext cx="738664" cy="4528804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vert="vert270" wrap="none" tIns="365760" bIns="274320">
            <a:spAutoFit/>
          </a:bodyPr>
          <a:lstStyle/>
          <a:p>
            <a:pPr>
              <a:defRPr/>
            </a:pPr>
            <a:r>
              <a:rPr lang="en-US" sz="3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CalcController</a:t>
            </a:r>
            <a:endParaRPr lang="en-US" sz="36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428750" y="2114550"/>
            <a:ext cx="27432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943100" y="1657350"/>
            <a:ext cx="22526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actionPerformed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10800000" flipV="1">
            <a:off x="1714500" y="2800350"/>
            <a:ext cx="2400300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57350" y="2400300"/>
            <a:ext cx="1838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ourier New" pitchFamily="49" charset="0"/>
                <a:cs typeface="Courier New" pitchFamily="49" charset="0"/>
              </a:rPr>
              <a:t>getUserValue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90936" y="3364142"/>
            <a:ext cx="738664" cy="286520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vert="vert270" wrap="none" tIns="182880" bIns="182880">
            <a:spAutoFit/>
          </a:bodyPr>
          <a:lstStyle/>
          <a:p>
            <a:pPr>
              <a:defRPr/>
            </a:pPr>
            <a:r>
              <a:rPr lang="en-US" sz="36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CalcModel</a:t>
            </a:r>
            <a:endParaRPr lang="en-US" sz="36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972050" y="3600450"/>
            <a:ext cx="25146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888163" y="3173413"/>
            <a:ext cx="5984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sum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314700" y="2343150"/>
            <a:ext cx="322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2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714500" y="1573213"/>
            <a:ext cx="3222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1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6457950" y="3074988"/>
            <a:ext cx="322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3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10800000" flipV="1">
            <a:off x="1701800" y="5429250"/>
            <a:ext cx="2400300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657350" y="5002213"/>
            <a:ext cx="1838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ourier New" pitchFamily="49" charset="0"/>
                <a:cs typeface="Courier New" pitchFamily="49" charset="0"/>
              </a:rPr>
              <a:t>setCalcValue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416300" y="4914900"/>
            <a:ext cx="322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5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4972050" y="4913313"/>
            <a:ext cx="2514600" cy="1587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657850" y="4514850"/>
            <a:ext cx="1838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getCalcValue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449888" y="4457700"/>
            <a:ext cx="3222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839670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  <p:bldP spid="23" grpId="0"/>
      <p:bldP spid="28" grpId="0"/>
      <p:bldP spid="29" grpId="0"/>
      <p:bldP spid="30" grpId="0"/>
      <p:bldP spid="24" grpId="0"/>
      <p:bldP spid="25" grpId="0"/>
      <p:bldP spid="27" grpId="0"/>
      <p:bldP spid="3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CalcController: Other Actions</a:t>
            </a:r>
            <a:endParaRPr lang="en-US" smtClean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/>
              <a:t>see </a:t>
            </a:r>
            <a:r>
              <a:rPr lang="en-CA" dirty="0" err="1"/>
              <a:t>CalcController</a:t>
            </a:r>
            <a:r>
              <a:rPr lang="en-CA" dirty="0"/>
              <a:t> </a:t>
            </a:r>
            <a:r>
              <a:rPr lang="en-CA" dirty="0" err="1"/>
              <a:t>actionPerformed</a:t>
            </a:r>
            <a:r>
              <a:rPr lang="en-CA" dirty="0"/>
              <a:t> method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A39418-A030-4097-944E-82355D6587D8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57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actionPerformed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even with only 5 buttons and 2 menu items our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actionPerformed</a:t>
            </a:r>
            <a:r>
              <a:rPr lang="en-US" dirty="0" smtClean="0"/>
              <a:t> method is unwieldy</a:t>
            </a:r>
          </a:p>
          <a:p>
            <a:pPr lvl="1">
              <a:defRPr/>
            </a:pPr>
            <a:r>
              <a:rPr lang="en-US" dirty="0" smtClean="0"/>
              <a:t>imagine what would happen if you tried to implement a Controller this way for a big application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rather than one big </a:t>
            </a:r>
            <a:r>
              <a:rPr lang="en-US" dirty="0" err="1" smtClean="0"/>
              <a:t>actionPerformed</a:t>
            </a:r>
            <a:r>
              <a:rPr lang="en-US" dirty="0" smtClean="0"/>
              <a:t> method we can register a different 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ActionListener</a:t>
            </a:r>
            <a:r>
              <a:rPr lang="en-US" dirty="0" smtClean="0"/>
              <a:t> for each button</a:t>
            </a:r>
          </a:p>
          <a:p>
            <a:pPr lvl="1">
              <a:defRPr/>
            </a:pPr>
            <a:r>
              <a:rPr lang="en-US" dirty="0" smtClean="0"/>
              <a:t>each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ActionListener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/>
              <a:t>will be an object that has its own version of the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actionPerformed</a:t>
            </a:r>
            <a:r>
              <a:rPr lang="en-US" dirty="0" smtClean="0"/>
              <a:t> method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23C7B0-775F-49F9-9E4A-756D696074E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647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Calculator Listeners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922ADD-4F40-4036-99A3-775606625A30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27389" y="5330031"/>
            <a:ext cx="2419494" cy="742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DivideListener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62253" y="4523533"/>
            <a:ext cx="2419494" cy="742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SubtractListener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4724" y="3716338"/>
            <a:ext cx="2419494" cy="742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SumListener</a:t>
            </a:r>
            <a:endParaRPr lang="en-US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31825" y="1873611"/>
            <a:ext cx="2880350" cy="7429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CA" b="1" i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ArithmeticListener</a:t>
            </a:r>
            <a:endParaRPr lang="en-US" b="1" i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9" name="Elbow Connector 8"/>
          <p:cNvCxnSpPr>
            <a:stCxn id="8" idx="2"/>
            <a:endCxn id="7" idx="0"/>
          </p:cNvCxnSpPr>
          <p:nvPr/>
        </p:nvCxnSpPr>
        <p:spPr>
          <a:xfrm rot="5400000">
            <a:off x="2668348" y="1812685"/>
            <a:ext cx="1099777" cy="2707529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lbow Connector 9"/>
          <p:cNvCxnSpPr>
            <a:stCxn id="8" idx="2"/>
            <a:endCxn id="5" idx="0"/>
          </p:cNvCxnSpPr>
          <p:nvPr/>
        </p:nvCxnSpPr>
        <p:spPr>
          <a:xfrm rot="16200000" flipH="1">
            <a:off x="4597833" y="2590728"/>
            <a:ext cx="2713470" cy="2765136"/>
          </a:xfrm>
          <a:prstGeom prst="bentConnector3">
            <a:avLst>
              <a:gd name="adj1" fmla="val 20200"/>
            </a:avLst>
          </a:prstGeom>
          <a:ln w="381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572000" y="3140965"/>
            <a:ext cx="0" cy="138256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789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Calculator Listener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whenever a listener receives an event corresponding to an arithmetic operation it does:</a:t>
            </a:r>
          </a:p>
          <a:p>
            <a:pPr marL="731838" lvl="1" indent="-457200">
              <a:buFont typeface="+mj-lt"/>
              <a:buAutoNum type="arabicPeriod"/>
              <a:defRPr/>
            </a:pPr>
            <a:r>
              <a:rPr lang="en-CA" dirty="0" smtClean="0"/>
              <a:t>asks </a:t>
            </a:r>
            <a:r>
              <a:rPr lang="en-CA" dirty="0" err="1" smtClean="0"/>
              <a:t>CalcView</a:t>
            </a:r>
            <a:r>
              <a:rPr lang="en-CA" dirty="0" smtClean="0"/>
              <a:t> for the user value and converts it to a </a:t>
            </a:r>
            <a:r>
              <a:rPr lang="en-CA" dirty="0" err="1" smtClean="0"/>
              <a:t>BigInteger</a:t>
            </a:r>
            <a:endParaRPr lang="en-CA" dirty="0" smtClean="0"/>
          </a:p>
          <a:p>
            <a:pPr marL="1006475" lvl="2" indent="-457200">
              <a:defRPr/>
            </a:pP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getUserValue</a:t>
            </a:r>
            <a:r>
              <a:rPr lang="en-CA" dirty="0" smtClean="0"/>
              <a:t> method</a:t>
            </a:r>
          </a:p>
          <a:p>
            <a:pPr marL="1006475" lvl="2" indent="-457200">
              <a:defRPr/>
            </a:pPr>
            <a:endParaRPr lang="en-CA" dirty="0" smtClean="0"/>
          </a:p>
          <a:p>
            <a:pPr marL="731838" lvl="1" indent="-457200">
              <a:buFont typeface="+mj-lt"/>
              <a:buAutoNum type="arabicPeriod"/>
              <a:defRPr/>
            </a:pPr>
            <a:r>
              <a:rPr lang="en-CA" dirty="0" smtClean="0"/>
              <a:t>asks </a:t>
            </a:r>
            <a:r>
              <a:rPr lang="en-CA" dirty="0" err="1" smtClean="0"/>
              <a:t>CalcModel</a:t>
            </a:r>
            <a:r>
              <a:rPr lang="en-CA" dirty="0" smtClean="0"/>
              <a:t> to perform the arithmetic operation</a:t>
            </a:r>
          </a:p>
          <a:p>
            <a:pPr marL="1006475" lvl="2" indent="-457200">
              <a:defRPr/>
            </a:pP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doOperation</a:t>
            </a:r>
            <a:r>
              <a:rPr lang="en-CA" dirty="0" smtClean="0"/>
              <a:t> method</a:t>
            </a:r>
          </a:p>
          <a:p>
            <a:pPr marL="1006475" lvl="2" indent="-457200">
              <a:defRPr/>
            </a:pPr>
            <a:endParaRPr lang="en-CA" dirty="0" smtClean="0"/>
          </a:p>
          <a:p>
            <a:pPr marL="731838" lvl="1" indent="-457200">
              <a:buFont typeface="+mj-lt"/>
              <a:buAutoNum type="arabicPeriod"/>
              <a:defRPr/>
            </a:pPr>
            <a:r>
              <a:rPr lang="en-CA" dirty="0" smtClean="0"/>
              <a:t>updates the calculated value in </a:t>
            </a:r>
            <a:r>
              <a:rPr lang="en-CA" dirty="0" err="1" smtClean="0"/>
              <a:t>CalcView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CAE5CB-C2A5-4F46-B839-9A0E94333EBB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6477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ArithmeticListener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600" dirty="0" smtClean="0"/>
              <a:t>private abstract class </a:t>
            </a:r>
            <a:r>
              <a:rPr lang="en-US" sz="1600" dirty="0" err="1" smtClean="0"/>
              <a:t>ArithmeticListener</a:t>
            </a:r>
            <a:r>
              <a:rPr lang="en-US" sz="1600" dirty="0" smtClean="0"/>
              <a:t> implements </a:t>
            </a:r>
            <a:r>
              <a:rPr lang="en-US" sz="1600" dirty="0" err="1" smtClean="0"/>
              <a:t>ActionListener</a:t>
            </a:r>
            <a:r>
              <a:rPr lang="en-US" sz="1600" dirty="0" smtClean="0"/>
              <a:t> {</a:t>
            </a:r>
          </a:p>
          <a:p>
            <a:endParaRPr lang="en-US" sz="1600" dirty="0" smtClean="0"/>
          </a:p>
          <a:p>
            <a:r>
              <a:rPr lang="en-US" sz="1600" dirty="0" smtClean="0"/>
              <a:t>  @Override</a:t>
            </a:r>
          </a:p>
          <a:p>
            <a:r>
              <a:rPr lang="en-US" sz="1600" dirty="0" smtClean="0"/>
              <a:t>  public void </a:t>
            </a:r>
            <a:r>
              <a:rPr lang="en-US" sz="1600" dirty="0" err="1" smtClean="0"/>
              <a:t>actionPerformed</a:t>
            </a:r>
            <a:r>
              <a:rPr lang="en-US" sz="1600" dirty="0" smtClean="0"/>
              <a:t>(</a:t>
            </a:r>
            <a:r>
              <a:rPr lang="en-US" sz="1600" dirty="0" err="1" smtClean="0"/>
              <a:t>ActionEvent</a:t>
            </a:r>
            <a:r>
              <a:rPr lang="en-US" sz="1600" dirty="0" smtClean="0"/>
              <a:t> action) {</a:t>
            </a:r>
          </a:p>
          <a:p>
            <a:r>
              <a:rPr lang="en-US" sz="1600" dirty="0" smtClean="0"/>
              <a:t>    </a:t>
            </a:r>
            <a:r>
              <a:rPr lang="en-US" sz="1600" dirty="0" err="1" smtClean="0"/>
              <a:t>BigInteger</a:t>
            </a:r>
            <a:r>
              <a:rPr lang="en-US" sz="1600" dirty="0" smtClean="0"/>
              <a:t> </a:t>
            </a:r>
            <a:r>
              <a:rPr lang="en-US" sz="1600" dirty="0" err="1" smtClean="0"/>
              <a:t>userValue</a:t>
            </a:r>
            <a:r>
              <a:rPr lang="en-US" sz="1600" dirty="0" smtClean="0"/>
              <a:t> = </a:t>
            </a:r>
            <a:r>
              <a:rPr lang="en-US" sz="1600" dirty="0" err="1" smtClean="0"/>
              <a:t>this.getUserValue</a:t>
            </a:r>
            <a:r>
              <a:rPr lang="en-US" sz="1600" dirty="0" smtClean="0"/>
              <a:t>();</a:t>
            </a:r>
          </a:p>
          <a:p>
            <a:r>
              <a:rPr lang="en-US" sz="1600" dirty="0" smtClean="0"/>
              <a:t>    if (</a:t>
            </a:r>
            <a:r>
              <a:rPr lang="en-US" sz="1600" dirty="0" err="1" smtClean="0"/>
              <a:t>userValue</a:t>
            </a:r>
            <a:r>
              <a:rPr lang="en-US" sz="1600" dirty="0" smtClean="0"/>
              <a:t> != null) {</a:t>
            </a:r>
          </a:p>
          <a:p>
            <a:r>
              <a:rPr lang="en-US" sz="1600" dirty="0" smtClean="0"/>
              <a:t>      </a:t>
            </a:r>
            <a:r>
              <a:rPr lang="en-US" sz="1600" dirty="0" err="1" smtClean="0"/>
              <a:t>this.doOperation</a:t>
            </a:r>
            <a:r>
              <a:rPr lang="en-US" sz="1600" dirty="0" smtClean="0"/>
              <a:t>(</a:t>
            </a:r>
            <a:r>
              <a:rPr lang="en-US" sz="1600" dirty="0" err="1" smtClean="0"/>
              <a:t>userValue</a:t>
            </a:r>
            <a:r>
              <a:rPr lang="en-US" sz="1600" dirty="0" smtClean="0"/>
              <a:t>);</a:t>
            </a:r>
          </a:p>
          <a:p>
            <a:r>
              <a:rPr lang="en-US" sz="1600" dirty="0" smtClean="0"/>
              <a:t>      </a:t>
            </a:r>
            <a:r>
              <a:rPr lang="en-US" sz="1600" dirty="0" err="1" smtClean="0"/>
              <a:t>this.setCalculatedValue</a:t>
            </a:r>
            <a:r>
              <a:rPr lang="en-US" sz="1600" dirty="0" smtClean="0"/>
              <a:t>();</a:t>
            </a:r>
          </a:p>
          <a:p>
            <a:r>
              <a:rPr lang="en-US" sz="1600" dirty="0" smtClean="0"/>
              <a:t>    }</a:t>
            </a:r>
          </a:p>
          <a:p>
            <a:r>
              <a:rPr lang="en-US" sz="1600" dirty="0" smtClean="0"/>
              <a:t>  }</a:t>
            </a:r>
          </a:p>
          <a:p>
            <a:endParaRPr lang="en-US" sz="1600" dirty="0" smtClean="0"/>
          </a:p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922ADD-4F40-4036-99A3-775606625A30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9082" y="3256179"/>
            <a:ext cx="3657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1.</a:t>
            </a:r>
            <a:endParaRPr lang="en-US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9082" y="3866166"/>
            <a:ext cx="3657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2.</a:t>
            </a:r>
            <a:endParaRPr lang="en-US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9082" y="4235498"/>
            <a:ext cx="3657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+mn-lt"/>
              </a:rPr>
              <a:t>3.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172089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ArithmeticListener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endParaRPr lang="en-US" sz="1400" dirty="0" smtClean="0"/>
          </a:p>
          <a:p>
            <a:endParaRPr lang="en-US" sz="1400" dirty="0" smtClean="0"/>
          </a:p>
          <a:p>
            <a:endParaRPr lang="en-US" sz="1600" dirty="0" smtClean="0"/>
          </a:p>
          <a:p>
            <a:r>
              <a:rPr lang="en-US" sz="1600" dirty="0" smtClean="0"/>
              <a:t>  /**</a:t>
            </a:r>
          </a:p>
          <a:p>
            <a:r>
              <a:rPr lang="en-US" sz="1600" dirty="0" smtClean="0"/>
              <a:t>   * Subclasses will override this method to add, subtract,</a:t>
            </a:r>
          </a:p>
          <a:p>
            <a:r>
              <a:rPr lang="en-US" sz="1600" dirty="0" smtClean="0"/>
              <a:t>   * divide, multiply, etc., the </a:t>
            </a:r>
            <a:r>
              <a:rPr lang="en-US" sz="1600" dirty="0" err="1" smtClean="0"/>
              <a:t>userValue</a:t>
            </a:r>
            <a:r>
              <a:rPr lang="en-US" sz="1600" dirty="0" smtClean="0"/>
              <a:t> with the current</a:t>
            </a:r>
          </a:p>
          <a:p>
            <a:r>
              <a:rPr lang="en-US" sz="1600" dirty="0" smtClean="0"/>
              <a:t>   * calculated value.</a:t>
            </a:r>
          </a:p>
          <a:p>
            <a:r>
              <a:rPr lang="en-US" sz="1600" dirty="0" smtClean="0"/>
              <a:t>   */</a:t>
            </a:r>
          </a:p>
          <a:p>
            <a:r>
              <a:rPr lang="en-US" sz="1600" dirty="0" smtClean="0"/>
              <a:t>  protected abstract void </a:t>
            </a:r>
            <a:r>
              <a:rPr lang="en-US" sz="1600" dirty="0" err="1" smtClean="0"/>
              <a:t>doOperation</a:t>
            </a:r>
            <a:r>
              <a:rPr lang="en-US" sz="1600" dirty="0" smtClean="0"/>
              <a:t>(</a:t>
            </a:r>
            <a:r>
              <a:rPr lang="en-US" sz="1600" dirty="0" err="1" smtClean="0"/>
              <a:t>BigInteger</a:t>
            </a:r>
            <a:r>
              <a:rPr lang="en-US" sz="1600" dirty="0" smtClean="0"/>
              <a:t> </a:t>
            </a:r>
            <a:r>
              <a:rPr lang="en-US" sz="1600" dirty="0" err="1" smtClean="0"/>
              <a:t>userValue</a:t>
            </a:r>
            <a:r>
              <a:rPr lang="en-US" sz="1600" dirty="0" smtClean="0"/>
              <a:t>);  </a:t>
            </a:r>
          </a:p>
          <a:p>
            <a:endParaRPr lang="en-US" sz="1600" dirty="0" smtClean="0"/>
          </a:p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922ADD-4F40-4036-99A3-775606625A30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43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ArithmeticListener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endParaRPr lang="en-US" sz="1600" dirty="0" smtClean="0"/>
          </a:p>
          <a:p>
            <a:r>
              <a:rPr lang="en-US" sz="1600" dirty="0" smtClean="0"/>
              <a:t>  private </a:t>
            </a:r>
            <a:r>
              <a:rPr lang="en-US" sz="1600" dirty="0" err="1" smtClean="0"/>
              <a:t>BigInteger</a:t>
            </a:r>
            <a:r>
              <a:rPr lang="en-US" sz="1600" dirty="0" smtClean="0"/>
              <a:t> </a:t>
            </a:r>
            <a:r>
              <a:rPr lang="en-US" sz="1600" dirty="0" err="1" smtClean="0"/>
              <a:t>getUserValue</a:t>
            </a:r>
            <a:r>
              <a:rPr lang="en-US" sz="1600" dirty="0" smtClean="0"/>
              <a:t>() {</a:t>
            </a:r>
          </a:p>
          <a:p>
            <a:r>
              <a:rPr lang="en-US" sz="1600" dirty="0" smtClean="0"/>
              <a:t>    </a:t>
            </a:r>
            <a:r>
              <a:rPr lang="en-US" sz="1600" dirty="0" err="1" smtClean="0"/>
              <a:t>BigInteger</a:t>
            </a:r>
            <a:r>
              <a:rPr lang="en-US" sz="1600" dirty="0" smtClean="0"/>
              <a:t> </a:t>
            </a:r>
            <a:r>
              <a:rPr lang="en-US" sz="1600" dirty="0" err="1" smtClean="0"/>
              <a:t>userValue</a:t>
            </a:r>
            <a:r>
              <a:rPr lang="en-US" sz="1600" dirty="0" smtClean="0"/>
              <a:t> = null;</a:t>
            </a:r>
          </a:p>
          <a:p>
            <a:r>
              <a:rPr lang="en-US" sz="1600" dirty="0" smtClean="0"/>
              <a:t>    try {</a:t>
            </a:r>
          </a:p>
          <a:p>
            <a:r>
              <a:rPr lang="en-US" sz="1600" dirty="0" smtClean="0"/>
              <a:t>      </a:t>
            </a:r>
            <a:r>
              <a:rPr lang="en-US" sz="1600" dirty="0" err="1" smtClean="0"/>
              <a:t>userValue</a:t>
            </a:r>
            <a:r>
              <a:rPr lang="en-US" sz="1600" dirty="0" smtClean="0"/>
              <a:t> = new </a:t>
            </a:r>
            <a:r>
              <a:rPr lang="en-US" sz="1600" dirty="0" err="1" smtClean="0"/>
              <a:t>BigInteger</a:t>
            </a:r>
            <a:r>
              <a:rPr lang="en-US" sz="1600" dirty="0" smtClean="0"/>
              <a:t>(</a:t>
            </a:r>
            <a:r>
              <a:rPr lang="en-US" sz="1600" dirty="0" err="1" smtClean="0">
                <a:solidFill>
                  <a:srgbClr val="FF0000"/>
                </a:solidFill>
              </a:rPr>
              <a:t>getView</a:t>
            </a:r>
            <a:r>
              <a:rPr lang="en-US" sz="1600" dirty="0" smtClean="0">
                <a:solidFill>
                  <a:srgbClr val="FF0000"/>
                </a:solidFill>
              </a:rPr>
              <a:t>()</a:t>
            </a:r>
            <a:r>
              <a:rPr lang="en-US" sz="1600" dirty="0" smtClean="0"/>
              <a:t>.</a:t>
            </a:r>
            <a:r>
              <a:rPr lang="en-US" sz="1600" dirty="0" err="1" smtClean="0"/>
              <a:t>getUserValue</a:t>
            </a:r>
            <a:r>
              <a:rPr lang="en-US" sz="1600" dirty="0" smtClean="0"/>
              <a:t>());</a:t>
            </a:r>
          </a:p>
          <a:p>
            <a:r>
              <a:rPr lang="en-US" sz="1600" dirty="0" smtClean="0"/>
              <a:t>    }</a:t>
            </a:r>
          </a:p>
          <a:p>
            <a:r>
              <a:rPr lang="en-US" sz="1600" dirty="0" smtClean="0"/>
              <a:t>    catch(</a:t>
            </a:r>
            <a:r>
              <a:rPr lang="en-US" sz="1600" dirty="0" err="1" smtClean="0"/>
              <a:t>NumberFormatException</a:t>
            </a:r>
            <a:r>
              <a:rPr lang="en-US" sz="1600" dirty="0" smtClean="0"/>
              <a:t> ex)</a:t>
            </a:r>
          </a:p>
          <a:p>
            <a:r>
              <a:rPr lang="en-US" sz="1600" dirty="0" smtClean="0"/>
              <a:t>    {}</a:t>
            </a:r>
          </a:p>
          <a:p>
            <a:r>
              <a:rPr lang="en-US" sz="1600" dirty="0" smtClean="0"/>
              <a:t>    return </a:t>
            </a:r>
            <a:r>
              <a:rPr lang="en-US" sz="1600" dirty="0" err="1" smtClean="0"/>
              <a:t>userValue</a:t>
            </a:r>
            <a:r>
              <a:rPr lang="en-US" sz="1600" dirty="0" smtClean="0"/>
              <a:t>;</a:t>
            </a:r>
          </a:p>
          <a:p>
            <a:r>
              <a:rPr lang="en-US" sz="1600" dirty="0" smtClean="0"/>
              <a:t>  }</a:t>
            </a:r>
          </a:p>
          <a:p>
            <a:endParaRPr lang="en-US" sz="1600" dirty="0" smtClean="0"/>
          </a:p>
          <a:p>
            <a:r>
              <a:rPr lang="en-US" sz="1600" dirty="0" smtClean="0"/>
              <a:t>  private void </a:t>
            </a:r>
            <a:r>
              <a:rPr lang="en-US" sz="1600" dirty="0" err="1" smtClean="0"/>
              <a:t>setCalculatedValue</a:t>
            </a:r>
            <a:r>
              <a:rPr lang="en-US" sz="1600" dirty="0" smtClean="0"/>
              <a:t>() {</a:t>
            </a:r>
          </a:p>
          <a:p>
            <a:r>
              <a:rPr lang="en-US" sz="1600" dirty="0" smtClean="0"/>
              <a:t>      </a:t>
            </a:r>
            <a:r>
              <a:rPr lang="en-US" sz="1600" dirty="0" err="1" smtClean="0">
                <a:solidFill>
                  <a:srgbClr val="FF0000"/>
                </a:solidFill>
              </a:rPr>
              <a:t>getView</a:t>
            </a:r>
            <a:r>
              <a:rPr lang="en-US" sz="1600" dirty="0" smtClean="0">
                <a:solidFill>
                  <a:srgbClr val="FF0000"/>
                </a:solidFill>
              </a:rPr>
              <a:t>()</a:t>
            </a:r>
            <a:r>
              <a:rPr lang="en-US" sz="1600" dirty="0" smtClean="0"/>
              <a:t>.</a:t>
            </a:r>
            <a:r>
              <a:rPr lang="en-US" sz="1600" dirty="0" err="1" smtClean="0"/>
              <a:t>setCalcValue</a:t>
            </a:r>
            <a:r>
              <a:rPr lang="en-US" sz="1600" dirty="0" smtClean="0"/>
              <a:t>(</a:t>
            </a:r>
            <a:r>
              <a:rPr lang="en-US" sz="1600" dirty="0" err="1" smtClean="0">
                <a:solidFill>
                  <a:srgbClr val="FF0000"/>
                </a:solidFill>
              </a:rPr>
              <a:t>getModel</a:t>
            </a:r>
            <a:r>
              <a:rPr lang="en-US" sz="1600" dirty="0" smtClean="0">
                <a:solidFill>
                  <a:srgbClr val="FF0000"/>
                </a:solidFill>
              </a:rPr>
              <a:t>()</a:t>
            </a:r>
            <a:r>
              <a:rPr lang="en-US" sz="1600" dirty="0" smtClean="0"/>
              <a:t>.</a:t>
            </a:r>
            <a:r>
              <a:rPr lang="en-US" sz="1600" dirty="0" err="1" smtClean="0"/>
              <a:t>getCalcValue</a:t>
            </a:r>
            <a:r>
              <a:rPr lang="en-US" sz="1600" dirty="0" smtClean="0"/>
              <a:t>().</a:t>
            </a:r>
          </a:p>
          <a:p>
            <a:r>
              <a:rPr lang="en-US" sz="1600" dirty="0" smtClean="0"/>
              <a:t>                             </a:t>
            </a:r>
            <a:r>
              <a:rPr lang="en-US" sz="1600" dirty="0" err="1" smtClean="0"/>
              <a:t>toString</a:t>
            </a:r>
            <a:r>
              <a:rPr lang="en-US" sz="1600" dirty="0" smtClean="0"/>
              <a:t>());</a:t>
            </a:r>
          </a:p>
          <a:p>
            <a:r>
              <a:rPr lang="en-US" sz="1600" dirty="0" smtClean="0"/>
              <a:t>  }</a:t>
            </a:r>
          </a:p>
          <a:p>
            <a:r>
              <a:rPr lang="en-US" sz="1600" dirty="0" smtClean="0"/>
              <a:t>  </a:t>
            </a:r>
          </a:p>
          <a:p>
            <a:endParaRPr lang="en-US" sz="1600" dirty="0" smtClean="0"/>
          </a:p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922ADD-4F40-4036-99A3-775606625A30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94338" y="3313786"/>
            <a:ext cx="3211135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Note: these methods need</a:t>
            </a:r>
          </a:p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access to the view and model</a:t>
            </a:r>
          </a:p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which are associated with the</a:t>
            </a:r>
          </a:p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controller.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23218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Inner Classes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how do we give the listeners access to the view and model?</a:t>
            </a:r>
          </a:p>
          <a:p>
            <a:pPr lvl="1"/>
            <a:r>
              <a:rPr lang="en-US" dirty="0" smtClean="0"/>
              <a:t>could use aggregation</a:t>
            </a:r>
          </a:p>
          <a:p>
            <a:pPr lvl="1"/>
            <a:r>
              <a:rPr lang="en-US" dirty="0" smtClean="0"/>
              <a:t>alternatively, we can make the listeners be inner classes of the controller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1AD620-6019-4E31-94D9-DEACF126A555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49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View as a Subclass of JFrame</a:t>
            </a:r>
            <a:endParaRPr lang="en-US" smtClean="0"/>
          </a:p>
        </p:txBody>
      </p:sp>
      <p:sp>
        <p:nvSpPr>
          <p:cNvPr id="16387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775" cy="4937125"/>
          </a:xfrm>
        </p:spPr>
        <p:txBody>
          <a:bodyPr/>
          <a:lstStyle/>
          <a:p>
            <a:r>
              <a:rPr lang="en-CA" sz="2400" smtClean="0"/>
              <a:t>a View can be implemented as a subclass of a JFrame</a:t>
            </a:r>
          </a:p>
          <a:p>
            <a:pPr lvl="1"/>
            <a:r>
              <a:rPr lang="en-CA" smtClean="0"/>
              <a:t>hundreds of inherited methods but only a dozen or so are commonly called by the implementer (see URL below)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C9DCDE-BE52-4BCD-92FE-BC46F1FCBB9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16389" name="TextBox 7"/>
          <p:cNvSpPr txBox="1">
            <a:spLocks noChangeArrowheads="1"/>
          </p:cNvSpPr>
          <p:nvPr/>
        </p:nvSpPr>
        <p:spPr bwMode="auto">
          <a:xfrm>
            <a:off x="5126038" y="5829300"/>
            <a:ext cx="736600" cy="3698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b="1">
                <a:latin typeface="Courier New" pitchFamily="49" charset="0"/>
                <a:cs typeface="Courier New" pitchFamily="49" charset="0"/>
              </a:rPr>
              <a:t>View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390" name="TextBox 8"/>
          <p:cNvSpPr txBox="1">
            <a:spLocks noChangeArrowheads="1"/>
          </p:cNvSpPr>
          <p:nvPr/>
        </p:nvSpPr>
        <p:spPr bwMode="auto">
          <a:xfrm>
            <a:off x="4987925" y="5086350"/>
            <a:ext cx="1012825" cy="3698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b="1">
                <a:latin typeface="Courier New" pitchFamily="49" charset="0"/>
                <a:cs typeface="Courier New" pitchFamily="49" charset="0"/>
              </a:rPr>
              <a:t>JFrame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391" name="TextBox 9"/>
          <p:cNvSpPr txBox="1">
            <a:spLocks noChangeArrowheads="1"/>
          </p:cNvSpPr>
          <p:nvPr/>
        </p:nvSpPr>
        <p:spPr bwMode="auto">
          <a:xfrm>
            <a:off x="5057775" y="4316413"/>
            <a:ext cx="873125" cy="3698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b="1">
                <a:latin typeface="Courier New" pitchFamily="49" charset="0"/>
                <a:cs typeface="Courier New" pitchFamily="49" charset="0"/>
              </a:rPr>
              <a:t>Frame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392" name="TextBox 10"/>
          <p:cNvSpPr txBox="1">
            <a:spLocks noChangeArrowheads="1"/>
          </p:cNvSpPr>
          <p:nvPr/>
        </p:nvSpPr>
        <p:spPr bwMode="auto">
          <a:xfrm>
            <a:off x="4987925" y="3573463"/>
            <a:ext cx="1012825" cy="36988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b="1">
                <a:latin typeface="Courier New" pitchFamily="49" charset="0"/>
                <a:cs typeface="Courier New" pitchFamily="49" charset="0"/>
              </a:rPr>
              <a:t>Window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393" name="TextBox 11"/>
          <p:cNvSpPr txBox="1">
            <a:spLocks noChangeArrowheads="1"/>
          </p:cNvSpPr>
          <p:nvPr/>
        </p:nvSpPr>
        <p:spPr bwMode="auto">
          <a:xfrm>
            <a:off x="4781550" y="2800350"/>
            <a:ext cx="1425575" cy="3698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b="1">
                <a:latin typeface="Courier New" pitchFamily="49" charset="0"/>
                <a:cs typeface="Courier New" pitchFamily="49" charset="0"/>
              </a:rPr>
              <a:t>Container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394" name="TextBox 12"/>
          <p:cNvSpPr txBox="1">
            <a:spLocks noChangeArrowheads="1"/>
          </p:cNvSpPr>
          <p:nvPr/>
        </p:nvSpPr>
        <p:spPr bwMode="auto">
          <a:xfrm>
            <a:off x="4781550" y="2057400"/>
            <a:ext cx="1425575" cy="3698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b="1">
                <a:latin typeface="Courier New" pitchFamily="49" charset="0"/>
                <a:cs typeface="Courier New" pitchFamily="49" charset="0"/>
              </a:rPr>
              <a:t>Component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395" name="TextBox 13"/>
          <p:cNvSpPr txBox="1">
            <a:spLocks noChangeArrowheads="1"/>
          </p:cNvSpPr>
          <p:nvPr/>
        </p:nvSpPr>
        <p:spPr bwMode="auto">
          <a:xfrm>
            <a:off x="4987925" y="1314450"/>
            <a:ext cx="1012825" cy="36988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b="1">
                <a:latin typeface="Courier New" pitchFamily="49" charset="0"/>
                <a:cs typeface="Courier New" pitchFamily="49" charset="0"/>
              </a:rPr>
              <a:t>Object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00800" y="2057400"/>
            <a:ext cx="2003425" cy="369888"/>
          </a:xfrm>
          <a:prstGeom prst="rect">
            <a:avLst/>
          </a:prstGeom>
          <a:noFill/>
          <a:ln w="19050"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i="1" dirty="0">
                <a:latin typeface="+mn-lt"/>
                <a:cs typeface="Courier New" pitchFamily="49" charset="0"/>
              </a:rPr>
              <a:t>user interface item</a:t>
            </a:r>
            <a:endParaRPr lang="en-US" i="1" dirty="0">
              <a:latin typeface="+mn-lt"/>
              <a:cs typeface="Courier New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00800" y="2800350"/>
            <a:ext cx="2538413" cy="369888"/>
          </a:xfrm>
          <a:prstGeom prst="rect">
            <a:avLst/>
          </a:prstGeom>
          <a:noFill/>
          <a:ln w="19050"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i="1" dirty="0">
                <a:latin typeface="+mn-lt"/>
                <a:cs typeface="Courier New" pitchFamily="49" charset="0"/>
              </a:rPr>
              <a:t>holds other components</a:t>
            </a:r>
            <a:endParaRPr lang="en-US" i="1" dirty="0">
              <a:latin typeface="+mn-lt"/>
              <a:cs typeface="Courier New" pitchFamily="49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400800" y="3573463"/>
            <a:ext cx="1481138" cy="369887"/>
          </a:xfrm>
          <a:prstGeom prst="rect">
            <a:avLst/>
          </a:prstGeom>
          <a:noFill/>
          <a:ln w="19050"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i="1" dirty="0">
                <a:latin typeface="+mn-lt"/>
                <a:cs typeface="Courier New" pitchFamily="49" charset="0"/>
              </a:rPr>
              <a:t>plain window</a:t>
            </a:r>
            <a:endParaRPr lang="en-US" i="1" dirty="0">
              <a:latin typeface="+mn-lt"/>
              <a:cs typeface="Courier New" pitchFamily="49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00800" y="4316413"/>
            <a:ext cx="2286000" cy="646112"/>
          </a:xfrm>
          <a:prstGeom prst="rect">
            <a:avLst/>
          </a:prstGeom>
          <a:noFill/>
          <a:ln w="19050"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i="1" dirty="0">
                <a:latin typeface="+mn-lt"/>
                <a:cs typeface="Courier New" pitchFamily="49" charset="0"/>
              </a:rPr>
              <a:t>window with title and</a:t>
            </a:r>
            <a:br>
              <a:rPr lang="en-CA" i="1" dirty="0">
                <a:latin typeface="+mn-lt"/>
                <a:cs typeface="Courier New" pitchFamily="49" charset="0"/>
              </a:rPr>
            </a:br>
            <a:r>
              <a:rPr lang="en-CA" i="1" dirty="0">
                <a:latin typeface="+mn-lt"/>
                <a:cs typeface="Courier New" pitchFamily="49" charset="0"/>
              </a:rPr>
              <a:t>border</a:t>
            </a:r>
            <a:endParaRPr lang="en-US" i="1" dirty="0">
              <a:latin typeface="+mn-lt"/>
              <a:cs typeface="Courier New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289050" y="6430963"/>
            <a:ext cx="7740650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http://java.sun.com/docs/books/tutorial/uiswing/components/frame.html</a:t>
            </a:r>
          </a:p>
        </p:txBody>
      </p:sp>
      <p:sp>
        <p:nvSpPr>
          <p:cNvPr id="30" name="Isosceles Triangle 29"/>
          <p:cNvSpPr/>
          <p:nvPr/>
        </p:nvSpPr>
        <p:spPr>
          <a:xfrm>
            <a:off x="5408613" y="5486400"/>
            <a:ext cx="171450" cy="171450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4" name="Straight Connector 33"/>
          <p:cNvCxnSpPr>
            <a:stCxn id="16389" idx="0"/>
            <a:endCxn id="30" idx="3"/>
          </p:cNvCxnSpPr>
          <p:nvPr/>
        </p:nvCxnSpPr>
        <p:spPr>
          <a:xfrm rot="5400000" flipH="1" flipV="1">
            <a:off x="5409407" y="5744369"/>
            <a:ext cx="171450" cy="15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Isosceles Triangle 34"/>
          <p:cNvSpPr/>
          <p:nvPr/>
        </p:nvSpPr>
        <p:spPr>
          <a:xfrm>
            <a:off x="5408613" y="4743450"/>
            <a:ext cx="171450" cy="171450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6" name="Straight Connector 35"/>
          <p:cNvCxnSpPr>
            <a:endCxn id="35" idx="3"/>
          </p:cNvCxnSpPr>
          <p:nvPr/>
        </p:nvCxnSpPr>
        <p:spPr>
          <a:xfrm rot="5400000" flipH="1" flipV="1">
            <a:off x="5409407" y="5001419"/>
            <a:ext cx="171450" cy="15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Isosceles Triangle 36"/>
          <p:cNvSpPr/>
          <p:nvPr/>
        </p:nvSpPr>
        <p:spPr>
          <a:xfrm>
            <a:off x="5410200" y="3943350"/>
            <a:ext cx="171450" cy="171450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8" name="Straight Connector 37"/>
          <p:cNvCxnSpPr>
            <a:stCxn id="16391" idx="0"/>
            <a:endCxn id="37" idx="3"/>
          </p:cNvCxnSpPr>
          <p:nvPr/>
        </p:nvCxnSpPr>
        <p:spPr>
          <a:xfrm rot="5400000" flipH="1" flipV="1">
            <a:off x="5394325" y="4214813"/>
            <a:ext cx="201613" cy="15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Isosceles Triangle 39"/>
          <p:cNvSpPr/>
          <p:nvPr/>
        </p:nvSpPr>
        <p:spPr>
          <a:xfrm>
            <a:off x="5408613" y="3200400"/>
            <a:ext cx="171450" cy="171450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1" name="Straight Connector 40"/>
          <p:cNvCxnSpPr>
            <a:stCxn id="16392" idx="0"/>
            <a:endCxn id="40" idx="3"/>
          </p:cNvCxnSpPr>
          <p:nvPr/>
        </p:nvCxnSpPr>
        <p:spPr>
          <a:xfrm rot="5400000" flipH="1" flipV="1">
            <a:off x="5394326" y="3473450"/>
            <a:ext cx="201612" cy="15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Isosceles Triangle 42"/>
          <p:cNvSpPr/>
          <p:nvPr/>
        </p:nvSpPr>
        <p:spPr>
          <a:xfrm>
            <a:off x="5408613" y="2457450"/>
            <a:ext cx="171450" cy="171450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4" name="Straight Connector 43"/>
          <p:cNvCxnSpPr>
            <a:stCxn id="16393" idx="0"/>
            <a:endCxn id="43" idx="3"/>
          </p:cNvCxnSpPr>
          <p:nvPr/>
        </p:nvCxnSpPr>
        <p:spPr>
          <a:xfrm rot="5400000" flipH="1" flipV="1">
            <a:off x="5409407" y="2715419"/>
            <a:ext cx="171450" cy="15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Isosceles Triangle 45"/>
          <p:cNvSpPr/>
          <p:nvPr/>
        </p:nvSpPr>
        <p:spPr>
          <a:xfrm>
            <a:off x="5408613" y="1714500"/>
            <a:ext cx="171450" cy="171450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7" name="Straight Connector 46"/>
          <p:cNvCxnSpPr>
            <a:endCxn id="46" idx="3"/>
          </p:cNvCxnSpPr>
          <p:nvPr/>
        </p:nvCxnSpPr>
        <p:spPr>
          <a:xfrm rot="5400000" flipH="1" flipV="1">
            <a:off x="5409407" y="1972469"/>
            <a:ext cx="171450" cy="15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Inner Classes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an inner class is a (non-static) class that is defined inside of another class</a:t>
            </a:r>
          </a:p>
          <a:p>
            <a:pPr>
              <a:defRPr/>
            </a:pPr>
            <a:endParaRPr lang="en-CA" dirty="0" smtClean="0"/>
          </a:p>
          <a:p>
            <a:pPr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	public class Outer</a:t>
            </a:r>
          </a:p>
          <a:p>
            <a:pPr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//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Outer's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attributes and methods</a:t>
            </a:r>
          </a:p>
          <a:p>
            <a:pPr>
              <a:buFont typeface="Wingdings 3" pitchFamily="18" charset="2"/>
              <a:buNone/>
              <a:defRPr/>
            </a:pP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private class Inner</a:t>
            </a:r>
          </a:p>
          <a:p>
            <a:pPr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{ // Inner's attributes and methods</a:t>
            </a:r>
          </a:p>
          <a:p>
            <a:pPr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}  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0F4634-B6F2-46AC-8887-D21C102F0853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90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Inner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an inner class has access to the attributes and methods of its enclosing class, even the private ones</a:t>
            </a:r>
          </a:p>
          <a:p>
            <a:pPr>
              <a:defRPr/>
            </a:pPr>
            <a:endParaRPr lang="en-CA" dirty="0" smtClean="0"/>
          </a:p>
          <a:p>
            <a:pPr>
              <a:buFont typeface="Wingdings 3" pitchFamily="18" charset="2"/>
              <a:buNone/>
              <a:defRPr/>
            </a:pPr>
            <a:r>
              <a:rPr lang="en-CA" sz="1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public class Outer</a:t>
            </a:r>
          </a:p>
          <a:p>
            <a:pPr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outerInt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Font typeface="Wingdings 3" pitchFamily="18" charset="2"/>
              <a:buNone/>
              <a:defRPr/>
            </a:pPr>
            <a:endParaRPr lang="en-CA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private class Inner</a:t>
            </a:r>
          </a:p>
          <a:p>
            <a:pPr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  public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setOuterInt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num) { </a:t>
            </a:r>
            <a:r>
              <a:rPr lang="en-CA" sz="1800" b="1" dirty="0" err="1" smtClean="0">
                <a:latin typeface="Courier New" pitchFamily="49" charset="0"/>
                <a:cs typeface="Courier New" pitchFamily="49" charset="0"/>
              </a:rPr>
              <a:t>outerInt</a:t>
            </a: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= num; }</a:t>
            </a:r>
          </a:p>
          <a:p>
            <a:pPr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Font typeface="Wingdings 3" pitchFamily="18" charset="2"/>
              <a:buNone/>
              <a:defRPr/>
            </a:pPr>
            <a:r>
              <a:rPr lang="en-CA" sz="1800" b="1" dirty="0" smtClean="0">
                <a:latin typeface="Courier New" pitchFamily="49" charset="0"/>
                <a:cs typeface="Courier New" pitchFamily="49" charset="0"/>
              </a:rPr>
              <a:t>  }  </a:t>
            </a: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 typeface="Wingdings 3" pitchFamily="18" charset="2"/>
              <a:buNone/>
              <a:defRPr/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AFEA99-BD43-4E18-879E-AD8419AA0C71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0" y="5086350"/>
            <a:ext cx="287178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>
                <a:solidFill>
                  <a:srgbClr val="0070C0"/>
                </a:solidFill>
                <a:latin typeface="+mn-lt"/>
              </a:rPr>
              <a:t>note not </a:t>
            </a:r>
            <a:r>
              <a:rPr lang="en-CA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this.outerInt</a:t>
            </a:r>
            <a:endParaRPr lang="en-US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5478606"/>
            <a:ext cx="319106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CA" dirty="0" smtClean="0">
                <a:solidFill>
                  <a:srgbClr val="0070C0"/>
                </a:solidFill>
                <a:latin typeface="+mn-lt"/>
              </a:rPr>
              <a:t>use </a:t>
            </a:r>
            <a:r>
              <a:rPr lang="en-CA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Outer.this.outerInt</a:t>
            </a:r>
            <a:endParaRPr lang="en-US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01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ArithmeticListener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public class CalcController2 {</a:t>
            </a:r>
          </a:p>
          <a:p>
            <a:r>
              <a:rPr lang="en-US" sz="1400" dirty="0" smtClean="0"/>
              <a:t>  // ...</a:t>
            </a:r>
          </a:p>
          <a:p>
            <a:endParaRPr lang="en-US" sz="1400" dirty="0" smtClean="0"/>
          </a:p>
          <a:p>
            <a:r>
              <a:rPr lang="en-US" sz="1400" dirty="0" smtClean="0"/>
              <a:t>  // inner class of CalcController2</a:t>
            </a:r>
          </a:p>
          <a:p>
            <a:r>
              <a:rPr lang="en-US" sz="1400" dirty="0" smtClean="0"/>
              <a:t>  private abstract class </a:t>
            </a:r>
            <a:r>
              <a:rPr lang="en-US" sz="1400" dirty="0" err="1" smtClean="0"/>
              <a:t>ArithmeticListener</a:t>
            </a:r>
            <a:r>
              <a:rPr lang="en-US" sz="1400" dirty="0" smtClean="0"/>
              <a:t> implements</a:t>
            </a:r>
          </a:p>
          <a:p>
            <a:r>
              <a:rPr lang="en-US" sz="1400" dirty="0" smtClean="0"/>
              <a:t>                                            </a:t>
            </a:r>
            <a:r>
              <a:rPr lang="en-US" sz="1400" dirty="0" err="1" smtClean="0"/>
              <a:t>ActionListener</a:t>
            </a:r>
            <a:r>
              <a:rPr lang="en-US" sz="1400" dirty="0" smtClean="0"/>
              <a:t> {</a:t>
            </a:r>
          </a:p>
          <a:p>
            <a:r>
              <a:rPr lang="en-US" sz="1400" dirty="0" smtClean="0"/>
              <a:t>    // ...</a:t>
            </a:r>
          </a:p>
          <a:p>
            <a:r>
              <a:rPr lang="en-US" sz="1400" dirty="0" smtClean="0"/>
              <a:t>  }</a:t>
            </a:r>
          </a:p>
          <a:p>
            <a:endParaRPr lang="en-US" sz="1400" dirty="0" smtClean="0"/>
          </a:p>
          <a:p>
            <a:r>
              <a:rPr lang="en-US" sz="1400" dirty="0" smtClean="0"/>
              <a:t>  // inner class of CalcController2</a:t>
            </a:r>
          </a:p>
          <a:p>
            <a:r>
              <a:rPr lang="en-US" sz="1400" dirty="0" smtClean="0"/>
              <a:t>  private class </a:t>
            </a:r>
            <a:r>
              <a:rPr lang="en-US" sz="1400" dirty="0" err="1" smtClean="0"/>
              <a:t>SumListener</a:t>
            </a:r>
            <a:r>
              <a:rPr lang="en-US" sz="1400" dirty="0" smtClean="0"/>
              <a:t> extends </a:t>
            </a:r>
            <a:r>
              <a:rPr lang="en-US" sz="1400" dirty="0" err="1" smtClean="0"/>
              <a:t>ArithmeticListener</a:t>
            </a:r>
            <a:r>
              <a:rPr lang="en-US" sz="1400" dirty="0" smtClean="0"/>
              <a:t> {</a:t>
            </a:r>
          </a:p>
          <a:p>
            <a:r>
              <a:rPr lang="en-US" sz="1400" dirty="0" smtClean="0"/>
              <a:t>    @Override</a:t>
            </a:r>
          </a:p>
          <a:p>
            <a:r>
              <a:rPr lang="en-US" sz="1400" dirty="0" smtClean="0"/>
              <a:t>    protected void </a:t>
            </a:r>
            <a:r>
              <a:rPr lang="en-US" sz="1400" dirty="0" err="1" smtClean="0"/>
              <a:t>doOperation</a:t>
            </a:r>
            <a:r>
              <a:rPr lang="en-US" sz="1400" dirty="0" smtClean="0"/>
              <a:t>(</a:t>
            </a:r>
            <a:r>
              <a:rPr lang="en-US" sz="1400" dirty="0" err="1" smtClean="0"/>
              <a:t>BigInteger</a:t>
            </a:r>
            <a:r>
              <a:rPr lang="en-US" sz="1400" dirty="0" smtClean="0"/>
              <a:t> </a:t>
            </a:r>
            <a:r>
              <a:rPr lang="en-US" sz="1400" dirty="0" err="1" smtClean="0"/>
              <a:t>userValue</a:t>
            </a:r>
            <a:r>
              <a:rPr lang="en-US" sz="1400" dirty="0" smtClean="0"/>
              <a:t>) {</a:t>
            </a:r>
          </a:p>
          <a:p>
            <a:r>
              <a:rPr lang="en-US" sz="1400" dirty="0" smtClean="0"/>
              <a:t>      // ...</a:t>
            </a:r>
          </a:p>
          <a:p>
            <a:r>
              <a:rPr lang="en-US" sz="1400" dirty="0" smtClean="0"/>
              <a:t>    }</a:t>
            </a:r>
          </a:p>
          <a:p>
            <a:r>
              <a:rPr lang="en-US" sz="1400" dirty="0" smtClean="0"/>
              <a:t>  }</a:t>
            </a:r>
          </a:p>
          <a:p>
            <a:r>
              <a:rPr lang="en-US" sz="1400" dirty="0" smtClean="0">
                <a:solidFill>
                  <a:srgbClr val="0070C0"/>
                </a:solidFill>
              </a:rPr>
              <a:t>}</a:t>
            </a:r>
          </a:p>
          <a:p>
            <a:endParaRPr lang="en-US" sz="1600" dirty="0" smtClean="0"/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922ADD-4F40-4036-99A3-775606625A30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70035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SumListener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  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private class </a:t>
            </a:r>
            <a:r>
              <a:rPr lang="en-US" sz="1600" dirty="0" err="1" smtClean="0"/>
              <a:t>SumListener</a:t>
            </a:r>
            <a:r>
              <a:rPr lang="en-US" sz="1600" dirty="0" smtClean="0"/>
              <a:t> extends </a:t>
            </a:r>
            <a:r>
              <a:rPr lang="en-US" sz="1600" dirty="0" err="1" smtClean="0"/>
              <a:t>ArithmeticListener</a:t>
            </a:r>
            <a:r>
              <a:rPr lang="en-US" sz="1600" dirty="0" smtClean="0"/>
              <a:t> {</a:t>
            </a:r>
          </a:p>
          <a:p>
            <a:r>
              <a:rPr lang="en-US" sz="1600" dirty="0" smtClean="0"/>
              <a:t>  @Override</a:t>
            </a:r>
          </a:p>
          <a:p>
            <a:r>
              <a:rPr lang="en-US" sz="1600" dirty="0" smtClean="0"/>
              <a:t>  protected void </a:t>
            </a:r>
            <a:r>
              <a:rPr lang="en-US" sz="1600" dirty="0" err="1" smtClean="0"/>
              <a:t>doOperation</a:t>
            </a:r>
            <a:r>
              <a:rPr lang="en-US" sz="1600" dirty="0" smtClean="0"/>
              <a:t>(</a:t>
            </a:r>
            <a:r>
              <a:rPr lang="en-US" sz="1600" dirty="0" err="1" smtClean="0"/>
              <a:t>BigInteger</a:t>
            </a:r>
            <a:r>
              <a:rPr lang="en-US" sz="1600" dirty="0" smtClean="0"/>
              <a:t> </a:t>
            </a:r>
            <a:r>
              <a:rPr lang="en-US" sz="1600" dirty="0" err="1" smtClean="0"/>
              <a:t>userValue</a:t>
            </a:r>
            <a:r>
              <a:rPr lang="en-US" sz="1600" dirty="0" smtClean="0"/>
              <a:t>) {</a:t>
            </a:r>
          </a:p>
          <a:p>
            <a:r>
              <a:rPr lang="en-US" sz="1600" dirty="0" smtClean="0"/>
              <a:t>    if (</a:t>
            </a:r>
            <a:r>
              <a:rPr lang="en-US" sz="1600" dirty="0" err="1" smtClean="0"/>
              <a:t>userValue</a:t>
            </a:r>
            <a:r>
              <a:rPr lang="en-US" sz="1600" dirty="0" smtClean="0"/>
              <a:t> != null) {</a:t>
            </a:r>
          </a:p>
          <a:p>
            <a:r>
              <a:rPr lang="en-US" sz="1600" dirty="0" smtClean="0"/>
              <a:t>      </a:t>
            </a:r>
            <a:r>
              <a:rPr lang="en-US" sz="1600" dirty="0" err="1" smtClean="0"/>
              <a:t>getModel</a:t>
            </a:r>
            <a:r>
              <a:rPr lang="en-US" sz="1600" dirty="0" smtClean="0"/>
              <a:t>().sum(</a:t>
            </a:r>
            <a:r>
              <a:rPr lang="en-US" sz="1600" dirty="0" err="1" smtClean="0"/>
              <a:t>userValue</a:t>
            </a:r>
            <a:r>
              <a:rPr lang="en-US" sz="1600" dirty="0" smtClean="0"/>
              <a:t>);</a:t>
            </a:r>
          </a:p>
          <a:p>
            <a:r>
              <a:rPr lang="en-US" sz="1600" dirty="0" smtClean="0"/>
              <a:t>    }</a:t>
            </a:r>
          </a:p>
          <a:p>
            <a:r>
              <a:rPr lang="en-US" sz="1600" dirty="0" smtClean="0"/>
              <a:t>  }</a:t>
            </a:r>
          </a:p>
          <a:p>
            <a:r>
              <a:rPr lang="en-US" sz="1600" dirty="0" smtClean="0"/>
              <a:t>}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ACA8F-56B6-41AE-91D5-E794AF1FDDD9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6946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Why Use Inner Classes</a:t>
            </a:r>
            <a:endParaRPr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only the controller needs to create instances of the various listeners</a:t>
            </a:r>
          </a:p>
          <a:p>
            <a:pPr lvl="1">
              <a:defRPr/>
            </a:pPr>
            <a:r>
              <a:rPr lang="en-CA" dirty="0" smtClean="0"/>
              <a:t>i.e., the listeners are not useful outside of the controller</a:t>
            </a:r>
          </a:p>
          <a:p>
            <a:pPr lvl="1">
              <a:defRPr/>
            </a:pPr>
            <a:r>
              <a:rPr lang="en-CA" dirty="0" smtClean="0"/>
              <a:t>making the listeners private inner classes ensures that only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CalcController</a:t>
            </a:r>
            <a:r>
              <a:rPr lang="en-CA" dirty="0" smtClean="0"/>
              <a:t> can instantiate the listeners</a:t>
            </a:r>
          </a:p>
          <a:p>
            <a:pPr lvl="1">
              <a:defRPr/>
            </a:pPr>
            <a:endParaRPr lang="en-CA" dirty="0" smtClean="0"/>
          </a:p>
          <a:p>
            <a:pPr>
              <a:defRPr/>
            </a:pPr>
            <a:r>
              <a:rPr lang="en-CA" dirty="0" smtClean="0"/>
              <a:t>the listeners need access to private methods inside of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CalcController</a:t>
            </a:r>
            <a:r>
              <a:rPr lang="en-CA" dirty="0" smtClean="0"/>
              <a:t> (namely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getView</a:t>
            </a:r>
            <a:r>
              <a:rPr lang="en-CA" dirty="0" smtClean="0"/>
              <a:t> and </a:t>
            </a:r>
            <a:r>
              <a:rPr lang="en-CA" b="1" dirty="0" err="1" smtClean="0">
                <a:latin typeface="Courier New" pitchFamily="49" charset="0"/>
                <a:cs typeface="Courier New" pitchFamily="49" charset="0"/>
              </a:rPr>
              <a:t>getModel</a:t>
            </a:r>
            <a:r>
              <a:rPr lang="en-CA" dirty="0" smtClean="0"/>
              <a:t>)</a:t>
            </a:r>
          </a:p>
          <a:p>
            <a:pPr lvl="1">
              <a:defRPr/>
            </a:pPr>
            <a:r>
              <a:rPr lang="en-CA" dirty="0" smtClean="0"/>
              <a:t>inner classes can access private methods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43DC38-5325-41B5-A0ED-40847FE67AE9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Calculator using multiple listeners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requires changes to the view to support the adding of listeners</a:t>
            </a:r>
          </a:p>
          <a:p>
            <a:r>
              <a:rPr lang="en-US" dirty="0" smtClean="0"/>
              <a:t>see CalcView2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922ADD-4F40-4036-99A3-775606625A30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673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Implementing a View</a:t>
            </a:r>
            <a:endParaRPr lang="en-US" smtClean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the View is responsible for creating:</a:t>
            </a:r>
          </a:p>
          <a:p>
            <a:pPr lvl="1">
              <a:defRPr/>
            </a:pPr>
            <a:r>
              <a:rPr lang="en-CA" dirty="0" smtClean="0"/>
              <a:t>the Controller</a:t>
            </a:r>
          </a:p>
          <a:p>
            <a:pPr lvl="1">
              <a:defRPr/>
            </a:pPr>
            <a:r>
              <a:rPr lang="en-CA" dirty="0" smtClean="0"/>
              <a:t>all of the user interface (UI) components</a:t>
            </a:r>
          </a:p>
          <a:p>
            <a:pPr lvl="2">
              <a:defRPr/>
            </a:pPr>
            <a:r>
              <a:rPr lang="en-CA" dirty="0" smtClean="0"/>
              <a:t>menus		</a:t>
            </a:r>
            <a:r>
              <a:rPr lang="en-CA" dirty="0" err="1" smtClean="0"/>
              <a:t>JMenuBar</a:t>
            </a:r>
            <a:r>
              <a:rPr lang="en-CA" dirty="0" smtClean="0"/>
              <a:t>, </a:t>
            </a:r>
            <a:r>
              <a:rPr lang="en-CA" dirty="0" err="1" smtClean="0"/>
              <a:t>JMenu</a:t>
            </a:r>
            <a:r>
              <a:rPr lang="en-CA" dirty="0" smtClean="0"/>
              <a:t>, </a:t>
            </a:r>
            <a:r>
              <a:rPr lang="en-CA" dirty="0" err="1" smtClean="0"/>
              <a:t>JMenuItem</a:t>
            </a:r>
            <a:endParaRPr lang="en-CA" dirty="0" smtClean="0"/>
          </a:p>
          <a:p>
            <a:pPr lvl="2">
              <a:defRPr/>
            </a:pPr>
            <a:r>
              <a:rPr lang="en-CA" dirty="0" smtClean="0"/>
              <a:t>buttons		</a:t>
            </a:r>
            <a:r>
              <a:rPr lang="en-CA" dirty="0" err="1" smtClean="0"/>
              <a:t>JButton</a:t>
            </a:r>
            <a:endParaRPr lang="en-CA" dirty="0" smtClean="0"/>
          </a:p>
          <a:p>
            <a:pPr lvl="2">
              <a:defRPr/>
            </a:pPr>
            <a:r>
              <a:rPr lang="en-CA" dirty="0" smtClean="0"/>
              <a:t>labels		</a:t>
            </a:r>
            <a:r>
              <a:rPr lang="en-CA" dirty="0" err="1" smtClean="0"/>
              <a:t>JLabel</a:t>
            </a:r>
            <a:endParaRPr lang="en-CA" dirty="0" smtClean="0"/>
          </a:p>
          <a:p>
            <a:pPr lvl="2">
              <a:defRPr/>
            </a:pPr>
            <a:r>
              <a:rPr lang="en-CA" dirty="0" smtClean="0"/>
              <a:t>text fields	</a:t>
            </a:r>
            <a:r>
              <a:rPr lang="en-CA" dirty="0" err="1" smtClean="0"/>
              <a:t>JTextField</a:t>
            </a:r>
            <a:endParaRPr lang="en-CA" dirty="0" smtClean="0"/>
          </a:p>
          <a:p>
            <a:pPr lvl="2">
              <a:defRPr/>
            </a:pPr>
            <a:r>
              <a:rPr lang="en-CA" dirty="0" smtClean="0"/>
              <a:t>file dialog	</a:t>
            </a:r>
            <a:r>
              <a:rPr lang="en-CA" dirty="0" err="1" smtClean="0"/>
              <a:t>JFileChooser</a:t>
            </a:r>
            <a:endParaRPr lang="en-CA" dirty="0" smtClean="0"/>
          </a:p>
          <a:p>
            <a:pPr>
              <a:defRPr/>
            </a:pPr>
            <a:r>
              <a:rPr lang="en-CA" dirty="0" smtClean="0"/>
              <a:t>the View is also responsible for setting up the communication of UI events to the Controller</a:t>
            </a:r>
          </a:p>
          <a:p>
            <a:pPr lvl="1">
              <a:defRPr/>
            </a:pPr>
            <a:r>
              <a:rPr lang="en-CA" dirty="0" smtClean="0"/>
              <a:t>each UI component needs to know what object it should send its events to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0DDF8-5E7D-4071-AA55-380A7B2D464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Menus</a:t>
            </a:r>
            <a:endParaRPr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>
              <a:defRPr/>
            </a:pPr>
            <a:r>
              <a:rPr lang="en-CA" dirty="0" smtClean="0"/>
              <a:t>a menu appears in a </a:t>
            </a:r>
            <a:r>
              <a:rPr lang="en-CA" i="1" dirty="0" smtClean="0"/>
              <a:t>menu bar</a:t>
            </a:r>
            <a:r>
              <a:rPr lang="en-CA" dirty="0" smtClean="0"/>
              <a:t> (or a popup menu)</a:t>
            </a:r>
          </a:p>
          <a:p>
            <a:pPr>
              <a:defRPr/>
            </a:pPr>
            <a:r>
              <a:rPr lang="en-CA" dirty="0" smtClean="0"/>
              <a:t>each item in the menu is a </a:t>
            </a:r>
            <a:r>
              <a:rPr lang="en-CA" i="1" dirty="0" smtClean="0"/>
              <a:t>menu item</a:t>
            </a:r>
            <a:r>
              <a:rPr lang="en-CA" dirty="0" smtClean="0"/>
              <a:t>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616C65-3B14-4510-9763-326EE072719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1946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150" y="2571750"/>
            <a:ext cx="4457700" cy="224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429500" y="2914650"/>
            <a:ext cx="1287463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latin typeface="+mn-lt"/>
              </a:rPr>
              <a:t>menu bar</a:t>
            </a:r>
          </a:p>
          <a:p>
            <a:pPr algn="ctr">
              <a:defRPr/>
            </a:pPr>
            <a:r>
              <a:rPr lang="en-CA" b="1" dirty="0" err="1">
                <a:latin typeface="Courier New" pitchFamily="49" charset="0"/>
                <a:cs typeface="Courier New" pitchFamily="49" charset="0"/>
              </a:rPr>
              <a:t>JMenuBar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2228850"/>
            <a:ext cx="874713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latin typeface="+mn-lt"/>
              </a:rPr>
              <a:t>menu</a:t>
            </a:r>
          </a:p>
          <a:p>
            <a:pPr algn="ctr">
              <a:defRPr/>
            </a:pPr>
            <a:r>
              <a:rPr lang="en-CA" b="1" dirty="0" err="1">
                <a:latin typeface="Courier New" pitchFamily="49" charset="0"/>
                <a:cs typeface="Courier New" pitchFamily="49" charset="0"/>
              </a:rPr>
              <a:t>JMenu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900" y="3771900"/>
            <a:ext cx="1425575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CA" dirty="0">
                <a:latin typeface="+mn-lt"/>
              </a:rPr>
              <a:t>menu item</a:t>
            </a:r>
          </a:p>
          <a:p>
            <a:pPr algn="ctr">
              <a:defRPr/>
            </a:pPr>
            <a:r>
              <a:rPr lang="en-CA" b="1" dirty="0" err="1">
                <a:latin typeface="Courier New" pitchFamily="49" charset="0"/>
                <a:cs typeface="Courier New" pitchFamily="49" charset="0"/>
              </a:rPr>
              <a:t>JMenuItem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1" name="Straight Arrow Connector 10"/>
          <p:cNvCxnSpPr>
            <a:stCxn id="7" idx="1"/>
          </p:cNvCxnSpPr>
          <p:nvPr/>
        </p:nvCxnSpPr>
        <p:spPr>
          <a:xfrm rot="10800000">
            <a:off x="4800600" y="3143250"/>
            <a:ext cx="2628900" cy="952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3"/>
          </p:cNvCxnSpPr>
          <p:nvPr/>
        </p:nvCxnSpPr>
        <p:spPr>
          <a:xfrm flipV="1">
            <a:off x="1768475" y="3429000"/>
            <a:ext cx="803275" cy="6667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9" idx="3"/>
          </p:cNvCxnSpPr>
          <p:nvPr/>
        </p:nvCxnSpPr>
        <p:spPr>
          <a:xfrm flipV="1">
            <a:off x="1768475" y="3771900"/>
            <a:ext cx="803275" cy="32385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3"/>
          </p:cNvCxnSpPr>
          <p:nvPr/>
        </p:nvCxnSpPr>
        <p:spPr>
          <a:xfrm>
            <a:off x="1789113" y="2552700"/>
            <a:ext cx="725487" cy="5334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514350" y="5373688"/>
          <a:ext cx="1854200" cy="741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200"/>
              </a:tblGrid>
              <a:tr h="370681"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JMenuBar</a:t>
                      </a:r>
                      <a:endParaRPr lang="en-US" sz="1800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T="45700" marB="4570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CA" sz="1800" b="1" dirty="0" smtClean="0">
                          <a:latin typeface="Courier New" pitchFamily="49" charset="0"/>
                          <a:cs typeface="Courier New" pitchFamily="49" charset="0"/>
                        </a:rPr>
                        <a:t>+</a:t>
                      </a:r>
                      <a:r>
                        <a:rPr lang="en-CA" sz="1800" b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add(</a:t>
                      </a:r>
                      <a:r>
                        <a:rPr lang="en-CA" sz="1800" b="1" baseline="0" dirty="0" err="1" smtClean="0">
                          <a:latin typeface="Courier New" pitchFamily="49" charset="0"/>
                          <a:cs typeface="Courier New" pitchFamily="49" charset="0"/>
                        </a:rPr>
                        <a:t>JMenu</a:t>
                      </a:r>
                      <a:r>
                        <a:rPr lang="en-CA" sz="1800" b="1" baseline="0" dirty="0" smtClean="0">
                          <a:latin typeface="Courier New" pitchFamily="49" charset="0"/>
                          <a:cs typeface="Courier New" pitchFamily="49" charset="0"/>
                        </a:rPr>
                        <a:t>)</a:t>
                      </a:r>
                      <a:endParaRPr lang="en-US" sz="1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T="45700" marB="4570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3200400" y="5372100"/>
          <a:ext cx="2400300" cy="741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00"/>
              </a:tblGrid>
              <a:tr h="370682"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JMenu</a:t>
                      </a:r>
                      <a:endParaRPr lang="en-US" sz="1800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T="45700" marB="4570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682">
                <a:tc>
                  <a:txBody>
                    <a:bodyPr/>
                    <a:lstStyle/>
                    <a:p>
                      <a:r>
                        <a:rPr lang="en-CA" sz="1800" b="1" dirty="0" smtClean="0">
                          <a:latin typeface="Courier New" pitchFamily="49" charset="0"/>
                          <a:cs typeface="Courier New" pitchFamily="49" charset="0"/>
                        </a:rPr>
                        <a:t>+</a:t>
                      </a:r>
                      <a:r>
                        <a:rPr lang="en-CA" sz="1800" b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add(</a:t>
                      </a:r>
                      <a:r>
                        <a:rPr lang="en-CA" sz="1800" b="1" baseline="0" dirty="0" err="1" smtClean="0">
                          <a:latin typeface="Courier New" pitchFamily="49" charset="0"/>
                          <a:cs typeface="Courier New" pitchFamily="49" charset="0"/>
                        </a:rPr>
                        <a:t>JMenuItem</a:t>
                      </a:r>
                      <a:r>
                        <a:rPr lang="en-CA" sz="1800" b="1" baseline="0" dirty="0" smtClean="0">
                          <a:latin typeface="Courier New" pitchFamily="49" charset="0"/>
                          <a:cs typeface="Courier New" pitchFamily="49" charset="0"/>
                        </a:rPr>
                        <a:t>)</a:t>
                      </a:r>
                      <a:endParaRPr lang="en-US" sz="1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T="45700" marB="4570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6343650" y="5372100"/>
          <a:ext cx="2400300" cy="371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00"/>
              </a:tblGrid>
              <a:tr h="371475">
                <a:tc>
                  <a:txBody>
                    <a:bodyPr/>
                    <a:lstStyle/>
                    <a:p>
                      <a:pPr algn="ctr"/>
                      <a:r>
                        <a:rPr lang="en-CA" sz="180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JMenuItem</a:t>
                      </a:r>
                      <a:endParaRPr lang="en-US" sz="1800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T="45798" marB="4579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2" name="Diamond 21"/>
          <p:cNvSpPr/>
          <p:nvPr/>
        </p:nvSpPr>
        <p:spPr>
          <a:xfrm>
            <a:off x="2400300" y="5429250"/>
            <a:ext cx="342900" cy="228600"/>
          </a:xfrm>
          <a:prstGeom prst="diamond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Diamond 22"/>
          <p:cNvSpPr/>
          <p:nvPr/>
        </p:nvSpPr>
        <p:spPr>
          <a:xfrm>
            <a:off x="5600700" y="5429250"/>
            <a:ext cx="342900" cy="228600"/>
          </a:xfrm>
          <a:prstGeom prst="diamond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5" name="Straight Connector 24"/>
          <p:cNvCxnSpPr>
            <a:stCxn id="22" idx="3"/>
          </p:cNvCxnSpPr>
          <p:nvPr/>
        </p:nvCxnSpPr>
        <p:spPr>
          <a:xfrm>
            <a:off x="2743200" y="5543550"/>
            <a:ext cx="457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23" idx="3"/>
          </p:cNvCxnSpPr>
          <p:nvPr/>
        </p:nvCxnSpPr>
        <p:spPr>
          <a:xfrm>
            <a:off x="5943600" y="5543550"/>
            <a:ext cx="40005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95" name="TextBox 34"/>
          <p:cNvSpPr txBox="1">
            <a:spLocks noChangeArrowheads="1"/>
          </p:cNvSpPr>
          <p:nvPr/>
        </p:nvSpPr>
        <p:spPr bwMode="auto">
          <a:xfrm>
            <a:off x="2914650" y="5257800"/>
            <a:ext cx="322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b="1">
                <a:latin typeface="Courier New" pitchFamily="49" charset="0"/>
                <a:cs typeface="Courier New" pitchFamily="49" charset="0"/>
              </a:rPr>
              <a:t>*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496" name="TextBox 35"/>
          <p:cNvSpPr txBox="1">
            <a:spLocks noChangeArrowheads="1"/>
          </p:cNvSpPr>
          <p:nvPr/>
        </p:nvSpPr>
        <p:spPr bwMode="auto">
          <a:xfrm>
            <a:off x="6057900" y="5257800"/>
            <a:ext cx="322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CA" b="1">
                <a:latin typeface="Courier New" pitchFamily="49" charset="0"/>
                <a:cs typeface="Courier New" pitchFamily="49" charset="0"/>
              </a:rPr>
              <a:t>*</a:t>
            </a:r>
            <a:endParaRPr lang="en-US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339850" y="6373813"/>
            <a:ext cx="7575550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dirty="0" smtClean="0">
                <a:latin typeface="+mn-lt"/>
              </a:rPr>
              <a:t>http://docs.oracle.com/javase/tutorial/uiswing/components/menu.html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 create a menu</a:t>
            </a:r>
          </a:p>
          <a:p>
            <a:pPr lvl="1"/>
            <a:r>
              <a:rPr lang="en-US" dirty="0" smtClean="0"/>
              <a:t>create a </a:t>
            </a:r>
            <a:r>
              <a:rPr lang="en-US" dirty="0" err="1" smtClean="0"/>
              <a:t>JMenuBar</a:t>
            </a:r>
            <a:endParaRPr lang="en-US" dirty="0" smtClean="0"/>
          </a:p>
          <a:p>
            <a:pPr lvl="1"/>
            <a:r>
              <a:rPr lang="en-US" dirty="0" smtClean="0"/>
              <a:t>create one or more </a:t>
            </a:r>
            <a:r>
              <a:rPr lang="en-US" dirty="0" err="1" smtClean="0"/>
              <a:t>JMenu</a:t>
            </a:r>
            <a:r>
              <a:rPr lang="en-US" dirty="0" smtClean="0"/>
              <a:t> objects</a:t>
            </a:r>
          </a:p>
          <a:p>
            <a:pPr lvl="2"/>
            <a:r>
              <a:rPr lang="en-US" dirty="0" smtClean="0"/>
              <a:t>add the </a:t>
            </a:r>
            <a:r>
              <a:rPr lang="en-US" dirty="0" err="1" smtClean="0"/>
              <a:t>JMenu</a:t>
            </a:r>
            <a:r>
              <a:rPr lang="en-US" dirty="0" smtClean="0"/>
              <a:t> objects to the </a:t>
            </a:r>
            <a:r>
              <a:rPr lang="en-US" dirty="0" err="1" smtClean="0"/>
              <a:t>JMenuBar</a:t>
            </a:r>
            <a:endParaRPr lang="en-US" dirty="0" smtClean="0"/>
          </a:p>
          <a:p>
            <a:pPr lvl="1"/>
            <a:r>
              <a:rPr lang="en-US" dirty="0" smtClean="0"/>
              <a:t>create one or more </a:t>
            </a:r>
            <a:r>
              <a:rPr lang="en-US" dirty="0" err="1" smtClean="0"/>
              <a:t>JMenuItem</a:t>
            </a:r>
            <a:r>
              <a:rPr lang="en-US" dirty="0" smtClean="0"/>
              <a:t> </a:t>
            </a:r>
            <a:r>
              <a:rPr lang="en-US" dirty="0" err="1" smtClean="0"/>
              <a:t>objectes</a:t>
            </a:r>
            <a:endParaRPr lang="en-US" dirty="0" smtClean="0"/>
          </a:p>
          <a:p>
            <a:pPr lvl="2"/>
            <a:r>
              <a:rPr lang="en-US" dirty="0" smtClean="0"/>
              <a:t>add the </a:t>
            </a:r>
            <a:r>
              <a:rPr lang="en-US" dirty="0" err="1" smtClean="0"/>
              <a:t>JMenuItem</a:t>
            </a:r>
            <a:r>
              <a:rPr lang="en-US" dirty="0" smtClean="0"/>
              <a:t> objects to the </a:t>
            </a:r>
            <a:r>
              <a:rPr lang="en-US" dirty="0" err="1" smtClean="0"/>
              <a:t>JMenu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1CD59C-11DB-4AA9-A852-C39729B9FD8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JMenuBar</a:t>
            </a:r>
            <a:r>
              <a:rPr lang="en-US" dirty="0" smtClean="0"/>
              <a:t> </a:t>
            </a:r>
            <a:r>
              <a:rPr lang="en-US" dirty="0" err="1" smtClean="0"/>
              <a:t>menuBar</a:t>
            </a:r>
            <a:r>
              <a:rPr lang="en-US" dirty="0" smtClean="0"/>
              <a:t> = new </a:t>
            </a:r>
            <a:r>
              <a:rPr lang="en-US" dirty="0" err="1" smtClean="0"/>
              <a:t>JMenuBar</a:t>
            </a:r>
            <a:r>
              <a:rPr lang="en-US" dirty="0" smtClean="0"/>
              <a:t>();</a:t>
            </a:r>
          </a:p>
          <a:p>
            <a:endParaRPr lang="en-US" dirty="0" smtClean="0"/>
          </a:p>
          <a:p>
            <a:r>
              <a:rPr lang="en-US" dirty="0" err="1" smtClean="0"/>
              <a:t>JMenu</a:t>
            </a:r>
            <a:r>
              <a:rPr lang="en-US" dirty="0" smtClean="0"/>
              <a:t> </a:t>
            </a:r>
            <a:r>
              <a:rPr lang="en-US" dirty="0" err="1" smtClean="0"/>
              <a:t>fileMenu</a:t>
            </a:r>
            <a:r>
              <a:rPr lang="en-US" dirty="0" smtClean="0"/>
              <a:t> = new </a:t>
            </a:r>
            <a:r>
              <a:rPr lang="en-US" dirty="0" err="1" smtClean="0"/>
              <a:t>JMenu</a:t>
            </a:r>
            <a:r>
              <a:rPr lang="en-US" dirty="0" smtClean="0"/>
              <a:t>("File");</a:t>
            </a:r>
          </a:p>
          <a:p>
            <a:r>
              <a:rPr lang="en-US" dirty="0" err="1" smtClean="0"/>
              <a:t>menuBar.add</a:t>
            </a:r>
            <a:r>
              <a:rPr lang="en-US" dirty="0" smtClean="0"/>
              <a:t>(</a:t>
            </a:r>
            <a:r>
              <a:rPr lang="en-US" dirty="0" err="1" smtClean="0"/>
              <a:t>fileMenu</a:t>
            </a:r>
            <a:r>
              <a:rPr lang="en-US" dirty="0" smtClean="0"/>
              <a:t>);</a:t>
            </a:r>
          </a:p>
          <a:p>
            <a:endParaRPr lang="en-US" dirty="0" smtClean="0"/>
          </a:p>
          <a:p>
            <a:r>
              <a:rPr lang="en-US" dirty="0" err="1" smtClean="0"/>
              <a:t>JMenuItem</a:t>
            </a:r>
            <a:r>
              <a:rPr lang="en-US" dirty="0" smtClean="0"/>
              <a:t> </a:t>
            </a:r>
            <a:r>
              <a:rPr lang="en-US" dirty="0" err="1" smtClean="0"/>
              <a:t>printMenuItem</a:t>
            </a:r>
            <a:r>
              <a:rPr lang="en-US" dirty="0" smtClean="0"/>
              <a:t> = new </a:t>
            </a:r>
            <a:r>
              <a:rPr lang="en-US" dirty="0" err="1" smtClean="0"/>
              <a:t>JMenuItem</a:t>
            </a:r>
            <a:r>
              <a:rPr lang="en-US" dirty="0" smtClean="0"/>
              <a:t>("Print");</a:t>
            </a:r>
          </a:p>
          <a:p>
            <a:r>
              <a:rPr lang="en-US" dirty="0" err="1" smtClean="0"/>
              <a:t>fileMenu.add</a:t>
            </a:r>
            <a:r>
              <a:rPr lang="en-US" dirty="0" smtClean="0"/>
              <a:t>(</a:t>
            </a:r>
            <a:r>
              <a:rPr lang="en-US" dirty="0" err="1" smtClean="0"/>
              <a:t>printMenuItem</a:t>
            </a:r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1CD59C-11DB-4AA9-A852-C39729B9FD8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Adding the Menu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see </a:t>
            </a:r>
            <a:r>
              <a:rPr lang="en-CA" dirty="0" err="1" smtClean="0"/>
              <a:t>CalcView</a:t>
            </a:r>
            <a:r>
              <a:rPr lang="en-CA" dirty="0"/>
              <a:t> </a:t>
            </a:r>
            <a:r>
              <a:rPr lang="en-CA" dirty="0" smtClean="0"/>
              <a:t>constructor</a:t>
            </a:r>
          </a:p>
          <a:p>
            <a:pPr lvl="1"/>
            <a:r>
              <a:rPr lang="en-CA" dirty="0" smtClean="0"/>
              <a:t>try changing the layout used by the view</a:t>
            </a:r>
          </a:p>
          <a:p>
            <a:pPr lvl="1"/>
            <a:r>
              <a:rPr lang="en-CA" sz="2000" dirty="0">
                <a:hlinkClick r:id="rId2"/>
              </a:rPr>
              <a:t>http://</a:t>
            </a:r>
            <a:r>
              <a:rPr lang="en-CA" sz="2000" dirty="0" smtClean="0">
                <a:hlinkClick r:id="rId2"/>
              </a:rPr>
              <a:t>docs.oracle.com/javase/tutorial/uiswing/layout/visual.html</a:t>
            </a:r>
            <a:endParaRPr lang="en-CA" sz="2000" dirty="0" smtClean="0"/>
          </a:p>
          <a:p>
            <a:pPr lvl="1"/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1CD59C-11DB-4AA9-A852-C39729B9FD8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9982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lnDef>
      <a:spPr>
        <a:ln w="381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2.xml><?xml version="1.0" encoding="utf-8"?>
<a:themeOverride xmlns:a="http://schemas.openxmlformats.org/drawingml/2006/main">
  <a:clrScheme name="Grayscale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11370</TotalTime>
  <Words>1476</Words>
  <Application>Microsoft Office PowerPoint</Application>
  <PresentationFormat>On-screen Show (4:3)</PresentationFormat>
  <Paragraphs>429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Origin</vt:lpstr>
      <vt:lpstr>Graphical User Interfaces (Part 2)</vt:lpstr>
      <vt:lpstr>View</vt:lpstr>
      <vt:lpstr>Simple Applications</vt:lpstr>
      <vt:lpstr>View as a Subclass of JFrame</vt:lpstr>
      <vt:lpstr>Implementing a View</vt:lpstr>
      <vt:lpstr>Menus</vt:lpstr>
      <vt:lpstr>Menus</vt:lpstr>
      <vt:lpstr>Menus</vt:lpstr>
      <vt:lpstr>Adding the Menu</vt:lpstr>
      <vt:lpstr>Labels and Text Fields</vt:lpstr>
      <vt:lpstr>Labels</vt:lpstr>
      <vt:lpstr>Adding the Labels and Text Fields</vt:lpstr>
      <vt:lpstr>Buttons</vt:lpstr>
      <vt:lpstr>Buttons</vt:lpstr>
      <vt:lpstr>Adding the Buttons</vt:lpstr>
      <vt:lpstr>File Chooser</vt:lpstr>
      <vt:lpstr>Using the File Chooser</vt:lpstr>
      <vt:lpstr>Event Driven Programming</vt:lpstr>
      <vt:lpstr>Not a UML Diagram</vt:lpstr>
      <vt:lpstr>Not a UML Diagram</vt:lpstr>
      <vt:lpstr>Implementation</vt:lpstr>
      <vt:lpstr>CalcView: Add Actions</vt:lpstr>
      <vt:lpstr>Controller</vt:lpstr>
      <vt:lpstr>Controller Fields</vt:lpstr>
      <vt:lpstr>CalcController</vt:lpstr>
      <vt:lpstr>PowerPoint Presentation</vt:lpstr>
      <vt:lpstr>Opening a File</vt:lpstr>
      <vt:lpstr>CalcController: Open a File</vt:lpstr>
      <vt:lpstr>Saving a File</vt:lpstr>
      <vt:lpstr>CalcController: Save a File</vt:lpstr>
      <vt:lpstr>Sum, Subtract, Multiply, Divide</vt:lpstr>
      <vt:lpstr>CalcController: Other Actions</vt:lpstr>
      <vt:lpstr>actionPerformed</vt:lpstr>
      <vt:lpstr>Calculator Listeners</vt:lpstr>
      <vt:lpstr>Calculator Listener</vt:lpstr>
      <vt:lpstr>ArithmeticListener</vt:lpstr>
      <vt:lpstr>ArithmeticListener</vt:lpstr>
      <vt:lpstr>ArithmeticListener</vt:lpstr>
      <vt:lpstr>Inner Classes</vt:lpstr>
      <vt:lpstr>Inner Classes</vt:lpstr>
      <vt:lpstr>Inner Classes</vt:lpstr>
      <vt:lpstr>ArithmeticListener</vt:lpstr>
      <vt:lpstr>SumListener</vt:lpstr>
      <vt:lpstr>Why Use Inner Classes</vt:lpstr>
      <vt:lpstr>Calculator using multiple listeners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Utilities</dc:title>
  <dc:creator>mab</dc:creator>
  <cp:lastModifiedBy>Burton Ma</cp:lastModifiedBy>
  <cp:revision>927</cp:revision>
  <dcterms:created xsi:type="dcterms:W3CDTF">2006-08-16T00:00:00Z</dcterms:created>
  <dcterms:modified xsi:type="dcterms:W3CDTF">2013-11-05T18:09:20Z</dcterms:modified>
</cp:coreProperties>
</file>