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0"/>
  </p:notesMasterIdLst>
  <p:sldIdLst>
    <p:sldId id="597" r:id="rId2"/>
    <p:sldId id="580" r:id="rId3"/>
    <p:sldId id="582" r:id="rId4"/>
    <p:sldId id="583" r:id="rId5"/>
    <p:sldId id="581" r:id="rId6"/>
    <p:sldId id="584" r:id="rId7"/>
    <p:sldId id="579" r:id="rId8"/>
    <p:sldId id="585" r:id="rId9"/>
    <p:sldId id="589" r:id="rId10"/>
    <p:sldId id="590" r:id="rId11"/>
    <p:sldId id="586" r:id="rId12"/>
    <p:sldId id="587" r:id="rId13"/>
    <p:sldId id="591" r:id="rId14"/>
    <p:sldId id="592" r:id="rId15"/>
    <p:sldId id="593" r:id="rId16"/>
    <p:sldId id="594" r:id="rId17"/>
    <p:sldId id="595" r:id="rId18"/>
    <p:sldId id="59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72" d="100"/>
          <a:sy n="72" d="100"/>
        </p:scale>
        <p:origin x="-264" y="-102"/>
      </p:cViewPr>
      <p:guideLst>
        <p:guide orient="horz" pos="1180"/>
        <p:guide orient="horz" pos="1797"/>
        <p:guide pos="4622"/>
        <p:guide pos="1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34B23F-3052-4847-99D9-67ADA4A12118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6B4768-52BA-4C8C-9E98-F4767286F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86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A370901-C5ED-4F39-A230-CD876C270E47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752E-325E-46DB-B7AA-B3B943085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2FC9-EB79-4FC3-93DE-2E682CB8F651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FBDBD-CECF-4BA6-B408-16313324D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10BDB-0D4E-4F5B-80D3-5B7877B48A36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37462-C3DD-42D6-A922-7D2E1540C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1BF4F-AB72-4105-B2D3-A3FFD4CE7FDA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8239-9358-4449-AB2C-B790EBEBE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84B6-1E32-4C42-80A2-EF41CC22C435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904F-CE7E-4DB5-B5FD-28B090FE1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6AD8-996C-48B8-BF0A-C09818362F31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D626-1826-42A5-A572-D6D88E3B9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FB8E0-38C1-44C9-8413-CF68F50A540A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7122D-4E21-4652-A45F-A4A3F67BB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D146B-A0A3-4AC6-AFF5-3A70A8FCCF27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04325-AD96-4B46-A1B0-6031B19F4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D75C0-110E-49C6-8242-FEAFA92741EC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0F8C-9D23-4DF7-A6EC-8E3161A9E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28CCD-AFE2-41ED-B0DC-359FD34ECB36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729F-E513-47E9-8157-06406720E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44253-EAC9-4B04-8A61-10A749A988B6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D641-2094-4A3A-BA69-9DB9E0595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395BA-FCBE-45B8-920D-309B5E2E18CF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61B95-3D2E-46A3-B9FA-7D603D489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1E05D7-7CF4-4AF6-828A-03AB50079F5E}" type="datetime1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92BA47-C166-417E-8411-9B5C2ADEF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63" r:id="rId2"/>
    <p:sldLayoutId id="2147484264" r:id="rId3"/>
    <p:sldLayoutId id="2147484269" r:id="rId4"/>
    <p:sldLayoutId id="2147484265" r:id="rId5"/>
    <p:sldLayoutId id="2147484266" r:id="rId6"/>
    <p:sldLayoutId id="2147484270" r:id="rId7"/>
    <p:sldLayoutId id="2147484271" r:id="rId8"/>
    <p:sldLayoutId id="2147484272" r:id="rId9"/>
    <p:sldLayoutId id="2147484273" r:id="rId10"/>
    <p:sldLayoutId id="2147484267" r:id="rId11"/>
    <p:sldLayoutId id="214748427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3556652/how-do-java-interfaces-simulate-multiple-inheritanc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Inheritance</a:t>
            </a:r>
            <a:endParaRPr lang="en-C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Closing Remarks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B9D641-2094-4A3A-BA69-9DB9E05954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28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problem that the implementer must deal with when using multiple inheritance is that the same feature might be inherited from different parents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you are designing software to control optical disc drives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04646" y="2392339"/>
            <a:ext cx="2765135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OpticalDiscDrive</a:t>
            </a:r>
            <a:endParaRPr lang="en-US" b="1" i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89050" y="3774642"/>
            <a:ext cx="1785938" cy="40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CdDrive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65502" y="3774642"/>
            <a:ext cx="1843424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DvdDrive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57817" y="3774642"/>
            <a:ext cx="1785817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BluRayDrive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04646" y="2795588"/>
            <a:ext cx="2765135" cy="402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read()</a:t>
            </a:r>
            <a:endParaRPr lang="en-US" b="1" i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89050" y="4177891"/>
            <a:ext cx="1785938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read()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65502" y="4177891"/>
            <a:ext cx="1843424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read()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57817" y="4177891"/>
            <a:ext cx="1785938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read()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Elbow Connector 14"/>
          <p:cNvCxnSpPr>
            <a:stCxn id="6" idx="0"/>
            <a:endCxn id="9" idx="2"/>
          </p:cNvCxnSpPr>
          <p:nvPr/>
        </p:nvCxnSpPr>
        <p:spPr>
          <a:xfrm rot="5400000" flipH="1" flipV="1">
            <a:off x="3146581" y="2234010"/>
            <a:ext cx="576070" cy="250519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8" idx="0"/>
            <a:endCxn id="9" idx="2"/>
          </p:cNvCxnSpPr>
          <p:nvPr/>
        </p:nvCxnSpPr>
        <p:spPr>
          <a:xfrm rot="16200000" flipV="1">
            <a:off x="5680935" y="2204851"/>
            <a:ext cx="576070" cy="256351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0"/>
            <a:endCxn id="9" idx="2"/>
          </p:cNvCxnSpPr>
          <p:nvPr/>
        </p:nvCxnSpPr>
        <p:spPr>
          <a:xfrm flipV="1">
            <a:off x="4687214" y="3198572"/>
            <a:ext cx="0" cy="5760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/>
          <p:cNvSpPr/>
          <p:nvPr/>
        </p:nvSpPr>
        <p:spPr>
          <a:xfrm>
            <a:off x="4572000" y="3198572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you implement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ComboDrive</a:t>
            </a:r>
            <a:endParaRPr lang="en-US" dirty="0" smtClean="0"/>
          </a:p>
          <a:p>
            <a:pPr lvl="1"/>
            <a:r>
              <a:rPr lang="en-US" dirty="0" smtClean="0"/>
              <a:t>which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read()</a:t>
            </a:r>
            <a:r>
              <a:rPr lang="en-US" dirty="0" smtClean="0"/>
              <a:t> runs when you invoke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read()</a:t>
            </a:r>
            <a:r>
              <a:rPr lang="en-US" dirty="0" smtClean="0"/>
              <a:t> on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ComboDrive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04646" y="2392339"/>
            <a:ext cx="2765135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OpticalDiscDrive</a:t>
            </a:r>
            <a:endParaRPr lang="en-US" b="1" i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46008" y="3774642"/>
            <a:ext cx="1728980" cy="40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CdDrive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65502" y="3774642"/>
            <a:ext cx="1843424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DvdDrive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57817" y="3774642"/>
            <a:ext cx="1728093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BluRayDrive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04646" y="2795588"/>
            <a:ext cx="2765135" cy="402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read()</a:t>
            </a:r>
            <a:endParaRPr lang="en-US" b="1" i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46008" y="4177891"/>
            <a:ext cx="1728980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read()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65502" y="4177891"/>
            <a:ext cx="1843424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read()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57817" y="4177891"/>
            <a:ext cx="1728210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read()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Elbow Connector 14"/>
          <p:cNvCxnSpPr>
            <a:stCxn id="6" idx="0"/>
            <a:endCxn id="9" idx="2"/>
          </p:cNvCxnSpPr>
          <p:nvPr/>
        </p:nvCxnSpPr>
        <p:spPr>
          <a:xfrm rot="5400000" flipH="1" flipV="1">
            <a:off x="3160821" y="2248249"/>
            <a:ext cx="576070" cy="247671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8" idx="0"/>
            <a:endCxn id="9" idx="2"/>
          </p:cNvCxnSpPr>
          <p:nvPr/>
        </p:nvCxnSpPr>
        <p:spPr>
          <a:xfrm rot="16200000" flipV="1">
            <a:off x="5666504" y="2219282"/>
            <a:ext cx="576070" cy="253465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0"/>
            <a:endCxn id="9" idx="2"/>
          </p:cNvCxnSpPr>
          <p:nvPr/>
        </p:nvCxnSpPr>
        <p:spPr>
          <a:xfrm flipV="1">
            <a:off x="4687214" y="3198572"/>
            <a:ext cx="0" cy="5760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/>
          <p:cNvSpPr/>
          <p:nvPr/>
        </p:nvSpPr>
        <p:spPr>
          <a:xfrm>
            <a:off x="4572000" y="3198572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3765502" y="5272424"/>
            <a:ext cx="1843424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ComboDrive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2094899" y="4597737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Isosceles Triangle 30"/>
          <p:cNvSpPr/>
          <p:nvPr/>
        </p:nvSpPr>
        <p:spPr>
          <a:xfrm>
            <a:off x="4572000" y="4597737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Isosceles Triangle 31"/>
          <p:cNvSpPr/>
          <p:nvPr/>
        </p:nvSpPr>
        <p:spPr>
          <a:xfrm>
            <a:off x="7228729" y="4597737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5" name="Straight Connector 34"/>
          <p:cNvCxnSpPr>
            <a:stCxn id="21" idx="0"/>
          </p:cNvCxnSpPr>
          <p:nvPr/>
        </p:nvCxnSpPr>
        <p:spPr>
          <a:xfrm flipH="1" flipV="1">
            <a:off x="2210113" y="4811713"/>
            <a:ext cx="2477101" cy="4607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1" idx="0"/>
            <a:endCxn id="31" idx="3"/>
          </p:cNvCxnSpPr>
          <p:nvPr/>
        </p:nvCxnSpPr>
        <p:spPr>
          <a:xfrm flipH="1" flipV="1">
            <a:off x="4680696" y="4811713"/>
            <a:ext cx="6518" cy="4607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1" idx="0"/>
            <a:endCxn id="32" idx="3"/>
          </p:cNvCxnSpPr>
          <p:nvPr/>
        </p:nvCxnSpPr>
        <p:spPr>
          <a:xfrm flipV="1">
            <a:off x="4687214" y="4811713"/>
            <a:ext cx="2650211" cy="4607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common fields inherited from two or more parents are also problematic</a:t>
            </a:r>
          </a:p>
          <a:p>
            <a:endParaRPr lang="en-US" dirty="0" smtClean="0"/>
          </a:p>
          <a:p>
            <a:r>
              <a:rPr lang="en-US" dirty="0" smtClean="0"/>
              <a:t>does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/>
              <a:t> inherit two copies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?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/>
              <a:t>'s copy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? Or</a:t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's copy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5" name="Picture 4" descr="deadly-diamond-of-deat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5" y="1676036"/>
            <a:ext cx="3629241" cy="46132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0" y="6424564"/>
            <a:ext cx="389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http://objectmentor.com/resources/articles/javacpp.pdf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multiple inheritance would also complicate Java's object model</a:t>
            </a:r>
          </a:p>
          <a:p>
            <a:endParaRPr lang="en-US" dirty="0" smtClean="0"/>
          </a:p>
          <a:p>
            <a:r>
              <a:rPr lang="en-US" dirty="0" smtClean="0"/>
              <a:t>does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/>
              <a:t> have two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subobjects</a:t>
            </a:r>
            <a:r>
              <a:rPr lang="en-US" dirty="0" smtClean="0"/>
              <a:t>?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/>
              <a:t>'s</a:t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subobject</a:t>
            </a:r>
            <a:r>
              <a:rPr lang="en-US" dirty="0" smtClean="0"/>
              <a:t>?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's</a:t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subobject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5" name="Picture 4" descr="deadly-diamond-of-deat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5" y="1676036"/>
            <a:ext cx="3629241" cy="46132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0" y="6424564"/>
            <a:ext cx="389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http://objectmentor.com/resources/articles/javacpp.pdf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for the 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could you implement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FoodTruck</a:t>
            </a:r>
            <a:r>
              <a:rPr lang="en-US" dirty="0" smtClean="0"/>
              <a:t> in Java?</a:t>
            </a:r>
          </a:p>
          <a:p>
            <a:r>
              <a:rPr lang="en-US" dirty="0" smtClean="0"/>
              <a:t>how could you implement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ComboDrive</a:t>
            </a:r>
            <a:r>
              <a:rPr lang="en-US" dirty="0" smtClean="0"/>
              <a:t> in Java?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Abusing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inheritance allows a child class to reuse fields and methods from its parent classes</a:t>
            </a:r>
          </a:p>
          <a:p>
            <a:pPr lvl="1"/>
            <a:r>
              <a:rPr lang="en-US" dirty="0" smtClean="0"/>
              <a:t>i.e., it is a mechanism for code reuse</a:t>
            </a:r>
          </a:p>
          <a:p>
            <a:r>
              <a:rPr lang="en-US" dirty="0" smtClean="0"/>
              <a:t>it can be very tempting to use inheritance to reuse code from a class that does something similar to what you want your class to do</a:t>
            </a:r>
          </a:p>
          <a:p>
            <a:pPr lvl="1"/>
            <a:r>
              <a:rPr lang="en-US" dirty="0" smtClean="0"/>
              <a:t>e.g., consider implementing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BoggleDie</a:t>
            </a:r>
            <a:r>
              <a:rPr lang="en-US" dirty="0" smtClean="0"/>
              <a:t> by extending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UML Diagram for Die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98148" y="3436212"/>
            <a:ext cx="4205311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98148" y="3839462"/>
            <a:ext cx="4205311" cy="13177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roll()</a:t>
            </a:r>
            <a:b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getFaces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: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: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(Die other) :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3790" y="1565793"/>
            <a:ext cx="3398813" cy="742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Comparable&lt;Die&gt;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159248" y="3026632"/>
            <a:ext cx="823913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455197" y="2378834"/>
            <a:ext cx="230428" cy="23042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37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Abusing Inheritance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another example:</a:t>
            </a:r>
          </a:p>
          <a:p>
            <a:pPr lvl="1"/>
            <a:r>
              <a:rPr lang="en-CA" dirty="0" smtClean="0"/>
              <a:t>suppose that you need a list of integers that is always in sorted order</a:t>
            </a:r>
          </a:p>
          <a:p>
            <a:pPr lvl="2"/>
            <a:r>
              <a:rPr lang="en-CA" dirty="0" smtClean="0"/>
              <a:t>i.e., whenever you add an integer to the list, the list reorders its elements so that the list is in sorted order</a:t>
            </a:r>
          </a:p>
          <a:p>
            <a:pPr lvl="1"/>
            <a:r>
              <a:rPr lang="en-CA" dirty="0" smtClean="0"/>
              <a:t>let's try extending 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3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A21C0-ADAC-4253-8775-16A91D7D0F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57650" y="5257800"/>
            <a:ext cx="1657350" cy="742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65363" y="5257800"/>
            <a:ext cx="1657350" cy="742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Komondor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5257800"/>
            <a:ext cx="1657350" cy="742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BloodHound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86100" y="3714750"/>
            <a:ext cx="1657350" cy="74295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i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PureBreed</a:t>
            </a:r>
            <a:endParaRPr lang="en-US" b="1" i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72200" y="3714750"/>
            <a:ext cx="1657350" cy="742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Mix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71925" y="2195513"/>
            <a:ext cx="1657350" cy="74295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i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Dog</a:t>
            </a:r>
            <a:endParaRPr lang="en-US" b="1" i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71925" y="6286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>
            <a:stCxn id="17" idx="2"/>
            <a:endCxn id="16" idx="0"/>
          </p:cNvCxnSpPr>
          <p:nvPr/>
        </p:nvCxnSpPr>
        <p:spPr>
          <a:xfrm rot="5400000">
            <a:off x="4389437" y="1782763"/>
            <a:ext cx="82391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6" idx="2"/>
            <a:endCxn id="15" idx="0"/>
          </p:cNvCxnSpPr>
          <p:nvPr/>
        </p:nvCxnSpPr>
        <p:spPr>
          <a:xfrm rot="16200000" flipH="1">
            <a:off x="5512594" y="2226469"/>
            <a:ext cx="776287" cy="220027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6" idx="2"/>
            <a:endCxn id="14" idx="0"/>
          </p:cNvCxnSpPr>
          <p:nvPr/>
        </p:nvCxnSpPr>
        <p:spPr>
          <a:xfrm rot="5400000">
            <a:off x="3969544" y="2883694"/>
            <a:ext cx="776287" cy="88582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4" idx="2"/>
            <a:endCxn id="13" idx="0"/>
          </p:cNvCxnSpPr>
          <p:nvPr/>
        </p:nvCxnSpPr>
        <p:spPr>
          <a:xfrm rot="5400000">
            <a:off x="2200275" y="3543300"/>
            <a:ext cx="800100" cy="26289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2"/>
            <a:endCxn id="11" idx="0"/>
          </p:cNvCxnSpPr>
          <p:nvPr/>
        </p:nvCxnSpPr>
        <p:spPr>
          <a:xfrm rot="16200000" flipH="1">
            <a:off x="4000500" y="4371975"/>
            <a:ext cx="800100" cy="97155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2874963" y="5057775"/>
            <a:ext cx="4000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/>
          <p:cNvSpPr/>
          <p:nvPr/>
        </p:nvSpPr>
        <p:spPr>
          <a:xfrm>
            <a:off x="4693492" y="1371600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Isosceles Triangle 23"/>
          <p:cNvSpPr/>
          <p:nvPr/>
        </p:nvSpPr>
        <p:spPr>
          <a:xfrm>
            <a:off x="4691903" y="2940748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Isosceles Triangle 24"/>
          <p:cNvSpPr/>
          <p:nvPr/>
        </p:nvSpPr>
        <p:spPr>
          <a:xfrm>
            <a:off x="3806079" y="4457700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TextBox 25"/>
          <p:cNvSpPr txBox="1"/>
          <p:nvPr/>
        </p:nvSpPr>
        <p:spPr>
          <a:xfrm>
            <a:off x="1518829" y="2910537"/>
            <a:ext cx="179921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F0"/>
                </a:solidFill>
                <a:latin typeface="+mn-lt"/>
              </a:rPr>
              <a:t>italics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= abstract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37820" y="5445245"/>
            <a:ext cx="175227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concrete classes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Diagram for Interfaces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B9D641-2094-4A3A-BA69-9DB9E05954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43790" y="2404221"/>
            <a:ext cx="3398813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«interface»</a:t>
            </a:r>
          </a:p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DoubleToDoubleFunction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160837" y="3558335"/>
            <a:ext cx="823913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sosceles Triangle 6"/>
          <p:cNvSpPr/>
          <p:nvPr/>
        </p:nvSpPr>
        <p:spPr>
          <a:xfrm>
            <a:off x="4464892" y="3147172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2901397" y="3953404"/>
            <a:ext cx="3398813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Square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Diagram for Interfaces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alternatively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B9D641-2094-4A3A-BA69-9DB9E05954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43790" y="2161646"/>
            <a:ext cx="3398813" cy="742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DoubleToDoubleFunction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160837" y="3558335"/>
            <a:ext cx="823913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901397" y="3953404"/>
            <a:ext cx="3398813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Square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456786" y="2910537"/>
            <a:ext cx="230428" cy="23042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Collection Framework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old version of the Collection framework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B9D641-2094-4A3A-BA69-9DB9E05954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66689" y="6194136"/>
            <a:ext cx="84834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+mn-lt"/>
              </a:rPr>
              <a:t>By </a:t>
            </a:r>
            <a:r>
              <a:rPr lang="en-US" sz="800" dirty="0" err="1" smtClean="0">
                <a:latin typeface="+mn-lt"/>
              </a:rPr>
              <a:t>Ervinn</a:t>
            </a:r>
            <a:r>
              <a:rPr lang="en-US" sz="800" dirty="0" smtClean="0">
                <a:latin typeface="+mn-lt"/>
              </a:rPr>
              <a:t> at </a:t>
            </a:r>
            <a:r>
              <a:rPr lang="en-US" sz="800" dirty="0" err="1" smtClean="0">
                <a:latin typeface="+mn-lt"/>
              </a:rPr>
              <a:t>en.wikibooks</a:t>
            </a:r>
            <a:r>
              <a:rPr lang="en-US" sz="800" dirty="0" smtClean="0">
                <a:latin typeface="+mn-lt"/>
              </a:rPr>
              <a:t> [CC-BY-SA-3.0 (http://creativecommons.org/licenses/by-sa/3.0) or CC-BY-SA-2.5 (http://creativecommons.org/licenses/by-sa/2.5)], from Wikimedia Commons</a:t>
            </a:r>
            <a:endParaRPr lang="en-US" sz="800" dirty="0">
              <a:latin typeface="+mn-lt"/>
            </a:endParaRPr>
          </a:p>
        </p:txBody>
      </p:sp>
      <p:pic>
        <p:nvPicPr>
          <p:cNvPr id="1026" name="Picture 2" descr="http://upload.wikimedia.org/wikipedia/commons/thumb/f/f8/Java_collection_framework.jpg/800px-Java_collection_frame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938" y="1873611"/>
            <a:ext cx="7620000" cy="3886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6802" name="Picture 2" descr="http://upload.wikimedia.org/wikipedia/commons/1/1c/Map_Class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689" y="1182327"/>
            <a:ext cx="8505825" cy="51530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24140" y="6078922"/>
            <a:ext cx="29642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n-lt"/>
              </a:rPr>
              <a:t>http://en.wikipedia.org/wiki/File:Map_Classes.jpg</a:t>
            </a:r>
            <a:endParaRPr lang="en-US" sz="1000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Single Inheritance, Multiple Implements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allows for only single inheritance of classes</a:t>
            </a:r>
          </a:p>
          <a:p>
            <a:pPr lvl="1"/>
            <a:r>
              <a:rPr lang="en-US" dirty="0" smtClean="0"/>
              <a:t>a child class has only one direct parent</a:t>
            </a:r>
          </a:p>
          <a:p>
            <a:r>
              <a:rPr lang="en-US" dirty="0" smtClean="0"/>
              <a:t>Java allows for multiple implementation of interfaces</a:t>
            </a:r>
          </a:p>
          <a:p>
            <a:pPr lvl="1"/>
            <a:r>
              <a:rPr lang="en-US" dirty="0" smtClean="0"/>
              <a:t>a class can implement multiple interfaces</a:t>
            </a:r>
          </a:p>
          <a:p>
            <a:pPr lvl="1"/>
            <a:r>
              <a:rPr lang="en-US" dirty="0" smtClean="0"/>
              <a:t>also, a class can implement an interface through multiple paths</a:t>
            </a:r>
          </a:p>
          <a:p>
            <a:pPr lvl="2"/>
            <a:r>
              <a:rPr lang="en-US" dirty="0" smtClean="0"/>
              <a:t>e.g.,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US" dirty="0" smtClean="0"/>
              <a:t> implements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dirty="0" smtClean="0"/>
              <a:t> through:</a:t>
            </a:r>
          </a:p>
          <a:p>
            <a:pPr lvl="3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AbstractMap</a:t>
            </a:r>
            <a:r>
              <a:rPr lang="en-US" dirty="0" smtClean="0"/>
              <a:t> (its parent class), and</a:t>
            </a:r>
          </a:p>
          <a:p>
            <a:pPr lvl="3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NavigableMap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>
                <a:cs typeface="Courier New" pitchFamily="49" charset="0"/>
              </a:rPr>
              <a:t>why is this not a problem?</a:t>
            </a:r>
          </a:p>
          <a:p>
            <a:pPr lvl="2"/>
            <a:endParaRPr lang="en-US" dirty="0" smtClean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object-oriented languages support multiple inheritance</a:t>
            </a:r>
          </a:p>
          <a:p>
            <a:pPr lvl="1"/>
            <a:r>
              <a:rPr lang="en-US" dirty="0" smtClean="0"/>
              <a:t>a child class can have more than one parent</a:t>
            </a:r>
          </a:p>
          <a:p>
            <a:r>
              <a:rPr lang="en-US" dirty="0" smtClean="0"/>
              <a:t> </a:t>
            </a:r>
            <a:r>
              <a:rPr lang="en-US" sz="1400" dirty="0" smtClean="0">
                <a:hlinkClick r:id="rId2"/>
              </a:rPr>
              <a:t>http://stackoverflow.com/questions/3556652/how-do-java-interfaces-simulate-multiple-inheritance</a:t>
            </a:r>
            <a:endParaRPr lang="en-US" sz="1400" dirty="0" smtClean="0"/>
          </a:p>
          <a:p>
            <a:r>
              <a:rPr lang="en-US" dirty="0" smtClean="0"/>
              <a:t>suppose that you have unrelated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Truck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Kitchen</a:t>
            </a:r>
            <a:r>
              <a:rPr lang="en-US" dirty="0" smtClean="0"/>
              <a:t> classes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346007" y="4350712"/>
            <a:ext cx="2937957" cy="40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Truck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46007" y="4753961"/>
            <a:ext cx="2937957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driveTo</a:t>
            </a: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(Location)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75249" y="4350712"/>
            <a:ext cx="2937957" cy="40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Kitchen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75249" y="4753961"/>
            <a:ext cx="2937957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cook(Food)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could implement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FoodTruck</a:t>
            </a:r>
            <a:r>
              <a:rPr lang="en-US" dirty="0" smtClean="0"/>
              <a:t> using multiple inheritance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46007" y="3025751"/>
            <a:ext cx="2937957" cy="40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Truck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46007" y="3429000"/>
            <a:ext cx="2937957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driveTo</a:t>
            </a: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(Location)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75249" y="3025751"/>
            <a:ext cx="2937957" cy="40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Kitchen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75249" y="3429000"/>
            <a:ext cx="2937957" cy="403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cook(Food)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47039" y="4984389"/>
            <a:ext cx="2937957" cy="40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FoodTruck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2728576" y="3832249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Isosceles Triangle 14"/>
          <p:cNvSpPr/>
          <p:nvPr/>
        </p:nvSpPr>
        <p:spPr>
          <a:xfrm>
            <a:off x="6357817" y="3832249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Connector 16"/>
          <p:cNvCxnSpPr>
            <a:stCxn id="13" idx="0"/>
            <a:endCxn id="14" idx="3"/>
          </p:cNvCxnSpPr>
          <p:nvPr/>
        </p:nvCxnSpPr>
        <p:spPr>
          <a:xfrm flipH="1" flipV="1">
            <a:off x="2837272" y="4046225"/>
            <a:ext cx="1878746" cy="9381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3" idx="0"/>
            <a:endCxn id="15" idx="3"/>
          </p:cNvCxnSpPr>
          <p:nvPr/>
        </p:nvCxnSpPr>
        <p:spPr>
          <a:xfrm flipV="1">
            <a:off x="4716018" y="4046225"/>
            <a:ext cx="1750495" cy="9381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10031</TotalTime>
  <Words>476</Words>
  <Application>Microsoft Office PowerPoint</Application>
  <PresentationFormat>On-screen Show (4:3)</PresentationFormat>
  <Paragraphs>126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Inheritance</vt:lpstr>
      <vt:lpstr>PowerPoint Presentation</vt:lpstr>
      <vt:lpstr>UML Diagram for Interfaces</vt:lpstr>
      <vt:lpstr>UML Diagram for Interfaces</vt:lpstr>
      <vt:lpstr>Java Collection Framework</vt:lpstr>
      <vt:lpstr>Java Map</vt:lpstr>
      <vt:lpstr>Single Inheritance, Multiple Implements</vt:lpstr>
      <vt:lpstr>Multiple Inheritance</vt:lpstr>
      <vt:lpstr>Multiple Inheritance</vt:lpstr>
      <vt:lpstr>Multiple Inheritance</vt:lpstr>
      <vt:lpstr>Multiple Inheritance</vt:lpstr>
      <vt:lpstr>Multiple Inheritance</vt:lpstr>
      <vt:lpstr>Multiple Inheritance</vt:lpstr>
      <vt:lpstr>Multiple Inheritance</vt:lpstr>
      <vt:lpstr>Exercises for the Student</vt:lpstr>
      <vt:lpstr>Abusing Inheritance</vt:lpstr>
      <vt:lpstr>UML Diagram for Die</vt:lpstr>
      <vt:lpstr>Abusing Inheritance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811</cp:revision>
  <dcterms:created xsi:type="dcterms:W3CDTF">2006-08-16T00:00:00Z</dcterms:created>
  <dcterms:modified xsi:type="dcterms:W3CDTF">2013-10-24T16:49:30Z</dcterms:modified>
</cp:coreProperties>
</file>