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96" r:id="rId1"/>
  </p:sldMasterIdLst>
  <p:notesMasterIdLst>
    <p:notesMasterId r:id="rId20"/>
  </p:notesMasterIdLst>
  <p:sldIdLst>
    <p:sldId id="597" r:id="rId2"/>
    <p:sldId id="580" r:id="rId3"/>
    <p:sldId id="582" r:id="rId4"/>
    <p:sldId id="583" r:id="rId5"/>
    <p:sldId id="581" r:id="rId6"/>
    <p:sldId id="584" r:id="rId7"/>
    <p:sldId id="579" r:id="rId8"/>
    <p:sldId id="585" r:id="rId9"/>
    <p:sldId id="589" r:id="rId10"/>
    <p:sldId id="590" r:id="rId11"/>
    <p:sldId id="586" r:id="rId12"/>
    <p:sldId id="587" r:id="rId13"/>
    <p:sldId id="591" r:id="rId14"/>
    <p:sldId id="592" r:id="rId15"/>
    <p:sldId id="593" r:id="rId16"/>
    <p:sldId id="594" r:id="rId17"/>
    <p:sldId id="595" r:id="rId18"/>
    <p:sldId id="596" r:id="rId1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FF"/>
    <a:srgbClr val="FF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2" autoAdjust="0"/>
    <p:restoredTop sz="94667" autoAdjust="0"/>
  </p:normalViewPr>
  <p:slideViewPr>
    <p:cSldViewPr showGuides="1">
      <p:cViewPr varScale="1">
        <p:scale>
          <a:sx n="72" d="100"/>
          <a:sy n="72" d="100"/>
        </p:scale>
        <p:origin x="-264" y="-102"/>
      </p:cViewPr>
      <p:guideLst>
        <p:guide orient="horz" pos="1180"/>
        <p:guide orient="horz" pos="1797"/>
        <p:guide pos="4622"/>
        <p:guide pos="193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60" d="100"/>
          <a:sy n="60" d="100"/>
        </p:scale>
        <p:origin x="-2490" y="-78"/>
      </p:cViewPr>
      <p:guideLst>
        <p:guide orient="horz" pos="2880"/>
        <p:guide pos="2160"/>
      </p:guideLst>
    </p:cSldViewPr>
  </p:notesViewPr>
  <p:gridSpacing cx="57607" cy="57607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034B23F-3052-4847-99D9-67ADA4A12118}" type="datetimeFigureOut">
              <a:rPr lang="en-US"/>
              <a:pPr>
                <a:defRPr/>
              </a:pPr>
              <a:t>10/24/2013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836B4768-52BA-4C8C-9E98-F4767286F3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6864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04875" y="3648075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904875" y="3648075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/>
          <a:lstStyle>
            <a:lvl1pPr algn="r"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0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fld id="{5A370901-C5ED-4F39-A230-CD876C270E47}" type="datetime1">
              <a:rPr lang="en-US"/>
              <a:pPr>
                <a:defRPr/>
              </a:pPr>
              <a:t>10/24/2013</a:t>
            </a:fld>
            <a:endParaRPr lang="en-US"/>
          </a:p>
        </p:txBody>
      </p:sp>
      <p:sp>
        <p:nvSpPr>
          <p:cNvPr id="11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025" y="6354763"/>
            <a:ext cx="12192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EF752E-325E-46DB-B7AA-B3B943085F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57200" y="500063"/>
            <a:ext cx="182563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682FC9-EB79-4FC3-93DE-2E682CB8F651}" type="datetime1">
              <a:rPr lang="en-US"/>
              <a:pPr>
                <a:defRPr/>
              </a:pPr>
              <a:t>10/24/2013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8FBDBD-CECF-4BA6-B408-16313324D0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210BDB-0D4E-4F5B-80D3-5B7877B48A36}" type="datetime1">
              <a:rPr lang="en-US"/>
              <a:pPr>
                <a:defRPr/>
              </a:pPr>
              <a:t>10/24/2013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037462-C3DD-42D6-A922-7D2E1540C3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aight Connector 3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Isosceles Triangle 4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Straight Connector 5"/>
          <p:cNvSpPr>
            <a:spLocks noChangeShapeType="1"/>
          </p:cNvSpPr>
          <p:nvPr/>
        </p:nvSpPr>
        <p:spPr bwMode="auto">
          <a:xfrm rot="5400000">
            <a:off x="3630612" y="3201988"/>
            <a:ext cx="585152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D1BF4F-AB72-4105-B2D3-A3FFD4CE7FDA}" type="datetime1">
              <a:rPr lang="en-US"/>
              <a:pPr>
                <a:defRPr/>
              </a:pPr>
              <a:t>10/24/2013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768239-9358-4449-AB2C-B790EBEBE6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>
            <a:lvl1pPr>
              <a:buClr>
                <a:schemeClr val="accent6"/>
              </a:buClr>
              <a:defRPr/>
            </a:lvl1pPr>
            <a:lvl2pPr>
              <a:buClr>
                <a:schemeClr val="accent6"/>
              </a:buClr>
              <a:defRPr/>
            </a:lvl2pPr>
            <a:lvl3pPr>
              <a:buClr>
                <a:schemeClr val="accent6"/>
              </a:buClr>
              <a:defRPr/>
            </a:lvl3pPr>
            <a:lvl4pPr>
              <a:buClr>
                <a:schemeClr val="accent6"/>
              </a:buClr>
              <a:defRPr/>
            </a:lvl4pPr>
            <a:lvl5pPr>
              <a:buClr>
                <a:schemeClr val="accent6"/>
              </a:buCl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0684B6-1E32-4C42-80A2-EF41CC22C435}" type="datetime1">
              <a:rPr lang="en-US"/>
              <a:pPr>
                <a:defRPr/>
              </a:pPr>
              <a:t>10/24/2013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26904F-CE7E-4DB5-B5FD-28B090FE1F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>
            <a:normAutofit/>
          </a:bodyPr>
          <a:lstStyle>
            <a:lvl1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1pPr>
            <a:lvl2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2pPr>
            <a:lvl3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3pPr>
            <a:lvl4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4pPr>
            <a:lvl5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BA6AD8-996C-48B8-BF0A-C09818362F31}" type="datetime1">
              <a:rPr lang="en-US"/>
              <a:pPr>
                <a:defRPr/>
              </a:pPr>
              <a:t>10/24/2013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A8D626-1826-42A5-A572-D6D88E3B9D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14400" y="2819400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914400" y="2819400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/>
          <a:lstStyle>
            <a:lvl1pPr algn="r">
              <a:buNone/>
              <a:defRPr sz="32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FFB8E0-38C1-44C9-8413-CF68F50A540A}" type="datetime1">
              <a:rPr lang="en-US"/>
              <a:pPr>
                <a:defRPr/>
              </a:pPr>
              <a:t>10/24/2013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975" y="6354763"/>
            <a:ext cx="1520825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17122D-4E21-4652-A45F-A4A3F67BB5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BD146B-A0A3-4AC6-AFF5-3A70A8FCCF27}" type="datetime1">
              <a:rPr lang="en-US"/>
              <a:pPr>
                <a:defRPr/>
              </a:pPr>
              <a:t>10/24/2013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904325-AD96-4B46-A1B0-6031B19F4D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anchor="b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DD75C0-110E-49C6-8242-FEAFA92741EC}" type="datetime1">
              <a:rPr lang="en-US"/>
              <a:pPr>
                <a:defRPr/>
              </a:pPr>
              <a:t>10/24/2013</a:t>
            </a:fld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8C0F8C-9D23-4DF7-A6EC-8E3161A9E1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sosceles Triangle 2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528CCD-AFE2-41ED-B0DC-359FD34ECB36}" type="datetime1">
              <a:rPr lang="en-US"/>
              <a:pPr>
                <a:defRPr/>
              </a:pPr>
              <a:t>10/24/2013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24729F-E513-47E9-8157-06406720E3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traight Connector 1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3" name="Isosceles Triangle 2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B44253-EAC9-4B04-8A61-10A749A988B6}" type="datetime1">
              <a:rPr lang="en-US"/>
              <a:pPr>
                <a:defRPr/>
              </a:pPr>
              <a:t>10/24/2013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B9D641-2094-4A3A-BA69-9DB9E05954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Straight Connector 5"/>
          <p:cNvSpPr>
            <a:spLocks noChangeShapeType="1"/>
          </p:cNvSpPr>
          <p:nvPr/>
        </p:nvSpPr>
        <p:spPr bwMode="auto">
          <a:xfrm rot="5400000">
            <a:off x="3160712" y="3324226"/>
            <a:ext cx="603567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7" name="Isosceles Triangle 6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1395BA-FCBE-45B8-920D-309B5E2E18CF}" type="datetime1">
              <a:rPr lang="en-US"/>
              <a:pPr>
                <a:defRPr/>
              </a:pPr>
              <a:t>10/24/2013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C61B95-3D2E-46A3-B9FA-7D603D4891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1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229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219200"/>
            <a:ext cx="8229600" cy="4910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175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81E05D7-7CF4-4AF6-828A-03AB50079F5E}" type="datetime1">
              <a:rPr lang="en-US"/>
              <a:pPr>
                <a:defRPr/>
              </a:pPr>
              <a:t>10/24/2013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775" y="6356350"/>
            <a:ext cx="3505200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775" y="6356350"/>
            <a:ext cx="1981200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C92BA47-C166-417E-8411-9B5C2ADEF4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68" r:id="rId1"/>
    <p:sldLayoutId id="2147484263" r:id="rId2"/>
    <p:sldLayoutId id="2147484264" r:id="rId3"/>
    <p:sldLayoutId id="2147484269" r:id="rId4"/>
    <p:sldLayoutId id="2147484265" r:id="rId5"/>
    <p:sldLayoutId id="2147484266" r:id="rId6"/>
    <p:sldLayoutId id="2147484270" r:id="rId7"/>
    <p:sldLayoutId id="2147484271" r:id="rId8"/>
    <p:sldLayoutId id="2147484272" r:id="rId9"/>
    <p:sldLayoutId id="2147484273" r:id="rId10"/>
    <p:sldLayoutId id="2147484267" r:id="rId11"/>
    <p:sldLayoutId id="2147484274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6000"/>
        <a:buFont typeface="Wingdings 3" pitchFamily="18" charset="2"/>
        <a:buChar char="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6000"/>
        <a:buFont typeface="Wingdings 3" pitchFamily="18" charset="2"/>
        <a:buChar char=""/>
        <a:defRPr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ts val="500"/>
        </a:spcBef>
        <a:spcAft>
          <a:spcPct val="0"/>
        </a:spcAft>
        <a:buClr>
          <a:srgbClr val="BCBCBC"/>
        </a:buClr>
        <a:buSzPct val="76000"/>
        <a:buFont typeface="Wingdings 3" pitchFamily="18" charset="2"/>
        <a:buChar char="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ts val="400"/>
        </a:spcBef>
        <a:spcAft>
          <a:spcPct val="0"/>
        </a:spcAft>
        <a:buClr>
          <a:srgbClr val="9C9C9C"/>
        </a:buClr>
        <a:buSzPct val="70000"/>
        <a:buFont typeface="Wingdings" pitchFamily="2" charset="2"/>
        <a:buChar char="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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stackoverflow.com/questions/3556652/how-do-java-interfaces-simulate-multiple-inheritance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Inheritance</a:t>
            </a:r>
            <a:endParaRPr lang="en-CA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smtClean="0"/>
              <a:t>Closing Remarks</a:t>
            </a:r>
            <a:endParaRPr lang="en-CA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B9D641-2094-4A3A-BA69-9DB9E059543D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0287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Multiple Inheritance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 problem that the implementer must deal with when using multiple inheritance is that the same feature might be inherited from different parents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26904F-CE7E-4DB5-B5FD-28B090FE1FB2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Multiple Inheritance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suppose that you are designing software to control optical disc drives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26904F-CE7E-4DB5-B5FD-28B090FE1FB2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304646" y="2392339"/>
            <a:ext cx="2765135" cy="4032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CA" b="1" i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OpticalDiscDrive</a:t>
            </a:r>
            <a:endParaRPr lang="en-US" b="1" i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289050" y="3774642"/>
            <a:ext cx="1785938" cy="4032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CA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CdDrive</a:t>
            </a: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765502" y="3774642"/>
            <a:ext cx="1843424" cy="4032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CA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DvdDrive</a:t>
            </a: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357817" y="3774642"/>
            <a:ext cx="1785817" cy="4032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CA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BluRayDrive</a:t>
            </a: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304646" y="2795588"/>
            <a:ext cx="2765135" cy="40298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+ </a:t>
            </a:r>
            <a:r>
              <a:rPr lang="en-US" b="1" i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read()</a:t>
            </a:r>
            <a:endParaRPr lang="en-US" b="1" i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289050" y="4177891"/>
            <a:ext cx="1785938" cy="4032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CA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+ read()</a:t>
            </a: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765502" y="4177891"/>
            <a:ext cx="1843424" cy="4032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CA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+ read()</a:t>
            </a: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357817" y="4177891"/>
            <a:ext cx="1785938" cy="4032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CA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+ read()</a:t>
            </a: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5" name="Elbow Connector 14"/>
          <p:cNvCxnSpPr>
            <a:stCxn id="6" idx="0"/>
            <a:endCxn id="9" idx="2"/>
          </p:cNvCxnSpPr>
          <p:nvPr/>
        </p:nvCxnSpPr>
        <p:spPr>
          <a:xfrm rot="5400000" flipH="1" flipV="1">
            <a:off x="3146581" y="2234010"/>
            <a:ext cx="576070" cy="2505195"/>
          </a:xfrm>
          <a:prstGeom prst="bentConnector3">
            <a:avLst>
              <a:gd name="adj1" fmla="val 50000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Elbow Connector 16"/>
          <p:cNvCxnSpPr>
            <a:stCxn id="8" idx="0"/>
            <a:endCxn id="9" idx="2"/>
          </p:cNvCxnSpPr>
          <p:nvPr/>
        </p:nvCxnSpPr>
        <p:spPr>
          <a:xfrm rot="16200000" flipV="1">
            <a:off x="5680935" y="2204851"/>
            <a:ext cx="576070" cy="2563512"/>
          </a:xfrm>
          <a:prstGeom prst="bentConnector3">
            <a:avLst>
              <a:gd name="adj1" fmla="val 50000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7" idx="0"/>
            <a:endCxn id="9" idx="2"/>
          </p:cNvCxnSpPr>
          <p:nvPr/>
        </p:nvCxnSpPr>
        <p:spPr>
          <a:xfrm flipV="1">
            <a:off x="4687214" y="3198572"/>
            <a:ext cx="0" cy="57607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Isosceles Triangle 12"/>
          <p:cNvSpPr/>
          <p:nvPr/>
        </p:nvSpPr>
        <p:spPr>
          <a:xfrm>
            <a:off x="4572000" y="3198572"/>
            <a:ext cx="217391" cy="213976"/>
          </a:xfrm>
          <a:prstGeom prst="triangl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Multiple Inheritance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suppose you implement a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ComboDrive</a:t>
            </a:r>
            <a:endParaRPr lang="en-US" dirty="0" smtClean="0"/>
          </a:p>
          <a:p>
            <a:pPr lvl="1"/>
            <a:r>
              <a:rPr lang="en-US" dirty="0" smtClean="0"/>
              <a:t>which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read()</a:t>
            </a:r>
            <a:r>
              <a:rPr lang="en-US" dirty="0" smtClean="0"/>
              <a:t> runs when you invoke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read()</a:t>
            </a:r>
            <a:r>
              <a:rPr lang="en-US" dirty="0" smtClean="0"/>
              <a:t> on a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ComboDrive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26904F-CE7E-4DB5-B5FD-28B090FE1FB2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304646" y="2392339"/>
            <a:ext cx="2765135" cy="4032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CA" b="1" i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OpticalDiscDrive</a:t>
            </a:r>
            <a:endParaRPr lang="en-US" b="1" i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346008" y="3774642"/>
            <a:ext cx="1728980" cy="4032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CA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CdDrive</a:t>
            </a: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765502" y="3774642"/>
            <a:ext cx="1843424" cy="4032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CA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DvdDrive</a:t>
            </a: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357817" y="3774642"/>
            <a:ext cx="1728093" cy="4032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CA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BluRayDrive</a:t>
            </a: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304646" y="2795588"/>
            <a:ext cx="2765135" cy="40298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+ </a:t>
            </a:r>
            <a:r>
              <a:rPr lang="en-US" b="1" i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read()</a:t>
            </a:r>
            <a:endParaRPr lang="en-US" b="1" i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346008" y="4177891"/>
            <a:ext cx="1728980" cy="4032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CA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+ read()</a:t>
            </a: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765502" y="4177891"/>
            <a:ext cx="1843424" cy="4032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CA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+ read()</a:t>
            </a: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357817" y="4177891"/>
            <a:ext cx="1728210" cy="4032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CA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+ read()</a:t>
            </a: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5" name="Elbow Connector 14"/>
          <p:cNvCxnSpPr>
            <a:stCxn id="6" idx="0"/>
            <a:endCxn id="9" idx="2"/>
          </p:cNvCxnSpPr>
          <p:nvPr/>
        </p:nvCxnSpPr>
        <p:spPr>
          <a:xfrm rot="5400000" flipH="1" flipV="1">
            <a:off x="3160821" y="2248249"/>
            <a:ext cx="576070" cy="2476716"/>
          </a:xfrm>
          <a:prstGeom prst="bentConnector3">
            <a:avLst>
              <a:gd name="adj1" fmla="val 50000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Elbow Connector 16"/>
          <p:cNvCxnSpPr>
            <a:stCxn id="8" idx="0"/>
            <a:endCxn id="9" idx="2"/>
          </p:cNvCxnSpPr>
          <p:nvPr/>
        </p:nvCxnSpPr>
        <p:spPr>
          <a:xfrm rot="16200000" flipV="1">
            <a:off x="5666504" y="2219282"/>
            <a:ext cx="576070" cy="2534650"/>
          </a:xfrm>
          <a:prstGeom prst="bentConnector3">
            <a:avLst>
              <a:gd name="adj1" fmla="val 50000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7" idx="0"/>
            <a:endCxn id="9" idx="2"/>
          </p:cNvCxnSpPr>
          <p:nvPr/>
        </p:nvCxnSpPr>
        <p:spPr>
          <a:xfrm flipV="1">
            <a:off x="4687214" y="3198572"/>
            <a:ext cx="0" cy="57607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Isosceles Triangle 12"/>
          <p:cNvSpPr/>
          <p:nvPr/>
        </p:nvSpPr>
        <p:spPr>
          <a:xfrm>
            <a:off x="4572000" y="3198572"/>
            <a:ext cx="217391" cy="213976"/>
          </a:xfrm>
          <a:prstGeom prst="triangl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1" name="Rectangle 20"/>
          <p:cNvSpPr/>
          <p:nvPr/>
        </p:nvSpPr>
        <p:spPr>
          <a:xfrm>
            <a:off x="3765502" y="5272424"/>
            <a:ext cx="1843424" cy="4032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CA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ComboDrive</a:t>
            </a: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0" name="Isosceles Triangle 29"/>
          <p:cNvSpPr/>
          <p:nvPr/>
        </p:nvSpPr>
        <p:spPr>
          <a:xfrm>
            <a:off x="2094899" y="4597737"/>
            <a:ext cx="217391" cy="213976"/>
          </a:xfrm>
          <a:prstGeom prst="triangl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1" name="Isosceles Triangle 30"/>
          <p:cNvSpPr/>
          <p:nvPr/>
        </p:nvSpPr>
        <p:spPr>
          <a:xfrm>
            <a:off x="4572000" y="4597737"/>
            <a:ext cx="217391" cy="213976"/>
          </a:xfrm>
          <a:prstGeom prst="triangl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2" name="Isosceles Triangle 31"/>
          <p:cNvSpPr/>
          <p:nvPr/>
        </p:nvSpPr>
        <p:spPr>
          <a:xfrm>
            <a:off x="7228729" y="4597737"/>
            <a:ext cx="217391" cy="213976"/>
          </a:xfrm>
          <a:prstGeom prst="triangl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35" name="Straight Connector 34"/>
          <p:cNvCxnSpPr>
            <a:stCxn id="21" idx="0"/>
          </p:cNvCxnSpPr>
          <p:nvPr/>
        </p:nvCxnSpPr>
        <p:spPr>
          <a:xfrm flipH="1" flipV="1">
            <a:off x="2210113" y="4811713"/>
            <a:ext cx="2477101" cy="46071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stCxn id="21" idx="0"/>
            <a:endCxn id="31" idx="3"/>
          </p:cNvCxnSpPr>
          <p:nvPr/>
        </p:nvCxnSpPr>
        <p:spPr>
          <a:xfrm flipH="1" flipV="1">
            <a:off x="4680696" y="4811713"/>
            <a:ext cx="6518" cy="46071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>
            <a:stCxn id="21" idx="0"/>
            <a:endCxn id="32" idx="3"/>
          </p:cNvCxnSpPr>
          <p:nvPr/>
        </p:nvCxnSpPr>
        <p:spPr>
          <a:xfrm flipV="1">
            <a:off x="4687214" y="4811713"/>
            <a:ext cx="2650211" cy="46071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Multiple Inheritance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common fields inherited from two or more parents are also problematic</a:t>
            </a:r>
          </a:p>
          <a:p>
            <a:endParaRPr lang="en-US" dirty="0" smtClean="0"/>
          </a:p>
          <a:p>
            <a:r>
              <a:rPr lang="en-US" dirty="0" smtClean="0"/>
              <a:t>does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</a:t>
            </a:r>
            <a:r>
              <a:rPr lang="en-US" dirty="0" smtClean="0"/>
              <a:t> inherit two copies</a:t>
            </a:r>
            <a:br>
              <a:rPr lang="en-US" dirty="0" smtClean="0"/>
            </a:br>
            <a:r>
              <a:rPr lang="en-US" dirty="0" smtClean="0"/>
              <a:t>of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/>
              <a:t>? Or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B</a:t>
            </a:r>
            <a:r>
              <a:rPr lang="en-US" dirty="0" smtClean="0"/>
              <a:t>'s copy of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/>
              <a:t>? Or</a:t>
            </a:r>
            <a:br>
              <a:rPr lang="en-US" dirty="0" smtClean="0"/>
            </a:b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</a:t>
            </a:r>
            <a:r>
              <a:rPr lang="en-US" dirty="0" smtClean="0"/>
              <a:t>'s copy of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26904F-CE7E-4DB5-B5FD-28B090FE1FB2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pic>
        <p:nvPicPr>
          <p:cNvPr id="5" name="Picture 4" descr="deadly-diamond-of-death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860035" y="1676036"/>
            <a:ext cx="3629241" cy="461328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572000" y="6424564"/>
            <a:ext cx="38918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+mn-lt"/>
              </a:rPr>
              <a:t>http://objectmentor.com/resources/articles/javacpp.pdf</a:t>
            </a:r>
            <a:endParaRPr lang="en-US" sz="1200" dirty="0">
              <a:latin typeface="+mn-lt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Multiple Inheritance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multiple inheritance would also complicate Java's object model</a:t>
            </a:r>
          </a:p>
          <a:p>
            <a:endParaRPr lang="en-US" dirty="0" smtClean="0"/>
          </a:p>
          <a:p>
            <a:r>
              <a:rPr lang="en-US" dirty="0" smtClean="0"/>
              <a:t>does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</a:t>
            </a:r>
            <a:r>
              <a:rPr lang="en-US" dirty="0" smtClean="0"/>
              <a:t> have two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A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subobjects</a:t>
            </a:r>
            <a:r>
              <a:rPr lang="en-US" dirty="0" smtClean="0"/>
              <a:t>? Or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B</a:t>
            </a:r>
            <a:r>
              <a:rPr lang="en-US" dirty="0" smtClean="0"/>
              <a:t>'s</a:t>
            </a:r>
            <a:br>
              <a:rPr lang="en-US" dirty="0" smtClean="0"/>
            </a:b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A</a:t>
            </a:r>
            <a:r>
              <a:rPr lang="en-US" dirty="0" smtClean="0"/>
              <a:t> </a:t>
            </a:r>
            <a:r>
              <a:rPr lang="en-US" dirty="0" err="1" smtClean="0"/>
              <a:t>subobject</a:t>
            </a:r>
            <a:r>
              <a:rPr lang="en-US" dirty="0" smtClean="0"/>
              <a:t>? Or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</a:t>
            </a:r>
            <a:r>
              <a:rPr lang="en-US" dirty="0" smtClean="0"/>
              <a:t>'s</a:t>
            </a:r>
            <a:br>
              <a:rPr lang="en-US" dirty="0" smtClean="0"/>
            </a:b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A</a:t>
            </a:r>
            <a:r>
              <a:rPr lang="en-US" dirty="0" smtClean="0"/>
              <a:t> </a:t>
            </a:r>
            <a:r>
              <a:rPr lang="en-US" dirty="0" err="1" smtClean="0"/>
              <a:t>subobject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26904F-CE7E-4DB5-B5FD-28B090FE1FB2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pic>
        <p:nvPicPr>
          <p:cNvPr id="5" name="Picture 4" descr="deadly-diamond-of-death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860035" y="1676036"/>
            <a:ext cx="3629241" cy="461328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572000" y="6424564"/>
            <a:ext cx="38918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+mn-lt"/>
              </a:rPr>
              <a:t>http://objectmentor.com/resources/articles/javacpp.pdf</a:t>
            </a:r>
            <a:endParaRPr lang="en-US" sz="1200" dirty="0">
              <a:latin typeface="+mn-lt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Exercises for the Student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how could you implement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FoodTruck</a:t>
            </a:r>
            <a:r>
              <a:rPr lang="en-US" dirty="0" smtClean="0"/>
              <a:t> in Java?</a:t>
            </a:r>
          </a:p>
          <a:p>
            <a:r>
              <a:rPr lang="en-US" dirty="0" smtClean="0"/>
              <a:t>how could you implement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ComboDrive</a:t>
            </a:r>
            <a:r>
              <a:rPr lang="en-US" dirty="0" smtClean="0"/>
              <a:t> in Java?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26904F-CE7E-4DB5-B5FD-28B090FE1FB2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Abusing Inheritance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inheritance allows a child class to reuse fields and methods from its parent classes</a:t>
            </a:r>
          </a:p>
          <a:p>
            <a:pPr lvl="1"/>
            <a:r>
              <a:rPr lang="en-US" dirty="0" smtClean="0"/>
              <a:t>i.e., it is a mechanism for code reuse</a:t>
            </a:r>
          </a:p>
          <a:p>
            <a:r>
              <a:rPr lang="en-US" dirty="0" smtClean="0"/>
              <a:t>it can be very tempting to use inheritance to reuse code from a class that does something similar to what you want your class to do</a:t>
            </a:r>
          </a:p>
          <a:p>
            <a:pPr lvl="1"/>
            <a:r>
              <a:rPr lang="en-US" dirty="0" smtClean="0"/>
              <a:t>e.g., consider implementing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BoggleDie</a:t>
            </a:r>
            <a:r>
              <a:rPr lang="en-US" dirty="0" smtClean="0"/>
              <a:t> by extending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Die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26904F-CE7E-4DB5-B5FD-28B090FE1FB2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UML Diagram for Die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26904F-CE7E-4DB5-B5FD-28B090FE1FB2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498148" y="3436212"/>
            <a:ext cx="4205311" cy="4032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CA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Die</a:t>
            </a: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498148" y="3839462"/>
            <a:ext cx="4205311" cy="131774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+ </a:t>
            </a:r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roll()</a:t>
            </a:r>
            <a:b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+ </a:t>
            </a:r>
            <a:r>
              <a:rPr lang="en-US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getFaces</a:t>
            </a:r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() : </a:t>
            </a:r>
            <a:r>
              <a:rPr lang="en-US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int</a:t>
            </a:r>
            <a:endParaRPr lang="en-US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defRPr/>
            </a:pPr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+ </a:t>
            </a:r>
            <a:r>
              <a:rPr lang="en-US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getValue</a:t>
            </a:r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() : </a:t>
            </a:r>
            <a:r>
              <a:rPr lang="en-US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int</a:t>
            </a:r>
            <a:endParaRPr lang="en-US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defRPr/>
            </a:pPr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+ </a:t>
            </a:r>
            <a:r>
              <a:rPr lang="en-US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compareTo</a:t>
            </a:r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(Die other) : </a:t>
            </a:r>
            <a:r>
              <a:rPr lang="en-US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int</a:t>
            </a: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843790" y="1565793"/>
            <a:ext cx="3398813" cy="7429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 algn="ctr">
              <a:defRPr/>
            </a:pPr>
            <a:r>
              <a:rPr lang="en-CA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Comparable&lt;Die&gt;</a:t>
            </a: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rot="5400000">
            <a:off x="4159248" y="3026632"/>
            <a:ext cx="823913" cy="1588"/>
          </a:xfrm>
          <a:prstGeom prst="straightConnector1">
            <a:avLst/>
          </a:prstGeom>
          <a:ln w="38100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Oval 8"/>
          <p:cNvSpPr/>
          <p:nvPr/>
        </p:nvSpPr>
        <p:spPr>
          <a:xfrm>
            <a:off x="4455197" y="2378834"/>
            <a:ext cx="230428" cy="230428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33752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Abusing Inheritance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another example:</a:t>
            </a:r>
          </a:p>
          <a:p>
            <a:pPr lvl="1"/>
            <a:r>
              <a:rPr lang="en-CA" dirty="0" smtClean="0"/>
              <a:t>suppose that you need a list of integers that is always in sorted order</a:t>
            </a:r>
          </a:p>
          <a:p>
            <a:pPr lvl="2"/>
            <a:r>
              <a:rPr lang="en-CA" dirty="0" smtClean="0"/>
              <a:t>i.e., whenever you add an integer to the list, the list reorders its elements so that the list is in sorted order</a:t>
            </a:r>
          </a:p>
          <a:p>
            <a:pPr lvl="1"/>
            <a:r>
              <a:rPr lang="en-CA" dirty="0" smtClean="0"/>
              <a:t>let's try extending </a:t>
            </a:r>
            <a:r>
              <a:rPr lang="en-CA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ArrayList</a:t>
            </a:r>
            <a:r>
              <a:rPr lang="en-CA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&lt;Integer&gt;</a:t>
            </a:r>
            <a:r>
              <a:rPr lang="en-CA" dirty="0" smtClean="0"/>
              <a:t> 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26904F-CE7E-4DB5-B5FD-28B090FE1FB2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56373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FA21C0-ADAC-4253-8775-16A91D7D0F57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4057650" y="5257800"/>
            <a:ext cx="1657350" cy="74295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CA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...</a:t>
            </a: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265363" y="5257800"/>
            <a:ext cx="1657350" cy="74295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CA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Komondor</a:t>
            </a:r>
            <a:endParaRPr lang="en-US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57200" y="5257800"/>
            <a:ext cx="1657350" cy="74295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CA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BloodHound</a:t>
            </a:r>
            <a:endParaRPr lang="en-US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086100" y="3714750"/>
            <a:ext cx="1657350" cy="742950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CA" b="1" i="1" dirty="0" err="1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PureBreed</a:t>
            </a:r>
            <a:endParaRPr lang="en-US" b="1" i="1" dirty="0">
              <a:solidFill>
                <a:srgbClr val="00B0F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172200" y="3714750"/>
            <a:ext cx="1657350" cy="74295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CA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Mix</a:t>
            </a:r>
            <a:endParaRPr lang="en-US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971925" y="2195513"/>
            <a:ext cx="1657350" cy="742950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CA" b="1" i="1" dirty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Dog</a:t>
            </a:r>
            <a:endParaRPr lang="en-US" b="1" i="1" dirty="0">
              <a:solidFill>
                <a:srgbClr val="00B0F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971925" y="628650"/>
            <a:ext cx="1657350" cy="7429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CA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Object</a:t>
            </a: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9" name="Straight Arrow Connector 18"/>
          <p:cNvCxnSpPr>
            <a:stCxn id="17" idx="2"/>
            <a:endCxn id="16" idx="0"/>
          </p:cNvCxnSpPr>
          <p:nvPr/>
        </p:nvCxnSpPr>
        <p:spPr>
          <a:xfrm rot="5400000">
            <a:off x="4389437" y="1782763"/>
            <a:ext cx="823913" cy="1588"/>
          </a:xfrm>
          <a:prstGeom prst="straightConnector1">
            <a:avLst/>
          </a:prstGeom>
          <a:ln w="3810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Elbow Connector 21"/>
          <p:cNvCxnSpPr>
            <a:stCxn id="16" idx="2"/>
            <a:endCxn id="15" idx="0"/>
          </p:cNvCxnSpPr>
          <p:nvPr/>
        </p:nvCxnSpPr>
        <p:spPr>
          <a:xfrm rot="16200000" flipH="1">
            <a:off x="5512594" y="2226469"/>
            <a:ext cx="776287" cy="2200275"/>
          </a:xfrm>
          <a:prstGeom prst="bentConnector3">
            <a:avLst>
              <a:gd name="adj1" fmla="val 50000"/>
            </a:avLst>
          </a:prstGeom>
          <a:ln w="3810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Elbow Connector 22"/>
          <p:cNvCxnSpPr>
            <a:stCxn id="16" idx="2"/>
            <a:endCxn id="14" idx="0"/>
          </p:cNvCxnSpPr>
          <p:nvPr/>
        </p:nvCxnSpPr>
        <p:spPr>
          <a:xfrm rot="5400000">
            <a:off x="3969544" y="2883694"/>
            <a:ext cx="776287" cy="885825"/>
          </a:xfrm>
          <a:prstGeom prst="bentConnector3">
            <a:avLst>
              <a:gd name="adj1" fmla="val 50000"/>
            </a:avLst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Elbow Connector 28"/>
          <p:cNvCxnSpPr>
            <a:stCxn id="14" idx="2"/>
            <a:endCxn id="13" idx="0"/>
          </p:cNvCxnSpPr>
          <p:nvPr/>
        </p:nvCxnSpPr>
        <p:spPr>
          <a:xfrm rot="5400000">
            <a:off x="2200275" y="3543300"/>
            <a:ext cx="800100" cy="2628900"/>
          </a:xfrm>
          <a:prstGeom prst="bentConnector3">
            <a:avLst>
              <a:gd name="adj1" fmla="val 50000"/>
            </a:avLst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Elbow Connector 31"/>
          <p:cNvCxnSpPr>
            <a:stCxn id="14" idx="2"/>
            <a:endCxn id="11" idx="0"/>
          </p:cNvCxnSpPr>
          <p:nvPr/>
        </p:nvCxnSpPr>
        <p:spPr>
          <a:xfrm rot="16200000" flipH="1">
            <a:off x="4000500" y="4371975"/>
            <a:ext cx="800100" cy="971550"/>
          </a:xfrm>
          <a:prstGeom prst="bentConnector3">
            <a:avLst>
              <a:gd name="adj1" fmla="val 50000"/>
            </a:avLst>
          </a:prstGeom>
          <a:ln w="3810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 rot="5400000">
            <a:off x="2874963" y="5057775"/>
            <a:ext cx="400050" cy="0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Isosceles Triangle 19"/>
          <p:cNvSpPr/>
          <p:nvPr/>
        </p:nvSpPr>
        <p:spPr>
          <a:xfrm>
            <a:off x="4693492" y="1371600"/>
            <a:ext cx="217391" cy="213976"/>
          </a:xfrm>
          <a:prstGeom prst="triangl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4" name="Isosceles Triangle 23"/>
          <p:cNvSpPr/>
          <p:nvPr/>
        </p:nvSpPr>
        <p:spPr>
          <a:xfrm>
            <a:off x="4691903" y="2940748"/>
            <a:ext cx="217391" cy="213976"/>
          </a:xfrm>
          <a:prstGeom prst="triangl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5" name="Isosceles Triangle 24"/>
          <p:cNvSpPr/>
          <p:nvPr/>
        </p:nvSpPr>
        <p:spPr>
          <a:xfrm>
            <a:off x="3806079" y="4457700"/>
            <a:ext cx="217391" cy="213976"/>
          </a:xfrm>
          <a:prstGeom prst="triangl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6" name="TextBox 25"/>
          <p:cNvSpPr txBox="1"/>
          <p:nvPr/>
        </p:nvSpPr>
        <p:spPr>
          <a:xfrm>
            <a:off x="1518829" y="2910537"/>
            <a:ext cx="1799210" cy="369332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rgbClr val="00B0F0"/>
                </a:solidFill>
                <a:latin typeface="+mn-lt"/>
              </a:rPr>
              <a:t>italics</a:t>
            </a:r>
            <a:r>
              <a:rPr lang="en-US" dirty="0" smtClean="0">
                <a:solidFill>
                  <a:srgbClr val="00B0F0"/>
                </a:solidFill>
                <a:latin typeface="+mn-lt"/>
              </a:rPr>
              <a:t> = abstract</a:t>
            </a:r>
            <a:endParaRPr lang="en-US" dirty="0">
              <a:solidFill>
                <a:srgbClr val="00B0F0"/>
              </a:solidFill>
              <a:latin typeface="+mn-lt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6437820" y="5445245"/>
            <a:ext cx="1752275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+mn-lt"/>
              </a:rPr>
              <a:t>concrete classes</a:t>
            </a:r>
            <a:endParaRPr lang="en-US" dirty="0">
              <a:solidFill>
                <a:srgbClr val="FF0000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UML Diagram for Interfaces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B9D641-2094-4A3A-BA69-9DB9E059543D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843790" y="2404221"/>
            <a:ext cx="3398813" cy="7429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CA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«interface»</a:t>
            </a:r>
          </a:p>
          <a:p>
            <a:pPr algn="ctr">
              <a:defRPr/>
            </a:pPr>
            <a:r>
              <a:rPr lang="en-CA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DoubleToDoubleFunction</a:t>
            </a: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 rot="5400000">
            <a:off x="4160837" y="3558335"/>
            <a:ext cx="823913" cy="1588"/>
          </a:xfrm>
          <a:prstGeom prst="straightConnector1">
            <a:avLst/>
          </a:prstGeom>
          <a:ln w="38100">
            <a:solidFill>
              <a:schemeClr val="tx1"/>
            </a:solidFill>
            <a:prstDash val="sysDot"/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Isosceles Triangle 6"/>
          <p:cNvSpPr/>
          <p:nvPr/>
        </p:nvSpPr>
        <p:spPr>
          <a:xfrm>
            <a:off x="4464892" y="3147172"/>
            <a:ext cx="217391" cy="213976"/>
          </a:xfrm>
          <a:prstGeom prst="triangl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8" name="Rectangle 7"/>
          <p:cNvSpPr/>
          <p:nvPr/>
        </p:nvSpPr>
        <p:spPr>
          <a:xfrm>
            <a:off x="2901397" y="3953404"/>
            <a:ext cx="3398813" cy="7429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CA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Square</a:t>
            </a: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UML Diagram for Interfaces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alternatively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B9D641-2094-4A3A-BA69-9DB9E059543D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843790" y="2161646"/>
            <a:ext cx="3398813" cy="7429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 algn="ctr">
              <a:defRPr/>
            </a:pPr>
            <a:r>
              <a:rPr lang="en-CA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DoubleToDoubleFunction</a:t>
            </a: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 rot="5400000">
            <a:off x="4160837" y="3558335"/>
            <a:ext cx="823913" cy="1588"/>
          </a:xfrm>
          <a:prstGeom prst="straightConnector1">
            <a:avLst/>
          </a:prstGeom>
          <a:ln w="38100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2901397" y="3953404"/>
            <a:ext cx="3398813" cy="7429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CA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Square</a:t>
            </a: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" name="Oval 8"/>
          <p:cNvSpPr/>
          <p:nvPr/>
        </p:nvSpPr>
        <p:spPr>
          <a:xfrm>
            <a:off x="4456786" y="2910537"/>
            <a:ext cx="230428" cy="230428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Java Collection Framework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an old version of the Collection framework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B9D641-2094-4A3A-BA69-9DB9E059543D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366689" y="6194136"/>
            <a:ext cx="848341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>
                <a:latin typeface="+mn-lt"/>
              </a:rPr>
              <a:t>By </a:t>
            </a:r>
            <a:r>
              <a:rPr lang="en-US" sz="800" dirty="0" err="1" smtClean="0">
                <a:latin typeface="+mn-lt"/>
              </a:rPr>
              <a:t>Ervinn</a:t>
            </a:r>
            <a:r>
              <a:rPr lang="en-US" sz="800" dirty="0" smtClean="0">
                <a:latin typeface="+mn-lt"/>
              </a:rPr>
              <a:t> at </a:t>
            </a:r>
            <a:r>
              <a:rPr lang="en-US" sz="800" dirty="0" err="1" smtClean="0">
                <a:latin typeface="+mn-lt"/>
              </a:rPr>
              <a:t>en.wikibooks</a:t>
            </a:r>
            <a:r>
              <a:rPr lang="en-US" sz="800" dirty="0" smtClean="0">
                <a:latin typeface="+mn-lt"/>
              </a:rPr>
              <a:t> [CC-BY-SA-3.0 (http://creativecommons.org/licenses/by-sa/3.0) or CC-BY-SA-2.5 (http://creativecommons.org/licenses/by-sa/2.5)], from Wikimedia Commons</a:t>
            </a:r>
            <a:endParaRPr lang="en-US" sz="800" dirty="0">
              <a:latin typeface="+mn-lt"/>
            </a:endParaRPr>
          </a:p>
        </p:txBody>
      </p:sp>
      <p:pic>
        <p:nvPicPr>
          <p:cNvPr id="1026" name="Picture 2" descr="http://upload.wikimedia.org/wikipedia/commons/thumb/f/f8/Java_collection_framework.jpg/800px-Java_collection_framewor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9938" y="1873611"/>
            <a:ext cx="7620000" cy="38862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Java Map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26904F-CE7E-4DB5-B5FD-28B090FE1FB2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pic>
        <p:nvPicPr>
          <p:cNvPr id="76802" name="Picture 2" descr="http://upload.wikimedia.org/wikipedia/commons/1/1c/Map_Class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6689" y="1182327"/>
            <a:ext cx="8505825" cy="5153026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5724140" y="6078922"/>
            <a:ext cx="296427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latin typeface="+mn-lt"/>
              </a:rPr>
              <a:t>http://en.wikipedia.org/wiki/File:Map_Classes.jpg</a:t>
            </a:r>
            <a:endParaRPr lang="en-US" sz="1000" dirty="0">
              <a:latin typeface="+mn-lt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Single Inheritance, Multiple Implements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Java allows for only single inheritance of classes</a:t>
            </a:r>
          </a:p>
          <a:p>
            <a:pPr lvl="1"/>
            <a:r>
              <a:rPr lang="en-US" dirty="0" smtClean="0"/>
              <a:t>a child class has only one direct parent</a:t>
            </a:r>
          </a:p>
          <a:p>
            <a:r>
              <a:rPr lang="en-US" dirty="0" smtClean="0"/>
              <a:t>Java allows for multiple implementation of interfaces</a:t>
            </a:r>
          </a:p>
          <a:p>
            <a:pPr lvl="1"/>
            <a:r>
              <a:rPr lang="en-US" dirty="0" smtClean="0"/>
              <a:t>a class can implement multiple interfaces</a:t>
            </a:r>
          </a:p>
          <a:p>
            <a:pPr lvl="1"/>
            <a:r>
              <a:rPr lang="en-US" dirty="0" smtClean="0"/>
              <a:t>also, a class can implement an interface through multiple paths</a:t>
            </a:r>
          </a:p>
          <a:p>
            <a:pPr lvl="2"/>
            <a:r>
              <a:rPr lang="en-US" dirty="0" smtClean="0"/>
              <a:t>e.g.,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TreeMap</a:t>
            </a:r>
            <a:r>
              <a:rPr lang="en-US" dirty="0" smtClean="0"/>
              <a:t> implements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Map</a:t>
            </a:r>
            <a:r>
              <a:rPr lang="en-US" dirty="0" smtClean="0"/>
              <a:t> through:</a:t>
            </a:r>
          </a:p>
          <a:p>
            <a:pPr lvl="3"/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AbstractMap</a:t>
            </a:r>
            <a:r>
              <a:rPr lang="en-US" dirty="0" smtClean="0"/>
              <a:t> (its parent class), and</a:t>
            </a:r>
          </a:p>
          <a:p>
            <a:pPr lvl="3"/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NavigableMap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2"/>
            <a:r>
              <a:rPr lang="en-US" dirty="0" smtClean="0">
                <a:cs typeface="Courier New" pitchFamily="49" charset="0"/>
              </a:rPr>
              <a:t>why is this not a problem?</a:t>
            </a:r>
          </a:p>
          <a:p>
            <a:pPr lvl="2"/>
            <a:endParaRPr lang="en-US" dirty="0" smtClean="0"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26904F-CE7E-4DB5-B5FD-28B090FE1FB2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Multiple Inheritance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some object-oriented languages support multiple inheritance</a:t>
            </a:r>
          </a:p>
          <a:p>
            <a:pPr lvl="1"/>
            <a:r>
              <a:rPr lang="en-US" dirty="0" smtClean="0"/>
              <a:t>a child class can have more than one parent</a:t>
            </a:r>
          </a:p>
          <a:p>
            <a:r>
              <a:rPr lang="en-US" dirty="0" smtClean="0"/>
              <a:t> </a:t>
            </a:r>
            <a:r>
              <a:rPr lang="en-US" sz="1400" dirty="0" smtClean="0">
                <a:hlinkClick r:id="rId2"/>
              </a:rPr>
              <a:t>http://stackoverflow.com/questions/3556652/how-do-java-interfaces-simulate-multiple-inheritance</a:t>
            </a:r>
            <a:endParaRPr lang="en-US" sz="1400" dirty="0" smtClean="0"/>
          </a:p>
          <a:p>
            <a:r>
              <a:rPr lang="en-US" dirty="0" smtClean="0"/>
              <a:t>suppose that you have unrelated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Truck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Kitchen</a:t>
            </a:r>
            <a:r>
              <a:rPr lang="en-US" dirty="0" smtClean="0"/>
              <a:t> classes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26904F-CE7E-4DB5-B5FD-28B090FE1FB2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346007" y="4350712"/>
            <a:ext cx="2937957" cy="4032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CA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Truck</a:t>
            </a: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346007" y="4753961"/>
            <a:ext cx="2937957" cy="4032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CA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+ </a:t>
            </a:r>
            <a:r>
              <a:rPr lang="en-CA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driveTo</a:t>
            </a:r>
            <a:r>
              <a:rPr lang="en-CA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(Location)</a:t>
            </a: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975249" y="4350712"/>
            <a:ext cx="2937957" cy="4032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CA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Kitchen</a:t>
            </a: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4975249" y="4753961"/>
            <a:ext cx="2937957" cy="4032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CA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+ cook(Food)</a:t>
            </a: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Multiple Inheritance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you could implement a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FoodTruck</a:t>
            </a:r>
            <a:r>
              <a:rPr lang="en-US" dirty="0" smtClean="0"/>
              <a:t> using multiple inheritance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26904F-CE7E-4DB5-B5FD-28B090FE1FB2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346007" y="3025751"/>
            <a:ext cx="2937957" cy="4032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CA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Truck</a:t>
            </a: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346007" y="3429000"/>
            <a:ext cx="2937957" cy="4032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CA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+ </a:t>
            </a:r>
            <a:r>
              <a:rPr lang="en-CA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driveTo</a:t>
            </a:r>
            <a:r>
              <a:rPr lang="en-CA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(Location)</a:t>
            </a: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975249" y="3025751"/>
            <a:ext cx="2937957" cy="4032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CA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Kitchen</a:t>
            </a: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975249" y="3429000"/>
            <a:ext cx="2937957" cy="4032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CA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+ cook(Food)</a:t>
            </a: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247039" y="4984389"/>
            <a:ext cx="2937957" cy="4032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CA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FoodTruck</a:t>
            </a: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4" name="Isosceles Triangle 13"/>
          <p:cNvSpPr/>
          <p:nvPr/>
        </p:nvSpPr>
        <p:spPr>
          <a:xfrm>
            <a:off x="2728576" y="3832249"/>
            <a:ext cx="217391" cy="213976"/>
          </a:xfrm>
          <a:prstGeom prst="triangl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5" name="Isosceles Triangle 14"/>
          <p:cNvSpPr/>
          <p:nvPr/>
        </p:nvSpPr>
        <p:spPr>
          <a:xfrm>
            <a:off x="6357817" y="3832249"/>
            <a:ext cx="217391" cy="213976"/>
          </a:xfrm>
          <a:prstGeom prst="triangl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17" name="Straight Connector 16"/>
          <p:cNvCxnSpPr>
            <a:stCxn id="13" idx="0"/>
            <a:endCxn id="14" idx="3"/>
          </p:cNvCxnSpPr>
          <p:nvPr/>
        </p:nvCxnSpPr>
        <p:spPr>
          <a:xfrm flipH="1" flipV="1">
            <a:off x="2837272" y="4046225"/>
            <a:ext cx="1878746" cy="93816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13" idx="0"/>
            <a:endCxn id="15" idx="3"/>
          </p:cNvCxnSpPr>
          <p:nvPr/>
        </p:nvCxnSpPr>
        <p:spPr>
          <a:xfrm flipV="1">
            <a:off x="4716018" y="4046225"/>
            <a:ext cx="1750495" cy="93816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Grayscale">
    <a:dk1>
      <a:sysClr val="windowText" lastClr="000000"/>
    </a:dk1>
    <a:lt1>
      <a:sysClr val="window" lastClr="FFFFFF"/>
    </a:lt1>
    <a:dk2>
      <a:srgbClr val="000000"/>
    </a:dk2>
    <a:lt2>
      <a:srgbClr val="F8F8F8"/>
    </a:lt2>
    <a:accent1>
      <a:srgbClr val="DDDDDD"/>
    </a:accent1>
    <a:accent2>
      <a:srgbClr val="B2B2B2"/>
    </a:accent2>
    <a:accent3>
      <a:srgbClr val="969696"/>
    </a:accent3>
    <a:accent4>
      <a:srgbClr val="808080"/>
    </a:accent4>
    <a:accent5>
      <a:srgbClr val="5F5F5F"/>
    </a:accent5>
    <a:accent6>
      <a:srgbClr val="4D4D4D"/>
    </a:accent6>
    <a:hlink>
      <a:srgbClr val="5F5F5F"/>
    </a:hlink>
    <a:folHlink>
      <a:srgbClr val="919191"/>
    </a:folHlink>
  </a:clrScheme>
</a:themeOverride>
</file>

<file path=ppt/theme/themeOverride2.xml><?xml version="1.0" encoding="utf-8"?>
<a:themeOverride xmlns:a="http://schemas.openxmlformats.org/drawingml/2006/main">
  <a:clrScheme name="Grayscale">
    <a:dk1>
      <a:sysClr val="windowText" lastClr="000000"/>
    </a:dk1>
    <a:lt1>
      <a:sysClr val="window" lastClr="FFFFFF"/>
    </a:lt1>
    <a:dk2>
      <a:srgbClr val="000000"/>
    </a:dk2>
    <a:lt2>
      <a:srgbClr val="F8F8F8"/>
    </a:lt2>
    <a:accent1>
      <a:srgbClr val="DDDDDD"/>
    </a:accent1>
    <a:accent2>
      <a:srgbClr val="B2B2B2"/>
    </a:accent2>
    <a:accent3>
      <a:srgbClr val="969696"/>
    </a:accent3>
    <a:accent4>
      <a:srgbClr val="808080"/>
    </a:accent4>
    <a:accent5>
      <a:srgbClr val="5F5F5F"/>
    </a:accent5>
    <a:accent6>
      <a:srgbClr val="4D4D4D"/>
    </a:accent6>
    <a:hlink>
      <a:srgbClr val="5F5F5F"/>
    </a:hlink>
    <a:folHlink>
      <a:srgbClr val="919191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10031</TotalTime>
  <Words>476</Words>
  <Application>Microsoft Office PowerPoint</Application>
  <PresentationFormat>On-screen Show (4:3)</PresentationFormat>
  <Paragraphs>126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Origin</vt:lpstr>
      <vt:lpstr>Inheritance</vt:lpstr>
      <vt:lpstr>PowerPoint Presentation</vt:lpstr>
      <vt:lpstr>UML Diagram for Interfaces</vt:lpstr>
      <vt:lpstr>UML Diagram for Interfaces</vt:lpstr>
      <vt:lpstr>Java Collection Framework</vt:lpstr>
      <vt:lpstr>Java Map</vt:lpstr>
      <vt:lpstr>Single Inheritance, Multiple Implements</vt:lpstr>
      <vt:lpstr>Multiple Inheritance</vt:lpstr>
      <vt:lpstr>Multiple Inheritance</vt:lpstr>
      <vt:lpstr>Multiple Inheritance</vt:lpstr>
      <vt:lpstr>Multiple Inheritance</vt:lpstr>
      <vt:lpstr>Multiple Inheritance</vt:lpstr>
      <vt:lpstr>Multiple Inheritance</vt:lpstr>
      <vt:lpstr>Multiple Inheritance</vt:lpstr>
      <vt:lpstr>Exercises for the Student</vt:lpstr>
      <vt:lpstr>Abusing Inheritance</vt:lpstr>
      <vt:lpstr>UML Diagram for Die</vt:lpstr>
      <vt:lpstr>Abusing Inheritance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Utilities</dc:title>
  <dc:creator>mab</dc:creator>
  <cp:lastModifiedBy>Burton Ma</cp:lastModifiedBy>
  <cp:revision>811</cp:revision>
  <dcterms:created xsi:type="dcterms:W3CDTF">2006-08-16T00:00:00Z</dcterms:created>
  <dcterms:modified xsi:type="dcterms:W3CDTF">2013-10-24T16:49:30Z</dcterms:modified>
</cp:coreProperties>
</file>