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57"/>
  </p:notesMasterIdLst>
  <p:sldIdLst>
    <p:sldId id="546" r:id="rId2"/>
    <p:sldId id="547" r:id="rId3"/>
    <p:sldId id="538" r:id="rId4"/>
    <p:sldId id="518" r:id="rId5"/>
    <p:sldId id="524" r:id="rId6"/>
    <p:sldId id="539" r:id="rId7"/>
    <p:sldId id="525" r:id="rId8"/>
    <p:sldId id="540" r:id="rId9"/>
    <p:sldId id="526" r:id="rId10"/>
    <p:sldId id="527" r:id="rId11"/>
    <p:sldId id="528" r:id="rId12"/>
    <p:sldId id="542" r:id="rId13"/>
    <p:sldId id="541" r:id="rId14"/>
    <p:sldId id="529" r:id="rId15"/>
    <p:sldId id="543" r:id="rId16"/>
    <p:sldId id="530" r:id="rId17"/>
    <p:sldId id="532" r:id="rId18"/>
    <p:sldId id="531" r:id="rId19"/>
    <p:sldId id="544" r:id="rId20"/>
    <p:sldId id="533" r:id="rId21"/>
    <p:sldId id="534" r:id="rId22"/>
    <p:sldId id="535" r:id="rId23"/>
    <p:sldId id="536" r:id="rId24"/>
    <p:sldId id="545" r:id="rId25"/>
    <p:sldId id="537" r:id="rId26"/>
    <p:sldId id="548" r:id="rId27"/>
    <p:sldId id="549" r:id="rId28"/>
    <p:sldId id="550" r:id="rId29"/>
    <p:sldId id="551" r:id="rId30"/>
    <p:sldId id="552" r:id="rId31"/>
    <p:sldId id="553" r:id="rId32"/>
    <p:sldId id="554" r:id="rId33"/>
    <p:sldId id="555" r:id="rId34"/>
    <p:sldId id="556" r:id="rId35"/>
    <p:sldId id="557" r:id="rId36"/>
    <p:sldId id="558" r:id="rId37"/>
    <p:sldId id="559" r:id="rId38"/>
    <p:sldId id="560" r:id="rId39"/>
    <p:sldId id="561" r:id="rId40"/>
    <p:sldId id="562" r:id="rId41"/>
    <p:sldId id="563" r:id="rId42"/>
    <p:sldId id="564" r:id="rId43"/>
    <p:sldId id="565" r:id="rId44"/>
    <p:sldId id="566" r:id="rId45"/>
    <p:sldId id="567" r:id="rId46"/>
    <p:sldId id="568" r:id="rId47"/>
    <p:sldId id="569" r:id="rId48"/>
    <p:sldId id="570" r:id="rId49"/>
    <p:sldId id="571" r:id="rId50"/>
    <p:sldId id="572" r:id="rId51"/>
    <p:sldId id="573" r:id="rId52"/>
    <p:sldId id="574" r:id="rId53"/>
    <p:sldId id="575" r:id="rId54"/>
    <p:sldId id="576" r:id="rId55"/>
    <p:sldId id="577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1" d="100"/>
          <a:sy n="111" d="100"/>
        </p:scale>
        <p:origin x="-1620" y="-78"/>
      </p:cViewPr>
      <p:guideLst>
        <p:guide orient="horz" pos="1180"/>
        <p:guide orient="horz" pos="1761"/>
        <p:guide orient="horz" pos="3031"/>
        <p:guide pos="812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34B23F-3052-4847-99D9-67ADA4A12118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6B4768-52BA-4C8C-9E98-F4767286F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8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A370901-C5ED-4F39-A230-CD876C270E47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752E-325E-46DB-B7AA-B3B943085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2FC9-EB79-4FC3-93DE-2E682CB8F651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BDBD-CECF-4BA6-B408-16313324D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10BDB-0D4E-4F5B-80D3-5B7877B48A36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7462-C3DD-42D6-A922-7D2E1540C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1BF4F-AB72-4105-B2D3-A3FFD4CE7FDA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8239-9358-4449-AB2C-B790EBEBE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ll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4CCD-EADD-42A9-9E32-D8C6A0BEC81F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E3D1B-99A2-4512-BF42-11168ACFC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5896345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84B6-1E32-4C42-80A2-EF41CC22C435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904F-CE7E-4DB5-B5FD-28B090FE1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6AD8-996C-48B8-BF0A-C09818362F31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D626-1826-42A5-A572-D6D88E3B9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FB8E0-38C1-44C9-8413-CF68F50A540A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7122D-4E21-4652-A45F-A4A3F67B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D146B-A0A3-4AC6-AFF5-3A70A8FCCF27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04325-AD96-4B46-A1B0-6031B19F4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75C0-110E-49C6-8242-FEAFA92741EC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0F8C-9D23-4DF7-A6EC-8E3161A9E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28CCD-AFE2-41ED-B0DC-359FD34ECB36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729F-E513-47E9-8157-06406720E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44253-EAC9-4B04-8A61-10A749A988B6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D641-2094-4A3A-BA69-9DB9E0595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395BA-FCBE-45B8-920D-309B5E2E18CF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61B95-3D2E-46A3-B9FA-7D603D489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1E05D7-7CF4-4AF6-828A-03AB50079F5E}" type="datetime1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92BA47-C166-417E-8411-9B5C2ADEF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3" r:id="rId2"/>
    <p:sldLayoutId id="2147484264" r:id="rId3"/>
    <p:sldLayoutId id="2147484269" r:id="rId4"/>
    <p:sldLayoutId id="2147484265" r:id="rId5"/>
    <p:sldLayoutId id="2147484266" r:id="rId6"/>
    <p:sldLayoutId id="2147484270" r:id="rId7"/>
    <p:sldLayoutId id="2147484271" r:id="rId8"/>
    <p:sldLayoutId id="2147484272" r:id="rId9"/>
    <p:sldLayoutId id="2147484273" r:id="rId10"/>
    <p:sldLayoutId id="2147484267" r:id="rId11"/>
    <p:sldLayoutId id="2147484274" r:id="rId12"/>
    <p:sldLayoutId id="214748427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AbstractList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 (Part 4)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Polymorphism and Abstract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Late Binding</a:t>
            </a:r>
            <a:endParaRPr lang="en-US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polymorphism requires </a:t>
            </a:r>
            <a:r>
              <a:rPr lang="en-CA" i="1" dirty="0" smtClean="0"/>
              <a:t>late binding</a:t>
            </a:r>
            <a:r>
              <a:rPr lang="en-CA" dirty="0" smtClean="0"/>
              <a:t> of the method name to the method definition</a:t>
            </a:r>
          </a:p>
          <a:p>
            <a:pPr lvl="1">
              <a:defRPr/>
            </a:pPr>
            <a:r>
              <a:rPr lang="en-CA" dirty="0" smtClean="0"/>
              <a:t>late binding means that the method definition is determined at run-time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01302-4EE5-4E62-BF9F-35FF22B0AD7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89050" y="3459163"/>
            <a:ext cx="6648450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6000" b="1" dirty="0" err="1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6000" b="1" dirty="0" err="1">
                <a:latin typeface="Courier New" pitchFamily="49" charset="0"/>
                <a:cs typeface="Courier New" pitchFamily="49" charset="0"/>
              </a:rPr>
              <a:t>.toString</a:t>
            </a:r>
            <a:r>
              <a:rPr lang="en-CA" sz="6000" b="1" dirty="0">
                <a:latin typeface="Courier New" pitchFamily="49" charset="0"/>
                <a:cs typeface="Courier New" pitchFamily="49" charset="0"/>
              </a:rPr>
              <a:t>()</a:t>
            </a:r>
            <a:endParaRPr lang="en-US" sz="6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9100" y="3059113"/>
            <a:ext cx="2238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2000" dirty="0">
                <a:latin typeface="+mn-lt"/>
              </a:rPr>
              <a:t>non-static method</a:t>
            </a:r>
            <a:endParaRPr lang="en-US" sz="20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19175" y="4549775"/>
            <a:ext cx="211296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chemeClr val="accent4"/>
                </a:solidFill>
                <a:latin typeface="+mn-lt"/>
              </a:rPr>
              <a:t>run-time type of</a:t>
            </a:r>
          </a:p>
          <a:p>
            <a:pPr algn="ctr">
              <a:defRPr/>
            </a:pPr>
            <a:r>
              <a:rPr lang="en-CA" sz="2000" dirty="0">
                <a:solidFill>
                  <a:schemeClr val="accent4"/>
                </a:solidFill>
                <a:latin typeface="+mn-lt"/>
              </a:rPr>
              <a:t>the instance </a:t>
            </a:r>
            <a:r>
              <a:rPr lang="en-CA" sz="20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2000" dirty="0">
                <a:solidFill>
                  <a:schemeClr val="accent4"/>
                </a:solidFill>
                <a:latin typeface="+mn-lt"/>
              </a:rPr>
              <a:t> </a:t>
            </a:r>
            <a:endParaRPr lang="en-US" sz="2000" dirty="0">
              <a:solidFill>
                <a:schemeClr val="accent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Declared </a:t>
            </a:r>
            <a:r>
              <a:rPr lang="en-US" dirty="0" err="1" smtClean="0"/>
              <a:t>vs</a:t>
            </a:r>
            <a:r>
              <a:rPr lang="en-US" dirty="0" smtClean="0"/>
              <a:t> Run-time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84306-8243-4F83-ADAD-270603D8A32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742950" y="2795323"/>
            <a:ext cx="7837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 lady = new </a:t>
            </a:r>
            <a:r>
              <a:rPr lang="en-CA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();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4724" y="3646919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declared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type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0463" y="3646919"/>
            <a:ext cx="1988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run-time or actual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type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</a:t>
            </a:r>
            <a:r>
              <a:rPr lang="en-CA" dirty="0" smtClean="0">
                <a:solidFill>
                  <a:srgbClr val="FF0000"/>
                </a:solidFill>
              </a:rPr>
              <a:t>declared type</a:t>
            </a:r>
            <a:r>
              <a:rPr lang="en-CA" dirty="0" smtClean="0"/>
              <a:t> of an instance determines what methods can be used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 lvl="1">
              <a:defRPr/>
            </a:pPr>
            <a:r>
              <a:rPr lang="en-CA" dirty="0" smtClean="0"/>
              <a:t>the name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lady</a:t>
            </a:r>
            <a:r>
              <a:rPr lang="en-CA" dirty="0" smtClean="0"/>
              <a:t> can only be used to call methods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lady.someCockerSpanielMethod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won't compile</a:t>
            </a:r>
          </a:p>
          <a:p>
            <a:pPr lvl="1"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84306-8243-4F83-ADAD-270603D8A32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742950" y="2795323"/>
            <a:ext cx="7837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 lady = new </a:t>
            </a:r>
            <a:r>
              <a:rPr lang="en-CA" sz="3200" b="1" dirty="0" err="1"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();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</a:t>
            </a:r>
            <a:r>
              <a:rPr lang="en-CA" dirty="0" smtClean="0">
                <a:solidFill>
                  <a:srgbClr val="0070C0"/>
                </a:solidFill>
              </a:rPr>
              <a:t>actual type</a:t>
            </a:r>
            <a:r>
              <a:rPr lang="en-CA" dirty="0" smtClean="0"/>
              <a:t> of the instance determines what definition is used when the method is called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 lvl="1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lady.toString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uses the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dirty="0" smtClean="0"/>
              <a:t> definition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84306-8243-4F83-ADAD-270603D8A32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742950" y="2795323"/>
            <a:ext cx="7837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3200" b="1" dirty="0">
                <a:latin typeface="Courier New" pitchFamily="49" charset="0"/>
                <a:cs typeface="Courier New" pitchFamily="49" charset="0"/>
              </a:rPr>
              <a:t>Dog lady = new </a:t>
            </a:r>
            <a:r>
              <a:rPr lang="en-CA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();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Abstract Classes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sometimes you will find that you want the API for a base class to have a method that the base class cannot define</a:t>
            </a:r>
          </a:p>
          <a:p>
            <a:pPr lvl="1">
              <a:defRPr/>
            </a:pPr>
            <a:r>
              <a:rPr lang="en-CA" dirty="0" smtClean="0"/>
              <a:t>e.g. you might want to know what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's bark sounds like but the sound of the bark depends on the breed of the dog</a:t>
            </a:r>
          </a:p>
          <a:p>
            <a:pPr lvl="2">
              <a:defRPr/>
            </a:pPr>
            <a:r>
              <a:rPr lang="en-CA" dirty="0" smtClean="0"/>
              <a:t>you want to add the method bark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but only the subclasses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can implement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3E477-A70C-43F2-BA2A-4638286ED5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Abstract Classes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sometimes you will find that you want the API for a base class to have a method that the base class cannot define</a:t>
            </a:r>
          </a:p>
          <a:p>
            <a:pPr lvl="1">
              <a:defRPr/>
            </a:pPr>
            <a:r>
              <a:rPr lang="en-CA" dirty="0" smtClean="0"/>
              <a:t>e.g. you might want to know the breed of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but only the subclasses have information about the breed</a:t>
            </a:r>
          </a:p>
          <a:p>
            <a:pPr lvl="2">
              <a:defRPr/>
            </a:pPr>
            <a:r>
              <a:rPr lang="en-CA" dirty="0" smtClean="0"/>
              <a:t>you want to add the method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dirty="0" smtClean="0"/>
              <a:t>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but only the subclasses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can implement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3E477-A70C-43F2-BA2A-4638286ED5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the base class has methods that only subclasses can define </a:t>
            </a:r>
            <a:r>
              <a:rPr lang="en-CA" i="1" dirty="0" smtClean="0"/>
              <a:t>and</a:t>
            </a:r>
            <a:r>
              <a:rPr lang="en-CA" dirty="0" smtClean="0"/>
              <a:t> the base class has </a:t>
            </a:r>
            <a:r>
              <a:rPr lang="en-CA" dirty="0" smtClean="0"/>
              <a:t>fields common </a:t>
            </a:r>
            <a:r>
              <a:rPr lang="en-CA" dirty="0" smtClean="0"/>
              <a:t>to all subclasses then the base class should be abstract</a:t>
            </a:r>
          </a:p>
          <a:p>
            <a:pPr lvl="1">
              <a:defRPr/>
            </a:pPr>
            <a:r>
              <a:rPr lang="en-CA" dirty="0" smtClean="0"/>
              <a:t>if you have a base class that just has methods that it cannot implement then you probably want an interface</a:t>
            </a:r>
          </a:p>
          <a:p>
            <a:pPr>
              <a:defRPr/>
            </a:pPr>
            <a:r>
              <a:rPr lang="en-CA" dirty="0" smtClean="0"/>
              <a:t>abstract : </a:t>
            </a:r>
          </a:p>
          <a:p>
            <a:pPr lvl="2">
              <a:defRPr/>
            </a:pPr>
            <a:r>
              <a:rPr lang="en-CA" dirty="0" smtClean="0"/>
              <a:t>(dictionary definition) existing only in the mind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in Java an abstract class is a class that you cannot make instances </a:t>
            </a:r>
            <a:r>
              <a:rPr lang="en-CA" dirty="0" smtClean="0"/>
              <a:t>of</a:t>
            </a:r>
          </a:p>
          <a:p>
            <a:pPr lvl="1">
              <a:defRPr/>
            </a:pPr>
            <a:r>
              <a:rPr lang="en-CA" dirty="0"/>
              <a:t>e.g. </a:t>
            </a:r>
            <a:r>
              <a:rPr lang="en-CA" sz="1800" dirty="0">
                <a:hlinkClick r:id="rId2"/>
              </a:rPr>
              <a:t>http://</a:t>
            </a:r>
            <a:r>
              <a:rPr lang="en-CA" sz="1800" dirty="0" smtClean="0">
                <a:hlinkClick r:id="rId2"/>
              </a:rPr>
              <a:t>docs.oracle.com/javase/7/docs/api/java/util/AbstractList.html</a:t>
            </a:r>
            <a:endParaRPr lang="en-CA" sz="1800" dirty="0" smtClean="0"/>
          </a:p>
          <a:p>
            <a:pPr lvl="1"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863F1-F60A-49CA-9B0C-5945016D000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abstract class provides a partial definition of a class</a:t>
            </a:r>
          </a:p>
          <a:p>
            <a:pPr lvl="1">
              <a:defRPr/>
            </a:pPr>
            <a:r>
              <a:rPr lang="en-CA" dirty="0" smtClean="0"/>
              <a:t>the subclasses complete the definition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an abstract class can define </a:t>
            </a:r>
            <a:r>
              <a:rPr lang="en-CA" dirty="0" smtClean="0"/>
              <a:t>fields and </a:t>
            </a:r>
            <a:r>
              <a:rPr lang="en-CA" dirty="0" smtClean="0"/>
              <a:t>methods</a:t>
            </a:r>
          </a:p>
          <a:p>
            <a:pPr lvl="1">
              <a:defRPr/>
            </a:pPr>
            <a:r>
              <a:rPr lang="en-CA" dirty="0" smtClean="0"/>
              <a:t>subclasses </a:t>
            </a:r>
            <a:r>
              <a:rPr lang="en-CA" i="1" dirty="0" smtClean="0"/>
              <a:t>inherit</a:t>
            </a:r>
            <a:r>
              <a:rPr lang="en-CA" dirty="0" smtClean="0"/>
              <a:t> these</a:t>
            </a:r>
          </a:p>
          <a:p>
            <a:pPr>
              <a:defRPr/>
            </a:pPr>
            <a:r>
              <a:rPr lang="en-CA" dirty="0" smtClean="0"/>
              <a:t>an abstract class can define constructors</a:t>
            </a:r>
          </a:p>
          <a:p>
            <a:pPr lvl="1">
              <a:defRPr/>
            </a:pPr>
            <a:r>
              <a:rPr lang="en-CA" dirty="0" smtClean="0"/>
              <a:t>subclasses </a:t>
            </a:r>
            <a:r>
              <a:rPr lang="en-CA" i="1" dirty="0" smtClean="0"/>
              <a:t>must</a:t>
            </a:r>
            <a:r>
              <a:rPr lang="en-CA" i="1" dirty="0" smtClean="0"/>
              <a:t> </a:t>
            </a:r>
            <a:r>
              <a:rPr lang="en-CA" i="1" dirty="0" smtClean="0"/>
              <a:t>call </a:t>
            </a:r>
            <a:r>
              <a:rPr lang="en-CA" dirty="0" smtClean="0"/>
              <a:t>these</a:t>
            </a:r>
          </a:p>
          <a:p>
            <a:pPr>
              <a:defRPr/>
            </a:pPr>
            <a:r>
              <a:rPr lang="en-CA" dirty="0" smtClean="0"/>
              <a:t>an abstract class can declare abstract methods</a:t>
            </a:r>
          </a:p>
          <a:p>
            <a:pPr lvl="1">
              <a:defRPr/>
            </a:pPr>
            <a:r>
              <a:rPr lang="en-CA" dirty="0" smtClean="0"/>
              <a:t>subclasses </a:t>
            </a:r>
            <a:r>
              <a:rPr lang="en-CA" i="1" dirty="0" smtClean="0"/>
              <a:t>must define </a:t>
            </a:r>
            <a:r>
              <a:rPr lang="en-CA" dirty="0" smtClean="0"/>
              <a:t>these (unless the subclass is also abstract)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1A414-CC69-4312-BC19-80A98B0AEB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Abstract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abstract base class can declare, </a:t>
            </a:r>
            <a:r>
              <a:rPr lang="en-CA" i="1" dirty="0" smtClean="0"/>
              <a:t>but not define</a:t>
            </a:r>
            <a:r>
              <a:rPr lang="en-CA" dirty="0" smtClean="0"/>
              <a:t>, zero or more abstract methods</a:t>
            </a:r>
            <a:endParaRPr lang="en-US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base class is saying "all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can provide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describing the breed, but only the subclasses know enough to implement the method"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99209-9408-42CE-AF42-2237C370D77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914400" y="2532063"/>
            <a:ext cx="51475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class Dog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fields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ctors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regular methods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2343150" y="2189163"/>
            <a:ext cx="400050" cy="40005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 flipV="1">
            <a:off x="5657850" y="4000500"/>
            <a:ext cx="400050" cy="40005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 flipV="1">
            <a:off x="2514600" y="4000500"/>
            <a:ext cx="400050" cy="40005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non-abstract subclasses must provide definitions for all abstract methods</a:t>
            </a:r>
          </a:p>
          <a:p>
            <a:pPr lvl="1"/>
            <a:r>
              <a:rPr lang="en-US" dirty="0" smtClean="0"/>
              <a:t>consider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Inheritance Recap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inheritance allows you to create subclasses that are substitutable for their ancestors</a:t>
            </a:r>
          </a:p>
          <a:p>
            <a:pPr lvl="1"/>
            <a:r>
              <a:rPr lang="en-CA" dirty="0" smtClean="0"/>
              <a:t>inheritance interacts with preconditions, </a:t>
            </a:r>
            <a:r>
              <a:rPr lang="en-CA" dirty="0" err="1" smtClean="0"/>
              <a:t>postconditions</a:t>
            </a:r>
            <a:r>
              <a:rPr lang="en-CA" dirty="0" smtClean="0"/>
              <a:t>, and exception throwing</a:t>
            </a:r>
          </a:p>
          <a:p>
            <a:r>
              <a:rPr lang="en-CA" dirty="0" smtClean="0"/>
              <a:t>subclasses</a:t>
            </a:r>
            <a:endParaRPr lang="en-CA" dirty="0"/>
          </a:p>
          <a:p>
            <a:pPr lvl="1"/>
            <a:r>
              <a:rPr lang="en-CA" dirty="0" smtClean="0"/>
              <a:t>inherit all non-private features</a:t>
            </a:r>
          </a:p>
          <a:p>
            <a:pPr lvl="1"/>
            <a:r>
              <a:rPr lang="en-CA" dirty="0" smtClean="0"/>
              <a:t>can add new features</a:t>
            </a:r>
          </a:p>
          <a:p>
            <a:pPr lvl="1"/>
            <a:r>
              <a:rPr lang="en-CA" dirty="0" smtClean="0"/>
              <a:t>can change the behaviour of non-final methods by </a:t>
            </a:r>
            <a:r>
              <a:rPr lang="en-CA" i="1" dirty="0" smtClean="0"/>
              <a:t>overriding</a:t>
            </a:r>
            <a:r>
              <a:rPr lang="en-CA" dirty="0" smtClean="0"/>
              <a:t> the parent method</a:t>
            </a:r>
          </a:p>
          <a:p>
            <a:pPr lvl="1"/>
            <a:r>
              <a:rPr lang="en-CA" dirty="0" smtClean="0"/>
              <a:t>contain an instance of the superclass</a:t>
            </a:r>
          </a:p>
          <a:p>
            <a:pPr lvl="2"/>
            <a:r>
              <a:rPr lang="en-CA" dirty="0" smtClean="0"/>
              <a:t>subclasses must construct the instance via a superclass constructor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89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8675" name="Content Placeholder 5"/>
          <p:cNvSpPr>
            <a:spLocks noGrp="1"/>
          </p:cNvSpPr>
          <p:nvPr>
            <p:ph sz="quarter" idx="1"/>
          </p:nvPr>
        </p:nvSpPr>
        <p:spPr>
          <a:xfrm>
            <a:off x="285750" y="1219200"/>
            <a:ext cx="8401050" cy="4937125"/>
          </a:xfrm>
        </p:spPr>
        <p:txBody>
          <a:bodyPr/>
          <a:lstStyle/>
          <a:p>
            <a:r>
              <a:rPr lang="en-CA" sz="1800" smtClean="0"/>
              <a:t>public class Mix extends Dog</a:t>
            </a:r>
          </a:p>
          <a:p>
            <a:r>
              <a:rPr lang="en-CA" sz="1800" smtClean="0"/>
              <a:t>{ // stuff from before...</a:t>
            </a:r>
          </a:p>
          <a:p>
            <a:endParaRPr lang="en-CA" sz="1800" smtClean="0"/>
          </a:p>
          <a:p>
            <a:r>
              <a:rPr lang="en-CA" sz="1800" smtClean="0"/>
              <a:t>  @Override public String getBreed() {</a:t>
            </a:r>
          </a:p>
          <a:p>
            <a:r>
              <a:rPr lang="en-CA" sz="1800" smtClean="0"/>
              <a:t>    if(this.breeds.isEmpty()) {</a:t>
            </a:r>
          </a:p>
          <a:p>
            <a:r>
              <a:rPr lang="en-CA" sz="1800" smtClean="0"/>
              <a:t>      return "mix of unknown breeds";</a:t>
            </a:r>
          </a:p>
          <a:p>
            <a:r>
              <a:rPr lang="en-CA" sz="1800" smtClean="0"/>
              <a:t>    }</a:t>
            </a:r>
          </a:p>
          <a:p>
            <a:r>
              <a:rPr lang="en-CA" sz="1800" smtClean="0"/>
              <a:t>    StringBuffer b = new StringBuffer();</a:t>
            </a:r>
          </a:p>
          <a:p>
            <a:r>
              <a:rPr lang="en-CA" sz="1800" smtClean="0"/>
              <a:t>    b.append("mix of");</a:t>
            </a:r>
          </a:p>
          <a:p>
            <a:r>
              <a:rPr lang="en-CA" sz="1800" smtClean="0"/>
              <a:t>    for(String breed : this.breeds) {</a:t>
            </a:r>
          </a:p>
          <a:p>
            <a:r>
              <a:rPr lang="en-CA" sz="1800" smtClean="0"/>
              <a:t>      b.append(" " + breed);</a:t>
            </a:r>
          </a:p>
          <a:p>
            <a:r>
              <a:rPr lang="en-CA" sz="1800" smtClean="0"/>
              <a:t>    }</a:t>
            </a:r>
            <a:br>
              <a:rPr lang="en-CA" sz="1800" smtClean="0"/>
            </a:br>
            <a:r>
              <a:rPr lang="en-CA" sz="1800" smtClean="0"/>
              <a:t>  return b.toString();</a:t>
            </a:r>
          </a:p>
          <a:p>
            <a:r>
              <a:rPr lang="en-CA" sz="1800" smtClean="0"/>
              <a:t>}</a:t>
            </a:r>
            <a:endParaRPr lang="en-US" sz="1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F5D1D-BE88-42A9-A695-62E774918DA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PureBreed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</a:t>
            </a:r>
            <a:r>
              <a:rPr lang="en-CA" dirty="0" err="1" smtClean="0"/>
              <a:t>purebreed</a:t>
            </a:r>
            <a:r>
              <a:rPr lang="en-CA" dirty="0" smtClean="0"/>
              <a:t> dog is a dog with a single breed</a:t>
            </a:r>
          </a:p>
          <a:p>
            <a:pPr lvl="1">
              <a:defRPr/>
            </a:pPr>
            <a:r>
              <a:rPr lang="en-CA" dirty="0" smtClean="0"/>
              <a:t>one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</a:t>
            </a:r>
            <a:r>
              <a:rPr lang="en-CA" dirty="0" smtClean="0"/>
              <a:t>field </a:t>
            </a:r>
            <a:r>
              <a:rPr lang="en-CA" dirty="0" smtClean="0"/>
              <a:t>to store the breed</a:t>
            </a:r>
          </a:p>
          <a:p>
            <a:pPr>
              <a:defRPr/>
            </a:pPr>
            <a:r>
              <a:rPr lang="en-CA" dirty="0" smtClean="0"/>
              <a:t>note that the breed is determined by the subclasses</a:t>
            </a:r>
          </a:p>
          <a:p>
            <a:pPr lvl="1">
              <a:defRPr/>
            </a:pPr>
            <a:r>
              <a:rPr lang="en-CA" dirty="0" smtClean="0"/>
              <a:t>the class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cannot give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breed</a:t>
            </a:r>
            <a:r>
              <a:rPr lang="en-CA" dirty="0" smtClean="0"/>
              <a:t> </a:t>
            </a:r>
            <a:r>
              <a:rPr lang="en-CA" dirty="0" smtClean="0"/>
              <a:t>field </a:t>
            </a:r>
            <a:r>
              <a:rPr lang="en-CA" dirty="0" smtClean="0"/>
              <a:t>a value</a:t>
            </a:r>
          </a:p>
          <a:p>
            <a:pPr lvl="1">
              <a:defRPr/>
            </a:pPr>
            <a:r>
              <a:rPr lang="en-CA" dirty="0" smtClean="0"/>
              <a:t>but it can implement the method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the class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defines an </a:t>
            </a:r>
            <a:r>
              <a:rPr lang="en-CA" dirty="0" smtClean="0"/>
              <a:t>field </a:t>
            </a:r>
            <a:r>
              <a:rPr lang="en-CA" dirty="0" smtClean="0"/>
              <a:t>common to all subclasses and it needs the subclass to inform it of the actual breed</a:t>
            </a:r>
          </a:p>
          <a:p>
            <a:pPr lvl="1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is also an abstract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F56B8-E451-4E38-B383-B68D81A84B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23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smtClean="0"/>
          </a:p>
          <a:p>
            <a:r>
              <a:rPr lang="en-CA" sz="1800" smtClean="0"/>
              <a:t>public abstract class PureBreed extends Dog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private String breed;</a:t>
            </a:r>
          </a:p>
          <a:p>
            <a:endParaRPr lang="en-CA" sz="800" smtClean="0"/>
          </a:p>
          <a:p>
            <a:r>
              <a:rPr lang="en-CA" sz="1800" smtClean="0"/>
              <a:t>  public PureBreed(String breed) {</a:t>
            </a:r>
          </a:p>
          <a:p>
            <a:r>
              <a:rPr lang="en-CA" sz="1800" smtClean="0"/>
              <a:t>    super();</a:t>
            </a:r>
          </a:p>
          <a:p>
            <a:r>
              <a:rPr lang="en-CA" sz="1800" smtClean="0"/>
              <a:t>    this.breed = breed;</a:t>
            </a:r>
          </a:p>
          <a:p>
            <a:r>
              <a:rPr lang="en-CA" sz="1800" smtClean="0"/>
              <a:t>  }</a:t>
            </a:r>
          </a:p>
          <a:p>
            <a:endParaRPr lang="en-CA" sz="800" smtClean="0"/>
          </a:p>
          <a:p>
            <a:r>
              <a:rPr lang="en-CA" sz="1800" smtClean="0"/>
              <a:t>  public PureBreed(String breed, int size, int energy) {</a:t>
            </a:r>
          </a:p>
          <a:p>
            <a:r>
              <a:rPr lang="en-CA" sz="1800" smtClean="0"/>
              <a:t>    super(size, energy);</a:t>
            </a:r>
          </a:p>
          <a:p>
            <a:r>
              <a:rPr lang="en-CA" sz="1800" smtClean="0"/>
              <a:t>    this.breed = breed;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124D4-C7BA-4518-A55D-53E970E483E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smtClean="0"/>
          </a:p>
          <a:p>
            <a:r>
              <a:rPr lang="en-CA" sz="1800" smtClean="0"/>
              <a:t>  @Override public String getBreed()</a:t>
            </a:r>
          </a:p>
          <a:p>
            <a:r>
              <a:rPr lang="en-CA" sz="1800" smtClean="0"/>
              <a:t>  {</a:t>
            </a:r>
          </a:p>
          <a:p>
            <a:r>
              <a:rPr lang="en-CA" sz="1800" smtClean="0"/>
              <a:t>    return this.breed;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  <a:p>
            <a:r>
              <a:rPr lang="en-CA" sz="180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2FEFD-8BD4-452A-A98A-C6CF0284B0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Subclasses of </a:t>
            </a:r>
            <a:r>
              <a:rPr lang="en-US" dirty="0" err="1" smtClean="0"/>
              <a:t>PureBreed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subclasses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US" dirty="0" smtClean="0"/>
              <a:t> are responsible for setting the breed  </a:t>
            </a:r>
          </a:p>
          <a:p>
            <a:pPr lvl="1"/>
            <a:r>
              <a:rPr lang="en-US" dirty="0" smtClean="0"/>
              <a:t>consider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Komondor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8D626-1826-42A5-A572-D6D88E3B9D3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Komondor</a:t>
            </a: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Komondor extends PureBreed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private final String BREED = "komondor";</a:t>
            </a:r>
          </a:p>
          <a:p>
            <a:endParaRPr lang="en-CA" sz="1800" smtClean="0"/>
          </a:p>
          <a:p>
            <a:r>
              <a:rPr lang="en-CA" sz="1800" smtClean="0"/>
              <a:t>  public Komondor()</a:t>
            </a:r>
            <a:r>
              <a:rPr lang="en-US" sz="1800" smtClean="0"/>
              <a:t> {</a:t>
            </a:r>
          </a:p>
          <a:p>
            <a:r>
              <a:rPr lang="en-CA" sz="1800" smtClean="0"/>
              <a:t>    super(BREED);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  <a:p>
            <a:r>
              <a:rPr lang="en-CA" sz="1800" smtClean="0"/>
              <a:t>  public Komondor(int size, int energy) {</a:t>
            </a:r>
          </a:p>
          <a:p>
            <a:r>
              <a:rPr lang="en-CA" sz="1800" smtClean="0"/>
              <a:t>    super(BREED, size, energy);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  <a:p>
            <a:r>
              <a:rPr lang="en-CA" sz="1800" smtClean="0"/>
              <a:t>  // other Komondor methods...</a:t>
            </a:r>
          </a:p>
          <a:p>
            <a:r>
              <a:rPr lang="en-CA" sz="180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6A66E-FE0A-41F3-9E5E-CFF2F992E54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 (Part 5)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Static Features; 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81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</a:t>
            </a:r>
            <a:r>
              <a:rPr lang="en-CA" dirty="0" smtClean="0"/>
              <a:t>Fields and </a:t>
            </a:r>
            <a:r>
              <a:rPr lang="en-CA" dirty="0" smtClean="0"/>
              <a:t>Inheritance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static </a:t>
            </a:r>
            <a:r>
              <a:rPr lang="en-CA" dirty="0" smtClean="0"/>
              <a:t>fields behave </a:t>
            </a:r>
            <a:r>
              <a:rPr lang="en-CA" dirty="0" smtClean="0"/>
              <a:t>the same as non-static </a:t>
            </a:r>
            <a:r>
              <a:rPr lang="en-CA" dirty="0" smtClean="0"/>
              <a:t>fields in </a:t>
            </a:r>
            <a:r>
              <a:rPr lang="en-CA" dirty="0" smtClean="0"/>
              <a:t>inheritance</a:t>
            </a:r>
          </a:p>
          <a:p>
            <a:pPr lvl="1">
              <a:defRPr/>
            </a:pPr>
            <a:r>
              <a:rPr lang="en-CA" dirty="0" smtClean="0"/>
              <a:t>public and protected static </a:t>
            </a:r>
            <a:r>
              <a:rPr lang="en-CA" dirty="0" smtClean="0"/>
              <a:t>fields are </a:t>
            </a:r>
            <a:r>
              <a:rPr lang="en-CA" dirty="0" smtClean="0"/>
              <a:t>inherited by subclasses, and subclasses can access them directly by name</a:t>
            </a:r>
          </a:p>
          <a:p>
            <a:pPr lvl="1">
              <a:defRPr/>
            </a:pPr>
            <a:r>
              <a:rPr lang="en-CA" dirty="0" smtClean="0"/>
              <a:t>private static </a:t>
            </a:r>
            <a:r>
              <a:rPr lang="en-CA" dirty="0" smtClean="0"/>
              <a:t>fields </a:t>
            </a:r>
            <a:r>
              <a:rPr lang="en-CA" dirty="0" smtClean="0"/>
              <a:t>are not inherited and cannot be accessed directly by name</a:t>
            </a:r>
          </a:p>
          <a:p>
            <a:pPr lvl="2">
              <a:defRPr/>
            </a:pPr>
            <a:r>
              <a:rPr lang="en-CA" dirty="0" smtClean="0"/>
              <a:t>but they can be accessed/modified using public and protected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02F0B-4FA1-4BE7-B667-5F273164360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7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</a:t>
            </a:r>
            <a:r>
              <a:rPr lang="en-CA" dirty="0" smtClean="0"/>
              <a:t>Fields </a:t>
            </a:r>
            <a:r>
              <a:rPr lang="en-CA" dirty="0" smtClean="0"/>
              <a:t>and Inheritance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important thing to remember about static </a:t>
            </a:r>
            <a:r>
              <a:rPr lang="en-CA" dirty="0" smtClean="0"/>
              <a:t>fields </a:t>
            </a:r>
            <a:r>
              <a:rPr lang="en-CA" dirty="0" smtClean="0"/>
              <a:t>and inheritance</a:t>
            </a:r>
          </a:p>
          <a:p>
            <a:pPr lvl="1">
              <a:defRPr/>
            </a:pPr>
            <a:r>
              <a:rPr lang="en-CA" i="1" dirty="0" smtClean="0"/>
              <a:t>there is only one copy of the static </a:t>
            </a:r>
            <a:r>
              <a:rPr lang="en-CA" i="1" dirty="0" smtClean="0"/>
              <a:t>field </a:t>
            </a:r>
            <a:r>
              <a:rPr lang="en-CA" i="1" dirty="0" smtClean="0"/>
              <a:t>shared among the declaring class and all subclasses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consider trying to count the number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objects created by using a static counter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02F0B-4FA1-4BE7-B667-5F273164360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9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243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n-CA" sz="1800" dirty="0" smtClean="0"/>
              <a:t>// the wrong way to count the number of Dogs created</a:t>
            </a:r>
            <a:endParaRPr lang="en-CA" sz="800" dirty="0" smtClean="0"/>
          </a:p>
          <a:p>
            <a:r>
              <a:rPr lang="en-CA" sz="1800" dirty="0" smtClean="0"/>
              <a:t>public abstract class Dog {</a:t>
            </a:r>
          </a:p>
          <a:p>
            <a:r>
              <a:rPr lang="en-CA" sz="1800" dirty="0" smtClean="0"/>
              <a:t>  // other </a:t>
            </a:r>
            <a:r>
              <a:rPr lang="en-CA" sz="1800" dirty="0" smtClean="0"/>
              <a:t>fields</a:t>
            </a:r>
            <a:r>
              <a:rPr lang="en-CA" sz="1800" dirty="0" smtClean="0"/>
              <a:t>...</a:t>
            </a:r>
          </a:p>
          <a:p>
            <a:r>
              <a:rPr lang="en-CA" sz="1800" dirty="0" smtClean="0"/>
              <a:t>  </a:t>
            </a:r>
            <a:r>
              <a:rPr lang="en-CA" sz="1800" dirty="0" smtClean="0">
                <a:solidFill>
                  <a:srgbClr val="0070C0"/>
                </a:solidFill>
              </a:rPr>
              <a:t>static protected </a:t>
            </a:r>
            <a:r>
              <a:rPr lang="en-CA" sz="1800" dirty="0" err="1" smtClean="0">
                <a:solidFill>
                  <a:srgbClr val="0070C0"/>
                </a:solidFill>
              </a:rPr>
              <a:t>int</a:t>
            </a:r>
            <a:r>
              <a:rPr lang="en-CA" sz="1800" dirty="0" smtClean="0">
                <a:solidFill>
                  <a:srgbClr val="0070C0"/>
                </a:solidFill>
              </a:rPr>
              <a:t> </a:t>
            </a:r>
            <a:r>
              <a:rPr lang="en-CA" sz="1800" dirty="0" err="1" smtClean="0">
                <a:solidFill>
                  <a:srgbClr val="0070C0"/>
                </a:solidFill>
              </a:rPr>
              <a:t>numCreated</a:t>
            </a:r>
            <a:r>
              <a:rPr lang="en-CA" sz="1800" dirty="0" smtClean="0">
                <a:solidFill>
                  <a:srgbClr val="0070C0"/>
                </a:solidFill>
              </a:rPr>
              <a:t> = 0;</a:t>
            </a:r>
          </a:p>
          <a:p>
            <a:endParaRPr lang="en-CA" sz="900" dirty="0" smtClean="0"/>
          </a:p>
          <a:p>
            <a:r>
              <a:rPr lang="en-CA" sz="1800" dirty="0" smtClean="0"/>
              <a:t>  Dog() {</a:t>
            </a:r>
          </a:p>
          <a:p>
            <a:r>
              <a:rPr lang="en-CA" sz="1800" dirty="0" smtClean="0"/>
              <a:t>    // ...</a:t>
            </a:r>
          </a:p>
          <a:p>
            <a:r>
              <a:rPr lang="en-CA" sz="1800" dirty="0" smtClean="0"/>
              <a:t>    </a:t>
            </a:r>
            <a:r>
              <a:rPr lang="en-CA" sz="1800" dirty="0" err="1" smtClean="0">
                <a:solidFill>
                  <a:srgbClr val="0070C0"/>
                </a:solidFill>
              </a:rPr>
              <a:t>Dog.numCreated</a:t>
            </a:r>
            <a:r>
              <a:rPr lang="en-CA" sz="18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CA" sz="1800" dirty="0" smtClean="0"/>
              <a:t>  }</a:t>
            </a:r>
          </a:p>
          <a:p>
            <a:endParaRPr lang="en-CA" sz="800" dirty="0" smtClean="0"/>
          </a:p>
          <a:p>
            <a:r>
              <a:rPr lang="en-CA" sz="1800" dirty="0" smtClean="0"/>
              <a:t>  public static </a:t>
            </a:r>
            <a:r>
              <a:rPr lang="en-CA" sz="1800" dirty="0" err="1" smtClean="0"/>
              <a:t>int</a:t>
            </a:r>
            <a:r>
              <a:rPr lang="en-CA" sz="1800" dirty="0" smtClean="0"/>
              <a:t> </a:t>
            </a:r>
            <a:r>
              <a:rPr lang="en-CA" sz="1800" dirty="0" err="1" smtClean="0"/>
              <a:t>getNumberCreated</a:t>
            </a:r>
            <a:r>
              <a:rPr lang="en-CA" sz="1800" dirty="0" smtClean="0"/>
              <a:t>() {</a:t>
            </a:r>
          </a:p>
          <a:p>
            <a:r>
              <a:rPr lang="en-CA" sz="1800" dirty="0" smtClean="0"/>
              <a:t>    return </a:t>
            </a:r>
            <a:r>
              <a:rPr lang="en-CA" sz="1800" dirty="0" err="1" smtClean="0"/>
              <a:t>Dog.numCreated</a:t>
            </a:r>
            <a:r>
              <a:rPr lang="en-CA" sz="1800" dirty="0" smtClean="0"/>
              <a:t>;</a:t>
            </a:r>
          </a:p>
          <a:p>
            <a:r>
              <a:rPr lang="en-CA" sz="1800" dirty="0" smtClean="0"/>
              <a:t>  }</a:t>
            </a:r>
          </a:p>
          <a:p>
            <a:endParaRPr lang="en-CA" sz="800" dirty="0" smtClean="0"/>
          </a:p>
          <a:p>
            <a:r>
              <a:rPr lang="en-CA" sz="1800" dirty="0" smtClean="0"/>
              <a:t>  // other </a:t>
            </a:r>
            <a:r>
              <a:rPr lang="en-CA" sz="1800" dirty="0" err="1" smtClean="0"/>
              <a:t>contructors</a:t>
            </a:r>
            <a:r>
              <a:rPr lang="en-CA" sz="1800" dirty="0" smtClean="0"/>
              <a:t>, methods...</a:t>
            </a:r>
          </a:p>
          <a:p>
            <a:r>
              <a:rPr lang="en-CA" sz="1800" dirty="0" smtClean="0"/>
              <a:t>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8D0EFB-BC21-4472-87EF-0AC452100D7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81747" y="2033778"/>
            <a:ext cx="3341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protected, not private, so that subclasses can modify it directly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82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Puzzle 3</a:t>
            </a:r>
            <a:endParaRPr lang="en-US" smtClean="0"/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6CC8B-FA4C-444D-B6E1-B1BE1DD3A3D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Write the class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Enigma</a:t>
            </a:r>
            <a:r>
              <a:rPr lang="en-CA" dirty="0" smtClean="0"/>
              <a:t>, which extends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, so that the following program prints false: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class Conundrum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Enigma e = new Enigma();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e.equals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(e) 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You must not override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>
                <a:cs typeface="Courier New" pitchFamily="49" charset="0"/>
              </a:rPr>
              <a:t> 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457200" y="5867400"/>
            <a:ext cx="4865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</a:t>
            </a:r>
            <a:r>
              <a:rPr lang="en-CA" i="1">
                <a:latin typeface="Constantia" pitchFamily="18" charset="0"/>
              </a:rPr>
              <a:t>Java Puzzlers</a:t>
            </a:r>
            <a:r>
              <a:rPr lang="en-CA">
                <a:latin typeface="Constantia" pitchFamily="18" charset="0"/>
              </a:rPr>
              <a:t> by Joshua Block and Neal Gaffer]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26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dirty="0" smtClean="0"/>
              <a:t>// the wrong way to count the number of Dogs created</a:t>
            </a:r>
            <a:endParaRPr lang="en-CA" sz="800" dirty="0" smtClean="0"/>
          </a:p>
          <a:p>
            <a:r>
              <a:rPr lang="en-CA" sz="1800" dirty="0" smtClean="0"/>
              <a:t>public class Mix extends Dog</a:t>
            </a:r>
          </a:p>
          <a:p>
            <a:r>
              <a:rPr lang="en-CA" sz="1800" dirty="0" smtClean="0"/>
              <a:t>{</a:t>
            </a:r>
          </a:p>
          <a:p>
            <a:r>
              <a:rPr lang="en-CA" sz="1800" dirty="0" smtClean="0"/>
              <a:t>  // </a:t>
            </a:r>
            <a:r>
              <a:rPr lang="en-CA" sz="1800" dirty="0" smtClean="0"/>
              <a:t>fields</a:t>
            </a:r>
            <a:r>
              <a:rPr lang="en-CA" sz="1800" dirty="0" smtClean="0"/>
              <a:t>...</a:t>
            </a:r>
          </a:p>
          <a:p>
            <a:endParaRPr lang="en-CA" sz="900" dirty="0" smtClean="0"/>
          </a:p>
          <a:p>
            <a:r>
              <a:rPr lang="en-CA" sz="1800" dirty="0" smtClean="0"/>
              <a:t>  Mix() </a:t>
            </a:r>
          </a:p>
          <a:p>
            <a:r>
              <a:rPr lang="en-CA" sz="1800" dirty="0" smtClean="0"/>
              <a:t>  {</a:t>
            </a:r>
          </a:p>
          <a:p>
            <a:r>
              <a:rPr lang="en-CA" sz="1800" dirty="0" smtClean="0"/>
              <a:t>    super();</a:t>
            </a:r>
          </a:p>
          <a:p>
            <a:r>
              <a:rPr lang="en-CA" sz="1800" dirty="0" smtClean="0"/>
              <a:t>    </a:t>
            </a:r>
            <a:r>
              <a:rPr lang="en-CA" sz="1800" dirty="0" err="1" smtClean="0">
                <a:solidFill>
                  <a:srgbClr val="0070C0"/>
                </a:solidFill>
              </a:rPr>
              <a:t>Mix.numCreated</a:t>
            </a:r>
            <a:r>
              <a:rPr lang="en-CA" sz="18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CA" sz="1800" dirty="0" smtClean="0"/>
              <a:t>  }</a:t>
            </a:r>
          </a:p>
          <a:p>
            <a:endParaRPr lang="en-CA" sz="800" dirty="0" smtClean="0"/>
          </a:p>
          <a:p>
            <a:r>
              <a:rPr lang="en-CA" sz="1800" dirty="0" smtClean="0"/>
              <a:t>  // other </a:t>
            </a:r>
            <a:r>
              <a:rPr lang="en-CA" sz="1800" dirty="0" err="1" smtClean="0"/>
              <a:t>contructors</a:t>
            </a:r>
            <a:r>
              <a:rPr lang="en-CA" sz="1800" dirty="0" smtClean="0"/>
              <a:t>, methods...</a:t>
            </a:r>
          </a:p>
          <a:p>
            <a:r>
              <a:rPr lang="en-CA" sz="1800" dirty="0" smtClean="0"/>
              <a:t>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D0930-5FBD-4FBD-AF64-8FE34DA0AB5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// too many dogs!</a:t>
            </a:r>
          </a:p>
          <a:p>
            <a:endParaRPr lang="en-CA" sz="800" smtClean="0"/>
          </a:p>
          <a:p>
            <a:r>
              <a:rPr lang="en-CA" sz="1800" smtClean="0"/>
              <a:t>public class TooManyDogs 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public static void main(String[] args) </a:t>
            </a:r>
          </a:p>
          <a:p>
            <a:r>
              <a:rPr lang="en-CA" sz="1800" smtClean="0"/>
              <a:t>  {</a:t>
            </a:r>
          </a:p>
          <a:p>
            <a:r>
              <a:rPr lang="en-CA" sz="1800" smtClean="0"/>
              <a:t>    Mix mutt = new Mix();</a:t>
            </a:r>
          </a:p>
          <a:p>
            <a:r>
              <a:rPr lang="en-CA" sz="1800" smtClean="0"/>
              <a:t>    System.out.println( Mix.getNumberCreated() );</a:t>
            </a:r>
          </a:p>
          <a:p>
            <a:r>
              <a:rPr lang="en-CA" sz="1800" smtClean="0"/>
              <a:t>  }</a:t>
            </a:r>
          </a:p>
          <a:p>
            <a:r>
              <a:rPr lang="en-CA" sz="1800" smtClean="0"/>
              <a:t>}</a:t>
            </a:r>
          </a:p>
          <a:p>
            <a:endParaRPr lang="en-CA" sz="1800" smtClean="0"/>
          </a:p>
          <a:p>
            <a:r>
              <a:rPr lang="en-CA" sz="1800" smtClean="0">
                <a:solidFill>
                  <a:srgbClr val="0070C0"/>
                </a:solidFill>
              </a:rPr>
              <a:t>prints 2</a:t>
            </a:r>
            <a:endParaRPr lang="en-US" sz="180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BBCF9-EA8E-489E-A627-735C9B0288D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Went Wrong?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there is only one copy of the static </a:t>
            </a:r>
            <a:r>
              <a:rPr lang="en-CA" dirty="0" smtClean="0"/>
              <a:t>field </a:t>
            </a:r>
            <a:r>
              <a:rPr lang="en-CA" dirty="0" smtClean="0"/>
              <a:t>shared among the declaring class and all subclasses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declared the static </a:t>
            </a:r>
            <a:r>
              <a:rPr lang="en-CA" dirty="0" smtClean="0"/>
              <a:t>field</a:t>
            </a:r>
            <a:endParaRPr lang="en-CA" dirty="0" smtClean="0"/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increments the counter </a:t>
            </a:r>
            <a:r>
              <a:rPr lang="en-CA" dirty="0" err="1" smtClean="0"/>
              <a:t>everytime</a:t>
            </a:r>
            <a:r>
              <a:rPr lang="en-CA" dirty="0" smtClean="0"/>
              <a:t> its constructor is called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inherits and shares the single copy of the </a:t>
            </a:r>
            <a:r>
              <a:rPr lang="en-CA" dirty="0" smtClean="0"/>
              <a:t>field</a:t>
            </a:r>
            <a:endParaRPr lang="en-CA" dirty="0" smtClean="0"/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constructor correctly calls the superclass constructor</a:t>
            </a:r>
          </a:p>
          <a:p>
            <a:pPr lvl="2">
              <a:defRPr/>
            </a:pPr>
            <a:r>
              <a:rPr lang="en-CA" dirty="0" smtClean="0"/>
              <a:t>which causes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to be incremented by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constructor then incorrectly increments the counter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6D2D9-EBF8-46BD-9536-9636328E021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1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Counting Dogs and Mixes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suppose you want to count the number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instances and the number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instances</a:t>
            </a:r>
          </a:p>
          <a:p>
            <a:pPr marL="731838" lvl="1" indent="-457200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must also declare a static </a:t>
            </a:r>
            <a:r>
              <a:rPr lang="en-CA" dirty="0" smtClean="0"/>
              <a:t>field </a:t>
            </a:r>
            <a:r>
              <a:rPr lang="en-CA" dirty="0" smtClean="0"/>
              <a:t>to hold the count</a:t>
            </a:r>
          </a:p>
          <a:p>
            <a:pPr marL="1006475" lvl="2" indent="-457200">
              <a:defRPr/>
            </a:pPr>
            <a:r>
              <a:rPr lang="en-CA" dirty="0" smtClean="0"/>
              <a:t>somewhat confusingly,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can give the counter the same name as the counter declared by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F2B12-9ED0-4456-8CD5-0480FBCCB29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/>
              <a:t>public class Mix extends Dog 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// other </a:t>
            </a:r>
            <a:r>
              <a:rPr lang="en-CA" dirty="0" smtClean="0"/>
              <a:t>fields</a:t>
            </a:r>
            <a:r>
              <a:rPr lang="en-CA" dirty="0" smtClean="0"/>
              <a:t>...</a:t>
            </a:r>
          </a:p>
          <a:p>
            <a:pPr>
              <a:defRPr/>
            </a:pPr>
            <a:r>
              <a:rPr lang="en-CA" dirty="0" smtClean="0"/>
              <a:t>  private static </a:t>
            </a:r>
            <a:r>
              <a:rPr lang="en-CA" dirty="0" err="1" smtClean="0"/>
              <a:t>int</a:t>
            </a:r>
            <a:r>
              <a:rPr lang="en-CA" dirty="0" smtClean="0"/>
              <a:t> </a:t>
            </a:r>
            <a:r>
              <a:rPr lang="en-CA" dirty="0" err="1" smtClean="0"/>
              <a:t>numCreated</a:t>
            </a:r>
            <a:r>
              <a:rPr lang="en-CA" dirty="0" smtClean="0"/>
              <a:t> = 0;  // bad style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public Mix()</a:t>
            </a:r>
          </a:p>
          <a:p>
            <a:pPr>
              <a:defRPr/>
            </a:pPr>
            <a:r>
              <a:rPr lang="en-CA" dirty="0" smtClean="0"/>
              <a:t>  {</a:t>
            </a:r>
          </a:p>
          <a:p>
            <a:pPr>
              <a:defRPr/>
            </a:pPr>
            <a:r>
              <a:rPr lang="en-CA" dirty="0" smtClean="0"/>
              <a:t>    super();      </a:t>
            </a:r>
            <a:r>
              <a:rPr lang="en-CA" dirty="0" smtClean="0">
                <a:solidFill>
                  <a:srgbClr val="0070C0"/>
                </a:solidFill>
              </a:rPr>
              <a:t>// will increment </a:t>
            </a:r>
            <a:r>
              <a:rPr lang="en-CA" dirty="0" err="1" smtClean="0">
                <a:solidFill>
                  <a:srgbClr val="0070C0"/>
                </a:solidFill>
              </a:rPr>
              <a:t>Dog.numCreated</a:t>
            </a:r>
            <a:endParaRPr lang="en-CA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CA" dirty="0" smtClean="0"/>
              <a:t>    // other Mix stuff...</a:t>
            </a:r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err="1" smtClean="0"/>
              <a:t>numCreated</a:t>
            </a:r>
            <a:r>
              <a:rPr lang="en-CA" dirty="0" smtClean="0"/>
              <a:t>++; </a:t>
            </a:r>
            <a:r>
              <a:rPr lang="en-CA" dirty="0" smtClean="0">
                <a:solidFill>
                  <a:srgbClr val="0070C0"/>
                </a:solidFill>
              </a:rPr>
              <a:t>// will increment </a:t>
            </a:r>
            <a:r>
              <a:rPr lang="en-CA" dirty="0" err="1" smtClean="0">
                <a:solidFill>
                  <a:srgbClr val="0070C0"/>
                </a:solidFill>
              </a:rPr>
              <a:t>Mix.numCreated</a:t>
            </a:r>
            <a:endParaRPr lang="en-CA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// ...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A7B4C-224A-448D-AB7E-804AAD2BA07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Hiding </a:t>
            </a:r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note that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  <a:r>
              <a:rPr lang="en-CA" dirty="0" smtClean="0"/>
              <a:t>field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has the same name as an </a:t>
            </a:r>
            <a:r>
              <a:rPr lang="en-CA" dirty="0" smtClean="0"/>
              <a:t>field </a:t>
            </a:r>
            <a:r>
              <a:rPr lang="en-CA" dirty="0" smtClean="0"/>
              <a:t>declared in a superclass</a:t>
            </a:r>
          </a:p>
          <a:p>
            <a:pPr lvl="1">
              <a:defRPr/>
            </a:pPr>
            <a:r>
              <a:rPr lang="en-CA" dirty="0" smtClean="0"/>
              <a:t>whenever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is used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version of the </a:t>
            </a:r>
            <a:r>
              <a:rPr lang="en-CA" dirty="0" smtClean="0"/>
              <a:t>field </a:t>
            </a:r>
            <a:r>
              <a:rPr lang="en-CA" dirty="0" smtClean="0"/>
              <a:t>that is used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if a subclass declares an </a:t>
            </a:r>
            <a:r>
              <a:rPr lang="en-CA" dirty="0" smtClean="0"/>
              <a:t>field </a:t>
            </a:r>
            <a:r>
              <a:rPr lang="en-CA" dirty="0" smtClean="0"/>
              <a:t>with the same name as a superclass </a:t>
            </a:r>
            <a:r>
              <a:rPr lang="en-CA" dirty="0" smtClean="0"/>
              <a:t>field, </a:t>
            </a:r>
            <a:r>
              <a:rPr lang="en-CA" dirty="0" smtClean="0"/>
              <a:t>we say that the subclass </a:t>
            </a:r>
            <a:r>
              <a:rPr lang="en-CA" dirty="0" smtClean="0"/>
              <a:t>field </a:t>
            </a:r>
            <a:r>
              <a:rPr lang="en-CA" dirty="0" smtClean="0"/>
              <a:t>hides the superclass </a:t>
            </a:r>
            <a:r>
              <a:rPr lang="en-CA" dirty="0" smtClean="0"/>
              <a:t>field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considered bad style because it can make code hard to read and understand</a:t>
            </a:r>
          </a:p>
          <a:p>
            <a:pPr lvl="2">
              <a:defRPr/>
            </a:pPr>
            <a:r>
              <a:rPr lang="en-CA" dirty="0" smtClean="0"/>
              <a:t>should change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to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numMixCreated</a:t>
            </a:r>
            <a:r>
              <a:rPr lang="en-CA" dirty="0" smtClean="0"/>
              <a:t>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961CD-7282-49F1-B60D-1EBA68BB774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5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 and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there is a big difference between calling a static method and calling a non-static method when dealing with inheritance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i="1" dirty="0" smtClean="0"/>
              <a:t>there is no dynamic dispatch on static methods</a:t>
            </a:r>
            <a:r>
              <a:rPr lang="en-CA" dirty="0" smtClean="0"/>
              <a:t> 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therefore, you cannot override a static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E11D8-F4F3-4A6E-B9CE-FC5250FE378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9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8F24D-CBF9-4C1A-81E4-68A6F533A7D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18435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6048735"/>
          </a:xfrm>
        </p:spPr>
        <p:txBody>
          <a:bodyPr>
            <a:normAutofit fontScale="92500" lnSpcReduction="10000"/>
          </a:bodyPr>
          <a:lstStyle/>
          <a:p>
            <a:endParaRPr lang="en-CA" sz="1600" dirty="0" smtClean="0"/>
          </a:p>
          <a:p>
            <a:r>
              <a:rPr lang="en-CA" sz="1600" dirty="0" smtClean="0"/>
              <a:t>public abstract class Dog {</a:t>
            </a:r>
          </a:p>
          <a:p>
            <a:r>
              <a:rPr lang="en-CA" sz="1600" dirty="0" smtClean="0"/>
              <a:t>  private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numCreated</a:t>
            </a:r>
            <a:r>
              <a:rPr lang="en-CA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Dog.numCreated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CA" sz="1600" dirty="0" smtClean="0"/>
          </a:p>
          <a:p>
            <a:r>
              <a:rPr lang="en-CA" sz="1600" dirty="0" smtClean="0"/>
              <a:t>public class Mix {</a:t>
            </a:r>
          </a:p>
          <a:p>
            <a:r>
              <a:rPr lang="en-CA" sz="1600" dirty="0" smtClean="0"/>
              <a:t>  private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numMixCreated</a:t>
            </a:r>
            <a:r>
              <a:rPr lang="en-CA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Mix.numMixCreated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smtClean="0"/>
              <a:t>public class </a:t>
            </a:r>
            <a:r>
              <a:rPr lang="en-US" sz="1600" dirty="0" err="1" smtClean="0"/>
              <a:t>Komondor</a:t>
            </a:r>
            <a:r>
              <a:rPr lang="en-US" sz="1600" dirty="0" smtClean="0"/>
              <a:t> {</a:t>
            </a:r>
          </a:p>
          <a:p>
            <a:r>
              <a:rPr lang="en-US" sz="1600" dirty="0" smtClean="0"/>
              <a:t>  private static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numKomondorCreated</a:t>
            </a:r>
            <a:r>
              <a:rPr lang="en-US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Komondor.numKomondorCreated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2175" y="3025751"/>
            <a:ext cx="2249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notice no @Override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75" y="4984389"/>
            <a:ext cx="2249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notice no @Override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35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3EA23-4715-409E-81C3-4FC314B30E1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CA" sz="1800" dirty="0" smtClean="0"/>
          </a:p>
          <a:p>
            <a:pPr>
              <a:defRPr/>
            </a:pPr>
            <a:r>
              <a:rPr lang="en-CA" sz="1800" dirty="0" smtClean="0"/>
              <a:t>public class </a:t>
            </a:r>
            <a:r>
              <a:rPr lang="en-CA" sz="1800" dirty="0" err="1" smtClean="0"/>
              <a:t>WrongCount</a:t>
            </a:r>
            <a:r>
              <a:rPr lang="en-CA" sz="1800" dirty="0" smtClean="0"/>
              <a:t> {</a:t>
            </a:r>
          </a:p>
          <a:p>
            <a:pPr>
              <a:defRPr/>
            </a:pPr>
            <a:r>
              <a:rPr lang="en-CA" sz="1800" dirty="0" smtClean="0"/>
              <a:t>  public static void main(String[] </a:t>
            </a:r>
            <a:r>
              <a:rPr lang="en-CA" sz="1800" dirty="0" err="1" smtClean="0"/>
              <a:t>args</a:t>
            </a:r>
            <a:r>
              <a:rPr lang="en-CA" sz="1800" dirty="0" smtClean="0"/>
              <a:t>) {</a:t>
            </a:r>
          </a:p>
          <a:p>
            <a:pPr>
              <a:defRPr/>
            </a:pPr>
            <a:r>
              <a:rPr lang="en-CA" sz="1800" dirty="0" smtClean="0"/>
              <a:t>    Dog mutt = new Mix();</a:t>
            </a:r>
          </a:p>
          <a:p>
            <a:pPr>
              <a:defRPr/>
            </a:pPr>
            <a:r>
              <a:rPr lang="en-CA" sz="1800" dirty="0" smtClean="0"/>
              <a:t>    Dog shaggy = new </a:t>
            </a:r>
            <a:r>
              <a:rPr lang="en-CA" sz="1800" dirty="0" err="1" smtClean="0"/>
              <a:t>Komondor</a:t>
            </a:r>
            <a:r>
              <a:rPr lang="en-CA" sz="1800" dirty="0" smtClean="0"/>
              <a:t>();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mutt.getNumCreated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shaggy.getNumCreated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Mix.getNumCreated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Komondor.getNumCreated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}</a:t>
            </a:r>
          </a:p>
          <a:p>
            <a:pPr>
              <a:defRPr/>
            </a:pPr>
            <a:r>
              <a:rPr lang="en-CA" sz="1800" dirty="0" smtClean="0"/>
              <a:t>}</a:t>
            </a:r>
          </a:p>
          <a:p>
            <a:pPr>
              <a:defRPr/>
            </a:pPr>
            <a:endParaRPr lang="en-CA" sz="1800" dirty="0" smtClean="0"/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prints 2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2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1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1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3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What's Going On?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i="1" dirty="0" smtClean="0"/>
              <a:t>there is no dynamic dispatch on static methods</a:t>
            </a:r>
            <a:r>
              <a:rPr lang="en-CA" dirty="0" smtClean="0"/>
              <a:t> </a:t>
            </a:r>
            <a:endParaRPr lang="en-US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because the declared type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version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getNumCreated</a:t>
            </a:r>
            <a:r>
              <a:rPr lang="en-CA" dirty="0" smtClean="0"/>
              <a:t> that is called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because the declared type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shaggy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version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getNumCreated</a:t>
            </a:r>
            <a:r>
              <a:rPr lang="en-CA" dirty="0" smtClean="0"/>
              <a:t> that is called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C63D0-CBFD-4E41-83E7-827DEE28397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Polymorphism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inheritance allows you to define a base class that has </a:t>
            </a:r>
            <a:r>
              <a:rPr lang="en-CA" dirty="0" smtClean="0"/>
              <a:t>fields and </a:t>
            </a:r>
            <a:r>
              <a:rPr lang="en-CA" dirty="0" smtClean="0"/>
              <a:t>methods</a:t>
            </a:r>
          </a:p>
          <a:p>
            <a:pPr lvl="1">
              <a:defRPr/>
            </a:pPr>
            <a:r>
              <a:rPr lang="en-CA" dirty="0" smtClean="0"/>
              <a:t>classes derived from the base class can use the public and protected base class </a:t>
            </a:r>
            <a:r>
              <a:rPr lang="en-CA" dirty="0" smtClean="0"/>
              <a:t>fields and </a:t>
            </a:r>
            <a:r>
              <a:rPr lang="en-CA" dirty="0" smtClean="0"/>
              <a:t>methods</a:t>
            </a:r>
          </a:p>
          <a:p>
            <a:pPr>
              <a:defRPr/>
            </a:pPr>
            <a:r>
              <a:rPr lang="en-CA" dirty="0" smtClean="0"/>
              <a:t>polymorphism allows the implementer to change the behaviour of the derived class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6853D5-59FE-4EFC-AE09-02CC2B8523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Hiding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notice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Mix.getNumCreated</a:t>
            </a:r>
            <a:r>
              <a:rPr lang="en-CA" dirty="0" smtClean="0"/>
              <a:t> and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Komondor.getNumCreated</a:t>
            </a:r>
            <a:r>
              <a:rPr lang="en-CA" dirty="0" smtClean="0"/>
              <a:t> work as expected</a:t>
            </a:r>
          </a:p>
          <a:p>
            <a:pPr>
              <a:defRPr/>
            </a:pPr>
            <a:r>
              <a:rPr lang="en-CA" dirty="0" smtClean="0"/>
              <a:t>if a subclass declares a static method with the same name as a superclass static method, we say that the subclass static method hides the superclass static method</a:t>
            </a:r>
          </a:p>
          <a:p>
            <a:pPr lvl="1">
              <a:defRPr/>
            </a:pPr>
            <a:r>
              <a:rPr lang="en-CA" i="1" dirty="0" smtClean="0"/>
              <a:t>you cannot override a static method, you can only hide it</a:t>
            </a:r>
          </a:p>
          <a:p>
            <a:pPr lvl="1">
              <a:defRPr/>
            </a:pPr>
            <a:r>
              <a:rPr lang="en-CA" dirty="0" smtClean="0"/>
              <a:t>hiding static methods is considered bad form because it makes code hard to read and understand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34397-5A6D-4443-9EC1-5ACC552BD99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client code in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WrongCount</a:t>
            </a:r>
            <a:r>
              <a:rPr lang="en-CA" dirty="0" smtClean="0"/>
              <a:t> illustrates two cases of bad style, one by the client and one by the implementer of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hierarchy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the client should not have used an instance to call a static method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the implementer should not have hidden the static method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5BD6D-761D-4632-9D87-FB5604AF6DF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2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33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recall that you typically use an abstract class when you have a superclass that has </a:t>
            </a:r>
            <a:r>
              <a:rPr lang="en-CA" dirty="0" smtClean="0"/>
              <a:t>fields </a:t>
            </a:r>
            <a:r>
              <a:rPr lang="en-CA" dirty="0" smtClean="0"/>
              <a:t>and methods that are common to all subclasses</a:t>
            </a:r>
          </a:p>
          <a:p>
            <a:pPr lvl="1">
              <a:defRPr/>
            </a:pPr>
            <a:r>
              <a:rPr lang="en-CA" dirty="0" smtClean="0"/>
              <a:t>the abstract class provides a partial implementation that the subclasses must complete</a:t>
            </a:r>
          </a:p>
          <a:p>
            <a:pPr lvl="1">
              <a:defRPr/>
            </a:pPr>
            <a:r>
              <a:rPr lang="en-CA" dirty="0" smtClean="0"/>
              <a:t>subclasses can only inherit from a single superclass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if you want classes to support a common API then you probably want to define an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84019-D777-45E7-8002-36E6E6D82B72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Java an </a:t>
            </a:r>
            <a:r>
              <a:rPr lang="en-CA" i="1" dirty="0" smtClean="0"/>
              <a:t>interface</a:t>
            </a:r>
            <a:r>
              <a:rPr lang="en-CA" dirty="0" smtClean="0"/>
              <a:t> is a reference type (similar to a class)</a:t>
            </a:r>
          </a:p>
          <a:p>
            <a:pPr>
              <a:defRPr/>
            </a:pPr>
            <a:r>
              <a:rPr lang="en-CA" dirty="0" smtClean="0"/>
              <a:t>an interface says what methods an object must have and what the methods are supposed to do</a:t>
            </a:r>
          </a:p>
          <a:p>
            <a:pPr lvl="1">
              <a:defRPr/>
            </a:pPr>
            <a:r>
              <a:rPr lang="en-CA" dirty="0" smtClean="0"/>
              <a:t>i.e., an interface is an API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E674D-0B27-4C3B-8D33-CD97D3B301E5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9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interface can contain </a:t>
            </a:r>
            <a:r>
              <a:rPr lang="en-CA" i="1" dirty="0" smtClean="0"/>
              <a:t>only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constants</a:t>
            </a:r>
          </a:p>
          <a:p>
            <a:pPr lvl="1">
              <a:defRPr/>
            </a:pPr>
            <a:r>
              <a:rPr lang="en-CA" dirty="0" smtClean="0"/>
              <a:t>method signatures</a:t>
            </a:r>
          </a:p>
          <a:p>
            <a:pPr lvl="1">
              <a:defRPr/>
            </a:pPr>
            <a:r>
              <a:rPr lang="en-CA" dirty="0" smtClean="0"/>
              <a:t>nested types (ignore for now)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there are no method bodies</a:t>
            </a:r>
          </a:p>
          <a:p>
            <a:pPr>
              <a:defRPr/>
            </a:pPr>
            <a:r>
              <a:rPr lang="en-CA" dirty="0" smtClean="0"/>
              <a:t>interfaces cannot be instantiated—they can only be </a:t>
            </a:r>
            <a:r>
              <a:rPr lang="en-CA" i="1" dirty="0" smtClean="0"/>
              <a:t>implemented</a:t>
            </a:r>
            <a:r>
              <a:rPr lang="en-CA" dirty="0" smtClean="0"/>
              <a:t> by classes or </a:t>
            </a:r>
            <a:r>
              <a:rPr lang="en-CA" i="1" dirty="0" smtClean="0"/>
              <a:t>extended</a:t>
            </a:r>
            <a:r>
              <a:rPr lang="en-CA" dirty="0" smtClean="0"/>
              <a:t> by other 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E674D-0B27-4C3B-8D33-CD97D3B301E5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7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 Already Seen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interface </a:t>
            </a:r>
            <a:r>
              <a:rPr lang="en-US" dirty="0" smtClean="0">
                <a:solidFill>
                  <a:srgbClr val="00B050"/>
                </a:solidFill>
              </a:rPr>
              <a:t>Comparable&lt;T&gt;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compareTo</a:t>
            </a:r>
            <a:r>
              <a:rPr lang="en-US" dirty="0" smtClean="0"/>
              <a:t>(T o);</a:t>
            </a:r>
          </a:p>
          <a:p>
            <a:pPr>
              <a:defRPr/>
            </a:pPr>
            <a:r>
              <a:rPr lang="en-CA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B3602-5E52-45D8-A385-01A8BD50079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475" y="1873611"/>
            <a:ext cx="25527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access—either public or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package-private (blank)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7467" y="1873611"/>
            <a:ext cx="10572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B050"/>
                </a:solidFill>
                <a:latin typeface="+mn-lt"/>
              </a:rPr>
              <a:t>interface</a:t>
            </a:r>
          </a:p>
          <a:p>
            <a:pPr algn="ctr">
              <a:defRPr/>
            </a:pPr>
            <a:r>
              <a:rPr lang="en-CA" dirty="0">
                <a:solidFill>
                  <a:srgbClr val="00B050"/>
                </a:solidFill>
                <a:latin typeface="+mn-lt"/>
              </a:rPr>
              <a:t>name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16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 Already Seen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public interface </a:t>
            </a:r>
            <a:r>
              <a:rPr lang="en-US" dirty="0" err="1" smtClean="0"/>
              <a:t>Iterable</a:t>
            </a:r>
            <a:r>
              <a:rPr lang="en-US" dirty="0" smtClean="0"/>
              <a:t>&lt;T&gt;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US" dirty="0" err="1" smtClean="0"/>
              <a:t>Iterator</a:t>
            </a:r>
            <a:r>
              <a:rPr lang="en-US" dirty="0" smtClean="0"/>
              <a:t>&lt;T&gt; </a:t>
            </a:r>
            <a:r>
              <a:rPr lang="en-US" dirty="0" err="1" smtClean="0"/>
              <a:t>iterator</a:t>
            </a:r>
            <a:r>
              <a:rPr lang="en-US" dirty="0" smtClean="0"/>
              <a:t>();</a:t>
            </a:r>
          </a:p>
          <a:p>
            <a:pPr>
              <a:defRPr/>
            </a:pPr>
            <a:r>
              <a:rPr lang="en-CA" dirty="0" smtClean="0"/>
              <a:t>}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interface </a:t>
            </a:r>
            <a:r>
              <a:rPr lang="en-US" dirty="0" smtClean="0">
                <a:solidFill>
                  <a:srgbClr val="00B050"/>
                </a:solidFill>
              </a:rPr>
              <a:t>Collection</a:t>
            </a:r>
            <a:r>
              <a:rPr lang="en-US" dirty="0" smtClean="0"/>
              <a:t>&lt;E&gt; extends </a:t>
            </a:r>
            <a:r>
              <a:rPr lang="en-US" dirty="0" err="1" smtClean="0">
                <a:solidFill>
                  <a:srgbClr val="7030A0"/>
                </a:solidFill>
              </a:rPr>
              <a:t>Iterable</a:t>
            </a:r>
            <a:r>
              <a:rPr lang="en-US" dirty="0" smtClean="0"/>
              <a:t>&lt;E&gt;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add(E </a:t>
            </a:r>
            <a:r>
              <a:rPr lang="en-CA" dirty="0" err="1" smtClean="0"/>
              <a:t>e</a:t>
            </a:r>
            <a:r>
              <a:rPr lang="en-CA" dirty="0" smtClean="0"/>
              <a:t>);</a:t>
            </a:r>
          </a:p>
          <a:p>
            <a:pPr>
              <a:defRPr/>
            </a:pPr>
            <a:r>
              <a:rPr lang="en-CA" dirty="0" smtClean="0"/>
              <a:t>  void    clear();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contains(Object o);</a:t>
            </a:r>
          </a:p>
          <a:p>
            <a:pPr>
              <a:defRPr/>
            </a:pPr>
            <a:r>
              <a:rPr lang="en-CA" dirty="0" smtClean="0"/>
              <a:t>  // many more method signatures...</a:t>
            </a:r>
          </a:p>
          <a:p>
            <a:pPr>
              <a:defRPr/>
            </a:pPr>
            <a:r>
              <a:rPr lang="en-CA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B3602-5E52-45D8-A385-01A8BD500793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880639"/>
            <a:ext cx="25527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access—either public or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package-private (blank)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0425" y="2880639"/>
            <a:ext cx="10572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B050"/>
                </a:solidFill>
                <a:latin typeface="+mn-lt"/>
              </a:rPr>
              <a:t>interface</a:t>
            </a:r>
          </a:p>
          <a:p>
            <a:pPr algn="ctr">
              <a:defRPr/>
            </a:pPr>
            <a:r>
              <a:rPr lang="en-CA" dirty="0">
                <a:solidFill>
                  <a:srgbClr val="00B050"/>
                </a:solidFill>
                <a:latin typeface="+mn-lt"/>
              </a:rPr>
              <a:t>name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08750" y="2898101"/>
            <a:ext cx="11493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parent</a:t>
            </a:r>
          </a:p>
          <a:p>
            <a:pPr algn="ctr"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interfaces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056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 Already Seen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interface </a:t>
            </a:r>
            <a:r>
              <a:rPr lang="en-US" dirty="0" smtClean="0">
                <a:solidFill>
                  <a:srgbClr val="00B050"/>
                </a:solidFill>
              </a:rPr>
              <a:t>List</a:t>
            </a:r>
            <a:r>
              <a:rPr lang="en-US" dirty="0" smtClean="0"/>
              <a:t>&lt;E&gt; extends </a:t>
            </a:r>
            <a:r>
              <a:rPr lang="en-US" dirty="0" smtClean="0">
                <a:solidFill>
                  <a:srgbClr val="7030A0"/>
                </a:solidFill>
              </a:rPr>
              <a:t>Collection</a:t>
            </a:r>
            <a:r>
              <a:rPr lang="en-US" dirty="0" smtClean="0"/>
              <a:t>&lt;E&gt;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add(E </a:t>
            </a:r>
            <a:r>
              <a:rPr lang="en-CA" dirty="0" err="1" smtClean="0"/>
              <a:t>e</a:t>
            </a:r>
            <a:r>
              <a:rPr lang="en-CA" dirty="0" smtClean="0"/>
              <a:t>);</a:t>
            </a:r>
          </a:p>
          <a:p>
            <a:pPr>
              <a:defRPr/>
            </a:pPr>
            <a:r>
              <a:rPr lang="en-CA" dirty="0" smtClean="0"/>
              <a:t>  void    add(</a:t>
            </a:r>
            <a:r>
              <a:rPr lang="en-CA" dirty="0" err="1" smtClean="0"/>
              <a:t>int</a:t>
            </a:r>
            <a:r>
              <a:rPr lang="en-CA" dirty="0" smtClean="0"/>
              <a:t> index, E element);</a:t>
            </a:r>
          </a:p>
          <a:p>
            <a:pPr>
              <a:defRPr/>
            </a:pPr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</a:t>
            </a:r>
            <a:r>
              <a:rPr lang="en-CA" dirty="0" err="1" smtClean="0"/>
              <a:t>addAll</a:t>
            </a:r>
            <a:r>
              <a:rPr lang="en-CA" dirty="0" smtClean="0"/>
              <a:t>(Collection&lt;? extends E&gt; c);</a:t>
            </a:r>
          </a:p>
          <a:p>
            <a:pPr>
              <a:defRPr/>
            </a:pPr>
            <a:r>
              <a:rPr lang="en-CA" dirty="0" smtClean="0"/>
              <a:t>  // many more method signatures...</a:t>
            </a:r>
          </a:p>
          <a:p>
            <a:pPr>
              <a:defRPr/>
            </a:pPr>
            <a:r>
              <a:rPr lang="en-CA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B3602-5E52-45D8-A385-01A8BD500793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Interface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decide on a name</a:t>
            </a:r>
          </a:p>
          <a:p>
            <a:r>
              <a:rPr lang="en-US" dirty="0" smtClean="0"/>
              <a:t>decide what methods you need in the interface</a:t>
            </a:r>
          </a:p>
          <a:p>
            <a:endParaRPr lang="en-US" dirty="0" smtClean="0"/>
          </a:p>
          <a:p>
            <a:r>
              <a:rPr lang="en-US" dirty="0" smtClean="0"/>
              <a:t>this is harder than it sounds because...</a:t>
            </a:r>
          </a:p>
          <a:p>
            <a:pPr lvl="1"/>
            <a:r>
              <a:rPr lang="en-US" dirty="0" smtClean="0"/>
              <a:t>once an interface is released and widely implemented, it is almost impossible to change</a:t>
            </a:r>
          </a:p>
          <a:p>
            <a:pPr lvl="2"/>
            <a:r>
              <a:rPr lang="en-US" dirty="0" smtClean="0"/>
              <a:t>if you change the interface, all classes implementing the interface must also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2813C-6B4D-4A6B-9ABD-7EDF10A79680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4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mtClean="0"/>
              <a:t>// client code</a:t>
            </a:r>
          </a:p>
          <a:p>
            <a:r>
              <a:rPr lang="en-CA" smtClean="0"/>
              <a:t>public void print(Dog d) {</a:t>
            </a:r>
          </a:p>
          <a:p>
            <a:r>
              <a:rPr lang="en-CA" smtClean="0"/>
              <a:t>  System.out.println( d.toString() );</a:t>
            </a:r>
          </a:p>
          <a:p>
            <a:r>
              <a:rPr lang="en-CA" smtClean="0"/>
              <a:t>}</a:t>
            </a:r>
          </a:p>
          <a:p>
            <a:endParaRPr lang="en-CA" smtClean="0"/>
          </a:p>
          <a:p>
            <a:r>
              <a:rPr lang="en-CA" smtClean="0"/>
              <a:t>// later on...</a:t>
            </a:r>
          </a:p>
          <a:p>
            <a:r>
              <a:rPr lang="en-CA" smtClean="0"/>
              <a:t>Dog           fido = new Dog();</a:t>
            </a:r>
          </a:p>
          <a:p>
            <a:r>
              <a:rPr lang="en-CA" smtClean="0"/>
              <a:t>CockerSpaniel lady = new CockerSpaniel();</a:t>
            </a:r>
          </a:p>
          <a:p>
            <a:r>
              <a:rPr lang="en-CA" smtClean="0"/>
              <a:t>Mix           mutt = new Mix();</a:t>
            </a:r>
          </a:p>
          <a:p>
            <a:r>
              <a:rPr lang="en-CA" smtClean="0">
                <a:solidFill>
                  <a:srgbClr val="0070C0"/>
                </a:solidFill>
              </a:rPr>
              <a:t>this.print(fido);</a:t>
            </a:r>
          </a:p>
          <a:p>
            <a:r>
              <a:rPr lang="en-CA" smtClean="0">
                <a:solidFill>
                  <a:srgbClr val="FF0000"/>
                </a:solidFill>
              </a:rPr>
              <a:t>this.print(lady);</a:t>
            </a:r>
          </a:p>
          <a:p>
            <a:r>
              <a:rPr lang="en-CA" smtClean="0">
                <a:solidFill>
                  <a:srgbClr val="7030A0"/>
                </a:solidFill>
              </a:rPr>
              <a:t>this.print(mutt);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3DCED-5137-47FF-A312-C54362CD2DA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86200" y="2333625"/>
            <a:ext cx="32178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Dog toString</a:t>
            </a:r>
          </a:p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CockerSpaniel toString</a:t>
            </a:r>
          </a:p>
          <a:p>
            <a:r>
              <a:rPr lang="en-CA" b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Mix toString</a:t>
            </a:r>
            <a:endParaRPr lang="en-US" b="1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mathematics, a real-valued scalar function of one real scalar variable maps a real value to another real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74988" y="3140965"/>
            <a:ext cx="24032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6446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Interface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decide on a name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DoubleToDoubleFunction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decide what methods you need in the interface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  evaluate(double x)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double[] evaluate(double[] x)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2813C-6B4D-4A6B-9ABD-7EDF10A79680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065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Interface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 interface </a:t>
            </a:r>
            <a:r>
              <a:rPr lang="en-US" dirty="0" err="1" smtClean="0"/>
              <a:t>DoubleToDoubleFunction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double   at(double x);</a:t>
            </a:r>
          </a:p>
          <a:p>
            <a:r>
              <a:rPr lang="en-US" dirty="0" smtClean="0"/>
              <a:t>  double[] at(double[] x);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748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that Implement an Interface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that implements an interface says so by using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dirty="0" smtClean="0"/>
              <a:t> keyword</a:t>
            </a:r>
          </a:p>
          <a:p>
            <a:pPr lvl="1"/>
            <a:r>
              <a:rPr lang="en-US" dirty="0" smtClean="0"/>
              <a:t>consider the function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2813C-6B4D-4A6B-9ABD-7EDF10A79680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136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public Square implements </a:t>
            </a:r>
            <a:r>
              <a:rPr lang="en-US" dirty="0" err="1" smtClean="0"/>
              <a:t>DoubleToDoubleFunction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public double at(double x) {</a:t>
            </a:r>
          </a:p>
          <a:p>
            <a:r>
              <a:rPr lang="en-US" dirty="0" smtClean="0"/>
              <a:t>    return x * x;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double[] at(double[] x) {</a:t>
            </a:r>
          </a:p>
          <a:p>
            <a:r>
              <a:rPr lang="en-US" dirty="0" smtClean="0"/>
              <a:t>    double[] result = new double[</a:t>
            </a:r>
            <a:r>
              <a:rPr lang="en-US" dirty="0" err="1" smtClean="0"/>
              <a:t>x.length</a:t>
            </a:r>
            <a:r>
              <a:rPr lang="en-US" dirty="0" smtClean="0"/>
              <a:t>];</a:t>
            </a:r>
          </a:p>
          <a:p>
            <a:r>
              <a:rPr lang="en-US" dirty="0" smtClean="0"/>
              <a:t> 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x.length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  result[</a:t>
            </a:r>
            <a:r>
              <a:rPr lang="en-US" dirty="0" err="1" smtClean="0"/>
              <a:t>i</a:t>
            </a:r>
            <a:r>
              <a:rPr lang="en-US" dirty="0" smtClean="0"/>
              <a:t>] = x[</a:t>
            </a:r>
            <a:r>
              <a:rPr lang="en-US" dirty="0" err="1" smtClean="0"/>
              <a:t>i</a:t>
            </a:r>
            <a:r>
              <a:rPr lang="en-US" dirty="0" smtClean="0"/>
              <a:t>] * x[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  return result;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720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Implementing Multiple Interfaces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unlike inheritance where a subclass can extend only one superclass, a class can implement as many interfaces as it needs to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&lt;E&gt;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extends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AbstractList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&lt;E&gt;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implements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List&lt;E&gt;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RandomAccess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Cloneable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Serializable</a:t>
            </a:r>
            <a:r>
              <a:rPr lang="en-US" sz="1800" dirty="0" smtClean="0"/>
              <a:t>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F8F17-60C5-43D8-AA30-DA544AEC14E2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86250" y="3257550"/>
            <a:ext cx="1200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superclass</a:t>
            </a:r>
            <a:endParaRPr lang="en-US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4850" y="4171950"/>
            <a:ext cx="11493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  <a:cs typeface="Courier New" pitchFamily="49" charset="0"/>
              </a:rPr>
              <a:t>interfaces</a:t>
            </a:r>
            <a:endParaRPr lang="en-US" dirty="0">
              <a:solidFill>
                <a:srgbClr val="7030A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93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notice that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fido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lady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US" dirty="0" smtClean="0"/>
              <a:t> were declared 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what if we change the declared type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fido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lady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8D626-1826-42A5-A572-D6D88E3B9D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mtClean="0"/>
              <a:t>// client code</a:t>
            </a:r>
          </a:p>
          <a:p>
            <a:r>
              <a:rPr lang="en-CA" smtClean="0"/>
              <a:t>public void print(Dog d) {</a:t>
            </a:r>
          </a:p>
          <a:p>
            <a:r>
              <a:rPr lang="en-CA" smtClean="0"/>
              <a:t>  System.out.println( d.toString() );</a:t>
            </a:r>
          </a:p>
          <a:p>
            <a:r>
              <a:rPr lang="en-CA" smtClean="0"/>
              <a:t>}</a:t>
            </a:r>
          </a:p>
          <a:p>
            <a:endParaRPr lang="en-CA" smtClean="0"/>
          </a:p>
          <a:p>
            <a:r>
              <a:rPr lang="en-CA" smtClean="0"/>
              <a:t>// later on...</a:t>
            </a:r>
          </a:p>
          <a:p>
            <a:r>
              <a:rPr lang="en-CA" smtClean="0"/>
              <a:t>Dog           fido = new Dog();</a:t>
            </a:r>
          </a:p>
          <a:p>
            <a:r>
              <a:rPr lang="en-CA" smtClean="0"/>
              <a:t>Dog           lady = new CockerSpaniel();</a:t>
            </a:r>
          </a:p>
          <a:p>
            <a:r>
              <a:rPr lang="en-CA" smtClean="0"/>
              <a:t>Dog           mutt = new Mix();</a:t>
            </a:r>
          </a:p>
          <a:p>
            <a:r>
              <a:rPr lang="en-CA" smtClean="0">
                <a:solidFill>
                  <a:srgbClr val="0070C0"/>
                </a:solidFill>
              </a:rPr>
              <a:t>this.print(fido);</a:t>
            </a:r>
          </a:p>
          <a:p>
            <a:r>
              <a:rPr lang="en-CA" smtClean="0">
                <a:solidFill>
                  <a:srgbClr val="FF0000"/>
                </a:solidFill>
              </a:rPr>
              <a:t>this.print(lady);</a:t>
            </a:r>
          </a:p>
          <a:p>
            <a:r>
              <a:rPr lang="en-CA" smtClean="0">
                <a:solidFill>
                  <a:srgbClr val="7030A0"/>
                </a:solidFill>
              </a:rPr>
              <a:t>this.print(mutt);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66189-1D37-4AD7-9C12-992D9DCEA42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86200" y="2333625"/>
            <a:ext cx="32178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Dog </a:t>
            </a:r>
            <a:r>
              <a:rPr lang="en-CA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Mix </a:t>
            </a:r>
            <a:r>
              <a:rPr lang="en-CA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we change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 smtClean="0"/>
              <a:t> method parameter type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8D626-1826-42A5-A572-D6D88E3B9D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n-CA" smtClean="0"/>
              <a:t>// client code</a:t>
            </a:r>
          </a:p>
          <a:p>
            <a:r>
              <a:rPr lang="en-CA" smtClean="0"/>
              <a:t>public void print(Object obj) {</a:t>
            </a:r>
          </a:p>
          <a:p>
            <a:r>
              <a:rPr lang="en-CA" smtClean="0"/>
              <a:t>  System.out.println( obj.toString() );</a:t>
            </a:r>
          </a:p>
          <a:p>
            <a:r>
              <a:rPr lang="en-CA" smtClean="0"/>
              <a:t>}</a:t>
            </a:r>
          </a:p>
          <a:p>
            <a:endParaRPr lang="en-CA" smtClean="0"/>
          </a:p>
          <a:p>
            <a:r>
              <a:rPr lang="en-CA" smtClean="0"/>
              <a:t>// later on...</a:t>
            </a:r>
          </a:p>
          <a:p>
            <a:r>
              <a:rPr lang="en-CA" smtClean="0"/>
              <a:t>Dog           fido = new Dog();</a:t>
            </a:r>
          </a:p>
          <a:p>
            <a:r>
              <a:rPr lang="en-CA" smtClean="0"/>
              <a:t>Dog           lady = new CockerSpaniel();</a:t>
            </a:r>
          </a:p>
          <a:p>
            <a:r>
              <a:rPr lang="en-CA" smtClean="0"/>
              <a:t>Dog           mutt = new Mix();</a:t>
            </a:r>
          </a:p>
          <a:p>
            <a:r>
              <a:rPr lang="en-CA" smtClean="0">
                <a:solidFill>
                  <a:srgbClr val="0070C0"/>
                </a:solidFill>
              </a:rPr>
              <a:t>this.print(fido);</a:t>
            </a:r>
          </a:p>
          <a:p>
            <a:r>
              <a:rPr lang="en-CA" smtClean="0">
                <a:solidFill>
                  <a:srgbClr val="FF0000"/>
                </a:solidFill>
              </a:rPr>
              <a:t>this.print(lady);</a:t>
            </a:r>
          </a:p>
          <a:p>
            <a:r>
              <a:rPr lang="en-CA" smtClean="0">
                <a:solidFill>
                  <a:srgbClr val="7030A0"/>
                </a:solidFill>
              </a:rPr>
              <a:t>this.print(mutt);</a:t>
            </a:r>
          </a:p>
          <a:p>
            <a:r>
              <a:rPr lang="en-CA" smtClean="0">
                <a:solidFill>
                  <a:srgbClr val="00B050"/>
                </a:solidFill>
              </a:rPr>
              <a:t>this.print(new Date());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9556EC-085F-4544-BB5C-E003E63F14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86200" y="2219253"/>
            <a:ext cx="32178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Dog </a:t>
            </a:r>
            <a:r>
              <a:rPr lang="en-CA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Mix </a:t>
            </a:r>
            <a:r>
              <a:rPr lang="en-CA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CA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9856</TotalTime>
  <Words>2559</Words>
  <Application>Microsoft Office PowerPoint</Application>
  <PresentationFormat>On-screen Show (4:3)</PresentationFormat>
  <Paragraphs>539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Origin</vt:lpstr>
      <vt:lpstr>Inheritance (Part 4) </vt:lpstr>
      <vt:lpstr>Inheritance Recap</vt:lpstr>
      <vt:lpstr>Puzzle 3</vt:lpstr>
      <vt:lpstr>Polymorphism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Late Binding</vt:lpstr>
      <vt:lpstr>Declared vs Run-time type</vt:lpstr>
      <vt:lpstr>PowerPoint Presentation</vt:lpstr>
      <vt:lpstr>PowerPoint Presentation</vt:lpstr>
      <vt:lpstr>Abstract Classes</vt:lpstr>
      <vt:lpstr>Abstract Classes</vt:lpstr>
      <vt:lpstr>PowerPoint Presentation</vt:lpstr>
      <vt:lpstr>PowerPoint Presentation</vt:lpstr>
      <vt:lpstr>Abstract Methods</vt:lpstr>
      <vt:lpstr>Abstract Methods</vt:lpstr>
      <vt:lpstr>PowerPoint Presentation</vt:lpstr>
      <vt:lpstr>PureBreed</vt:lpstr>
      <vt:lpstr>PowerPoint Presentation</vt:lpstr>
      <vt:lpstr>PowerPoint Presentation</vt:lpstr>
      <vt:lpstr>Subclasses of PureBreed</vt:lpstr>
      <vt:lpstr>Komondor</vt:lpstr>
      <vt:lpstr>Inheritance (Part 5)</vt:lpstr>
      <vt:lpstr>Static Fields and Inheritance</vt:lpstr>
      <vt:lpstr>Static Fields and Inheritance</vt:lpstr>
      <vt:lpstr>PowerPoint Presentation</vt:lpstr>
      <vt:lpstr>PowerPoint Presentation</vt:lpstr>
      <vt:lpstr>PowerPoint Presentation</vt:lpstr>
      <vt:lpstr>What Went Wrong?</vt:lpstr>
      <vt:lpstr>Counting Dogs and Mixes</vt:lpstr>
      <vt:lpstr>PowerPoint Presentation</vt:lpstr>
      <vt:lpstr>Hiding Fields</vt:lpstr>
      <vt:lpstr>Static Methods and Inheritance</vt:lpstr>
      <vt:lpstr>PowerPoint Presentation</vt:lpstr>
      <vt:lpstr>PowerPoint Presentation</vt:lpstr>
      <vt:lpstr>What's Going On?</vt:lpstr>
      <vt:lpstr>Hiding Methods</vt:lpstr>
      <vt:lpstr>PowerPoint Presentation</vt:lpstr>
      <vt:lpstr>Interfaces</vt:lpstr>
      <vt:lpstr>Interfaces</vt:lpstr>
      <vt:lpstr>Interfaces</vt:lpstr>
      <vt:lpstr>Interfaces</vt:lpstr>
      <vt:lpstr>Interfaces Already Seen</vt:lpstr>
      <vt:lpstr>Interfaces Already Seen</vt:lpstr>
      <vt:lpstr>Interfaces Already Seen</vt:lpstr>
      <vt:lpstr>Creating an Interface</vt:lpstr>
      <vt:lpstr>Function Interface</vt:lpstr>
      <vt:lpstr>Creating an Interface</vt:lpstr>
      <vt:lpstr>Creating an Interface</vt:lpstr>
      <vt:lpstr>Classes that Implement an Interface</vt:lpstr>
      <vt:lpstr>PowerPoint Presentation</vt:lpstr>
      <vt:lpstr>Implementing Multiple Interfaces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808</cp:revision>
  <dcterms:created xsi:type="dcterms:W3CDTF">2006-08-16T00:00:00Z</dcterms:created>
  <dcterms:modified xsi:type="dcterms:W3CDTF">2013-10-22T17:34:03Z</dcterms:modified>
</cp:coreProperties>
</file>